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3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5BE263C-DBD7-4A20-BB59-AAB30ACAA65A}" styleName="Medium Style 3 - 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D219F4E-EB34-431F-A081-F0596DD2A2B8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73F7773-A596-4322-B8E1-4D3AB0DE4D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23326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76BC26B-C0B0-4421-A7B7-EA93CD85D01D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59221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03392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8134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94398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99054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614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798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7079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73189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76938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210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35331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38535E-34FB-4439-B3A7-FFC47E9BAECA}" type="datetimeFigureOut">
              <a:rPr lang="en-US" smtClean="0"/>
              <a:t>3/6/2020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AE02E8-9EB4-484E-931D-76C5BCCAE67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6412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1"/>
            <a:ext cx="7772400" cy="1219200"/>
          </a:xfrm>
        </p:spPr>
        <p:txBody>
          <a:bodyPr/>
          <a:lstStyle/>
          <a:p>
            <a:r>
              <a:rPr lang="en-US" dirty="0" smtClean="0"/>
              <a:t>In The Name Of God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" y="1066800"/>
            <a:ext cx="8915400" cy="5638800"/>
          </a:xfrm>
        </p:spPr>
        <p:txBody>
          <a:bodyPr/>
          <a:lstStyle/>
          <a:p>
            <a:pPr algn="r"/>
            <a:endParaRPr lang="fa-IR" dirty="0" smtClean="0"/>
          </a:p>
          <a:p>
            <a:pPr algn="r"/>
            <a:endParaRPr lang="fa-IR" dirty="0"/>
          </a:p>
          <a:p>
            <a:pPr algn="r"/>
            <a:r>
              <a:rPr lang="fa-IR" b="1" dirty="0"/>
              <a:t> </a:t>
            </a:r>
            <a:r>
              <a:rPr lang="fa-IR" b="1" dirty="0" smtClean="0"/>
              <a:t>                </a:t>
            </a:r>
            <a:r>
              <a:rPr lang="fa-IR" sz="3600" b="1" dirty="0" smtClean="0">
                <a:solidFill>
                  <a:srgbClr val="FF0000"/>
                </a:solidFill>
              </a:rPr>
              <a:t>زبان انگلیسی</a:t>
            </a:r>
          </a:p>
          <a:p>
            <a:pPr algn="r"/>
            <a:r>
              <a:rPr lang="fa-IR" sz="3600" b="1" dirty="0" smtClean="0">
                <a:solidFill>
                  <a:srgbClr val="FF0000"/>
                </a:solidFill>
              </a:rPr>
              <a:t>     استاد مربوطه:شیلا ناطقی</a:t>
            </a:r>
          </a:p>
          <a:p>
            <a:pPr algn="r"/>
            <a:r>
              <a:rPr lang="fa-IR" sz="3600" b="1" dirty="0" smtClean="0">
                <a:solidFill>
                  <a:srgbClr val="FF0000"/>
                </a:solidFill>
              </a:rPr>
              <a:t>              درس </a:t>
            </a:r>
            <a:r>
              <a:rPr lang="fa-IR" sz="3600" b="1" smtClean="0">
                <a:solidFill>
                  <a:srgbClr val="FF0000"/>
                </a:solidFill>
              </a:rPr>
              <a:t>: </a:t>
            </a:r>
            <a:r>
              <a:rPr lang="fa-IR" sz="3600" b="1">
                <a:solidFill>
                  <a:srgbClr val="FF0000"/>
                </a:solidFill>
              </a:rPr>
              <a:t>4</a:t>
            </a:r>
            <a:endParaRPr lang="fa-IR" sz="3600" b="1" dirty="0" smtClean="0">
              <a:solidFill>
                <a:srgbClr val="FF0000"/>
              </a:solidFill>
            </a:endParaRPr>
          </a:p>
          <a:p>
            <a:pPr algn="r"/>
            <a:r>
              <a:rPr lang="fa-IR" sz="3600" b="1" dirty="0" smtClean="0">
                <a:solidFill>
                  <a:srgbClr val="FF0000"/>
                </a:solidFill>
              </a:rPr>
              <a:t>    دانشگاه:فنی و حرفه ای </a:t>
            </a:r>
            <a:endParaRPr lang="en-US" sz="3600" b="1" dirty="0">
              <a:solidFill>
                <a:srgbClr val="FF0000"/>
              </a:solidFill>
            </a:endParaRPr>
          </a:p>
        </p:txBody>
      </p:sp>
      <p:pic>
        <p:nvPicPr>
          <p:cNvPr id="1026" name="Picture 2" descr="C:\Users\Shila\Desktop\WipeOut52_03_2020_105212.772000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4800" y="1295400"/>
            <a:ext cx="4038600" cy="4648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9020744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78499158"/>
              </p:ext>
            </p:extLst>
          </p:nvPr>
        </p:nvGraphicFramePr>
        <p:xfrm>
          <a:off x="76200" y="152400"/>
          <a:ext cx="8991600" cy="655320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4495800"/>
                <a:gridCol w="4495800"/>
              </a:tblGrid>
              <a:tr h="819150">
                <a:tc>
                  <a:txBody>
                    <a:bodyPr/>
                    <a:lstStyle/>
                    <a:p>
                      <a:pPr algn="ctr"/>
                      <a:r>
                        <a:rPr lang="en-US" sz="4400" dirty="0" smtClean="0"/>
                        <a:t>Elderly</a:t>
                      </a:r>
                      <a:endParaRPr lang="en-US" sz="4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sz="4400" dirty="0" smtClean="0"/>
                        <a:t>افراد مسن و پیر</a:t>
                      </a:r>
                      <a:endParaRPr lang="en-US" sz="4400" dirty="0"/>
                    </a:p>
                  </a:txBody>
                  <a:tcPr/>
                </a:tc>
              </a:tr>
              <a:tr h="819150">
                <a:tc>
                  <a:txBody>
                    <a:bodyPr/>
                    <a:lstStyle/>
                    <a:p>
                      <a:pPr algn="ctr"/>
                      <a:r>
                        <a:rPr lang="en-US" sz="4000" b="1" dirty="0" smtClean="0"/>
                        <a:t>Independent</a:t>
                      </a:r>
                      <a:endParaRPr lang="en-US" sz="4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sz="4400" b="1" dirty="0" smtClean="0"/>
                        <a:t>مستقل</a:t>
                      </a:r>
                      <a:endParaRPr lang="en-US" sz="4400" b="1" dirty="0"/>
                    </a:p>
                  </a:txBody>
                  <a:tcPr/>
                </a:tc>
              </a:tr>
              <a:tr h="819150">
                <a:tc>
                  <a:txBody>
                    <a:bodyPr/>
                    <a:lstStyle/>
                    <a:p>
                      <a:pPr algn="ctr"/>
                      <a:r>
                        <a:rPr lang="en-US" sz="4000" b="1" dirty="0" smtClean="0"/>
                        <a:t>Population</a:t>
                      </a:r>
                      <a:endParaRPr lang="en-US" sz="4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sz="4400" b="1" dirty="0" smtClean="0"/>
                        <a:t>جمعیت</a:t>
                      </a:r>
                      <a:endParaRPr lang="en-US" sz="4400" b="1" dirty="0"/>
                    </a:p>
                  </a:txBody>
                  <a:tcPr/>
                </a:tc>
              </a:tr>
              <a:tr h="819150">
                <a:tc>
                  <a:txBody>
                    <a:bodyPr/>
                    <a:lstStyle/>
                    <a:p>
                      <a:pPr algn="ctr"/>
                      <a:r>
                        <a:rPr lang="en-US" sz="4000" b="1" dirty="0" smtClean="0"/>
                        <a:t>Design</a:t>
                      </a:r>
                      <a:endParaRPr lang="en-US" sz="4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sz="4400" b="1" dirty="0" smtClean="0"/>
                        <a:t>طرح</a:t>
                      </a:r>
                      <a:endParaRPr lang="en-US" sz="4400" b="1" dirty="0"/>
                    </a:p>
                  </a:txBody>
                  <a:tcPr/>
                </a:tc>
              </a:tr>
              <a:tr h="819150">
                <a:tc>
                  <a:txBody>
                    <a:bodyPr/>
                    <a:lstStyle/>
                    <a:p>
                      <a:pPr algn="ctr"/>
                      <a:r>
                        <a:rPr lang="en-US" sz="4000" b="1" dirty="0" smtClean="0"/>
                        <a:t>Odd</a:t>
                      </a:r>
                      <a:endParaRPr lang="en-US" sz="4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sz="4400" b="1" dirty="0" smtClean="0"/>
                        <a:t>عجیب</a:t>
                      </a:r>
                      <a:endParaRPr lang="en-US" sz="4400" b="1" dirty="0"/>
                    </a:p>
                  </a:txBody>
                  <a:tcPr/>
                </a:tc>
              </a:tr>
              <a:tr h="819150">
                <a:tc>
                  <a:txBody>
                    <a:bodyPr/>
                    <a:lstStyle/>
                    <a:p>
                      <a:pPr algn="ctr"/>
                      <a:r>
                        <a:rPr lang="en-US" sz="4000" b="1" dirty="0" smtClean="0"/>
                        <a:t>Apartment</a:t>
                      </a:r>
                      <a:endParaRPr lang="en-US" sz="4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sz="4400" b="1" dirty="0" smtClean="0"/>
                        <a:t>آپارتمان</a:t>
                      </a:r>
                      <a:endParaRPr lang="en-US" sz="4400" b="1" dirty="0"/>
                    </a:p>
                  </a:txBody>
                  <a:tcPr/>
                </a:tc>
              </a:tr>
              <a:tr h="819150">
                <a:tc>
                  <a:txBody>
                    <a:bodyPr/>
                    <a:lstStyle/>
                    <a:p>
                      <a:pPr algn="ctr"/>
                      <a:r>
                        <a:rPr lang="en-US" sz="4000" b="1" dirty="0" smtClean="0"/>
                        <a:t>Shape</a:t>
                      </a:r>
                      <a:endParaRPr lang="en-US" sz="4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sz="4400" b="1" dirty="0" smtClean="0"/>
                        <a:t>شکل</a:t>
                      </a:r>
                      <a:endParaRPr lang="en-US" sz="4400" b="1" dirty="0"/>
                    </a:p>
                  </a:txBody>
                  <a:tcPr/>
                </a:tc>
              </a:tr>
              <a:tr h="819150">
                <a:tc>
                  <a:txBody>
                    <a:bodyPr/>
                    <a:lstStyle/>
                    <a:p>
                      <a:pPr algn="ctr"/>
                      <a:r>
                        <a:rPr lang="en-US" sz="4000" b="1" dirty="0" smtClean="0"/>
                        <a:t>Balcony</a:t>
                      </a:r>
                      <a:endParaRPr lang="en-US" sz="4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sz="4400" b="1" dirty="0" smtClean="0"/>
                        <a:t>بالکن</a:t>
                      </a:r>
                      <a:endParaRPr lang="en-US" sz="4400" b="1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6457209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06731434"/>
              </p:ext>
            </p:extLst>
          </p:nvPr>
        </p:nvGraphicFramePr>
        <p:xfrm>
          <a:off x="76200" y="76201"/>
          <a:ext cx="89916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991600"/>
              </a:tblGrid>
              <a:tr h="4116691"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sz="280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Everyone</a:t>
                      </a: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 looks twice at one </a:t>
                      </a:r>
                      <a:r>
                        <a:rPr lang="en-US" sz="2800" baseline="0" dirty="0" smtClean="0">
                          <a:solidFill>
                            <a:srgbClr val="FF0000"/>
                          </a:solidFill>
                          <a:latin typeface="Arial" pitchFamily="34" charset="0"/>
                          <a:cs typeface="Arial" pitchFamily="34" charset="0"/>
                        </a:rPr>
                        <a:t>apartment</a:t>
                      </a: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 building in </a:t>
                      </a:r>
                      <a:r>
                        <a:rPr lang="en-US" sz="2800" baseline="0" dirty="0" err="1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Mitaka</a:t>
                      </a: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, Japan.</a:t>
                      </a:r>
                    </a:p>
                    <a:p>
                      <a:pPr marL="0" indent="0">
                        <a:buNone/>
                      </a:pP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    On the outside, the apartments are like toy    blocks.</a:t>
                      </a:r>
                    </a:p>
                    <a:p>
                      <a:pPr marL="0" indent="0">
                        <a:buNone/>
                      </a:pP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    They are pink, purple, yellow and other bright colors.</a:t>
                      </a:r>
                    </a:p>
                    <a:p>
                      <a:pPr marL="0" indent="0">
                        <a:buNone/>
                      </a:pP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    They have </a:t>
                      </a:r>
                      <a:r>
                        <a:rPr lang="en-US" sz="2800" baseline="0" dirty="0" smtClean="0">
                          <a:solidFill>
                            <a:srgbClr val="FF0000"/>
                          </a:solidFill>
                          <a:latin typeface="Arial" pitchFamily="34" charset="0"/>
                          <a:cs typeface="Arial" pitchFamily="34" charset="0"/>
                        </a:rPr>
                        <a:t>shapes</a:t>
                      </a: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 like circles and squares.</a:t>
                      </a:r>
                    </a:p>
                    <a:p>
                      <a:pPr marL="0" indent="0">
                        <a:buNone/>
                      </a:pP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     It’s a very </a:t>
                      </a:r>
                      <a:r>
                        <a:rPr lang="en-US" sz="2800" baseline="0" dirty="0" smtClean="0">
                          <a:solidFill>
                            <a:srgbClr val="FF0000"/>
                          </a:solidFill>
                          <a:latin typeface="Arial" pitchFamily="34" charset="0"/>
                          <a:cs typeface="Arial" pitchFamily="34" charset="0"/>
                        </a:rPr>
                        <a:t>odd</a:t>
                      </a: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  <a:latin typeface="Arial" pitchFamily="34" charset="0"/>
                          <a:cs typeface="Arial" pitchFamily="34" charset="0"/>
                        </a:rPr>
                        <a:t> building.</a:t>
                      </a:r>
                    </a:p>
                    <a:p>
                      <a:pPr marL="0" indent="0">
                        <a:buNone/>
                      </a:pPr>
                      <a:r>
                        <a:rPr lang="en-US" baseline="0" dirty="0" smtClean="0">
                          <a:solidFill>
                            <a:schemeClr val="bg1"/>
                          </a:solidFill>
                        </a:rPr>
                        <a:t>        </a:t>
                      </a:r>
                    </a:p>
                    <a:p>
                      <a:pPr marL="0" indent="0">
                        <a:buNone/>
                      </a:pPr>
                      <a:endParaRPr lang="en-US" baseline="0" dirty="0" smtClean="0">
                        <a:solidFill>
                          <a:schemeClr val="bg1"/>
                        </a:solidFill>
                      </a:endParaRPr>
                    </a:p>
                    <a:p>
                      <a:pPr marL="0" indent="0">
                        <a:buNone/>
                      </a:pPr>
                      <a:endParaRPr lang="en-US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</a:tr>
              <a:tr h="2436508">
                <a:tc>
                  <a:txBody>
                    <a:bodyPr/>
                    <a:lstStyle/>
                    <a:p>
                      <a:pPr algn="r"/>
                      <a:r>
                        <a:rPr lang="fa-IR" sz="3200" b="1" dirty="0" smtClean="0"/>
                        <a:t>در</a:t>
                      </a:r>
                      <a:r>
                        <a:rPr lang="fa-IR" sz="3200" b="1" baseline="0" dirty="0" smtClean="0"/>
                        <a:t> میتیکا ژاپن ، هرکسی دوبار به آپارتمان نگاه میکند.</a:t>
                      </a:r>
                    </a:p>
                    <a:p>
                      <a:pPr algn="r"/>
                      <a:r>
                        <a:rPr lang="fa-IR" sz="3200" b="1" baseline="0" dirty="0" smtClean="0"/>
                        <a:t>از بیرون آپارتمان ها شبیه خانه سازی های اسباب بازی هستند.</a:t>
                      </a:r>
                    </a:p>
                    <a:p>
                      <a:pPr algn="r"/>
                      <a:r>
                        <a:rPr lang="fa-IR" sz="3200" b="1" baseline="0" dirty="0" smtClean="0"/>
                        <a:t>آن ها صورتی ، بنفش ، زرد و دیگر رنگ های روشن هستند.</a:t>
                      </a:r>
                    </a:p>
                    <a:p>
                      <a:pPr algn="r"/>
                      <a:r>
                        <a:rPr lang="fa-IR" sz="3200" b="1" baseline="0" dirty="0" smtClean="0"/>
                        <a:t>آن ها به شکل های دایره و مربع هستند.</a:t>
                      </a:r>
                    </a:p>
                    <a:p>
                      <a:pPr algn="r"/>
                      <a:r>
                        <a:rPr lang="fa-IR" sz="3200" b="1" baseline="0" dirty="0" smtClean="0"/>
                        <a:t>آن ها ساختمان های خیلی عجیبی هستند.</a:t>
                      </a:r>
                      <a:endParaRPr lang="en-US" sz="3200" b="1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89610625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3650107"/>
              </p:ext>
            </p:extLst>
          </p:nvPr>
        </p:nvGraphicFramePr>
        <p:xfrm>
          <a:off x="76200" y="152400"/>
          <a:ext cx="8991600" cy="6709382"/>
        </p:xfrm>
        <a:graphic>
          <a:graphicData uri="http://schemas.openxmlformats.org/drawingml/2006/table">
            <a:tbl>
              <a:tblPr firstRow="1" bandRow="1">
                <a:tableStyleId>{08FB837D-C827-4EFA-A057-4D05807E0F7C}</a:tableStyleId>
              </a:tblPr>
              <a:tblGrid>
                <a:gridCol w="8991600"/>
              </a:tblGrid>
              <a:tr h="342900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2.Do you want to see more?</a:t>
                      </a:r>
                    </a:p>
                    <a:p>
                      <a:r>
                        <a:rPr lang="en-US" sz="2400" dirty="0" smtClean="0"/>
                        <a:t>   Walk inside one of the apartments.</a:t>
                      </a:r>
                    </a:p>
                    <a:p>
                      <a:r>
                        <a:rPr lang="en-US" sz="2400" dirty="0" smtClean="0"/>
                        <a:t>   Be careful !  Don’t fall !  The floors are not flat.</a:t>
                      </a:r>
                      <a:r>
                        <a:rPr lang="en-US" sz="2400" baseline="0" dirty="0" smtClean="0"/>
                        <a:t> </a:t>
                      </a:r>
                      <a:r>
                        <a:rPr lang="en-US" sz="2400" dirty="0" smtClean="0"/>
                        <a:t>It’s hard to keep your balance.</a:t>
                      </a:r>
                    </a:p>
                    <a:p>
                      <a:r>
                        <a:rPr lang="en-US" sz="2400" dirty="0" smtClean="0"/>
                        <a:t>   Do you want to see the </a:t>
                      </a:r>
                      <a:r>
                        <a:rPr lang="en-US" sz="2400" dirty="0" smtClean="0">
                          <a:solidFill>
                            <a:srgbClr val="FF0000"/>
                          </a:solidFill>
                        </a:rPr>
                        <a:t>balcony</a:t>
                      </a:r>
                      <a:r>
                        <a:rPr lang="en-US" sz="2400" dirty="0" smtClean="0"/>
                        <a:t>? Watch</a:t>
                      </a:r>
                      <a:r>
                        <a:rPr lang="en-US" sz="2400" baseline="0" dirty="0" smtClean="0"/>
                        <a:t> out ! Don’t hit your head ! </a:t>
                      </a:r>
                    </a:p>
                    <a:p>
                      <a:r>
                        <a:rPr lang="en-US" sz="2400" baseline="0" dirty="0" smtClean="0"/>
                        <a:t>  The door to the balcony is very small. It’s very low. You have to crawl  through it.</a:t>
                      </a:r>
                    </a:p>
                    <a:p>
                      <a:r>
                        <a:rPr lang="en-US" sz="2400" baseline="0" dirty="0" smtClean="0"/>
                        <a:t>   Do you want to look out the window? </a:t>
                      </a:r>
                    </a:p>
                    <a:p>
                      <a:r>
                        <a:rPr lang="en-US" sz="2400" baseline="0" dirty="0" smtClean="0"/>
                        <a:t>   Good luck ! One window is up near the </a:t>
                      </a:r>
                      <a:r>
                        <a:rPr lang="en-US" sz="2400" baseline="0" dirty="0" smtClean="0">
                          <a:solidFill>
                            <a:srgbClr val="FF0000"/>
                          </a:solidFill>
                        </a:rPr>
                        <a:t>ceiling</a:t>
                      </a:r>
                      <a:r>
                        <a:rPr lang="en-US" sz="2400" baseline="0" dirty="0" smtClean="0"/>
                        <a:t>.</a:t>
                      </a:r>
                    </a:p>
                    <a:p>
                      <a:endParaRPr lang="en-US" dirty="0"/>
                    </a:p>
                  </a:txBody>
                  <a:tcPr/>
                </a:tc>
              </a:tr>
              <a:tr h="3051782">
                <a:tc>
                  <a:txBody>
                    <a:bodyPr/>
                    <a:lstStyle/>
                    <a:p>
                      <a:pPr algn="r"/>
                      <a:r>
                        <a:rPr lang="fa-IR" sz="2400" b="1" dirty="0" smtClean="0">
                          <a:solidFill>
                            <a:schemeClr val="tx1"/>
                          </a:solidFill>
                        </a:rPr>
                        <a:t>آیا میخواهید بیشتر بدانید؟</a:t>
                      </a:r>
                    </a:p>
                    <a:p>
                      <a:pPr algn="r"/>
                      <a:r>
                        <a:rPr lang="fa-IR" sz="2400" b="1" dirty="0" smtClean="0">
                          <a:solidFill>
                            <a:schemeClr val="tx1"/>
                          </a:solidFill>
                        </a:rPr>
                        <a:t>در</a:t>
                      </a:r>
                      <a:r>
                        <a:rPr lang="fa-IR" sz="2400" b="1" baseline="0" dirty="0" smtClean="0">
                          <a:solidFill>
                            <a:schemeClr val="tx1"/>
                          </a:solidFill>
                        </a:rPr>
                        <a:t> داخل یکی از آپارتمان ها قدم بزنید.</a:t>
                      </a:r>
                    </a:p>
                    <a:p>
                      <a:pPr algn="r"/>
                      <a:r>
                        <a:rPr lang="fa-IR" sz="2400" b="1" baseline="0" dirty="0" smtClean="0">
                          <a:solidFill>
                            <a:schemeClr val="tx1"/>
                          </a:solidFill>
                        </a:rPr>
                        <a:t>مواظب باشید نیفتید ! کف زمین صاف نیست. حفظ تعادل در آن جا سخت است.</a:t>
                      </a:r>
                    </a:p>
                    <a:p>
                      <a:pPr algn="r"/>
                      <a:r>
                        <a:rPr lang="fa-IR" sz="2400" b="1" baseline="0" dirty="0" smtClean="0">
                          <a:solidFill>
                            <a:schemeClr val="tx1"/>
                          </a:solidFill>
                        </a:rPr>
                        <a:t>آیا می خواهید بالکن را ببینید ؟ مواظب باشید ! سرتان ضربه نخورد.</a:t>
                      </a:r>
                    </a:p>
                    <a:p>
                      <a:pPr algn="r"/>
                      <a:r>
                        <a:rPr lang="fa-IR" sz="2400" b="1" baseline="0" dirty="0" smtClean="0">
                          <a:solidFill>
                            <a:schemeClr val="tx1"/>
                          </a:solidFill>
                        </a:rPr>
                        <a:t>در بالکن خیلی کوچک است. حیلی کوتاه است. شما باید چهاردست و پا بروید.</a:t>
                      </a:r>
                    </a:p>
                    <a:p>
                      <a:pPr algn="r"/>
                      <a:r>
                        <a:rPr lang="fa-IR" sz="2400" b="1" baseline="0" dirty="0" smtClean="0">
                          <a:solidFill>
                            <a:schemeClr val="tx1"/>
                          </a:solidFill>
                        </a:rPr>
                        <a:t>آیا می خواهید بیرون از پنجره را نگاه کنید ؟</a:t>
                      </a:r>
                    </a:p>
                    <a:p>
                      <a:pPr algn="r"/>
                      <a:r>
                        <a:rPr lang="fa-IR" sz="2400" b="1" baseline="0" dirty="0" smtClean="0">
                          <a:solidFill>
                            <a:schemeClr val="tx1"/>
                          </a:solidFill>
                        </a:rPr>
                        <a:t>موفق باشید ! یکی از پنجره ها بالا نزدیک سقف است</a:t>
                      </a:r>
                      <a:r>
                        <a:rPr lang="fa-IR" b="1" baseline="0" dirty="0" smtClean="0">
                          <a:solidFill>
                            <a:schemeClr val="tx1"/>
                          </a:solidFill>
                        </a:rPr>
                        <a:t>.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15896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flip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8529382"/>
              </p:ext>
            </p:extLst>
          </p:nvPr>
        </p:nvGraphicFramePr>
        <p:xfrm>
          <a:off x="76200" y="152400"/>
          <a:ext cx="8991600" cy="662940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8991600"/>
              </a:tblGrid>
              <a:tr h="331470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3.</a:t>
                      </a:r>
                      <a:r>
                        <a:rPr lang="en-US" sz="2800" baseline="0" dirty="0" smtClean="0"/>
                        <a:t> </a:t>
                      </a: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</a:rPr>
                        <a:t>Why do people want to live in this odd place?</a:t>
                      </a:r>
                    </a:p>
                    <a:p>
                      <a:r>
                        <a:rPr lang="en-US" sz="2800" baseline="0" dirty="0" smtClean="0">
                          <a:solidFill>
                            <a:schemeClr val="bg1"/>
                          </a:solidFill>
                        </a:rPr>
                        <a:t>    The answer is surprising. This unusual </a:t>
                      </a:r>
                      <a:r>
                        <a:rPr lang="en-US" sz="2800" baseline="0" dirty="0" smtClean="0">
                          <a:solidFill>
                            <a:srgbClr val="FF0000"/>
                          </a:solidFill>
                        </a:rPr>
                        <a:t>design</a:t>
                      </a: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</a:rPr>
                        <a:t> is good for you !</a:t>
                      </a:r>
                    </a:p>
                    <a:p>
                      <a:r>
                        <a:rPr lang="en-US" sz="2800" baseline="0" dirty="0" smtClean="0">
                          <a:solidFill>
                            <a:schemeClr val="bg1"/>
                          </a:solidFill>
                        </a:rPr>
                        <a:t>    It keeps your brain active. It </a:t>
                      </a:r>
                      <a:r>
                        <a:rPr lang="en-US" sz="2800" baseline="0" smtClean="0">
                          <a:solidFill>
                            <a:schemeClr val="bg1"/>
                          </a:solidFill>
                        </a:rPr>
                        <a:t>keeps </a:t>
                      </a:r>
                      <a:r>
                        <a:rPr lang="en-US" sz="2800" baseline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</a:rPr>
                        <a:t>your body active too.</a:t>
                      </a:r>
                    </a:p>
                    <a:p>
                      <a:r>
                        <a:rPr lang="en-US" sz="2800" baseline="0" dirty="0" smtClean="0">
                          <a:solidFill>
                            <a:schemeClr val="bg1"/>
                          </a:solidFill>
                        </a:rPr>
                        <a:t>   You have to work to keep your balance.</a:t>
                      </a:r>
                    </a:p>
                    <a:p>
                      <a:r>
                        <a:rPr lang="en-US" sz="2800" baseline="0" dirty="0" smtClean="0">
                          <a:solidFill>
                            <a:schemeClr val="bg1"/>
                          </a:solidFill>
                        </a:rPr>
                        <a:t>This exercise is healthy , especially for </a:t>
                      </a:r>
                      <a:r>
                        <a:rPr lang="en-US" sz="2800" baseline="0" dirty="0" smtClean="0">
                          <a:solidFill>
                            <a:srgbClr val="FF0000"/>
                          </a:solidFill>
                        </a:rPr>
                        <a:t>elderly</a:t>
                      </a:r>
                      <a:r>
                        <a:rPr lang="en-US" sz="2800" baseline="0" dirty="0" smtClean="0">
                          <a:solidFill>
                            <a:schemeClr val="bg1"/>
                          </a:solidFill>
                        </a:rPr>
                        <a:t> people.</a:t>
                      </a:r>
                    </a:p>
                    <a:p>
                      <a:endParaRPr lang="en-US" dirty="0"/>
                    </a:p>
                  </a:txBody>
                  <a:tcPr/>
                </a:tc>
              </a:tr>
              <a:tr h="3314700">
                <a:tc>
                  <a:txBody>
                    <a:bodyPr/>
                    <a:lstStyle/>
                    <a:p>
                      <a:pPr algn="r"/>
                      <a:r>
                        <a:rPr lang="fa-IR" sz="2800" b="1" dirty="0" smtClean="0"/>
                        <a:t>چرا مردم می خواهند در این جای عجیب زندگی کنند؟</a:t>
                      </a:r>
                    </a:p>
                    <a:p>
                      <a:pPr algn="r"/>
                      <a:r>
                        <a:rPr lang="fa-IR" sz="2800" b="1" dirty="0" smtClean="0"/>
                        <a:t>جواب شگفت زده کننده است.</a:t>
                      </a:r>
                      <a:r>
                        <a:rPr lang="fa-IR" sz="2800" b="1" baseline="0" dirty="0" smtClean="0"/>
                        <a:t> این طرح عجیب برای شما خوب است.</a:t>
                      </a:r>
                    </a:p>
                    <a:p>
                      <a:pPr algn="r"/>
                      <a:r>
                        <a:rPr lang="fa-IR" sz="2800" b="1" baseline="0" dirty="0" smtClean="0"/>
                        <a:t>مغز شما را فعال نگه میدارد. بدن شما را نیز فعال نگه میدارد.</a:t>
                      </a:r>
                    </a:p>
                    <a:p>
                      <a:pPr algn="r"/>
                      <a:r>
                        <a:rPr lang="fa-IR" sz="2800" b="1" baseline="0" dirty="0" smtClean="0"/>
                        <a:t>شما باید کار کنید تا بتوانید تعادل خود را حفظ کنید.</a:t>
                      </a:r>
                    </a:p>
                    <a:p>
                      <a:pPr algn="r"/>
                      <a:r>
                        <a:rPr lang="fa-IR" sz="2800" b="1" baseline="0" dirty="0" smtClean="0"/>
                        <a:t>این ورزش  مخصوصا برای افراد مسن ، ورزش سالمی است. </a:t>
                      </a:r>
                      <a:endParaRPr lang="en-US" sz="2800" b="1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933113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459162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191000"/>
            <a:ext cx="8229600" cy="2011363"/>
          </a:xfrm>
        </p:spPr>
        <p:txBody>
          <a:bodyPr>
            <a:normAutofit/>
          </a:bodyPr>
          <a:lstStyle/>
          <a:p>
            <a:pPr algn="ctr"/>
            <a:r>
              <a:rPr lang="en-US" sz="6600" b="1" dirty="0" err="1" smtClean="0">
                <a:solidFill>
                  <a:srgbClr val="FF0000"/>
                </a:solidFill>
              </a:rPr>
              <a:t>Shila</a:t>
            </a:r>
            <a:r>
              <a:rPr lang="en-US" sz="6600" b="1" dirty="0" smtClean="0">
                <a:solidFill>
                  <a:srgbClr val="FF0000"/>
                </a:solidFill>
              </a:rPr>
              <a:t> </a:t>
            </a:r>
            <a:r>
              <a:rPr lang="en-US" sz="6600" b="1" dirty="0" err="1" smtClean="0">
                <a:solidFill>
                  <a:srgbClr val="FF0000"/>
                </a:solidFill>
              </a:rPr>
              <a:t>Nateghi</a:t>
            </a:r>
            <a:r>
              <a:rPr lang="en-US" sz="6600" b="1" dirty="0" smtClean="0">
                <a:solidFill>
                  <a:srgbClr val="FF0000"/>
                </a:solidFill>
              </a:rPr>
              <a:t> </a:t>
            </a:r>
            <a:endParaRPr lang="en-US" sz="6600" b="1" dirty="0">
              <a:solidFill>
                <a:srgbClr val="FF0000"/>
              </a:solidFill>
            </a:endParaRPr>
          </a:p>
        </p:txBody>
      </p:sp>
      <p:pic>
        <p:nvPicPr>
          <p:cNvPr id="3075" name="Picture 3" descr="C:\Users\Shila\Desktop\images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66800" y="914400"/>
            <a:ext cx="7086600" cy="24384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051957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158</TotalTime>
  <Words>455</Words>
  <Application>Microsoft Office PowerPoint</Application>
  <PresentationFormat>On-screen Show (4:3)</PresentationFormat>
  <Paragraphs>60</Paragraphs>
  <Slides>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In The Name Of God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 The Name Of God</dc:title>
  <dc:creator>Shila</dc:creator>
  <cp:lastModifiedBy>Shila</cp:lastModifiedBy>
  <cp:revision>19</cp:revision>
  <dcterms:created xsi:type="dcterms:W3CDTF">2020-03-06T16:52:18Z</dcterms:created>
  <dcterms:modified xsi:type="dcterms:W3CDTF">2020-03-07T07:55:11Z</dcterms:modified>
</cp:coreProperties>
</file>

<file path=docProps/thumbnail.jpeg>
</file>