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7" r:id="rId3"/>
    <p:sldId id="278" r:id="rId4"/>
    <p:sldId id="257" r:id="rId5"/>
    <p:sldId id="258" r:id="rId6"/>
    <p:sldId id="259" r:id="rId7"/>
    <p:sldId id="261" r:id="rId8"/>
    <p:sldId id="262" r:id="rId9"/>
    <p:sldId id="263" r:id="rId10"/>
    <p:sldId id="264" r:id="rId11"/>
    <p:sldId id="265" r:id="rId12"/>
    <p:sldId id="266" r:id="rId13"/>
    <p:sldId id="267" r:id="rId14"/>
    <p:sldId id="268" r:id="rId15"/>
    <p:sldId id="274" r:id="rId16"/>
    <p:sldId id="269" r:id="rId17"/>
    <p:sldId id="270" r:id="rId18"/>
    <p:sldId id="271" r:id="rId19"/>
    <p:sldId id="275" r:id="rId20"/>
    <p:sldId id="272" r:id="rId21"/>
    <p:sldId id="273" r:id="rId22"/>
    <p:sldId id="276" r:id="rId23"/>
    <p:sldId id="279"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3/23/2020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3/23/2020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3/23/2020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3/23/2020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3/23/2020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3/23/2020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3A6A9-A9B1-4448-A843-C3356580E9CE}"/>
              </a:ext>
            </a:extLst>
          </p:cNvPr>
          <p:cNvSpPr>
            <a:spLocks noGrp="1"/>
          </p:cNvSpPr>
          <p:nvPr>
            <p:ph type="ctrTitle"/>
          </p:nvPr>
        </p:nvSpPr>
        <p:spPr>
          <a:xfrm>
            <a:off x="2417780" y="802298"/>
            <a:ext cx="8637072" cy="2728906"/>
          </a:xfrm>
        </p:spPr>
        <p:txBody>
          <a:bodyPr>
            <a:normAutofit fontScale="90000"/>
          </a:bodyPr>
          <a:lstStyle/>
          <a:p>
            <a:pPr algn="ctr"/>
            <a:r>
              <a:rPr lang="fa-IR" b="1" u="sng" dirty="0">
                <a:solidFill>
                  <a:srgbClr val="FF0000"/>
                </a:solidFill>
                <a:cs typeface="B Nazanin" panose="00000400000000000000" pitchFamily="2" charset="-78"/>
              </a:rPr>
              <a:t>با نام و یاد خالق زیبا</a:t>
            </a:r>
            <a:br>
              <a:rPr lang="fa-IR" b="1" u="sng" dirty="0"/>
            </a:br>
            <a:br>
              <a:rPr lang="fa-IR" dirty="0"/>
            </a:br>
            <a:endParaRPr lang="en-US" dirty="0"/>
          </a:p>
        </p:txBody>
      </p:sp>
      <p:sp>
        <p:nvSpPr>
          <p:cNvPr id="3" name="Subtitle 2">
            <a:extLst>
              <a:ext uri="{FF2B5EF4-FFF2-40B4-BE49-F238E27FC236}">
                <a16:creationId xmlns:a16="http://schemas.microsoft.com/office/drawing/2014/main" id="{C5F11511-7EAA-4CBC-A8C2-00DC81619004}"/>
              </a:ext>
            </a:extLst>
          </p:cNvPr>
          <p:cNvSpPr>
            <a:spLocks noGrp="1"/>
          </p:cNvSpPr>
          <p:nvPr>
            <p:ph type="subTitle" idx="1"/>
          </p:nvPr>
        </p:nvSpPr>
        <p:spPr/>
        <p:txBody>
          <a:bodyPr>
            <a:normAutofit fontScale="92500" lnSpcReduction="10000"/>
          </a:bodyPr>
          <a:lstStyle/>
          <a:p>
            <a:pPr algn="ctr"/>
            <a:r>
              <a:rPr lang="fa-IR" sz="2400" b="1" dirty="0"/>
              <a:t>پارچه شناسی </a:t>
            </a:r>
          </a:p>
          <a:p>
            <a:pPr algn="ctr"/>
            <a:r>
              <a:rPr lang="fa-IR" b="1" dirty="0"/>
              <a:t>(مقطع  کارشناسی طراحی دوخت)</a:t>
            </a:r>
            <a:endParaRPr lang="en-US" b="1" dirty="0"/>
          </a:p>
        </p:txBody>
      </p:sp>
    </p:spTree>
    <p:extLst>
      <p:ext uri="{BB962C8B-B14F-4D97-AF65-F5344CB8AC3E}">
        <p14:creationId xmlns:p14="http://schemas.microsoft.com/office/powerpoint/2010/main" val="30027232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3E1DE-68B6-41EE-AF3B-9EC2BB32321C}"/>
              </a:ext>
            </a:extLst>
          </p:cNvPr>
          <p:cNvSpPr>
            <a:spLocks noGrp="1"/>
          </p:cNvSpPr>
          <p:nvPr>
            <p:ph type="title"/>
          </p:nvPr>
        </p:nvSpPr>
        <p:spPr/>
        <p:txBody>
          <a:bodyPr/>
          <a:lstStyle/>
          <a:p>
            <a:pPr algn="ctr"/>
            <a:r>
              <a:rPr lang="fa-IR" b="1" dirty="0"/>
              <a:t>خواص کلی الیاف</a:t>
            </a:r>
            <a:br>
              <a:rPr lang="fa-IR" dirty="0"/>
            </a:br>
            <a:endParaRPr lang="en-US" dirty="0"/>
          </a:p>
        </p:txBody>
      </p:sp>
      <p:sp>
        <p:nvSpPr>
          <p:cNvPr id="3" name="Content Placeholder 2">
            <a:extLst>
              <a:ext uri="{FF2B5EF4-FFF2-40B4-BE49-F238E27FC236}">
                <a16:creationId xmlns:a16="http://schemas.microsoft.com/office/drawing/2014/main" id="{125E5D33-B9C9-4EDE-832E-472998D3CB36}"/>
              </a:ext>
            </a:extLst>
          </p:cNvPr>
          <p:cNvSpPr>
            <a:spLocks noGrp="1"/>
          </p:cNvSpPr>
          <p:nvPr>
            <p:ph idx="1"/>
          </p:nvPr>
        </p:nvSpPr>
        <p:spPr>
          <a:xfrm>
            <a:off x="1451579" y="1853754"/>
            <a:ext cx="9760918" cy="4199727"/>
          </a:xfrm>
        </p:spPr>
        <p:txBody>
          <a:bodyPr>
            <a:normAutofit/>
          </a:bodyPr>
          <a:lstStyle/>
          <a:p>
            <a:pPr marL="0" indent="0" algn="r">
              <a:buNone/>
            </a:pPr>
            <a:r>
              <a:rPr lang="fa-IR" sz="1600" b="1" dirty="0"/>
              <a:t>ساختمان فیزیکی و ظاهری </a:t>
            </a:r>
            <a:r>
              <a:rPr lang="fa-IR" sz="1400" dirty="0"/>
              <a:t>: به عنوان مثال در الیاف پشم عامل قابل اهمیت سطح فلس دار و موج دار آن است که در آن خاصیت نمدی شدن ایجاد می نماید و در استحکام نخ حاصل موثر است.</a:t>
            </a:r>
          </a:p>
          <a:p>
            <a:pPr marL="0" indent="0" algn="r">
              <a:buNone/>
            </a:pPr>
            <a:r>
              <a:rPr lang="fa-IR" sz="1600" b="1" dirty="0"/>
              <a:t>قدرت استحکام</a:t>
            </a:r>
            <a:r>
              <a:rPr lang="fa-IR" sz="1400" b="1" dirty="0"/>
              <a:t> </a:t>
            </a:r>
            <a:r>
              <a:rPr lang="fa-IR" sz="1400" dirty="0"/>
              <a:t>: قدرت مقاومت و استحکام نخ یا پارچه تا حد پارگی و گسیختگی در جهت طول آن بررسی می شود.</a:t>
            </a:r>
          </a:p>
          <a:p>
            <a:pPr marL="0" indent="0" algn="r">
              <a:buNone/>
            </a:pPr>
            <a:r>
              <a:rPr lang="fa-IR" sz="1600" b="1" dirty="0"/>
              <a:t>خاصیت ارتجاعی </a:t>
            </a:r>
            <a:r>
              <a:rPr lang="fa-IR" sz="1400" dirty="0"/>
              <a:t>:در اثر وارد کردن نیروی خارجی به نخ و حذف آن ، نخ کشش پیدا می کند. خاصیت کشسانی در الیاف پنبه بسیار کمتر از الیاف پشم و خاصیت کشسانی پشم نیز بسیار کمتر از الیاف نایلون می باشد</a:t>
            </a:r>
          </a:p>
          <a:p>
            <a:pPr marL="0" indent="0" algn="r">
              <a:buNone/>
            </a:pPr>
            <a:r>
              <a:rPr lang="fa-IR" sz="1400" dirty="0"/>
              <a:t>.</a:t>
            </a:r>
            <a:r>
              <a:rPr lang="en-US" sz="1400" dirty="0"/>
              <a:t> </a:t>
            </a:r>
            <a:r>
              <a:rPr lang="fa-IR" sz="1600" b="1" dirty="0"/>
              <a:t>رطوبت </a:t>
            </a:r>
            <a:r>
              <a:rPr lang="fa-IR" sz="1400" dirty="0"/>
              <a:t>: از عواملی است که نخ را متورم می سازد. دلیل این امر نفوذ آب به نقاط آرایش نیافته (نخ است که قطر آن را افزایش داده و متورم می سازد.</a:t>
            </a:r>
          </a:p>
          <a:p>
            <a:pPr marL="0" indent="0" algn="r">
              <a:buNone/>
            </a:pPr>
            <a:r>
              <a:rPr lang="fa-IR" sz="1600" b="1" dirty="0"/>
              <a:t>حرارت </a:t>
            </a:r>
            <a:r>
              <a:rPr lang="fa-IR" sz="1400" b="1" dirty="0"/>
              <a:t>: </a:t>
            </a:r>
            <a:r>
              <a:rPr lang="fa-IR" sz="1400" dirty="0"/>
              <a:t>به عنوان مثال پشم تحت تاثیر 130 درجه حرارت بدون ذوب شدن تجزیه می شود اما الیاف استات ابتدا نرم و سپس ذوب می شوند.</a:t>
            </a:r>
          </a:p>
          <a:p>
            <a:pPr marL="0" indent="0" algn="r">
              <a:buNone/>
            </a:pPr>
            <a:r>
              <a:rPr lang="fa-IR" sz="1400" b="1" dirty="0"/>
              <a:t>درخشندگی</a:t>
            </a:r>
            <a:r>
              <a:rPr lang="fa-IR" sz="1400" dirty="0"/>
              <a:t> : درخشندگی در برابر نور از صفات خاص هر لیف می باشد ؛ به عنوان مثال در الیاف پشم به دلیل فلس های موجود در پوسته خارجی آن نور منعکس می شود.</a:t>
            </a:r>
          </a:p>
          <a:p>
            <a:pPr marL="0" indent="0" algn="r">
              <a:buNone/>
            </a:pPr>
            <a:r>
              <a:rPr lang="fa-IR" sz="1600" b="1" dirty="0"/>
              <a:t>اثر مواد شیمیایی و رنگ بر الیاف </a:t>
            </a:r>
            <a:r>
              <a:rPr lang="fa-IR" sz="1400" dirty="0"/>
              <a:t>: اسید ها و باز ها و حلال های شیمیایی بر حسب نوع الیاف بر آن ها تاثیر می گذارند ؛ </a:t>
            </a:r>
          </a:p>
        </p:txBody>
      </p:sp>
    </p:spTree>
    <p:extLst>
      <p:ext uri="{BB962C8B-B14F-4D97-AF65-F5344CB8AC3E}">
        <p14:creationId xmlns:p14="http://schemas.microsoft.com/office/powerpoint/2010/main" val="30788020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B80BD4-F886-487A-A020-8142D6EB8C1C}"/>
              </a:ext>
            </a:extLst>
          </p:cNvPr>
          <p:cNvSpPr>
            <a:spLocks noGrp="1"/>
          </p:cNvSpPr>
          <p:nvPr>
            <p:ph type="title"/>
          </p:nvPr>
        </p:nvSpPr>
        <p:spPr/>
        <p:txBody>
          <a:bodyPr/>
          <a:lstStyle/>
          <a:p>
            <a:pPr algn="ctr"/>
            <a:r>
              <a:rPr lang="fa-IR" b="1" dirty="0"/>
              <a:t>الیاف گیاهی</a:t>
            </a:r>
            <a:endParaRPr lang="en-US" b="1" dirty="0"/>
          </a:p>
        </p:txBody>
      </p:sp>
      <p:sp>
        <p:nvSpPr>
          <p:cNvPr id="3" name="Content Placeholder 2">
            <a:extLst>
              <a:ext uri="{FF2B5EF4-FFF2-40B4-BE49-F238E27FC236}">
                <a16:creationId xmlns:a16="http://schemas.microsoft.com/office/drawing/2014/main" id="{52D0D504-B82D-484A-924E-6AC5C72AE904}"/>
              </a:ext>
            </a:extLst>
          </p:cNvPr>
          <p:cNvSpPr>
            <a:spLocks noGrp="1"/>
          </p:cNvSpPr>
          <p:nvPr>
            <p:ph idx="1"/>
          </p:nvPr>
        </p:nvSpPr>
        <p:spPr/>
        <p:txBody>
          <a:bodyPr>
            <a:normAutofit lnSpcReduction="10000"/>
          </a:bodyPr>
          <a:lstStyle/>
          <a:p>
            <a:pPr marL="0" indent="0" algn="r">
              <a:buNone/>
            </a:pPr>
            <a:r>
              <a:rPr lang="fa-IR" dirty="0"/>
              <a:t> این الیاف به طور طبیعی و از طریق گیاهان قابل تهیه و دسترسی هستند و انسان با روش های نوین کشاورزی و بهینه سازی نژادی میتواند آنها را به نفع اهداف خود از نظر کمی و کیفی بهبود بخشد .</a:t>
            </a:r>
          </a:p>
          <a:p>
            <a:pPr marL="0" indent="0" algn="r">
              <a:buNone/>
            </a:pPr>
            <a:r>
              <a:rPr lang="fa-IR" dirty="0"/>
              <a:t>ماده اصلی الیاف گیاهی ، « سلولز » است. پنبه ، کتان ، کنف و چتایی ، از مهم ترین الیاف نساجی هستند که از طریق کاشتن گیاه مربوطه تهیه می شوند.</a:t>
            </a:r>
          </a:p>
          <a:p>
            <a:pPr marL="0" indent="0" algn="r">
              <a:buNone/>
            </a:pPr>
            <a:r>
              <a:rPr lang="fa-IR" b="1" dirty="0"/>
              <a:t>تعریف سلولز</a:t>
            </a:r>
            <a:r>
              <a:rPr lang="fa-IR" dirty="0"/>
              <a:t>: ساختار اولیه ی دیواره سلولی گیاهان را تشکیل میدهد.</a:t>
            </a:r>
          </a:p>
          <a:p>
            <a:pPr marL="0" indent="0" algn="r">
              <a:buNone/>
            </a:pPr>
            <a:r>
              <a:rPr lang="fa-IR" dirty="0"/>
              <a:t>یکی از معروفترین و پر مصرف ترین این الیاف از دیر باز پنبه بوده است.که از نظر ویژگی های مطلوب آن مورد توجه صنعت نساجی است. </a:t>
            </a:r>
          </a:p>
          <a:p>
            <a:pPr marL="0" indent="0" algn="r">
              <a:buNone/>
            </a:pPr>
            <a:r>
              <a:rPr lang="fa-IR" dirty="0"/>
              <a:t>قابل ذکر است که الیاف سلولزی قابلیت تجزیه در محیط را دارند.</a:t>
            </a:r>
            <a:endParaRPr lang="en-US" dirty="0"/>
          </a:p>
        </p:txBody>
      </p:sp>
    </p:spTree>
    <p:extLst>
      <p:ext uri="{BB962C8B-B14F-4D97-AF65-F5344CB8AC3E}">
        <p14:creationId xmlns:p14="http://schemas.microsoft.com/office/powerpoint/2010/main" val="29410274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114C2-813A-440E-B060-6E42CBEB9855}"/>
              </a:ext>
            </a:extLst>
          </p:cNvPr>
          <p:cNvSpPr>
            <a:spLocks noGrp="1"/>
          </p:cNvSpPr>
          <p:nvPr>
            <p:ph type="title"/>
          </p:nvPr>
        </p:nvSpPr>
        <p:spPr/>
        <p:txBody>
          <a:bodyPr/>
          <a:lstStyle/>
          <a:p>
            <a:pPr algn="ctr"/>
            <a:r>
              <a:rPr lang="fa-IR" b="1" dirty="0"/>
              <a:t>الیاف پنبه </a:t>
            </a:r>
            <a:br>
              <a:rPr lang="fa-IR" dirty="0"/>
            </a:br>
            <a:r>
              <a:rPr lang="fa-IR" dirty="0"/>
              <a:t>خواص گیاهی پنبه(دانه ای)</a:t>
            </a:r>
            <a:endParaRPr lang="en-US" dirty="0"/>
          </a:p>
        </p:txBody>
      </p:sp>
      <p:sp>
        <p:nvSpPr>
          <p:cNvPr id="3" name="Content Placeholder 2">
            <a:extLst>
              <a:ext uri="{FF2B5EF4-FFF2-40B4-BE49-F238E27FC236}">
                <a16:creationId xmlns:a16="http://schemas.microsoft.com/office/drawing/2014/main" id="{6AE07597-E8CD-43A6-A705-BA92D412529C}"/>
              </a:ext>
            </a:extLst>
          </p:cNvPr>
          <p:cNvSpPr>
            <a:spLocks noGrp="1"/>
          </p:cNvSpPr>
          <p:nvPr>
            <p:ph idx="1"/>
          </p:nvPr>
        </p:nvSpPr>
        <p:spPr/>
        <p:txBody>
          <a:bodyPr/>
          <a:lstStyle/>
          <a:p>
            <a:pPr marL="0" indent="0" algn="r">
              <a:buNone/>
            </a:pPr>
            <a:r>
              <a:rPr lang="fa-IR" dirty="0"/>
              <a:t>پنبه گیاهی علفی با ارتفاع 0/6 الی 2 متر است که بصورت کاشت و برداشت تخم پنبه به دست می آید.پنبه های هر منطقه به خاطر آب و هوای متفاوت با مناطق دیگر فرق میکند. محصول پنبه به اندازه یک گردو است که به آن غوزه ی پنبه میگویند.الیاف پنبه به شکل توده ای متراکم در سطح تخمک ها رشد میکند.</a:t>
            </a:r>
          </a:p>
          <a:p>
            <a:pPr marL="0" indent="0" algn="r">
              <a:buNone/>
            </a:pPr>
            <a:r>
              <a:rPr lang="fa-IR" dirty="0"/>
              <a:t>پس ازینکه گیاه به طور کامل رشد کردغوزه باز میشود. تخمک ها و درون آن به شکل یک توده کرک دار هستند و در مجاورت هوا قرار میگیرند. پس از باز شدن غوزه میتوان بیش از 300،000 لیف از آن بیرون آورد.</a:t>
            </a:r>
          </a:p>
          <a:p>
            <a:pPr marL="0" indent="0" algn="r">
              <a:buNone/>
            </a:pPr>
            <a:r>
              <a:rPr lang="fa-IR" dirty="0"/>
              <a:t>الیاف پنبه پس از برداشت همراه با یک سری نا خالصی هاست،که عبارتند از :گل پنبه ، خارو خاشاک،حشرات و ساقه که در اصطلاح به آن وش پنبه میگویند.</a:t>
            </a:r>
            <a:endParaRPr lang="en-US" dirty="0"/>
          </a:p>
        </p:txBody>
      </p:sp>
    </p:spTree>
    <p:extLst>
      <p:ext uri="{BB962C8B-B14F-4D97-AF65-F5344CB8AC3E}">
        <p14:creationId xmlns:p14="http://schemas.microsoft.com/office/powerpoint/2010/main" val="14642266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25E524-110A-4E3E-AEA9-184245D96526}"/>
              </a:ext>
            </a:extLst>
          </p:cNvPr>
          <p:cNvSpPr>
            <a:spLocks noGrp="1"/>
          </p:cNvSpPr>
          <p:nvPr>
            <p:ph type="title"/>
          </p:nvPr>
        </p:nvSpPr>
        <p:spPr/>
        <p:txBody>
          <a:bodyPr/>
          <a:lstStyle/>
          <a:p>
            <a:pPr algn="ctr"/>
            <a:r>
              <a:rPr lang="fa-IR" b="1" dirty="0"/>
              <a:t>ساختمان ظاهری لیف پنبه</a:t>
            </a:r>
            <a:endParaRPr lang="en-US" b="1" dirty="0"/>
          </a:p>
        </p:txBody>
      </p:sp>
      <p:sp>
        <p:nvSpPr>
          <p:cNvPr id="3" name="Content Placeholder 2">
            <a:extLst>
              <a:ext uri="{FF2B5EF4-FFF2-40B4-BE49-F238E27FC236}">
                <a16:creationId xmlns:a16="http://schemas.microsoft.com/office/drawing/2014/main" id="{C1803207-9972-4303-A00B-D3282783862B}"/>
              </a:ext>
            </a:extLst>
          </p:cNvPr>
          <p:cNvSpPr>
            <a:spLocks noGrp="1"/>
          </p:cNvSpPr>
          <p:nvPr>
            <p:ph idx="1"/>
          </p:nvPr>
        </p:nvSpPr>
        <p:spPr/>
        <p:txBody>
          <a:bodyPr/>
          <a:lstStyle/>
          <a:p>
            <a:pPr marL="0" indent="0" algn="r">
              <a:buNone/>
            </a:pPr>
            <a:r>
              <a:rPr lang="fa-IR" dirty="0"/>
              <a:t>سطح خارجی پنبه زبر است و مقطع طولی آن زیر میکروسکوپ تابدار به نظر میرسد.</a:t>
            </a:r>
          </a:p>
          <a:p>
            <a:pPr marL="0" indent="0" algn="r">
              <a:buNone/>
            </a:pPr>
            <a:r>
              <a:rPr lang="fa-IR" dirty="0"/>
              <a:t>مقطع عرضی پنبه ی رسیده ، لوبیایی شکل و مقطع عرضی پنبه نارس یو شکل است.</a:t>
            </a:r>
          </a:p>
          <a:p>
            <a:pPr marL="0" indent="0" algn="r">
              <a:buNone/>
            </a:pPr>
            <a:r>
              <a:rPr lang="fa-IR" b="1" dirty="0"/>
              <a:t>مقطع عرضی پنبه از سه قسمت تشکیل شده است</a:t>
            </a:r>
            <a:r>
              <a:rPr lang="fa-IR" dirty="0"/>
              <a:t>:</a:t>
            </a:r>
          </a:p>
          <a:p>
            <a:pPr marL="0" indent="0" algn="r">
              <a:buNone/>
            </a:pPr>
            <a:r>
              <a:rPr lang="fa-IR" b="1" dirty="0"/>
              <a:t>الف</a:t>
            </a:r>
            <a:r>
              <a:rPr lang="fa-IR" dirty="0"/>
              <a:t>.پوسته ی خارجی بنام کوتیکل که لایه ای باکس مانند است</a:t>
            </a:r>
          </a:p>
          <a:p>
            <a:pPr marL="0" indent="0" algn="r">
              <a:buNone/>
            </a:pPr>
            <a:r>
              <a:rPr lang="fa-IR" b="1" dirty="0"/>
              <a:t>ب</a:t>
            </a:r>
            <a:r>
              <a:rPr lang="fa-IR" dirty="0"/>
              <a:t>.لایه ی میانی بدنه اصلی لیف پنبه که جنس سلولزی دارد (دیواره ی اولیه و ثانویه)</a:t>
            </a:r>
          </a:p>
          <a:p>
            <a:pPr marL="0" indent="0" algn="r">
              <a:buNone/>
            </a:pPr>
            <a:r>
              <a:rPr lang="fa-IR" b="1" dirty="0"/>
              <a:t>ج</a:t>
            </a:r>
            <a:r>
              <a:rPr lang="fa-IR" dirty="0"/>
              <a:t>.لومن (کانال مرکزی )که اندکی سخت تر است و برای تغذیه ی لیف بکار میرود.</a:t>
            </a:r>
          </a:p>
          <a:p>
            <a:pPr marL="0" indent="0" algn="r">
              <a:buNone/>
            </a:pPr>
            <a:endParaRPr lang="en-US" dirty="0"/>
          </a:p>
        </p:txBody>
      </p:sp>
    </p:spTree>
    <p:extLst>
      <p:ext uri="{BB962C8B-B14F-4D97-AF65-F5344CB8AC3E}">
        <p14:creationId xmlns:p14="http://schemas.microsoft.com/office/powerpoint/2010/main" val="25285838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66207-0B91-402B-954D-8E46F58D8A79}"/>
              </a:ext>
            </a:extLst>
          </p:cNvPr>
          <p:cNvSpPr>
            <a:spLocks noGrp="1"/>
          </p:cNvSpPr>
          <p:nvPr>
            <p:ph type="title"/>
          </p:nvPr>
        </p:nvSpPr>
        <p:spPr/>
        <p:txBody>
          <a:bodyPr/>
          <a:lstStyle/>
          <a:p>
            <a:pPr algn="ctr"/>
            <a:r>
              <a:rPr lang="fa-IR" b="1" dirty="0"/>
              <a:t>ویژگی های لیف پنبه </a:t>
            </a:r>
            <a:endParaRPr lang="en-US" b="1" dirty="0"/>
          </a:p>
        </p:txBody>
      </p:sp>
      <p:sp>
        <p:nvSpPr>
          <p:cNvPr id="3" name="Content Placeholder 2">
            <a:extLst>
              <a:ext uri="{FF2B5EF4-FFF2-40B4-BE49-F238E27FC236}">
                <a16:creationId xmlns:a16="http://schemas.microsoft.com/office/drawing/2014/main" id="{7462477D-A714-4405-8497-6E1847D6159F}"/>
              </a:ext>
            </a:extLst>
          </p:cNvPr>
          <p:cNvSpPr>
            <a:spLocks noGrp="1"/>
          </p:cNvSpPr>
          <p:nvPr>
            <p:ph idx="1"/>
          </p:nvPr>
        </p:nvSpPr>
        <p:spPr/>
        <p:txBody>
          <a:bodyPr/>
          <a:lstStyle/>
          <a:p>
            <a:pPr marL="0" indent="0" algn="r">
              <a:buNone/>
            </a:pPr>
            <a:r>
              <a:rPr lang="fa-IR" b="1" dirty="0"/>
              <a:t>نرمی و لطافت</a:t>
            </a:r>
          </a:p>
          <a:p>
            <a:pPr marL="0" indent="0" algn="r">
              <a:buNone/>
            </a:pPr>
            <a:r>
              <a:rPr lang="fa-IR" b="1" dirty="0"/>
              <a:t>جذب رطوبت بالا</a:t>
            </a:r>
          </a:p>
          <a:p>
            <a:pPr marL="0" indent="0" algn="r">
              <a:buNone/>
            </a:pPr>
            <a:r>
              <a:rPr lang="fa-IR" b="1" dirty="0"/>
              <a:t>استحکام کششی زیاد</a:t>
            </a:r>
          </a:p>
          <a:p>
            <a:pPr marL="0" indent="0" algn="r">
              <a:buNone/>
            </a:pPr>
            <a:r>
              <a:rPr lang="fa-IR" b="1" dirty="0"/>
              <a:t>مقاومت سایشی زیاد</a:t>
            </a:r>
          </a:p>
          <a:p>
            <a:pPr marL="0" indent="0" algn="r">
              <a:buNone/>
            </a:pPr>
            <a:r>
              <a:rPr lang="fa-IR" b="1" dirty="0"/>
              <a:t>افزایش استحکام در حالت مرطوب</a:t>
            </a:r>
          </a:p>
          <a:p>
            <a:pPr marL="0" indent="0" algn="r">
              <a:buNone/>
            </a:pPr>
            <a:r>
              <a:rPr lang="fa-IR" b="1" dirty="0"/>
              <a:t>مقاومت کم در برابر چروک شدن</a:t>
            </a:r>
          </a:p>
          <a:p>
            <a:pPr marL="0" indent="0" algn="r">
              <a:buNone/>
            </a:pPr>
            <a:r>
              <a:rPr lang="fa-IR" b="1" dirty="0"/>
              <a:t>مقاومت زیاد در برابر حرارت</a:t>
            </a:r>
            <a:endParaRPr lang="en-US" b="1" dirty="0"/>
          </a:p>
        </p:txBody>
      </p:sp>
    </p:spTree>
    <p:extLst>
      <p:ext uri="{BB962C8B-B14F-4D97-AF65-F5344CB8AC3E}">
        <p14:creationId xmlns:p14="http://schemas.microsoft.com/office/powerpoint/2010/main" val="4757830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663A4-3661-463A-BE02-C5F2E9921F51}"/>
              </a:ext>
            </a:extLst>
          </p:cNvPr>
          <p:cNvSpPr>
            <a:spLocks noGrp="1"/>
          </p:cNvSpPr>
          <p:nvPr>
            <p:ph type="title"/>
          </p:nvPr>
        </p:nvSpPr>
        <p:spPr/>
        <p:txBody>
          <a:bodyPr/>
          <a:lstStyle/>
          <a:p>
            <a:pPr algn="ctr"/>
            <a:r>
              <a:rPr lang="fa-IR" b="1" dirty="0"/>
              <a:t>موارد کاربرد پنبه </a:t>
            </a:r>
            <a:endParaRPr lang="en-US" b="1" dirty="0"/>
          </a:p>
        </p:txBody>
      </p:sp>
      <p:sp>
        <p:nvSpPr>
          <p:cNvPr id="3" name="Content Placeholder 2">
            <a:extLst>
              <a:ext uri="{FF2B5EF4-FFF2-40B4-BE49-F238E27FC236}">
                <a16:creationId xmlns:a16="http://schemas.microsoft.com/office/drawing/2014/main" id="{C785C800-D666-45B9-8208-85823600CCA1}"/>
              </a:ext>
            </a:extLst>
          </p:cNvPr>
          <p:cNvSpPr>
            <a:spLocks noGrp="1"/>
          </p:cNvSpPr>
          <p:nvPr>
            <p:ph idx="1"/>
          </p:nvPr>
        </p:nvSpPr>
        <p:spPr/>
        <p:txBody>
          <a:bodyPr/>
          <a:lstStyle/>
          <a:p>
            <a:pPr marL="0" indent="0" algn="r">
              <a:buNone/>
            </a:pPr>
            <a:r>
              <a:rPr lang="fa-IR" dirty="0"/>
              <a:t>پنبه، لیف کم و بیش ارزانی است و برای تولید پارچه هایی با زیر دست خوب استفاده میشود .</a:t>
            </a:r>
          </a:p>
          <a:p>
            <a:pPr marL="0" indent="0" algn="r">
              <a:buNone/>
            </a:pPr>
            <a:r>
              <a:rPr lang="fa-IR" dirty="0"/>
              <a:t>دوام خوبی دارد و در برابر شستشوهای متوالی مقاومند.</a:t>
            </a:r>
          </a:p>
          <a:p>
            <a:pPr marL="0" indent="0" algn="r">
              <a:buNone/>
            </a:pPr>
            <a:r>
              <a:rPr lang="fa-IR" dirty="0"/>
              <a:t>قادر به جذب عرق بدن هستند. و با دارا بودن زیر دست نرم برای لباسهای زیر و همچنین حوله مناسب است.</a:t>
            </a:r>
          </a:p>
          <a:p>
            <a:pPr marL="0" indent="0" algn="r">
              <a:buNone/>
            </a:pPr>
            <a:r>
              <a:rPr lang="fa-IR" dirty="0"/>
              <a:t>انواع مختلف پارچه ها از پنبه تهیه میشوند که از میان آنها میتوان به :</a:t>
            </a:r>
          </a:p>
          <a:p>
            <a:pPr marL="0" indent="0" algn="r">
              <a:buNone/>
            </a:pPr>
            <a:r>
              <a:rPr lang="fa-IR" dirty="0"/>
              <a:t>چ</a:t>
            </a:r>
            <a:r>
              <a:rPr lang="fa-IR" b="1" dirty="0"/>
              <a:t>یت ، متقال ، جین ، مخمل کبریتی نخی ، برزنت </a:t>
            </a:r>
            <a:r>
              <a:rPr lang="fa-IR" dirty="0"/>
              <a:t>اشاره کرد.</a:t>
            </a:r>
            <a:endParaRPr lang="en-US" dirty="0"/>
          </a:p>
        </p:txBody>
      </p:sp>
    </p:spTree>
    <p:extLst>
      <p:ext uri="{BB962C8B-B14F-4D97-AF65-F5344CB8AC3E}">
        <p14:creationId xmlns:p14="http://schemas.microsoft.com/office/powerpoint/2010/main" val="1936438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D6226-99D8-4933-AA41-12F5C2B1EF20}"/>
              </a:ext>
            </a:extLst>
          </p:cNvPr>
          <p:cNvSpPr>
            <a:spLocks noGrp="1"/>
          </p:cNvSpPr>
          <p:nvPr>
            <p:ph type="title"/>
          </p:nvPr>
        </p:nvSpPr>
        <p:spPr/>
        <p:txBody>
          <a:bodyPr/>
          <a:lstStyle/>
          <a:p>
            <a:pPr algn="ctr"/>
            <a:r>
              <a:rPr lang="fa-IR" b="1" dirty="0"/>
              <a:t>الیاف کتان(ساقه ای)</a:t>
            </a:r>
            <a:endParaRPr lang="en-US" b="1" dirty="0"/>
          </a:p>
        </p:txBody>
      </p:sp>
      <p:sp>
        <p:nvSpPr>
          <p:cNvPr id="3" name="Content Placeholder 2">
            <a:extLst>
              <a:ext uri="{FF2B5EF4-FFF2-40B4-BE49-F238E27FC236}">
                <a16:creationId xmlns:a16="http://schemas.microsoft.com/office/drawing/2014/main" id="{ADD697EE-EB2A-455A-9DB9-5B31D1E8CC0C}"/>
              </a:ext>
            </a:extLst>
          </p:cNvPr>
          <p:cNvSpPr>
            <a:spLocks noGrp="1"/>
          </p:cNvSpPr>
          <p:nvPr>
            <p:ph idx="1"/>
          </p:nvPr>
        </p:nvSpPr>
        <p:spPr/>
        <p:txBody>
          <a:bodyPr>
            <a:normAutofit fontScale="77500" lnSpcReduction="20000"/>
          </a:bodyPr>
          <a:lstStyle/>
          <a:p>
            <a:pPr marL="0" indent="0" algn="r">
              <a:buNone/>
            </a:pPr>
            <a:r>
              <a:rPr lang="fa-IR" dirty="0"/>
              <a:t>الیاف کتان از ساقه ی گیاهی بنام فلاکس استخراج میشود.حداکثر رشد طولی آن در حدود 120 سانتی متر و قطر ساقه آن1-2 میلیمتر است.</a:t>
            </a:r>
          </a:p>
          <a:p>
            <a:pPr marL="0" indent="0" algn="r">
              <a:buNone/>
            </a:pPr>
            <a:r>
              <a:rPr lang="fa-IR" dirty="0"/>
              <a:t>الیاف کتان دارای مواد غیر سلولزی بیشتری نسبت به پنبه است .ناخالصی های موجود در کتان علارتند از همی سلولز،چربی و مواد رنگی و مانند آن.</a:t>
            </a:r>
          </a:p>
          <a:p>
            <a:pPr marL="0" indent="0" algn="r">
              <a:buNone/>
            </a:pPr>
            <a:r>
              <a:rPr lang="fa-IR" dirty="0"/>
              <a:t>ساختمان فیزیکی الیاف</a:t>
            </a:r>
          </a:p>
          <a:p>
            <a:pPr marL="0" indent="0" algn="r">
              <a:buNone/>
            </a:pPr>
            <a:r>
              <a:rPr lang="fa-IR" dirty="0"/>
              <a:t>-ساختمان داخلی ساقه :</a:t>
            </a:r>
          </a:p>
          <a:p>
            <a:pPr marL="0" indent="0" algn="r">
              <a:buNone/>
            </a:pPr>
            <a:r>
              <a:rPr lang="fa-IR" dirty="0"/>
              <a:t>-پوسته ی خارجی که کمابیش ضخیم است و حفاظت از الیاف گیاه را بر عهده دارد </a:t>
            </a:r>
          </a:p>
          <a:p>
            <a:pPr marL="0" indent="0" algn="r">
              <a:buNone/>
            </a:pPr>
            <a:r>
              <a:rPr lang="fa-IR" dirty="0"/>
              <a:t>-الیاف کتان که در زیر پوسته ی خارجی قرار دارد </a:t>
            </a:r>
          </a:p>
          <a:p>
            <a:pPr marL="0" indent="0" algn="r">
              <a:buNone/>
            </a:pPr>
            <a:r>
              <a:rPr lang="fa-IR" dirty="0"/>
              <a:t>-منطقه ی چوبی</a:t>
            </a:r>
          </a:p>
          <a:p>
            <a:pPr marL="0" indent="0" algn="r">
              <a:buNone/>
            </a:pPr>
            <a:r>
              <a:rPr lang="fa-IR" dirty="0"/>
              <a:t>-مغز ساقه که در داخل آن  فضایی برای هوا وجود دارد</a:t>
            </a:r>
          </a:p>
          <a:p>
            <a:pPr marL="0" indent="0" algn="r">
              <a:buNone/>
            </a:pPr>
            <a:endParaRPr lang="en-US" dirty="0"/>
          </a:p>
        </p:txBody>
      </p:sp>
    </p:spTree>
    <p:extLst>
      <p:ext uri="{BB962C8B-B14F-4D97-AF65-F5344CB8AC3E}">
        <p14:creationId xmlns:p14="http://schemas.microsoft.com/office/powerpoint/2010/main" val="22611866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5DEB6-F993-460D-BD76-345B7A08E117}"/>
              </a:ext>
            </a:extLst>
          </p:cNvPr>
          <p:cNvSpPr>
            <a:spLocks noGrp="1"/>
          </p:cNvSpPr>
          <p:nvPr>
            <p:ph type="title"/>
          </p:nvPr>
        </p:nvSpPr>
        <p:spPr/>
        <p:txBody>
          <a:bodyPr/>
          <a:lstStyle/>
          <a:p>
            <a:pPr algn="ctr"/>
            <a:r>
              <a:rPr lang="fa-IR" b="1" dirty="0"/>
              <a:t>ساختمان و ویژگی های الیاف </a:t>
            </a:r>
            <a:endParaRPr lang="en-US" b="1" dirty="0"/>
          </a:p>
        </p:txBody>
      </p:sp>
      <p:sp>
        <p:nvSpPr>
          <p:cNvPr id="3" name="Content Placeholder 2">
            <a:extLst>
              <a:ext uri="{FF2B5EF4-FFF2-40B4-BE49-F238E27FC236}">
                <a16:creationId xmlns:a16="http://schemas.microsoft.com/office/drawing/2014/main" id="{903C8CBB-0292-43BA-8546-22D26E5ACC28}"/>
              </a:ext>
            </a:extLst>
          </p:cNvPr>
          <p:cNvSpPr>
            <a:spLocks noGrp="1"/>
          </p:cNvSpPr>
          <p:nvPr>
            <p:ph idx="1"/>
          </p:nvPr>
        </p:nvSpPr>
        <p:spPr/>
        <p:txBody>
          <a:bodyPr/>
          <a:lstStyle/>
          <a:p>
            <a:pPr marL="0" indent="0" algn="r">
              <a:buNone/>
            </a:pPr>
            <a:r>
              <a:rPr lang="fa-IR" dirty="0"/>
              <a:t>بخش اعظم سلول کتان ، از سلولز تشکیل شده است .</a:t>
            </a:r>
          </a:p>
          <a:p>
            <a:pPr marL="0" indent="0" algn="r">
              <a:buNone/>
            </a:pPr>
            <a:r>
              <a:rPr lang="fa-IR" dirty="0"/>
              <a:t>مقطع طولی : مقطع طولی الیاف کتان زیر میکروسکوپ صاف و شفاف و بدون پیچیدگی است.</a:t>
            </a:r>
          </a:p>
          <a:p>
            <a:pPr marL="0" indent="0" algn="r">
              <a:buNone/>
            </a:pPr>
            <a:r>
              <a:rPr lang="fa-IR" dirty="0"/>
              <a:t>مقطع عرضی:مقطع عرضی آن چند ضلعی است و کانال های داخلی آن لومن هستند .</a:t>
            </a:r>
          </a:p>
          <a:p>
            <a:pPr marL="0" indent="0" algn="r">
              <a:buNone/>
            </a:pPr>
            <a:r>
              <a:rPr lang="fa-IR" dirty="0"/>
              <a:t>طول الیاف : طول کتان متغیر است و به ساقه ی گیاه اولیه ی آن بستگی دارد.طول الیاف مناسب نساجی 40 تا 60 سانتی متر است. </a:t>
            </a:r>
          </a:p>
          <a:p>
            <a:pPr marL="0" indent="0" algn="r">
              <a:buNone/>
            </a:pPr>
            <a:r>
              <a:rPr lang="fa-IR" dirty="0"/>
              <a:t>قطر کتان : بین 12 تا 25 میکرون متغییر است.  </a:t>
            </a:r>
            <a:endParaRPr lang="en-US" dirty="0"/>
          </a:p>
        </p:txBody>
      </p:sp>
    </p:spTree>
    <p:extLst>
      <p:ext uri="{BB962C8B-B14F-4D97-AF65-F5344CB8AC3E}">
        <p14:creationId xmlns:p14="http://schemas.microsoft.com/office/powerpoint/2010/main" val="28984304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56A52-592D-4DA2-BCD7-C267B58B19A7}"/>
              </a:ext>
            </a:extLst>
          </p:cNvPr>
          <p:cNvSpPr>
            <a:spLocks noGrp="1"/>
          </p:cNvSpPr>
          <p:nvPr>
            <p:ph type="title"/>
          </p:nvPr>
        </p:nvSpPr>
        <p:spPr/>
        <p:txBody>
          <a:bodyPr/>
          <a:lstStyle/>
          <a:p>
            <a:pPr algn="ctr"/>
            <a:r>
              <a:rPr lang="fa-IR" b="1" dirty="0"/>
              <a:t>شکل ظاهری</a:t>
            </a:r>
            <a:endParaRPr lang="en-US" b="1" dirty="0"/>
          </a:p>
        </p:txBody>
      </p:sp>
      <p:sp>
        <p:nvSpPr>
          <p:cNvPr id="3" name="Content Placeholder 2">
            <a:extLst>
              <a:ext uri="{FF2B5EF4-FFF2-40B4-BE49-F238E27FC236}">
                <a16:creationId xmlns:a16="http://schemas.microsoft.com/office/drawing/2014/main" id="{E0478055-9C63-4AC8-87CC-398FAF63F547}"/>
              </a:ext>
            </a:extLst>
          </p:cNvPr>
          <p:cNvSpPr>
            <a:spLocks noGrp="1"/>
          </p:cNvSpPr>
          <p:nvPr>
            <p:ph idx="1"/>
          </p:nvPr>
        </p:nvSpPr>
        <p:spPr/>
        <p:txBody>
          <a:bodyPr/>
          <a:lstStyle/>
          <a:p>
            <a:pPr marL="0" indent="0" algn="r">
              <a:buNone/>
            </a:pPr>
            <a:r>
              <a:rPr lang="fa-IR" dirty="0"/>
              <a:t>از نظر ظاهری از پنبه درخشان تر است .علت درخشندگی آن وجود مومی است که اطراف الیاف را پوشانده است. این موم در اثر شستشوی مداوم و سفیدگری از بین میرود .به طور معمول الیاف در اثر شبنم یا باران به رنگ خاکستری در میایند .</a:t>
            </a:r>
          </a:p>
          <a:p>
            <a:pPr marL="0" indent="0" algn="r">
              <a:buNone/>
            </a:pPr>
            <a:r>
              <a:rPr lang="fa-IR" dirty="0"/>
              <a:t>الیاف کتان نرم و شفاف هستند.</a:t>
            </a:r>
          </a:p>
          <a:p>
            <a:pPr marL="0" indent="0" algn="r">
              <a:buNone/>
            </a:pPr>
            <a:r>
              <a:rPr lang="fa-IR" dirty="0"/>
              <a:t>بهترین نوع الیاف کتان در بلژیک ، شمال فرانسه و ایرلند میروید.</a:t>
            </a:r>
            <a:endParaRPr lang="en-US" dirty="0"/>
          </a:p>
        </p:txBody>
      </p:sp>
    </p:spTree>
    <p:extLst>
      <p:ext uri="{BB962C8B-B14F-4D97-AF65-F5344CB8AC3E}">
        <p14:creationId xmlns:p14="http://schemas.microsoft.com/office/powerpoint/2010/main" val="16390045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D562B-DE1F-4FEF-A9A2-AD6949CF80F9}"/>
              </a:ext>
            </a:extLst>
          </p:cNvPr>
          <p:cNvSpPr>
            <a:spLocks noGrp="1"/>
          </p:cNvSpPr>
          <p:nvPr>
            <p:ph type="title"/>
          </p:nvPr>
        </p:nvSpPr>
        <p:spPr/>
        <p:txBody>
          <a:bodyPr/>
          <a:lstStyle/>
          <a:p>
            <a:pPr algn="ctr"/>
            <a:r>
              <a:rPr lang="fa-IR" b="1" dirty="0"/>
              <a:t>کاربرد های  کتان</a:t>
            </a:r>
            <a:endParaRPr lang="en-US" b="1" dirty="0"/>
          </a:p>
        </p:txBody>
      </p:sp>
      <p:sp>
        <p:nvSpPr>
          <p:cNvPr id="3" name="Content Placeholder 2">
            <a:extLst>
              <a:ext uri="{FF2B5EF4-FFF2-40B4-BE49-F238E27FC236}">
                <a16:creationId xmlns:a16="http://schemas.microsoft.com/office/drawing/2014/main" id="{B83DAEB4-432E-4427-B16B-944D643D49A3}"/>
              </a:ext>
            </a:extLst>
          </p:cNvPr>
          <p:cNvSpPr>
            <a:spLocks noGrp="1"/>
          </p:cNvSpPr>
          <p:nvPr>
            <p:ph idx="1"/>
          </p:nvPr>
        </p:nvSpPr>
        <p:spPr/>
        <p:txBody>
          <a:bodyPr/>
          <a:lstStyle/>
          <a:p>
            <a:pPr marL="0" indent="0" algn="r">
              <a:buNone/>
            </a:pPr>
            <a:r>
              <a:rPr lang="fa-IR" dirty="0"/>
              <a:t>از آنجا که الیاف کتانی در برابر شستشو و حرارت جوش مقاومت بسیار بالایی دارد میتوان از آنها برای انواع </a:t>
            </a:r>
            <a:r>
              <a:rPr lang="fa-IR" b="1" dirty="0"/>
              <a:t>پوشش و لباس های بیمارستانی ، ملحفه ، رومیزی ،دستمال ظرف خشک کنی، حوله حمام و دستی و نوار پرده </a:t>
            </a:r>
            <a:r>
              <a:rPr lang="fa-IR" dirty="0"/>
              <a:t>استفاده کرد.</a:t>
            </a:r>
          </a:p>
          <a:p>
            <a:pPr marL="0" indent="0" algn="r">
              <a:buNone/>
            </a:pPr>
            <a:r>
              <a:rPr lang="fa-IR" dirty="0"/>
              <a:t>کاربردهای صنعتی : </a:t>
            </a:r>
            <a:r>
              <a:rPr lang="fa-IR" b="1" dirty="0"/>
              <a:t>چادر صحرایی ، لباس کار ،شلنگ آتشنشانی ولوله های هدایتی در امور صنعتی </a:t>
            </a:r>
            <a:r>
              <a:rPr lang="fa-IR" dirty="0"/>
              <a:t>و همچنین از نخ های ظریف آن در </a:t>
            </a:r>
            <a:r>
              <a:rPr lang="fa-IR" b="1" dirty="0"/>
              <a:t>قرقره ی دوزندگی و نخ های ضخیم آن و ریسمان و طناب </a:t>
            </a:r>
            <a:r>
              <a:rPr lang="fa-IR" dirty="0"/>
              <a:t>استفاده میشود.</a:t>
            </a:r>
          </a:p>
          <a:p>
            <a:pPr marL="0" indent="0" algn="r">
              <a:buNone/>
            </a:pPr>
            <a:r>
              <a:rPr lang="fa-IR" dirty="0"/>
              <a:t>یکی دیگر از کاربرد های این الیاف در ای</a:t>
            </a:r>
            <a:r>
              <a:rPr lang="fa-IR" b="1" dirty="0"/>
              <a:t>زولاسیون صوتی </a:t>
            </a:r>
            <a:r>
              <a:rPr lang="fa-IR" dirty="0"/>
              <a:t>است.</a:t>
            </a:r>
          </a:p>
          <a:p>
            <a:pPr marL="0" indent="0" algn="r">
              <a:buNone/>
            </a:pPr>
            <a:r>
              <a:rPr lang="fa-IR" dirty="0"/>
              <a:t>اضافات کتان در </a:t>
            </a:r>
            <a:r>
              <a:rPr lang="fa-IR" b="1" dirty="0"/>
              <a:t>اسکناس و کاغذ نوشته و کاغذ های سیگار </a:t>
            </a:r>
            <a:r>
              <a:rPr lang="fa-IR" dirty="0"/>
              <a:t>بکار میرود . </a:t>
            </a:r>
            <a:endParaRPr lang="en-US" dirty="0"/>
          </a:p>
        </p:txBody>
      </p:sp>
    </p:spTree>
    <p:extLst>
      <p:ext uri="{BB962C8B-B14F-4D97-AF65-F5344CB8AC3E}">
        <p14:creationId xmlns:p14="http://schemas.microsoft.com/office/powerpoint/2010/main" val="2538583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1DE4C-F968-4935-84E1-7B8C786C9870}"/>
              </a:ext>
            </a:extLst>
          </p:cNvPr>
          <p:cNvSpPr>
            <a:spLocks noGrp="1"/>
          </p:cNvSpPr>
          <p:nvPr>
            <p:ph type="title"/>
          </p:nvPr>
        </p:nvSpPr>
        <p:spPr/>
        <p:txBody>
          <a:bodyPr/>
          <a:lstStyle/>
          <a:p>
            <a:pPr algn="ctr"/>
            <a:r>
              <a:rPr lang="fa-IR" b="1" dirty="0"/>
              <a:t>آشنایی با الیاف و منسوجات </a:t>
            </a:r>
            <a:br>
              <a:rPr lang="fa-IR" b="1" dirty="0"/>
            </a:br>
            <a:r>
              <a:rPr lang="fa-IR" b="1" dirty="0"/>
              <a:t>زنجیره تامین </a:t>
            </a:r>
            <a:r>
              <a:rPr lang="fa-IR" sz="1400" b="1" dirty="0"/>
              <a:t>(برای مقدمه) </a:t>
            </a:r>
            <a:endParaRPr lang="en-US" b="1" dirty="0"/>
          </a:p>
        </p:txBody>
      </p:sp>
      <p:sp>
        <p:nvSpPr>
          <p:cNvPr id="3" name="Content Placeholder 2">
            <a:extLst>
              <a:ext uri="{FF2B5EF4-FFF2-40B4-BE49-F238E27FC236}">
                <a16:creationId xmlns:a16="http://schemas.microsoft.com/office/drawing/2014/main" id="{76DD464C-6F94-44B5-BA27-A9728F1A8BBE}"/>
              </a:ext>
            </a:extLst>
          </p:cNvPr>
          <p:cNvSpPr>
            <a:spLocks noGrp="1"/>
          </p:cNvSpPr>
          <p:nvPr>
            <p:ph idx="1"/>
          </p:nvPr>
        </p:nvSpPr>
        <p:spPr/>
        <p:txBody>
          <a:bodyPr>
            <a:normAutofit fontScale="92500" lnSpcReduction="10000"/>
          </a:bodyPr>
          <a:lstStyle/>
          <a:p>
            <a:pPr marL="0" indent="0" algn="r">
              <a:buNone/>
            </a:pPr>
            <a:r>
              <a:rPr lang="fa-IR" sz="1600" dirty="0"/>
              <a:t>1. </a:t>
            </a:r>
            <a:r>
              <a:rPr lang="fa-IR" sz="1600" b="1" dirty="0"/>
              <a:t>الف )الیاف طبیعی</a:t>
            </a:r>
            <a:r>
              <a:rPr lang="fa-IR" sz="1600" dirty="0"/>
              <a:t>(انتقال الیاف به کارخانجات نخ ریسی توسط دامداران چوپانان و کشاورزان )</a:t>
            </a:r>
          </a:p>
          <a:p>
            <a:pPr marL="0" indent="0" algn="r">
              <a:buNone/>
            </a:pPr>
            <a:r>
              <a:rPr lang="fa-IR" sz="1600" dirty="0"/>
              <a:t>      </a:t>
            </a:r>
            <a:r>
              <a:rPr lang="fa-IR" sz="1600" b="1" dirty="0"/>
              <a:t> ب) الیاف مصنوعی </a:t>
            </a:r>
            <a:r>
              <a:rPr lang="fa-IR" sz="1600" dirty="0"/>
              <a:t>(تولیدی از روغن ،گیاهان ،یا مواد خام به الیاف و انتقال به کارخانه های نخ ریسی)     </a:t>
            </a:r>
          </a:p>
          <a:p>
            <a:pPr marL="0" indent="0" algn="r">
              <a:buNone/>
            </a:pPr>
            <a:r>
              <a:rPr lang="fa-IR" sz="1600" dirty="0"/>
              <a:t>2.</a:t>
            </a:r>
            <a:r>
              <a:rPr lang="fa-IR" sz="1600" b="1" dirty="0"/>
              <a:t>کارخانه های نخ ریسی </a:t>
            </a:r>
            <a:r>
              <a:rPr lang="fa-IR" sz="1600" dirty="0"/>
              <a:t>(صد ها نوع نخ تولید میکنند که برخی از نخ ها پس از گذر از فرایند تولید پارچه به شکل لباس بافته شده و اغلب پیش از بافته شدن رنگرزی میشوند.)</a:t>
            </a:r>
          </a:p>
          <a:p>
            <a:pPr marL="0" indent="0" algn="r">
              <a:buNone/>
            </a:pPr>
            <a:r>
              <a:rPr lang="fa-IR" sz="1600" b="1" dirty="0"/>
              <a:t>3.کارخانه های نساجی </a:t>
            </a:r>
            <a:r>
              <a:rPr lang="fa-IR" sz="1600" dirty="0"/>
              <a:t>این کارخانه ها پارچه های کشباف یا بافت را با نخ تولید میکنند. این نوع پارچه ها </a:t>
            </a:r>
            <a:r>
              <a:rPr lang="fa-IR" sz="1600" b="1" dirty="0"/>
              <a:t>"خام" </a:t>
            </a:r>
            <a:r>
              <a:rPr lang="fa-IR" sz="1600" dirty="0"/>
              <a:t>نامیده میشوند.پارچه های </a:t>
            </a:r>
            <a:r>
              <a:rPr lang="fa-IR" sz="1600" b="1" dirty="0"/>
              <a:t>تکمیل </a:t>
            </a:r>
            <a:r>
              <a:rPr lang="fa-IR" sz="1600" dirty="0"/>
              <a:t>نشده و برای دوخت مناسب نیستند.</a:t>
            </a:r>
          </a:p>
          <a:p>
            <a:pPr marL="0" indent="0" algn="r">
              <a:buNone/>
            </a:pPr>
            <a:r>
              <a:rPr lang="fa-IR" sz="1600" b="1" dirty="0"/>
              <a:t>4.کارخانه های تکمیل پارچ</a:t>
            </a:r>
            <a:r>
              <a:rPr lang="fa-IR" sz="1600" dirty="0"/>
              <a:t>ه(پس از تکمیل پارچه های خام ، پارچه هایی تولید میشود که طراح با آنها آشنایی دارد. </a:t>
            </a:r>
          </a:p>
          <a:p>
            <a:pPr marL="0" indent="0" algn="r">
              <a:buNone/>
            </a:pPr>
            <a:r>
              <a:rPr lang="fa-IR" sz="1600" b="1" dirty="0"/>
              <a:t>تکمیل در سه مرحله انجام میشود: الف: شستن </a:t>
            </a:r>
            <a:r>
              <a:rPr lang="fa-IR" sz="1600" dirty="0"/>
              <a:t>(تمیز کردن )و </a:t>
            </a:r>
            <a:r>
              <a:rPr lang="fa-IR" sz="1600" b="1" dirty="0"/>
              <a:t>سفید کردن</a:t>
            </a:r>
            <a:r>
              <a:rPr lang="fa-IR" sz="1600" dirty="0"/>
              <a:t>(آماده سازی برای رنگرزی ) ب: </a:t>
            </a:r>
            <a:r>
              <a:rPr lang="fa-IR" sz="1600" b="1" dirty="0"/>
              <a:t>اضافه کردن رنگ و تصویر </a:t>
            </a:r>
            <a:r>
              <a:rPr lang="fa-IR" sz="1600" dirty="0"/>
              <a:t>(رنگرزی و چاپ ) پ: اضافه کردن مواد تکمیلی برای زیبایی یا کاربردی کردن پارچه .</a:t>
            </a:r>
          </a:p>
          <a:p>
            <a:pPr marL="0" indent="0" algn="r">
              <a:buNone/>
            </a:pPr>
            <a:r>
              <a:rPr lang="fa-IR" sz="1200" dirty="0"/>
              <a:t> </a:t>
            </a:r>
            <a:endParaRPr lang="en-US" sz="1200" dirty="0"/>
          </a:p>
        </p:txBody>
      </p:sp>
    </p:spTree>
    <p:extLst>
      <p:ext uri="{BB962C8B-B14F-4D97-AF65-F5344CB8AC3E}">
        <p14:creationId xmlns:p14="http://schemas.microsoft.com/office/powerpoint/2010/main" val="32958012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755F6-8ECC-4155-9A79-526E91E988E1}"/>
              </a:ext>
            </a:extLst>
          </p:cNvPr>
          <p:cNvSpPr>
            <a:spLocks noGrp="1"/>
          </p:cNvSpPr>
          <p:nvPr>
            <p:ph type="title"/>
          </p:nvPr>
        </p:nvSpPr>
        <p:spPr/>
        <p:txBody>
          <a:bodyPr/>
          <a:lstStyle/>
          <a:p>
            <a:pPr algn="ctr"/>
            <a:r>
              <a:rPr lang="fa-IR" b="1" dirty="0"/>
              <a:t>الیاف سیسال ( برگی)</a:t>
            </a:r>
            <a:endParaRPr lang="en-US" b="1" dirty="0"/>
          </a:p>
        </p:txBody>
      </p:sp>
      <p:sp>
        <p:nvSpPr>
          <p:cNvPr id="3" name="Content Placeholder 2">
            <a:extLst>
              <a:ext uri="{FF2B5EF4-FFF2-40B4-BE49-F238E27FC236}">
                <a16:creationId xmlns:a16="http://schemas.microsoft.com/office/drawing/2014/main" id="{68470FF5-3A88-4A02-B929-58783444FB90}"/>
              </a:ext>
            </a:extLst>
          </p:cNvPr>
          <p:cNvSpPr>
            <a:spLocks noGrp="1"/>
          </p:cNvSpPr>
          <p:nvPr>
            <p:ph idx="1"/>
          </p:nvPr>
        </p:nvSpPr>
        <p:spPr/>
        <p:txBody>
          <a:bodyPr>
            <a:normAutofit fontScale="85000" lnSpcReduction="10000"/>
          </a:bodyPr>
          <a:lstStyle/>
          <a:p>
            <a:pPr marL="0" indent="0" algn="r">
              <a:buNone/>
            </a:pPr>
            <a:r>
              <a:rPr lang="fa-IR" dirty="0"/>
              <a:t>سیسال یک لیف است که از برگ گیاه آگاسیسالانا بدست می آید.</a:t>
            </a:r>
          </a:p>
          <a:p>
            <a:pPr marL="0" indent="0" algn="r">
              <a:buNone/>
            </a:pPr>
            <a:r>
              <a:rPr lang="fa-IR" dirty="0"/>
              <a:t>این گیاه بومی آمریکای مرکزی است. برای رشد گیاه سیسال آب و هوای گرمسیری با میزان رطوبت متعادل نیاز است . </a:t>
            </a:r>
          </a:p>
          <a:p>
            <a:pPr marL="0" indent="0" algn="r">
              <a:buNone/>
            </a:pPr>
            <a:r>
              <a:rPr lang="fa-IR" dirty="0"/>
              <a:t>گیاه سیسال ساقه ی کوتاه و ضخیمی دارد که برگ های آن به شکل چتر بر روی آن رشد می کنند . این برگ ها دارای الیاف سیسال هستند . </a:t>
            </a:r>
          </a:p>
          <a:p>
            <a:pPr marL="0" indent="0" algn="r">
              <a:buNone/>
            </a:pPr>
            <a:r>
              <a:rPr lang="fa-IR" dirty="0"/>
              <a:t>وقتی عمر کیاه به 6-7 سال رسید، گل میدهد . و طی مواردی وقتی که عمر آن به 4 سال رسید ، برداشت برگ آغاز میشود و ازین هنگام تا زمانیکه گیاه میمیرد، از برگ استفاده میشود.</a:t>
            </a:r>
          </a:p>
          <a:p>
            <a:pPr marL="0" indent="0" algn="r">
              <a:buNone/>
            </a:pPr>
            <a:r>
              <a:rPr lang="fa-IR" dirty="0"/>
              <a:t>رشته های بدست آمده از الیاف سیسال میتوانند طولی از 0/5 تا 1/25 متر داشته باشند.</a:t>
            </a:r>
          </a:p>
          <a:p>
            <a:pPr marL="0" indent="0" algn="r">
              <a:buNone/>
            </a:pPr>
            <a:r>
              <a:rPr lang="fa-IR" dirty="0"/>
              <a:t>رنگ الیاف سیسال از سفید تا زرد کمرنگ تغییر میکند.</a:t>
            </a:r>
          </a:p>
          <a:p>
            <a:pPr marL="0" indent="0" algn="r">
              <a:buNone/>
            </a:pPr>
            <a:r>
              <a:rPr lang="fa-IR" dirty="0"/>
              <a:t>الیاف برگی دیگر مانند :آباکا،  هنه کن ، کانتالا، پالم،فیک،فورمونیوم را میتوان نام برد.</a:t>
            </a:r>
            <a:endParaRPr lang="en-US" dirty="0"/>
          </a:p>
        </p:txBody>
      </p:sp>
    </p:spTree>
    <p:extLst>
      <p:ext uri="{BB962C8B-B14F-4D97-AF65-F5344CB8AC3E}">
        <p14:creationId xmlns:p14="http://schemas.microsoft.com/office/powerpoint/2010/main" val="13708582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AAB8A-6CA6-41E4-8FAC-6E12840EE802}"/>
              </a:ext>
            </a:extLst>
          </p:cNvPr>
          <p:cNvSpPr>
            <a:spLocks noGrp="1"/>
          </p:cNvSpPr>
          <p:nvPr>
            <p:ph type="title"/>
          </p:nvPr>
        </p:nvSpPr>
        <p:spPr/>
        <p:txBody>
          <a:bodyPr/>
          <a:lstStyle/>
          <a:p>
            <a:pPr algn="ctr"/>
            <a:r>
              <a:rPr lang="fa-IR" b="1" dirty="0"/>
              <a:t>ویژگی های الیاف سیسال </a:t>
            </a:r>
            <a:endParaRPr lang="en-US" b="1" dirty="0"/>
          </a:p>
        </p:txBody>
      </p:sp>
      <p:sp>
        <p:nvSpPr>
          <p:cNvPr id="3" name="Content Placeholder 2">
            <a:extLst>
              <a:ext uri="{FF2B5EF4-FFF2-40B4-BE49-F238E27FC236}">
                <a16:creationId xmlns:a16="http://schemas.microsoft.com/office/drawing/2014/main" id="{78F2F6A7-0583-474C-9121-4DACF88B3B91}"/>
              </a:ext>
            </a:extLst>
          </p:cNvPr>
          <p:cNvSpPr>
            <a:spLocks noGrp="1"/>
          </p:cNvSpPr>
          <p:nvPr>
            <p:ph idx="1"/>
          </p:nvPr>
        </p:nvSpPr>
        <p:spPr/>
        <p:txBody>
          <a:bodyPr/>
          <a:lstStyle/>
          <a:p>
            <a:pPr marL="0" indent="0" algn="r">
              <a:buNone/>
            </a:pPr>
            <a:r>
              <a:rPr lang="fa-IR" dirty="0"/>
              <a:t>مقطع عرضی :به شکل چند ضلعی با کانال های داخلی </a:t>
            </a:r>
          </a:p>
          <a:p>
            <a:pPr marL="0" indent="0" algn="r">
              <a:buNone/>
            </a:pPr>
            <a:r>
              <a:rPr lang="fa-IR" dirty="0"/>
              <a:t>طول دسته ی الیاف در حدود یک متر است.</a:t>
            </a:r>
          </a:p>
          <a:p>
            <a:pPr marL="0" indent="0" algn="r">
              <a:buNone/>
            </a:pPr>
            <a:r>
              <a:rPr lang="fa-IR" dirty="0"/>
              <a:t>جذب رطوبت : جذب رطوبت این الیاف همانند پنبه و کتان خوب است به همین ترتیب مقاومت در برابر مواد شیمیایی آن مانند پنبه و کتان است.</a:t>
            </a:r>
            <a:endParaRPr lang="en-US" dirty="0"/>
          </a:p>
        </p:txBody>
      </p:sp>
    </p:spTree>
    <p:extLst>
      <p:ext uri="{BB962C8B-B14F-4D97-AF65-F5344CB8AC3E}">
        <p14:creationId xmlns:p14="http://schemas.microsoft.com/office/powerpoint/2010/main" val="35804168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02A5A-DC65-4999-8E53-64A15913084C}"/>
              </a:ext>
            </a:extLst>
          </p:cNvPr>
          <p:cNvSpPr>
            <a:spLocks noGrp="1"/>
          </p:cNvSpPr>
          <p:nvPr>
            <p:ph type="title"/>
          </p:nvPr>
        </p:nvSpPr>
        <p:spPr/>
        <p:txBody>
          <a:bodyPr/>
          <a:lstStyle/>
          <a:p>
            <a:pPr algn="ctr"/>
            <a:r>
              <a:rPr lang="fa-IR" b="1" dirty="0"/>
              <a:t>کاربردهای سیسال </a:t>
            </a:r>
            <a:endParaRPr lang="en-US" b="1" dirty="0"/>
          </a:p>
        </p:txBody>
      </p:sp>
      <p:sp>
        <p:nvSpPr>
          <p:cNvPr id="3" name="Content Placeholder 2">
            <a:extLst>
              <a:ext uri="{FF2B5EF4-FFF2-40B4-BE49-F238E27FC236}">
                <a16:creationId xmlns:a16="http://schemas.microsoft.com/office/drawing/2014/main" id="{1ACE6CFB-0E73-4A59-A230-A91EFB29AE28}"/>
              </a:ext>
            </a:extLst>
          </p:cNvPr>
          <p:cNvSpPr>
            <a:spLocks noGrp="1"/>
          </p:cNvSpPr>
          <p:nvPr>
            <p:ph idx="1"/>
          </p:nvPr>
        </p:nvSpPr>
        <p:spPr/>
        <p:txBody>
          <a:bodyPr/>
          <a:lstStyle/>
          <a:p>
            <a:pPr marL="0" indent="0" algn="r">
              <a:buNone/>
            </a:pPr>
            <a:r>
              <a:rPr lang="fa-IR" dirty="0"/>
              <a:t>چون این </a:t>
            </a:r>
            <a:r>
              <a:rPr lang="fa-IR" b="1" dirty="0"/>
              <a:t>الیاف خشن </a:t>
            </a:r>
            <a:r>
              <a:rPr lang="fa-IR" dirty="0"/>
              <a:t>هستند ، انعطاف پذیری کمی دارند و برای تهیه ی البسه مناسب نیستند.</a:t>
            </a:r>
          </a:p>
          <a:p>
            <a:pPr marL="0" indent="0" algn="r">
              <a:buNone/>
            </a:pPr>
            <a:r>
              <a:rPr lang="fa-IR" dirty="0"/>
              <a:t>از سیسال بیشتر</a:t>
            </a:r>
            <a:r>
              <a:rPr lang="fa-IR" b="1" dirty="0"/>
              <a:t> طناب </a:t>
            </a:r>
            <a:r>
              <a:rPr lang="fa-IR" dirty="0"/>
              <a:t>تهیه میکنند . که به مصرف </a:t>
            </a:r>
            <a:r>
              <a:rPr lang="fa-IR" b="1" dirty="0"/>
              <a:t>صنایع ماهیگیری و حمل و نقل دریایی </a:t>
            </a:r>
            <a:r>
              <a:rPr lang="fa-IR" dirty="0"/>
              <a:t>میرسد.</a:t>
            </a:r>
          </a:p>
          <a:p>
            <a:pPr marL="0" indent="0" algn="r">
              <a:buNone/>
            </a:pPr>
            <a:r>
              <a:rPr lang="fa-IR" dirty="0"/>
              <a:t>الیاف سیسال همچنین کاربرد های دیکری مثل </a:t>
            </a:r>
            <a:r>
              <a:rPr lang="fa-IR" b="1" dirty="0"/>
              <a:t>پوشش های حصیری، قالیچه ، طناب های دریا نوردی و لایی های اتومبیل، لوازم و اثاثیه ی منزل و همچنین تسمه برای انتقال نیرو</a:t>
            </a:r>
            <a:r>
              <a:rPr lang="fa-IR" dirty="0"/>
              <a:t> از این الیاف استفاده میشود.</a:t>
            </a:r>
            <a:endParaRPr lang="en-US" dirty="0"/>
          </a:p>
        </p:txBody>
      </p:sp>
    </p:spTree>
    <p:extLst>
      <p:ext uri="{BB962C8B-B14F-4D97-AF65-F5344CB8AC3E}">
        <p14:creationId xmlns:p14="http://schemas.microsoft.com/office/powerpoint/2010/main" val="27967147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5F892D-80E7-4BEB-A52B-119220296F8D}"/>
              </a:ext>
            </a:extLst>
          </p:cNvPr>
          <p:cNvSpPr>
            <a:spLocks noGrp="1"/>
          </p:cNvSpPr>
          <p:nvPr>
            <p:ph type="title"/>
          </p:nvPr>
        </p:nvSpPr>
        <p:spPr>
          <a:xfrm>
            <a:off x="1451579" y="292964"/>
            <a:ext cx="9603276" cy="896644"/>
          </a:xfrm>
        </p:spPr>
        <p:txBody>
          <a:bodyPr>
            <a:normAutofit fontScale="90000"/>
          </a:bodyPr>
          <a:lstStyle/>
          <a:p>
            <a:pPr algn="ctr"/>
            <a:r>
              <a:rPr lang="fa-IR" dirty="0"/>
              <a:t>خصوصیات الیاف طبیعی گیاهی استیپل</a:t>
            </a:r>
            <a:br>
              <a:rPr lang="fa-IR" dirty="0"/>
            </a:br>
            <a:endParaRPr lang="en-US" dirty="0"/>
          </a:p>
        </p:txBody>
      </p:sp>
      <p:graphicFrame>
        <p:nvGraphicFramePr>
          <p:cNvPr id="8" name="Table 8">
            <a:extLst>
              <a:ext uri="{FF2B5EF4-FFF2-40B4-BE49-F238E27FC236}">
                <a16:creationId xmlns:a16="http://schemas.microsoft.com/office/drawing/2014/main" id="{18E0F2F0-505A-4016-8B1C-9CA8C2D468B5}"/>
              </a:ext>
            </a:extLst>
          </p:cNvPr>
          <p:cNvGraphicFramePr>
            <a:graphicFrameLocks noGrp="1"/>
          </p:cNvGraphicFramePr>
          <p:nvPr>
            <p:ph idx="1"/>
            <p:extLst>
              <p:ext uri="{D42A27DB-BD31-4B8C-83A1-F6EECF244321}">
                <p14:modId xmlns:p14="http://schemas.microsoft.com/office/powerpoint/2010/main" val="2373719774"/>
              </p:ext>
            </p:extLst>
          </p:nvPr>
        </p:nvGraphicFramePr>
        <p:xfrm>
          <a:off x="1451578" y="719091"/>
          <a:ext cx="9603276" cy="6367361"/>
        </p:xfrm>
        <a:graphic>
          <a:graphicData uri="http://schemas.openxmlformats.org/drawingml/2006/table">
            <a:tbl>
              <a:tblPr firstRow="1" bandRow="1">
                <a:tableStyleId>{5C22544A-7EE6-4342-B048-85BDC9FD1C3A}</a:tableStyleId>
              </a:tblPr>
              <a:tblGrid>
                <a:gridCol w="3201092">
                  <a:extLst>
                    <a:ext uri="{9D8B030D-6E8A-4147-A177-3AD203B41FA5}">
                      <a16:colId xmlns:a16="http://schemas.microsoft.com/office/drawing/2014/main" val="3502089776"/>
                    </a:ext>
                  </a:extLst>
                </a:gridCol>
                <a:gridCol w="3201092">
                  <a:extLst>
                    <a:ext uri="{9D8B030D-6E8A-4147-A177-3AD203B41FA5}">
                      <a16:colId xmlns:a16="http://schemas.microsoft.com/office/drawing/2014/main" val="2473251842"/>
                    </a:ext>
                  </a:extLst>
                </a:gridCol>
                <a:gridCol w="3201092">
                  <a:extLst>
                    <a:ext uri="{9D8B030D-6E8A-4147-A177-3AD203B41FA5}">
                      <a16:colId xmlns:a16="http://schemas.microsoft.com/office/drawing/2014/main" val="3766637869"/>
                    </a:ext>
                  </a:extLst>
                </a:gridCol>
              </a:tblGrid>
              <a:tr h="2402579">
                <a:tc>
                  <a:txBody>
                    <a:bodyPr/>
                    <a:lstStyle/>
                    <a:p>
                      <a:pPr algn="r"/>
                      <a:r>
                        <a:rPr lang="fa-IR" sz="1400" dirty="0">
                          <a:solidFill>
                            <a:schemeClr val="tx1"/>
                          </a:solidFill>
                        </a:rPr>
                        <a:t>خصوصیات منفی :</a:t>
                      </a:r>
                      <a:endParaRPr lang="fa-IR" sz="1100" dirty="0">
                        <a:solidFill>
                          <a:schemeClr val="bg1"/>
                        </a:solidFill>
                      </a:endParaRPr>
                    </a:p>
                    <a:p>
                      <a:pPr algn="r"/>
                      <a:r>
                        <a:rPr lang="fa-IR" sz="1400" dirty="0">
                          <a:solidFill>
                            <a:schemeClr val="bg1"/>
                          </a:solidFill>
                        </a:rPr>
                        <a:t>ثبات پایین رنگ های تیره </a:t>
                      </a:r>
                    </a:p>
                    <a:p>
                      <a:pPr algn="r"/>
                      <a:r>
                        <a:rPr lang="fa-IR" sz="1400" dirty="0">
                          <a:solidFill>
                            <a:schemeClr val="bg1"/>
                          </a:solidFill>
                        </a:rPr>
                        <a:t>آبرفتگی دارند </a:t>
                      </a:r>
                    </a:p>
                    <a:p>
                      <a:pPr algn="r"/>
                      <a:r>
                        <a:rPr lang="fa-IR" sz="1400" dirty="0">
                          <a:solidFill>
                            <a:schemeClr val="bg1"/>
                          </a:solidFill>
                        </a:rPr>
                        <a:t>به سرعت خشک نمیشوند</a:t>
                      </a:r>
                    </a:p>
                    <a:p>
                      <a:pPr algn="r"/>
                      <a:r>
                        <a:rPr lang="fa-IR" sz="1400" dirty="0">
                          <a:solidFill>
                            <a:schemeClr val="bg1"/>
                          </a:solidFill>
                        </a:rPr>
                        <a:t>قابل اشتعال هستند</a:t>
                      </a:r>
                    </a:p>
                    <a:p>
                      <a:pPr algn="r"/>
                      <a:r>
                        <a:rPr lang="fa-IR" sz="1400" dirty="0">
                          <a:solidFill>
                            <a:schemeClr val="bg1"/>
                          </a:solidFill>
                        </a:rPr>
                        <a:t>قابلیت ارتجاعی ضعیفی دارند</a:t>
                      </a:r>
                    </a:p>
                    <a:p>
                      <a:pPr algn="r"/>
                      <a:r>
                        <a:rPr lang="fa-IR" sz="1400" dirty="0">
                          <a:solidFill>
                            <a:schemeClr val="bg1"/>
                          </a:solidFill>
                        </a:rPr>
                        <a:t>کپک زده یا آفت زده میشوند.</a:t>
                      </a:r>
                    </a:p>
                    <a:p>
                      <a:pPr algn="r"/>
                      <a:r>
                        <a:rPr lang="fa-IR" sz="1400" dirty="0">
                          <a:solidFill>
                            <a:schemeClr val="bg1"/>
                          </a:solidFill>
                        </a:rPr>
                        <a:t>کشش پذیری پایینی دارند</a:t>
                      </a:r>
                    </a:p>
                    <a:p>
                      <a:pPr algn="r"/>
                      <a:r>
                        <a:rPr lang="fa-IR" sz="1400" dirty="0">
                          <a:solidFill>
                            <a:schemeClr val="bg1"/>
                          </a:solidFill>
                        </a:rPr>
                        <a:t>ثبات نوری پایینی دارند</a:t>
                      </a:r>
                    </a:p>
                    <a:p>
                      <a:pPr algn="r"/>
                      <a:endParaRPr lang="en-US" sz="1400" dirty="0">
                        <a:solidFill>
                          <a:schemeClr val="bg1"/>
                        </a:solidFill>
                      </a:endParaRPr>
                    </a:p>
                  </a:txBody>
                  <a:tcPr/>
                </a:tc>
                <a:tc>
                  <a:txBody>
                    <a:bodyPr/>
                    <a:lstStyle/>
                    <a:p>
                      <a:pPr algn="r"/>
                      <a:r>
                        <a:rPr lang="fa-IR" sz="1400" dirty="0">
                          <a:solidFill>
                            <a:schemeClr val="tx1"/>
                          </a:solidFill>
                        </a:rPr>
                        <a:t>خصوصیات مثبت: </a:t>
                      </a:r>
                    </a:p>
                    <a:p>
                      <a:pPr algn="r"/>
                      <a:r>
                        <a:rPr lang="fa-IR" sz="1400" dirty="0"/>
                        <a:t>جاذب رطوبت</a:t>
                      </a:r>
                    </a:p>
                    <a:p>
                      <a:pPr algn="r"/>
                      <a:r>
                        <a:rPr lang="fa-IR" sz="1400" dirty="0"/>
                        <a:t>مقاومت بالاتر در حین خیس شدن</a:t>
                      </a:r>
                    </a:p>
                    <a:p>
                      <a:pPr algn="r"/>
                      <a:r>
                        <a:rPr lang="fa-IR" sz="1400" dirty="0"/>
                        <a:t>رسانای گرمایی</a:t>
                      </a:r>
                    </a:p>
                    <a:p>
                      <a:pPr algn="r"/>
                      <a:r>
                        <a:rPr lang="fa-IR" sz="1400" dirty="0"/>
                        <a:t>مقاومت در برابر سایش</a:t>
                      </a:r>
                    </a:p>
                    <a:p>
                      <a:pPr algn="r"/>
                      <a:r>
                        <a:rPr lang="fa-IR" sz="1400" dirty="0"/>
                        <a:t>رنگپذیری خوب</a:t>
                      </a:r>
                    </a:p>
                    <a:p>
                      <a:pPr algn="r"/>
                      <a:r>
                        <a:rPr lang="fa-IR" sz="1400" dirty="0"/>
                        <a:t>ظاهر مات و کدر</a:t>
                      </a:r>
                    </a:p>
                    <a:p>
                      <a:pPr algn="r"/>
                      <a:r>
                        <a:rPr lang="fa-IR" sz="1400" dirty="0"/>
                        <a:t>ساختار شکننده </a:t>
                      </a:r>
                      <a:endParaRPr lang="en-US" sz="1400" dirty="0"/>
                    </a:p>
                  </a:txBody>
                  <a:tcPr/>
                </a:tc>
                <a:tc>
                  <a:txBody>
                    <a:bodyPr/>
                    <a:lstStyle/>
                    <a:p>
                      <a:pPr algn="r"/>
                      <a:r>
                        <a:rPr lang="fa-IR" dirty="0"/>
                        <a:t>الیاف گیاهی*(سلولزی)</a:t>
                      </a:r>
                    </a:p>
                    <a:p>
                      <a:pPr algn="r"/>
                      <a:r>
                        <a:rPr lang="fa-IR" dirty="0"/>
                        <a:t>الیاف دانه ای* </a:t>
                      </a:r>
                    </a:p>
                    <a:p>
                      <a:pPr algn="r"/>
                      <a:r>
                        <a:rPr lang="fa-IR" dirty="0"/>
                        <a:t>پنبه *</a:t>
                      </a:r>
                    </a:p>
                    <a:p>
                      <a:pPr algn="r"/>
                      <a:r>
                        <a:rPr lang="fa-IR" dirty="0"/>
                        <a:t>کاپوک*</a:t>
                      </a:r>
                      <a:endParaRPr lang="en-US" dirty="0"/>
                    </a:p>
                  </a:txBody>
                  <a:tcPr/>
                </a:tc>
                <a:extLst>
                  <a:ext uri="{0D108BD9-81ED-4DB2-BD59-A6C34878D82A}">
                    <a16:rowId xmlns:a16="http://schemas.microsoft.com/office/drawing/2014/main" val="3775652245"/>
                  </a:ext>
                </a:extLst>
              </a:tr>
              <a:tr h="2172195">
                <a:tc>
                  <a:txBody>
                    <a:bodyPr/>
                    <a:lstStyle/>
                    <a:p>
                      <a:pPr algn="r"/>
                      <a:r>
                        <a:rPr lang="fa-IR" sz="1400" dirty="0"/>
                        <a:t>رنگ های تیره ثبات رنگی خوبی ندارند</a:t>
                      </a:r>
                    </a:p>
                    <a:p>
                      <a:pPr algn="r"/>
                      <a:r>
                        <a:rPr lang="fa-IR" sz="1400" dirty="0"/>
                        <a:t>لبه های تاشده شکننده اند</a:t>
                      </a:r>
                    </a:p>
                    <a:p>
                      <a:pPr algn="r"/>
                      <a:r>
                        <a:rPr lang="fa-IR" sz="1400" dirty="0"/>
                        <a:t>قابلیت ارتجاعی ضعیفی دارند</a:t>
                      </a:r>
                    </a:p>
                    <a:p>
                      <a:pPr algn="r"/>
                      <a:r>
                        <a:rPr lang="fa-IR" sz="1400" dirty="0"/>
                        <a:t>ثبات نوری پایینی دارند </a:t>
                      </a:r>
                    </a:p>
                    <a:p>
                      <a:pPr algn="r"/>
                      <a:r>
                        <a:rPr lang="fa-IR" sz="1400" dirty="0"/>
                        <a:t>قابل اشتعالند</a:t>
                      </a:r>
                      <a:endParaRPr lang="en-US" sz="1400" dirty="0"/>
                    </a:p>
                  </a:txBody>
                  <a:tcPr/>
                </a:tc>
                <a:tc>
                  <a:txBody>
                    <a:bodyPr/>
                    <a:lstStyle/>
                    <a:p>
                      <a:pPr algn="r"/>
                      <a:r>
                        <a:rPr lang="fa-IR" sz="1400" dirty="0"/>
                        <a:t>قدرت جذب بسیار خوب</a:t>
                      </a:r>
                    </a:p>
                    <a:p>
                      <a:pPr algn="r"/>
                      <a:r>
                        <a:rPr lang="fa-IR" sz="1400" dirty="0"/>
                        <a:t>مقاومت بالا دربرابر رطوبت</a:t>
                      </a:r>
                    </a:p>
                    <a:p>
                      <a:pPr algn="r"/>
                      <a:r>
                        <a:rPr lang="fa-IR" sz="1400" dirty="0"/>
                        <a:t>قابلیت جذب رنگ</a:t>
                      </a:r>
                    </a:p>
                    <a:p>
                      <a:pPr algn="r"/>
                      <a:r>
                        <a:rPr lang="fa-IR" sz="1400" dirty="0"/>
                        <a:t>آبرفتگی متوسط</a:t>
                      </a:r>
                    </a:p>
                    <a:p>
                      <a:pPr algn="r"/>
                      <a:r>
                        <a:rPr lang="fa-IR" sz="1400" dirty="0"/>
                        <a:t>به خوبی رنگ میگیرد</a:t>
                      </a:r>
                    </a:p>
                    <a:p>
                      <a:pPr algn="r"/>
                      <a:r>
                        <a:rPr lang="fa-IR" sz="1400" dirty="0"/>
                        <a:t>ظاهر نسبتا صیقلی </a:t>
                      </a:r>
                    </a:p>
                    <a:p>
                      <a:pPr algn="r"/>
                      <a:r>
                        <a:rPr lang="fa-IR" sz="1400" dirty="0"/>
                        <a:t>مقاوم در برابر آفات</a:t>
                      </a:r>
                    </a:p>
                    <a:p>
                      <a:pPr algn="r"/>
                      <a:r>
                        <a:rPr lang="fa-IR" sz="1400" dirty="0"/>
                        <a:t>خاصیت ضد میکروبی </a:t>
                      </a:r>
                    </a:p>
                    <a:p>
                      <a:pPr algn="r"/>
                      <a:r>
                        <a:rPr lang="fa-IR" sz="1400" dirty="0"/>
                        <a:t>نسبت به پنبه سریع تر خشک میشوند</a:t>
                      </a:r>
                      <a:endParaRPr lang="en-US" sz="1400" dirty="0"/>
                    </a:p>
                  </a:txBody>
                  <a:tcPr/>
                </a:tc>
                <a:tc>
                  <a:txBody>
                    <a:bodyPr/>
                    <a:lstStyle/>
                    <a:p>
                      <a:pPr algn="r"/>
                      <a:r>
                        <a:rPr lang="fa-IR" dirty="0"/>
                        <a:t>الیاف ساقه ای* </a:t>
                      </a:r>
                    </a:p>
                    <a:p>
                      <a:pPr algn="r"/>
                      <a:r>
                        <a:rPr lang="fa-IR" dirty="0"/>
                        <a:t>کتان(لنین)*</a:t>
                      </a:r>
                    </a:p>
                    <a:p>
                      <a:pPr algn="r"/>
                      <a:r>
                        <a:rPr lang="fa-IR" dirty="0"/>
                        <a:t>کنف*</a:t>
                      </a:r>
                    </a:p>
                    <a:p>
                      <a:pPr algn="r"/>
                      <a:r>
                        <a:rPr lang="fa-IR" dirty="0"/>
                        <a:t>رامی* </a:t>
                      </a:r>
                    </a:p>
                    <a:p>
                      <a:pPr algn="r"/>
                      <a:r>
                        <a:rPr lang="fa-IR" dirty="0"/>
                        <a:t>بامبو*</a:t>
                      </a:r>
                    </a:p>
                    <a:p>
                      <a:pPr algn="r"/>
                      <a:r>
                        <a:rPr lang="fa-IR" dirty="0"/>
                        <a:t>گزنه*</a:t>
                      </a:r>
                    </a:p>
                    <a:p>
                      <a:pPr algn="r"/>
                      <a:r>
                        <a:rPr lang="fa-IR" dirty="0"/>
                        <a:t>جوت*(کنف هندی برای بافت گونی)</a:t>
                      </a:r>
                    </a:p>
                  </a:txBody>
                  <a:tcPr/>
                </a:tc>
                <a:extLst>
                  <a:ext uri="{0D108BD9-81ED-4DB2-BD59-A6C34878D82A}">
                    <a16:rowId xmlns:a16="http://schemas.microsoft.com/office/drawing/2014/main" val="2969819767"/>
                  </a:ext>
                </a:extLst>
              </a:tr>
              <a:tr h="1792587">
                <a:tc>
                  <a:txBody>
                    <a:bodyPr/>
                    <a:lstStyle/>
                    <a:p>
                      <a:pPr algn="r"/>
                      <a:r>
                        <a:rPr lang="fa-IR" dirty="0"/>
                        <a:t>آهاردار و ضخیم هستند و قابلیت جذب رنگ ضعیفی دارند.</a:t>
                      </a:r>
                      <a:endParaRPr lang="en-US" dirty="0"/>
                    </a:p>
                  </a:txBody>
                  <a:tcPr/>
                </a:tc>
                <a:tc>
                  <a:txBody>
                    <a:bodyPr/>
                    <a:lstStyle/>
                    <a:p>
                      <a:pPr algn="r"/>
                      <a:r>
                        <a:rPr lang="fa-IR" dirty="0"/>
                        <a:t>بر اساس نوع برگ با هم متفاوتند</a:t>
                      </a:r>
                      <a:endParaRPr lang="en-US" dirty="0"/>
                    </a:p>
                  </a:txBody>
                  <a:tcPr/>
                </a:tc>
                <a:tc>
                  <a:txBody>
                    <a:bodyPr/>
                    <a:lstStyle/>
                    <a:p>
                      <a:pPr algn="r"/>
                      <a:r>
                        <a:rPr lang="fa-IR" dirty="0"/>
                        <a:t>الیاف تولیدی از برگ درختان </a:t>
                      </a:r>
                    </a:p>
                    <a:p>
                      <a:pPr algn="r"/>
                      <a:r>
                        <a:rPr lang="fa-IR" dirty="0"/>
                        <a:t>سیسال</a:t>
                      </a:r>
                    </a:p>
                    <a:p>
                      <a:pPr algn="r"/>
                      <a:r>
                        <a:rPr lang="fa-IR" dirty="0"/>
                        <a:t>پینا</a:t>
                      </a:r>
                    </a:p>
                    <a:p>
                      <a:pPr algn="r"/>
                      <a:r>
                        <a:rPr lang="fa-IR" dirty="0"/>
                        <a:t>آباکا</a:t>
                      </a:r>
                      <a:endParaRPr lang="en-US" dirty="0"/>
                    </a:p>
                  </a:txBody>
                  <a:tcPr/>
                </a:tc>
                <a:extLst>
                  <a:ext uri="{0D108BD9-81ED-4DB2-BD59-A6C34878D82A}">
                    <a16:rowId xmlns:a16="http://schemas.microsoft.com/office/drawing/2014/main" val="2465952616"/>
                  </a:ext>
                </a:extLst>
              </a:tr>
            </a:tbl>
          </a:graphicData>
        </a:graphic>
      </p:graphicFrame>
    </p:spTree>
    <p:extLst>
      <p:ext uri="{BB962C8B-B14F-4D97-AF65-F5344CB8AC3E}">
        <p14:creationId xmlns:p14="http://schemas.microsoft.com/office/powerpoint/2010/main" val="944693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93177-651A-4FA8-8AF1-DCB36F7ED8FC}"/>
              </a:ext>
            </a:extLst>
          </p:cNvPr>
          <p:cNvSpPr>
            <a:spLocks noGrp="1"/>
          </p:cNvSpPr>
          <p:nvPr>
            <p:ph type="title"/>
          </p:nvPr>
        </p:nvSpPr>
        <p:spPr/>
        <p:txBody>
          <a:bodyPr>
            <a:normAutofit/>
          </a:bodyPr>
          <a:lstStyle/>
          <a:p>
            <a:pPr algn="r"/>
            <a:r>
              <a:rPr lang="fa-IR" sz="1800" dirty="0"/>
              <a:t>ادامه زنجیره ی تامین...</a:t>
            </a:r>
            <a:endParaRPr lang="en-US" sz="1800" dirty="0"/>
          </a:p>
        </p:txBody>
      </p:sp>
      <p:sp>
        <p:nvSpPr>
          <p:cNvPr id="3" name="Content Placeholder 2">
            <a:extLst>
              <a:ext uri="{FF2B5EF4-FFF2-40B4-BE49-F238E27FC236}">
                <a16:creationId xmlns:a16="http://schemas.microsoft.com/office/drawing/2014/main" id="{8C8B69AD-9B71-411C-B0C7-899624CEC222}"/>
              </a:ext>
            </a:extLst>
          </p:cNvPr>
          <p:cNvSpPr>
            <a:spLocks noGrp="1"/>
          </p:cNvSpPr>
          <p:nvPr>
            <p:ph idx="1"/>
          </p:nvPr>
        </p:nvSpPr>
        <p:spPr/>
        <p:txBody>
          <a:bodyPr/>
          <a:lstStyle/>
          <a:p>
            <a:pPr marL="0" indent="0" algn="r">
              <a:buNone/>
            </a:pPr>
            <a:r>
              <a:rPr lang="fa-IR" b="1" dirty="0"/>
              <a:t>5نمونه پارچه جدید آماده است</a:t>
            </a:r>
            <a:r>
              <a:rPr lang="fa-IR" dirty="0"/>
              <a:t>(مدت زمان تولید پارچه تا تکمیل نهایی آن پنج تا شش ماه طول میکشد.) </a:t>
            </a:r>
          </a:p>
          <a:p>
            <a:pPr marL="0" indent="0" algn="r">
              <a:buNone/>
            </a:pPr>
            <a:r>
              <a:rPr lang="fa-IR" b="1" dirty="0"/>
              <a:t>الف </a:t>
            </a:r>
            <a:r>
              <a:rPr lang="fa-IR" dirty="0"/>
              <a:t>:کارخانه های بزرگ تبدیل /</a:t>
            </a:r>
            <a:r>
              <a:rPr lang="fa-IR" b="1" dirty="0"/>
              <a:t>ب</a:t>
            </a:r>
            <a:r>
              <a:rPr lang="fa-IR" dirty="0"/>
              <a:t>:کارخانه های بزرگ یا شرکتهای تولید مواد شیمیایی/ </a:t>
            </a:r>
            <a:r>
              <a:rPr lang="fa-IR" b="1" dirty="0"/>
              <a:t>پ </a:t>
            </a:r>
            <a:r>
              <a:rPr lang="fa-IR" dirty="0"/>
              <a:t>:کارخانه های کوچک </a:t>
            </a:r>
          </a:p>
          <a:p>
            <a:pPr marL="0" indent="0" algn="r">
              <a:buNone/>
            </a:pPr>
            <a:r>
              <a:rPr lang="fa-IR" b="1" dirty="0"/>
              <a:t>6طراح پارچه را تامین میکند</a:t>
            </a:r>
            <a:r>
              <a:rPr lang="fa-IR" dirty="0"/>
              <a:t>(</a:t>
            </a:r>
            <a:r>
              <a:rPr lang="fa-IR" b="1" dirty="0"/>
              <a:t>الف:</a:t>
            </a:r>
            <a:r>
              <a:rPr lang="fa-IR" dirty="0"/>
              <a:t>نمایشگاه های تجاری منسوجات/</a:t>
            </a:r>
            <a:r>
              <a:rPr lang="fa-IR" b="1" dirty="0"/>
              <a:t>ب: </a:t>
            </a:r>
            <a:r>
              <a:rPr lang="fa-IR" dirty="0"/>
              <a:t>بنگاه های فروش/</a:t>
            </a:r>
            <a:r>
              <a:rPr lang="fa-IR" b="1" dirty="0"/>
              <a:t>پ:</a:t>
            </a:r>
            <a:r>
              <a:rPr lang="fa-IR" dirty="0"/>
              <a:t>نمونه ها و مقدار ها بر حسب یارد."</a:t>
            </a:r>
            <a:r>
              <a:rPr lang="fa-IR" b="1" dirty="0"/>
              <a:t>هنگر یا کالیته</a:t>
            </a:r>
            <a:r>
              <a:rPr lang="fa-IR" dirty="0"/>
              <a:t>" هم گفته میشود.هر یارد برابر0/9144 متر./</a:t>
            </a:r>
          </a:p>
          <a:p>
            <a:pPr marL="0" indent="0" algn="r">
              <a:buNone/>
            </a:pPr>
            <a:r>
              <a:rPr lang="fa-IR" dirty="0"/>
              <a:t> </a:t>
            </a:r>
            <a:r>
              <a:rPr lang="fa-IR" b="1" dirty="0"/>
              <a:t>ت:</a:t>
            </a:r>
            <a:r>
              <a:rPr lang="fa-IR" dirty="0"/>
              <a:t>تیم طراحی یا تیم بازار یابی/</a:t>
            </a:r>
            <a:r>
              <a:rPr lang="fa-IR" b="1" dirty="0"/>
              <a:t>ث:</a:t>
            </a:r>
            <a:r>
              <a:rPr lang="fa-IR" dirty="0"/>
              <a:t>عمده فروشان) </a:t>
            </a:r>
          </a:p>
          <a:p>
            <a:pPr marL="0" indent="0" algn="r">
              <a:buNone/>
            </a:pPr>
            <a:r>
              <a:rPr lang="fa-IR" b="1" dirty="0"/>
              <a:t>7بازیافت ضایعات منسوجات </a:t>
            </a:r>
          </a:p>
          <a:p>
            <a:pPr marL="0" indent="0" algn="r">
              <a:buNone/>
            </a:pPr>
            <a:r>
              <a:rPr lang="fa-IR" b="1" dirty="0"/>
              <a:t>8 محل دفن زباله ها</a:t>
            </a:r>
            <a:r>
              <a:rPr lang="fa-IR" dirty="0"/>
              <a:t>(</a:t>
            </a:r>
            <a:r>
              <a:rPr lang="fa-IR" b="1" dirty="0"/>
              <a:t> </a:t>
            </a:r>
            <a:r>
              <a:rPr lang="fa-IR" dirty="0"/>
              <a:t>چهار تا پنج در صد ازکل ضایعات جامد به ضایعات منسوجات اختصاص دارد.)</a:t>
            </a:r>
            <a:endParaRPr lang="en-US" dirty="0"/>
          </a:p>
        </p:txBody>
      </p:sp>
    </p:spTree>
    <p:extLst>
      <p:ext uri="{BB962C8B-B14F-4D97-AF65-F5344CB8AC3E}">
        <p14:creationId xmlns:p14="http://schemas.microsoft.com/office/powerpoint/2010/main" val="35918623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084A6-0DC5-4EDE-BDC8-C423FF0BADB8}"/>
              </a:ext>
            </a:extLst>
          </p:cNvPr>
          <p:cNvSpPr>
            <a:spLocks noGrp="1"/>
          </p:cNvSpPr>
          <p:nvPr>
            <p:ph type="title"/>
          </p:nvPr>
        </p:nvSpPr>
        <p:spPr/>
        <p:txBody>
          <a:bodyPr/>
          <a:lstStyle/>
          <a:p>
            <a:pPr algn="r"/>
            <a:r>
              <a:rPr lang="fa-IR" b="1" dirty="0"/>
              <a:t>لیف</a:t>
            </a:r>
            <a:endParaRPr lang="en-US" b="1" dirty="0"/>
          </a:p>
        </p:txBody>
      </p:sp>
      <p:sp>
        <p:nvSpPr>
          <p:cNvPr id="3" name="Content Placeholder 2">
            <a:extLst>
              <a:ext uri="{FF2B5EF4-FFF2-40B4-BE49-F238E27FC236}">
                <a16:creationId xmlns:a16="http://schemas.microsoft.com/office/drawing/2014/main" id="{7AAEAFA3-9141-4FDE-BFB4-CDB18A2A283F}"/>
              </a:ext>
            </a:extLst>
          </p:cNvPr>
          <p:cNvSpPr>
            <a:spLocks noGrp="1"/>
          </p:cNvSpPr>
          <p:nvPr>
            <p:ph idx="1"/>
          </p:nvPr>
        </p:nvSpPr>
        <p:spPr/>
        <p:txBody>
          <a:bodyPr>
            <a:normAutofit fontScale="70000" lnSpcReduction="20000"/>
          </a:bodyPr>
          <a:lstStyle/>
          <a:p>
            <a:pPr marL="0" indent="0" algn="r">
              <a:buNone/>
            </a:pPr>
            <a:r>
              <a:rPr lang="fa-IR" dirty="0"/>
              <a:t>الیاف ماده اولیه و واحد سازنده ی نخ هستند. به این معنی که تعداد زیادی از الیاف را به یکدیگر می تابند تا رشته ای بنام نخ بدست آید.برای تولید نخ از پارچه از دو نوع لیف استفاده میشود:استیپل (رشته های کوتاه)     فیلامنت ( رشته های بلند )</a:t>
            </a:r>
          </a:p>
          <a:p>
            <a:pPr marL="0" indent="0" algn="r">
              <a:buNone/>
            </a:pPr>
            <a:r>
              <a:rPr lang="fa-IR" dirty="0"/>
              <a:t>یک لیف مناسب برای استفاده در صنعت نساجی باید دارای ویژگیهای زیر باشد:</a:t>
            </a:r>
          </a:p>
          <a:p>
            <a:pPr marL="0" indent="0" algn="r">
              <a:buNone/>
            </a:pPr>
            <a:r>
              <a:rPr lang="fa-IR" dirty="0"/>
              <a:t>انعطاف پذیری</a:t>
            </a:r>
          </a:p>
          <a:p>
            <a:pPr marL="0" indent="0" algn="r">
              <a:buNone/>
            </a:pPr>
            <a:r>
              <a:rPr lang="fa-IR" dirty="0"/>
              <a:t>ظرافت و لطافت</a:t>
            </a:r>
          </a:p>
          <a:p>
            <a:pPr marL="0" indent="0" algn="r">
              <a:buNone/>
            </a:pPr>
            <a:r>
              <a:rPr lang="fa-IR" dirty="0"/>
              <a:t>نسبت طول به قطر بالا(بیش از 100 برابر)</a:t>
            </a:r>
          </a:p>
          <a:p>
            <a:pPr marL="0" indent="0" algn="r">
              <a:buNone/>
            </a:pPr>
            <a:r>
              <a:rPr lang="fa-IR" dirty="0"/>
              <a:t>استقامت گافی در برابر مواد شیمیایی</a:t>
            </a:r>
          </a:p>
          <a:p>
            <a:pPr marL="0" indent="0" algn="r">
              <a:buNone/>
            </a:pPr>
            <a:r>
              <a:rPr lang="fa-IR" dirty="0"/>
              <a:t>حرارت و عملیات مکانیکی</a:t>
            </a:r>
          </a:p>
          <a:p>
            <a:pPr marL="0" indent="0" algn="r">
              <a:buNone/>
            </a:pPr>
            <a:r>
              <a:rPr lang="fa-IR" dirty="0"/>
              <a:t>قابلیت رنگرزی</a:t>
            </a:r>
          </a:p>
          <a:p>
            <a:pPr marL="0" indent="0" algn="r">
              <a:buNone/>
            </a:pPr>
            <a:r>
              <a:rPr lang="fa-IR" dirty="0"/>
              <a:t>قابلیت ریسندگی</a:t>
            </a:r>
            <a:endParaRPr lang="en-US" dirty="0"/>
          </a:p>
        </p:txBody>
      </p:sp>
    </p:spTree>
    <p:extLst>
      <p:ext uri="{BB962C8B-B14F-4D97-AF65-F5344CB8AC3E}">
        <p14:creationId xmlns:p14="http://schemas.microsoft.com/office/powerpoint/2010/main" val="2218698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8C159-26A9-4BB3-AC09-B075D2E6A772}"/>
              </a:ext>
            </a:extLst>
          </p:cNvPr>
          <p:cNvSpPr>
            <a:spLocks noGrp="1"/>
          </p:cNvSpPr>
          <p:nvPr>
            <p:ph type="title"/>
          </p:nvPr>
        </p:nvSpPr>
        <p:spPr/>
        <p:txBody>
          <a:bodyPr/>
          <a:lstStyle/>
          <a:p>
            <a:pPr algn="r"/>
            <a:r>
              <a:rPr lang="fa-IR" b="1" dirty="0"/>
              <a:t>الیاف نساجی از لحاظ طولی به دو دسته تقسیم میشوند:</a:t>
            </a:r>
            <a:endParaRPr lang="en-US" b="1" dirty="0"/>
          </a:p>
        </p:txBody>
      </p:sp>
      <p:sp>
        <p:nvSpPr>
          <p:cNvPr id="3" name="Content Placeholder 2">
            <a:extLst>
              <a:ext uri="{FF2B5EF4-FFF2-40B4-BE49-F238E27FC236}">
                <a16:creationId xmlns:a16="http://schemas.microsoft.com/office/drawing/2014/main" id="{00E44404-4A28-402F-AF08-1C9F9049F330}"/>
              </a:ext>
            </a:extLst>
          </p:cNvPr>
          <p:cNvSpPr>
            <a:spLocks noGrp="1"/>
          </p:cNvSpPr>
          <p:nvPr>
            <p:ph idx="1"/>
          </p:nvPr>
        </p:nvSpPr>
        <p:spPr/>
        <p:txBody>
          <a:bodyPr/>
          <a:lstStyle/>
          <a:p>
            <a:pPr marL="0" indent="0" algn="r">
              <a:buNone/>
            </a:pPr>
            <a:r>
              <a:rPr lang="fa-IR" b="1" dirty="0"/>
              <a:t>-الیاف منقطع </a:t>
            </a:r>
            <a:r>
              <a:rPr lang="fa-IR" dirty="0"/>
              <a:t>(کلیه ی الیاف طبیعی جز ابریشم و الیاف ساخت بشر)</a:t>
            </a:r>
          </a:p>
          <a:p>
            <a:pPr marL="0" indent="0" algn="r">
              <a:buNone/>
            </a:pPr>
            <a:endParaRPr lang="fa-IR" dirty="0"/>
          </a:p>
          <a:p>
            <a:pPr marL="0" indent="0" algn="r">
              <a:buNone/>
            </a:pPr>
            <a:r>
              <a:rPr lang="fa-IR" b="1" dirty="0"/>
              <a:t>الیاف ممتد یا پیوسته </a:t>
            </a:r>
            <a:r>
              <a:rPr lang="fa-IR" dirty="0"/>
              <a:t>(ابریشم و کلیه ی الیاف بشر ساختی)</a:t>
            </a:r>
            <a:r>
              <a:rPr lang="en-US" dirty="0"/>
              <a:t>-</a:t>
            </a:r>
            <a:endParaRPr lang="fa-IR" dirty="0"/>
          </a:p>
          <a:p>
            <a:pPr marL="0" indent="0" algn="r">
              <a:buNone/>
            </a:pPr>
            <a:endParaRPr lang="en-US" dirty="0"/>
          </a:p>
        </p:txBody>
      </p:sp>
    </p:spTree>
    <p:extLst>
      <p:ext uri="{BB962C8B-B14F-4D97-AF65-F5344CB8AC3E}">
        <p14:creationId xmlns:p14="http://schemas.microsoft.com/office/powerpoint/2010/main" val="15601556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78B06-49C4-4C2C-9C0F-6CE8E7D5A2F2}"/>
              </a:ext>
            </a:extLst>
          </p:cNvPr>
          <p:cNvSpPr>
            <a:spLocks noGrp="1"/>
          </p:cNvSpPr>
          <p:nvPr>
            <p:ph type="title"/>
          </p:nvPr>
        </p:nvSpPr>
        <p:spPr>
          <a:xfrm>
            <a:off x="1726787" y="244392"/>
            <a:ext cx="9603275" cy="1389096"/>
          </a:xfrm>
        </p:spPr>
        <p:txBody>
          <a:bodyPr>
            <a:normAutofit fontScale="90000"/>
          </a:bodyPr>
          <a:lstStyle/>
          <a:p>
            <a:pPr algn="ctr" rtl="1">
              <a:lnSpc>
                <a:spcPct val="250000"/>
              </a:lnSpc>
            </a:pPr>
            <a:r>
              <a:rPr lang="fa-IR" b="1" dirty="0"/>
              <a:t>طبقه بندی الیاف:</a:t>
            </a:r>
            <a:br>
              <a:rPr lang="fa-IR" b="1" dirty="0"/>
            </a:br>
            <a:br>
              <a:rPr lang="fa-IR" b="1" dirty="0"/>
            </a:br>
            <a:br>
              <a:rPr lang="fa-IR" b="1" dirty="0"/>
            </a:br>
            <a:endParaRPr lang="en-US" b="1" dirty="0"/>
          </a:p>
        </p:txBody>
      </p:sp>
      <p:sp>
        <p:nvSpPr>
          <p:cNvPr id="3" name="Content Placeholder 2">
            <a:extLst>
              <a:ext uri="{FF2B5EF4-FFF2-40B4-BE49-F238E27FC236}">
                <a16:creationId xmlns:a16="http://schemas.microsoft.com/office/drawing/2014/main" id="{FE1500CA-7BB0-4492-9851-70BD9D52F47E}"/>
              </a:ext>
            </a:extLst>
          </p:cNvPr>
          <p:cNvSpPr>
            <a:spLocks noGrp="1"/>
          </p:cNvSpPr>
          <p:nvPr>
            <p:ph idx="1"/>
          </p:nvPr>
        </p:nvSpPr>
        <p:spPr>
          <a:xfrm>
            <a:off x="1451579" y="1802167"/>
            <a:ext cx="9603275" cy="2654424"/>
          </a:xfrm>
        </p:spPr>
        <p:txBody>
          <a:bodyPr/>
          <a:lstStyle/>
          <a:p>
            <a:pPr marL="0" indent="0" algn="r">
              <a:buNone/>
            </a:pPr>
            <a:endParaRPr lang="fa-IR" dirty="0"/>
          </a:p>
          <a:p>
            <a:pPr marL="0" indent="0" algn="r">
              <a:buNone/>
            </a:pPr>
            <a:r>
              <a:rPr lang="fa-IR" dirty="0"/>
              <a:t>                                          </a:t>
            </a:r>
            <a:r>
              <a:rPr lang="fa-IR" b="1" dirty="0"/>
              <a:t>الیاف معدنی        </a:t>
            </a:r>
            <a:r>
              <a:rPr lang="fa-IR" dirty="0"/>
              <a:t>آزبست</a:t>
            </a:r>
          </a:p>
          <a:p>
            <a:pPr marL="0" indent="0" algn="r">
              <a:buNone/>
            </a:pPr>
            <a:r>
              <a:rPr lang="fa-IR" b="1" dirty="0"/>
              <a:t>الیاف طبیعی </a:t>
            </a:r>
            <a:r>
              <a:rPr lang="fa-IR" dirty="0"/>
              <a:t>                          </a:t>
            </a:r>
            <a:r>
              <a:rPr lang="fa-IR" b="1" dirty="0"/>
              <a:t>الیاف گیاهی        </a:t>
            </a:r>
            <a:r>
              <a:rPr lang="fa-IR" sz="1800" dirty="0"/>
              <a:t>دانه ای (پنبه)-ساقه ای(کتان)-میوه ای(نارگیل(– برگی(سیسال)</a:t>
            </a:r>
          </a:p>
          <a:p>
            <a:pPr marL="0" indent="0" algn="r">
              <a:buNone/>
            </a:pPr>
            <a:r>
              <a:rPr lang="fa-IR" dirty="0"/>
              <a:t>                                        </a:t>
            </a:r>
            <a:r>
              <a:rPr lang="fa-IR" b="1" dirty="0"/>
              <a:t>الیاف حیوانی        </a:t>
            </a:r>
            <a:r>
              <a:rPr lang="fa-IR" dirty="0"/>
              <a:t>پشم والیاف مویی(کرک)-ابریشم</a:t>
            </a:r>
          </a:p>
          <a:p>
            <a:pPr marL="0" indent="0" algn="r">
              <a:buNone/>
            </a:pPr>
            <a:endParaRPr lang="fa-IR" dirty="0"/>
          </a:p>
          <a:p>
            <a:pPr marL="0" indent="0" algn="r">
              <a:buNone/>
            </a:pPr>
            <a:endParaRPr lang="fa-IR" dirty="0"/>
          </a:p>
          <a:p>
            <a:pPr marL="0" indent="0" algn="r">
              <a:buNone/>
            </a:pPr>
            <a:endParaRPr lang="en-US" dirty="0"/>
          </a:p>
        </p:txBody>
      </p:sp>
      <p:cxnSp>
        <p:nvCxnSpPr>
          <p:cNvPr id="5" name="Straight Arrow Connector 4">
            <a:extLst>
              <a:ext uri="{FF2B5EF4-FFF2-40B4-BE49-F238E27FC236}">
                <a16:creationId xmlns:a16="http://schemas.microsoft.com/office/drawing/2014/main" id="{CA6A4D34-9521-4DF8-9091-5B6E5FF03A3C}"/>
              </a:ext>
            </a:extLst>
          </p:cNvPr>
          <p:cNvCxnSpPr>
            <a:cxnSpLocks/>
          </p:cNvCxnSpPr>
          <p:nvPr/>
        </p:nvCxnSpPr>
        <p:spPr>
          <a:xfrm flipH="1">
            <a:off x="8726749" y="3089429"/>
            <a:ext cx="100317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79E235B-1A05-4993-92EC-D12225F1CBF4}"/>
              </a:ext>
            </a:extLst>
          </p:cNvPr>
          <p:cNvCxnSpPr>
            <a:cxnSpLocks/>
          </p:cNvCxnSpPr>
          <p:nvPr/>
        </p:nvCxnSpPr>
        <p:spPr>
          <a:xfrm flipH="1">
            <a:off x="6528424" y="2583402"/>
            <a:ext cx="47051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9E2D72EC-3127-4A6D-96B5-7930E5EA3315}"/>
              </a:ext>
            </a:extLst>
          </p:cNvPr>
          <p:cNvCxnSpPr>
            <a:cxnSpLocks/>
          </p:cNvCxnSpPr>
          <p:nvPr/>
        </p:nvCxnSpPr>
        <p:spPr>
          <a:xfrm flipH="1">
            <a:off x="6576149" y="3089429"/>
            <a:ext cx="44388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B6EF17D3-CFB7-4AF1-B3E9-2A9798F11A00}"/>
              </a:ext>
            </a:extLst>
          </p:cNvPr>
          <p:cNvCxnSpPr/>
          <p:nvPr/>
        </p:nvCxnSpPr>
        <p:spPr>
          <a:xfrm flipH="1">
            <a:off x="6559496" y="3551068"/>
            <a:ext cx="46053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Right Brace 20">
            <a:extLst>
              <a:ext uri="{FF2B5EF4-FFF2-40B4-BE49-F238E27FC236}">
                <a16:creationId xmlns:a16="http://schemas.microsoft.com/office/drawing/2014/main" id="{D601C0F1-5BDC-4511-B395-2D49F6172B6D}"/>
              </a:ext>
            </a:extLst>
          </p:cNvPr>
          <p:cNvSpPr/>
          <p:nvPr/>
        </p:nvSpPr>
        <p:spPr>
          <a:xfrm>
            <a:off x="8194090" y="2459115"/>
            <a:ext cx="443883" cy="1171849"/>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5427168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3F904-D6F6-4BEB-BD25-D94C81FED8F0}"/>
              </a:ext>
            </a:extLst>
          </p:cNvPr>
          <p:cNvSpPr>
            <a:spLocks noGrp="1"/>
          </p:cNvSpPr>
          <p:nvPr>
            <p:ph type="title"/>
          </p:nvPr>
        </p:nvSpPr>
        <p:spPr/>
        <p:txBody>
          <a:bodyPr/>
          <a:lstStyle/>
          <a:p>
            <a:pPr algn="ctr"/>
            <a:r>
              <a:rPr lang="fa-IR" b="1" dirty="0"/>
              <a:t>الیاف ساخت بشر:</a:t>
            </a:r>
            <a:endParaRPr lang="en-US" b="1" dirty="0"/>
          </a:p>
        </p:txBody>
      </p:sp>
      <p:sp>
        <p:nvSpPr>
          <p:cNvPr id="3" name="Content Placeholder 2">
            <a:extLst>
              <a:ext uri="{FF2B5EF4-FFF2-40B4-BE49-F238E27FC236}">
                <a16:creationId xmlns:a16="http://schemas.microsoft.com/office/drawing/2014/main" id="{D84D0936-94B0-4D81-A070-4F8BC2F561AF}"/>
              </a:ext>
            </a:extLst>
          </p:cNvPr>
          <p:cNvSpPr>
            <a:spLocks noGrp="1"/>
          </p:cNvSpPr>
          <p:nvPr>
            <p:ph idx="1"/>
          </p:nvPr>
        </p:nvSpPr>
        <p:spPr/>
        <p:txBody>
          <a:bodyPr/>
          <a:lstStyle/>
          <a:p>
            <a:pPr marL="0" indent="0" algn="r">
              <a:buNone/>
            </a:pPr>
            <a:r>
              <a:rPr lang="fa-IR" dirty="0"/>
              <a:t> </a:t>
            </a:r>
            <a:endParaRPr lang="fa-IR" b="1" dirty="0"/>
          </a:p>
          <a:p>
            <a:pPr marL="0" indent="0" algn="r">
              <a:buNone/>
            </a:pPr>
            <a:r>
              <a:rPr lang="fa-IR" b="1" dirty="0"/>
              <a:t>الیاف بازیافته (ارگانیک)          سلولزی:</a:t>
            </a:r>
            <a:r>
              <a:rPr lang="fa-IR" dirty="0"/>
              <a:t>( ویسکوز ریون – استات )</a:t>
            </a:r>
            <a:r>
              <a:rPr lang="fa-IR" b="1" dirty="0"/>
              <a:t>-الیاف پروتئینی :</a:t>
            </a:r>
            <a:r>
              <a:rPr lang="fa-IR" dirty="0"/>
              <a:t>(کازئین-زئین)</a:t>
            </a:r>
          </a:p>
          <a:p>
            <a:pPr marL="0" indent="0" algn="r">
              <a:buNone/>
            </a:pPr>
            <a:r>
              <a:rPr lang="fa-IR" b="1" dirty="0"/>
              <a:t>   </a:t>
            </a:r>
          </a:p>
          <a:p>
            <a:pPr marL="0" indent="0" algn="r">
              <a:buNone/>
            </a:pPr>
            <a:r>
              <a:rPr lang="fa-IR" b="1" dirty="0"/>
              <a:t>الیاف مصنوعی ارگانیک          نایلون - پلی استر- اکرلیک – پلی پروپلین - پلی اتیلن</a:t>
            </a:r>
          </a:p>
          <a:p>
            <a:pPr marL="0" indent="0" algn="r">
              <a:buNone/>
            </a:pPr>
            <a:endParaRPr lang="fa-IR" b="1" dirty="0"/>
          </a:p>
          <a:p>
            <a:pPr marL="0" indent="0" algn="r">
              <a:buNone/>
            </a:pPr>
            <a:r>
              <a:rPr lang="fa-IR" b="1" dirty="0"/>
              <a:t>غیر ارگانیک متفرقه              فلزی – شیشه - سرامیک - کربن</a:t>
            </a:r>
            <a:endParaRPr lang="en-US" b="1" dirty="0"/>
          </a:p>
        </p:txBody>
      </p:sp>
      <p:cxnSp>
        <p:nvCxnSpPr>
          <p:cNvPr id="5" name="Straight Arrow Connector 4">
            <a:extLst>
              <a:ext uri="{FF2B5EF4-FFF2-40B4-BE49-F238E27FC236}">
                <a16:creationId xmlns:a16="http://schemas.microsoft.com/office/drawing/2014/main" id="{E632C1F3-CA02-497D-8DC1-5ED7F28B8B95}"/>
              </a:ext>
            </a:extLst>
          </p:cNvPr>
          <p:cNvCxnSpPr/>
          <p:nvPr/>
        </p:nvCxnSpPr>
        <p:spPr>
          <a:xfrm flipH="1">
            <a:off x="8291744" y="2734322"/>
            <a:ext cx="53266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E3B018B6-186F-4FAB-BB67-F79AF540A3F1}"/>
              </a:ext>
            </a:extLst>
          </p:cNvPr>
          <p:cNvCxnSpPr>
            <a:cxnSpLocks/>
          </p:cNvCxnSpPr>
          <p:nvPr/>
        </p:nvCxnSpPr>
        <p:spPr>
          <a:xfrm flipH="1">
            <a:off x="8291744" y="3719744"/>
            <a:ext cx="53266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34ED1397-C1D8-481D-860E-561BC9275D39}"/>
              </a:ext>
            </a:extLst>
          </p:cNvPr>
          <p:cNvCxnSpPr>
            <a:cxnSpLocks/>
          </p:cNvCxnSpPr>
          <p:nvPr/>
        </p:nvCxnSpPr>
        <p:spPr>
          <a:xfrm flipH="1">
            <a:off x="8380521" y="4722921"/>
            <a:ext cx="69245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09367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0D7A7-6536-4B07-8BFA-CE2AD4327675}"/>
              </a:ext>
            </a:extLst>
          </p:cNvPr>
          <p:cNvSpPr>
            <a:spLocks noGrp="1"/>
          </p:cNvSpPr>
          <p:nvPr>
            <p:ph type="title"/>
          </p:nvPr>
        </p:nvSpPr>
        <p:spPr/>
        <p:txBody>
          <a:bodyPr/>
          <a:lstStyle/>
          <a:p>
            <a:pPr algn="ctr"/>
            <a:r>
              <a:rPr lang="fa-IR" b="1" dirty="0"/>
              <a:t>ساختمان الیاف</a:t>
            </a:r>
            <a:endParaRPr lang="en-US" b="1" dirty="0"/>
          </a:p>
        </p:txBody>
      </p:sp>
      <p:sp>
        <p:nvSpPr>
          <p:cNvPr id="3" name="Content Placeholder 2">
            <a:extLst>
              <a:ext uri="{FF2B5EF4-FFF2-40B4-BE49-F238E27FC236}">
                <a16:creationId xmlns:a16="http://schemas.microsoft.com/office/drawing/2014/main" id="{2811EED0-37C1-43D6-BDF9-1FB3DAE8A733}"/>
              </a:ext>
            </a:extLst>
          </p:cNvPr>
          <p:cNvSpPr>
            <a:spLocks noGrp="1"/>
          </p:cNvSpPr>
          <p:nvPr>
            <p:ph idx="1"/>
          </p:nvPr>
        </p:nvSpPr>
        <p:spPr>
          <a:xfrm>
            <a:off x="1236361" y="2015732"/>
            <a:ext cx="9603275" cy="3178145"/>
          </a:xfrm>
        </p:spPr>
        <p:txBody>
          <a:bodyPr>
            <a:normAutofit fontScale="85000" lnSpcReduction="10000"/>
          </a:bodyPr>
          <a:lstStyle/>
          <a:p>
            <a:pPr marL="0" indent="0" algn="r">
              <a:buNone/>
            </a:pPr>
            <a:r>
              <a:rPr lang="fa-IR" dirty="0"/>
              <a:t>الیاف چه طبیعی باشند و چه انسان ساز دارای ساختمان ویژه ای هستند. شکل ظاهری آنها را میتوان در زیر میکروسکوپ مطالعه کرد که البته کمک زیادی به شناسایی الیاف می کند. ساختمان داخلی الیاف را میتوان به روش های مختلف بررسی کرد نظیر اشعه ایکس و یا میکروسکوپ الکترونی.</a:t>
            </a:r>
          </a:p>
          <a:p>
            <a:pPr marL="0" indent="0" algn="r">
              <a:buNone/>
            </a:pPr>
            <a:endParaRPr lang="fa-IR" sz="2200" dirty="0"/>
          </a:p>
          <a:p>
            <a:pPr marL="0" indent="0" algn="r">
              <a:buNone/>
            </a:pPr>
            <a:r>
              <a:rPr lang="fa-IR" dirty="0"/>
              <a:t>در الیاف نساجی اتصال مولکول ها باید طوری باشد که تشکیل رشته های بلند را بدهند.</a:t>
            </a:r>
          </a:p>
          <a:p>
            <a:pPr marL="0" indent="0" algn="r">
              <a:buNone/>
            </a:pPr>
            <a:r>
              <a:rPr lang="fa-IR" dirty="0"/>
              <a:t>تشکیل زنجیره های بلند را توسط منومر های پایه، پلیمریزاسیون میگویند و زنجیر حاصل پلیمر گفته میسود که در مورد الیاف طبیعی و مصنوعی هر دو اطلاق میشود .منومر پایه درپلیمر الیاف مختلف، متفاوت است و بهمین دلیل الیاف مختلف دارای ویژگیهای متفاوتی هستند.(منومر یا تکپارذرات کوچک تشکیل دهنده ی یک پلیمریا بسپار است) </a:t>
            </a:r>
          </a:p>
          <a:p>
            <a:pPr marL="0" indent="0" algn="r">
              <a:buNone/>
            </a:pPr>
            <a:r>
              <a:rPr lang="fa-IR" dirty="0"/>
              <a:t>                                              زنجیر مولکولی یک نوع لیف با اتصال منومر ها به یکدیگر</a:t>
            </a:r>
            <a:endParaRPr lang="en-US" dirty="0"/>
          </a:p>
        </p:txBody>
      </p:sp>
      <p:sp>
        <p:nvSpPr>
          <p:cNvPr id="4" name="Rectangle 3">
            <a:extLst>
              <a:ext uri="{FF2B5EF4-FFF2-40B4-BE49-F238E27FC236}">
                <a16:creationId xmlns:a16="http://schemas.microsoft.com/office/drawing/2014/main" id="{79FD170A-E7FD-4432-A9D5-E7C374CF3952}"/>
              </a:ext>
            </a:extLst>
          </p:cNvPr>
          <p:cNvSpPr/>
          <p:nvPr/>
        </p:nvSpPr>
        <p:spPr>
          <a:xfrm>
            <a:off x="2894121" y="5249248"/>
            <a:ext cx="5548543" cy="6366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Hexagon 4">
            <a:extLst>
              <a:ext uri="{FF2B5EF4-FFF2-40B4-BE49-F238E27FC236}">
                <a16:creationId xmlns:a16="http://schemas.microsoft.com/office/drawing/2014/main" id="{EBB7C1DC-FB14-4B09-962B-79BAD3C02D05}"/>
              </a:ext>
            </a:extLst>
          </p:cNvPr>
          <p:cNvSpPr/>
          <p:nvPr/>
        </p:nvSpPr>
        <p:spPr>
          <a:xfrm>
            <a:off x="3371256" y="5405231"/>
            <a:ext cx="639193" cy="372862"/>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E9A6E92C-C3E1-4DCD-8BE5-7474078B9E48}"/>
              </a:ext>
            </a:extLst>
          </p:cNvPr>
          <p:cNvPicPr>
            <a:picLocks noChangeAspect="1"/>
          </p:cNvPicPr>
          <p:nvPr/>
        </p:nvPicPr>
        <p:blipFill>
          <a:blip r:embed="rId2"/>
          <a:stretch>
            <a:fillRect/>
          </a:stretch>
        </p:blipFill>
        <p:spPr>
          <a:xfrm>
            <a:off x="4330114" y="5405231"/>
            <a:ext cx="658425" cy="390178"/>
          </a:xfrm>
          <a:prstGeom prst="rect">
            <a:avLst/>
          </a:prstGeom>
        </p:spPr>
      </p:pic>
      <p:pic>
        <p:nvPicPr>
          <p:cNvPr id="7" name="Picture 6">
            <a:extLst>
              <a:ext uri="{FF2B5EF4-FFF2-40B4-BE49-F238E27FC236}">
                <a16:creationId xmlns:a16="http://schemas.microsoft.com/office/drawing/2014/main" id="{860D0016-709C-4C5B-82C7-9F6E1798EF5E}"/>
              </a:ext>
            </a:extLst>
          </p:cNvPr>
          <p:cNvPicPr>
            <a:picLocks noChangeAspect="1"/>
          </p:cNvPicPr>
          <p:nvPr/>
        </p:nvPicPr>
        <p:blipFill>
          <a:blip r:embed="rId2"/>
          <a:stretch>
            <a:fillRect/>
          </a:stretch>
        </p:blipFill>
        <p:spPr>
          <a:xfrm>
            <a:off x="5281729" y="5413385"/>
            <a:ext cx="662925" cy="390178"/>
          </a:xfrm>
          <a:prstGeom prst="rect">
            <a:avLst/>
          </a:prstGeom>
        </p:spPr>
      </p:pic>
      <p:pic>
        <p:nvPicPr>
          <p:cNvPr id="8" name="Picture 7">
            <a:extLst>
              <a:ext uri="{FF2B5EF4-FFF2-40B4-BE49-F238E27FC236}">
                <a16:creationId xmlns:a16="http://schemas.microsoft.com/office/drawing/2014/main" id="{A14CB7F8-1F9E-4EB9-BA97-9BFF16AF345F}"/>
              </a:ext>
            </a:extLst>
          </p:cNvPr>
          <p:cNvPicPr>
            <a:picLocks noChangeAspect="1"/>
          </p:cNvPicPr>
          <p:nvPr/>
        </p:nvPicPr>
        <p:blipFill>
          <a:blip r:embed="rId2"/>
          <a:stretch>
            <a:fillRect/>
          </a:stretch>
        </p:blipFill>
        <p:spPr>
          <a:xfrm>
            <a:off x="6223520" y="5413385"/>
            <a:ext cx="658425" cy="390178"/>
          </a:xfrm>
          <a:prstGeom prst="rect">
            <a:avLst/>
          </a:prstGeom>
        </p:spPr>
      </p:pic>
      <p:pic>
        <p:nvPicPr>
          <p:cNvPr id="9" name="Picture 8">
            <a:extLst>
              <a:ext uri="{FF2B5EF4-FFF2-40B4-BE49-F238E27FC236}">
                <a16:creationId xmlns:a16="http://schemas.microsoft.com/office/drawing/2014/main" id="{FCBE39EA-CEA5-4EE3-9561-90D255675C44}"/>
              </a:ext>
            </a:extLst>
          </p:cNvPr>
          <p:cNvPicPr>
            <a:picLocks noChangeAspect="1"/>
          </p:cNvPicPr>
          <p:nvPr/>
        </p:nvPicPr>
        <p:blipFill>
          <a:blip r:embed="rId2"/>
          <a:stretch>
            <a:fillRect/>
          </a:stretch>
        </p:blipFill>
        <p:spPr>
          <a:xfrm>
            <a:off x="7185433" y="5405231"/>
            <a:ext cx="658425" cy="390178"/>
          </a:xfrm>
          <a:prstGeom prst="rect">
            <a:avLst/>
          </a:prstGeom>
        </p:spPr>
      </p:pic>
      <p:cxnSp>
        <p:nvCxnSpPr>
          <p:cNvPr id="11" name="Straight Connector 10">
            <a:extLst>
              <a:ext uri="{FF2B5EF4-FFF2-40B4-BE49-F238E27FC236}">
                <a16:creationId xmlns:a16="http://schemas.microsoft.com/office/drawing/2014/main" id="{412C2F20-B2B9-4941-AC91-C9CED303D7D0}"/>
              </a:ext>
            </a:extLst>
          </p:cNvPr>
          <p:cNvCxnSpPr>
            <a:cxnSpLocks/>
          </p:cNvCxnSpPr>
          <p:nvPr/>
        </p:nvCxnSpPr>
        <p:spPr>
          <a:xfrm>
            <a:off x="4010449" y="5584054"/>
            <a:ext cx="31966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3" name="Picture 12">
            <a:extLst>
              <a:ext uri="{FF2B5EF4-FFF2-40B4-BE49-F238E27FC236}">
                <a16:creationId xmlns:a16="http://schemas.microsoft.com/office/drawing/2014/main" id="{904117F3-603C-4812-B676-2DFEC4B7CC9F}"/>
              </a:ext>
            </a:extLst>
          </p:cNvPr>
          <p:cNvPicPr>
            <a:picLocks noChangeAspect="1"/>
          </p:cNvPicPr>
          <p:nvPr/>
        </p:nvPicPr>
        <p:blipFill>
          <a:blip r:embed="rId3"/>
          <a:stretch>
            <a:fillRect/>
          </a:stretch>
        </p:blipFill>
        <p:spPr>
          <a:xfrm>
            <a:off x="4982302" y="5580176"/>
            <a:ext cx="329213" cy="12193"/>
          </a:xfrm>
          <a:prstGeom prst="rect">
            <a:avLst/>
          </a:prstGeom>
        </p:spPr>
      </p:pic>
      <p:pic>
        <p:nvPicPr>
          <p:cNvPr id="14" name="Picture 13">
            <a:extLst>
              <a:ext uri="{FF2B5EF4-FFF2-40B4-BE49-F238E27FC236}">
                <a16:creationId xmlns:a16="http://schemas.microsoft.com/office/drawing/2014/main" id="{CEC52FBA-419A-472D-B602-C62F28340252}"/>
              </a:ext>
            </a:extLst>
          </p:cNvPr>
          <p:cNvPicPr>
            <a:picLocks noChangeAspect="1"/>
          </p:cNvPicPr>
          <p:nvPr/>
        </p:nvPicPr>
        <p:blipFill>
          <a:blip r:embed="rId3"/>
          <a:stretch>
            <a:fillRect/>
          </a:stretch>
        </p:blipFill>
        <p:spPr>
          <a:xfrm>
            <a:off x="5931393" y="3422903"/>
            <a:ext cx="329213" cy="12193"/>
          </a:xfrm>
          <a:prstGeom prst="rect">
            <a:avLst/>
          </a:prstGeom>
        </p:spPr>
      </p:pic>
      <p:cxnSp>
        <p:nvCxnSpPr>
          <p:cNvPr id="16" name="Straight Connector 15">
            <a:extLst>
              <a:ext uri="{FF2B5EF4-FFF2-40B4-BE49-F238E27FC236}">
                <a16:creationId xmlns:a16="http://schemas.microsoft.com/office/drawing/2014/main" id="{7E54C4D1-E7F7-4402-A126-13B209D77ED9}"/>
              </a:ext>
            </a:extLst>
          </p:cNvPr>
          <p:cNvCxnSpPr>
            <a:cxnSpLocks/>
            <a:stCxn id="7" idx="3"/>
          </p:cNvCxnSpPr>
          <p:nvPr/>
        </p:nvCxnSpPr>
        <p:spPr>
          <a:xfrm>
            <a:off x="5944654" y="5608474"/>
            <a:ext cx="296903" cy="936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97C3D8B0-DF0C-40DA-A70A-0C9C8B7C53BA}"/>
              </a:ext>
            </a:extLst>
          </p:cNvPr>
          <p:cNvCxnSpPr>
            <a:cxnSpLocks/>
          </p:cNvCxnSpPr>
          <p:nvPr/>
        </p:nvCxnSpPr>
        <p:spPr>
          <a:xfrm flipV="1">
            <a:off x="6856221" y="5600320"/>
            <a:ext cx="354578" cy="7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388972D6-21BC-4426-8BDD-06227A7051C6}"/>
              </a:ext>
            </a:extLst>
          </p:cNvPr>
          <p:cNvCxnSpPr>
            <a:cxnSpLocks/>
            <a:endCxn id="5" idx="3"/>
          </p:cNvCxnSpPr>
          <p:nvPr/>
        </p:nvCxnSpPr>
        <p:spPr>
          <a:xfrm>
            <a:off x="2982897" y="5580176"/>
            <a:ext cx="388359" cy="114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0B9DF29-B9D5-4460-9AAE-73C68658DFA0}"/>
              </a:ext>
            </a:extLst>
          </p:cNvPr>
          <p:cNvCxnSpPr>
            <a:cxnSpLocks/>
          </p:cNvCxnSpPr>
          <p:nvPr/>
        </p:nvCxnSpPr>
        <p:spPr>
          <a:xfrm>
            <a:off x="7843500" y="5569693"/>
            <a:ext cx="524273" cy="1048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73098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DD7E30-247A-44C9-94E9-7829FD2C96CD}"/>
              </a:ext>
            </a:extLst>
          </p:cNvPr>
          <p:cNvSpPr>
            <a:spLocks noGrp="1"/>
          </p:cNvSpPr>
          <p:nvPr>
            <p:ph type="title"/>
          </p:nvPr>
        </p:nvSpPr>
        <p:spPr/>
        <p:txBody>
          <a:bodyPr/>
          <a:lstStyle/>
          <a:p>
            <a:pPr algn="ctr"/>
            <a:r>
              <a:rPr lang="fa-IR" b="1" dirty="0"/>
              <a:t>آرایش یافتگی لیف</a:t>
            </a:r>
            <a:endParaRPr lang="en-US" b="1" dirty="0"/>
          </a:p>
        </p:txBody>
      </p:sp>
      <p:sp>
        <p:nvSpPr>
          <p:cNvPr id="3" name="Content Placeholder 2">
            <a:extLst>
              <a:ext uri="{FF2B5EF4-FFF2-40B4-BE49-F238E27FC236}">
                <a16:creationId xmlns:a16="http://schemas.microsoft.com/office/drawing/2014/main" id="{45A0A412-55A2-49A4-B833-D8F8E266111C}"/>
              </a:ext>
            </a:extLst>
          </p:cNvPr>
          <p:cNvSpPr>
            <a:spLocks noGrp="1"/>
          </p:cNvSpPr>
          <p:nvPr>
            <p:ph idx="1"/>
          </p:nvPr>
        </p:nvSpPr>
        <p:spPr/>
        <p:txBody>
          <a:bodyPr/>
          <a:lstStyle/>
          <a:p>
            <a:pPr marL="0" indent="0" algn="r">
              <a:buNone/>
            </a:pPr>
            <a:r>
              <a:rPr lang="fa-IR" dirty="0"/>
              <a:t>اگر زنجیر های پلیمر موازی یکدیگر و در امتداد لیف قرار بگیرند گفته میشود که لیف کاملا آرایش یافته است آرایش یافتن مولکول ها در الیاف یعنی طرز قرار گرفتن زنجیر طویل مولکول ها نسبت به محور لیف. درجه آرایش یافتگی مولکول های الیاف طبیعی به نوع لیف بستگی دارد اما در الیاف مصنوعی آرایش یافتگی قابل کنترل است و درجه آرایش در اثر کشش زیاد می شود. به عنوان مثال در یک رشته یا نخ نایلون که از دستگاه رشته ساز بدون کشش خارج می شود مولکول های پلیمر موازی هم نیست ولی در اثر کشش که به آن می دهند مولکول ها آرایش یافته و در نتیجه خصوصیت لیف تغییر می نماید و درخشندگی آن بیشتر می گردد و خاصیت شکنندگی پیدا می کند.</a:t>
            </a:r>
            <a:endParaRPr lang="en-US" dirty="0"/>
          </a:p>
        </p:txBody>
      </p:sp>
    </p:spTree>
    <p:extLst>
      <p:ext uri="{BB962C8B-B14F-4D97-AF65-F5344CB8AC3E}">
        <p14:creationId xmlns:p14="http://schemas.microsoft.com/office/powerpoint/2010/main" val="1629600226"/>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{86661804-6C67-418E-87A5-3C3E4B2E3FB2}tf10001114</Template>
  <TotalTime>1722</TotalTime>
  <Words>2469</Words>
  <Application>Microsoft Office PowerPoint</Application>
  <PresentationFormat>Widescreen</PresentationFormat>
  <Paragraphs>181</Paragraphs>
  <Slides>23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Arial</vt:lpstr>
      <vt:lpstr>Gill Sans MT</vt:lpstr>
      <vt:lpstr>Gallery</vt:lpstr>
      <vt:lpstr>با نام و یاد خالق زیبا  </vt:lpstr>
      <vt:lpstr>آشنایی با الیاف و منسوجات  زنجیره تامین (برای مقدمه) </vt:lpstr>
      <vt:lpstr>ادامه زنجیره ی تامین...</vt:lpstr>
      <vt:lpstr>لیف</vt:lpstr>
      <vt:lpstr>الیاف نساجی از لحاظ طولی به دو دسته تقسیم میشوند:</vt:lpstr>
      <vt:lpstr>طبقه بندی الیاف:   </vt:lpstr>
      <vt:lpstr>الیاف ساخت بشر:</vt:lpstr>
      <vt:lpstr>ساختمان الیاف</vt:lpstr>
      <vt:lpstr>آرایش یافتگی لیف</vt:lpstr>
      <vt:lpstr>خواص کلی الیاف </vt:lpstr>
      <vt:lpstr>الیاف گیاهی</vt:lpstr>
      <vt:lpstr>الیاف پنبه  خواص گیاهی پنبه(دانه ای)</vt:lpstr>
      <vt:lpstr>ساختمان ظاهری لیف پنبه</vt:lpstr>
      <vt:lpstr>ویژگی های لیف پنبه </vt:lpstr>
      <vt:lpstr>موارد کاربرد پنبه </vt:lpstr>
      <vt:lpstr>الیاف کتان(ساقه ای)</vt:lpstr>
      <vt:lpstr>ساختمان و ویژگی های الیاف </vt:lpstr>
      <vt:lpstr>شکل ظاهری</vt:lpstr>
      <vt:lpstr>کاربرد های  کتان</vt:lpstr>
      <vt:lpstr>الیاف سیسال ( برگی)</vt:lpstr>
      <vt:lpstr>ویژگی های الیاف سیسال </vt:lpstr>
      <vt:lpstr>کاربردهای سیسال </vt:lpstr>
      <vt:lpstr>خصوصیات الیاف طبیعی گیاهی استیپل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با نام و یاد خالق زیبا  پارچه شناسی کارشناسی طراحی دوخت  (جلسه اول)</dc:title>
  <dc:creator>Metro Soft</dc:creator>
  <cp:lastModifiedBy>Metro Soft</cp:lastModifiedBy>
  <cp:revision>37</cp:revision>
  <dcterms:created xsi:type="dcterms:W3CDTF">2020-03-23T12:35:02Z</dcterms:created>
  <dcterms:modified xsi:type="dcterms:W3CDTF">2020-03-24T17:17:09Z</dcterms:modified>
</cp:coreProperties>
</file>