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73"/>
  </p:notesMasterIdLst>
  <p:sldIdLst>
    <p:sldId id="263" r:id="rId4"/>
    <p:sldId id="403" r:id="rId5"/>
    <p:sldId id="265" r:id="rId6"/>
    <p:sldId id="405" r:id="rId7"/>
    <p:sldId id="258" r:id="rId8"/>
    <p:sldId id="262" r:id="rId9"/>
    <p:sldId id="261" r:id="rId10"/>
    <p:sldId id="307" r:id="rId11"/>
    <p:sldId id="260" r:id="rId12"/>
    <p:sldId id="267" r:id="rId13"/>
    <p:sldId id="271" r:id="rId14"/>
    <p:sldId id="311" r:id="rId15"/>
    <p:sldId id="312" r:id="rId16"/>
    <p:sldId id="313" r:id="rId17"/>
    <p:sldId id="407" r:id="rId18"/>
    <p:sldId id="314" r:id="rId19"/>
    <p:sldId id="315" r:id="rId20"/>
    <p:sldId id="316" r:id="rId21"/>
    <p:sldId id="318" r:id="rId22"/>
    <p:sldId id="320" r:id="rId23"/>
    <p:sldId id="319" r:id="rId24"/>
    <p:sldId id="321" r:id="rId25"/>
    <p:sldId id="322" r:id="rId26"/>
    <p:sldId id="325" r:id="rId27"/>
    <p:sldId id="323" r:id="rId28"/>
    <p:sldId id="328" r:id="rId29"/>
    <p:sldId id="330" r:id="rId30"/>
    <p:sldId id="329" r:id="rId31"/>
    <p:sldId id="332" r:id="rId32"/>
    <p:sldId id="333" r:id="rId33"/>
    <p:sldId id="334" r:id="rId34"/>
    <p:sldId id="335" r:id="rId35"/>
    <p:sldId id="336" r:id="rId36"/>
    <p:sldId id="337" r:id="rId37"/>
    <p:sldId id="338" r:id="rId38"/>
    <p:sldId id="339" r:id="rId39"/>
    <p:sldId id="340" r:id="rId40"/>
    <p:sldId id="342" r:id="rId41"/>
    <p:sldId id="341" r:id="rId42"/>
    <p:sldId id="343" r:id="rId43"/>
    <p:sldId id="349" r:id="rId44"/>
    <p:sldId id="344" r:id="rId45"/>
    <p:sldId id="352" r:id="rId46"/>
    <p:sldId id="345" r:id="rId47"/>
    <p:sldId id="346" r:id="rId48"/>
    <p:sldId id="347" r:id="rId49"/>
    <p:sldId id="408" r:id="rId50"/>
    <p:sldId id="348" r:id="rId51"/>
    <p:sldId id="362" r:id="rId52"/>
    <p:sldId id="360" r:id="rId53"/>
    <p:sldId id="355" r:id="rId54"/>
    <p:sldId id="356" r:id="rId55"/>
    <p:sldId id="357" r:id="rId56"/>
    <p:sldId id="358" r:id="rId57"/>
    <p:sldId id="363" r:id="rId58"/>
    <p:sldId id="361" r:id="rId59"/>
    <p:sldId id="364" r:id="rId60"/>
    <p:sldId id="365" r:id="rId61"/>
    <p:sldId id="367" r:id="rId62"/>
    <p:sldId id="373" r:id="rId63"/>
    <p:sldId id="409" r:id="rId64"/>
    <p:sldId id="410" r:id="rId65"/>
    <p:sldId id="411" r:id="rId66"/>
    <p:sldId id="369" r:id="rId67"/>
    <p:sldId id="368" r:id="rId68"/>
    <p:sldId id="412" r:id="rId69"/>
    <p:sldId id="370" r:id="rId70"/>
    <p:sldId id="371" r:id="rId71"/>
    <p:sldId id="372"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5" autoAdjust="0"/>
    <p:restoredTop sz="86364" autoAdjust="0"/>
  </p:normalViewPr>
  <p:slideViewPr>
    <p:cSldViewPr snapToGrid="0">
      <p:cViewPr varScale="1">
        <p:scale>
          <a:sx n="73" d="100"/>
          <a:sy n="73" d="100"/>
        </p:scale>
        <p:origin x="546" y="72"/>
      </p:cViewPr>
      <p:guideLst/>
    </p:cSldViewPr>
  </p:slideViewPr>
  <p:outlineViewPr>
    <p:cViewPr>
      <p:scale>
        <a:sx n="33" d="100"/>
        <a:sy n="33" d="100"/>
      </p:scale>
      <p:origin x="0" y="-5922"/>
    </p:cViewPr>
  </p:outlineViewPr>
  <p:notesTextViewPr>
    <p:cViewPr>
      <p:scale>
        <a:sx n="1" d="1"/>
        <a:sy n="1" d="1"/>
      </p:scale>
      <p:origin x="0" y="0"/>
    </p:cViewPr>
  </p:notesTextViewPr>
  <p:sorterViewPr>
    <p:cViewPr>
      <p:scale>
        <a:sx n="100" d="100"/>
        <a:sy n="100" d="100"/>
      </p:scale>
      <p:origin x="0" y="-2796"/>
    </p:cViewPr>
  </p:sorterViewPr>
  <p:notesViewPr>
    <p:cSldViewPr snapToGrid="0">
      <p:cViewPr>
        <p:scale>
          <a:sx n="125" d="100"/>
          <a:sy n="125" d="100"/>
        </p:scale>
        <p:origin x="1350" y="-6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17T23:23:54.073"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266D3-3A39-4AF8-BA74-83CBEC16618D}"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A7B7E-C699-487E-83F6-23713F9EAD5F}" type="slidenum">
              <a:rPr lang="en-US" smtClean="0"/>
              <a:t>‹#›</a:t>
            </a:fld>
            <a:endParaRPr lang="en-US"/>
          </a:p>
        </p:txBody>
      </p:sp>
    </p:spTree>
    <p:extLst>
      <p:ext uri="{BB962C8B-B14F-4D97-AF65-F5344CB8AC3E}">
        <p14:creationId xmlns:p14="http://schemas.microsoft.com/office/powerpoint/2010/main" val="377966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در مواد </a:t>
            </a:r>
            <a:endParaRPr lang="en-US" dirty="0"/>
          </a:p>
        </p:txBody>
      </p:sp>
      <p:sp>
        <p:nvSpPr>
          <p:cNvPr id="4" name="Slide Number Placeholder 3"/>
          <p:cNvSpPr>
            <a:spLocks noGrp="1"/>
          </p:cNvSpPr>
          <p:nvPr>
            <p:ph type="sldNum" sz="quarter" idx="10"/>
          </p:nvPr>
        </p:nvSpPr>
        <p:spPr/>
        <p:txBody>
          <a:bodyPr/>
          <a:lstStyle/>
          <a:p>
            <a:fld id="{CCAA7B7E-C699-487E-83F6-23713F9EAD5F}" type="slidenum">
              <a:rPr lang="en-US" smtClean="0"/>
              <a:t>5</a:t>
            </a:fld>
            <a:endParaRPr lang="en-US"/>
          </a:p>
        </p:txBody>
      </p:sp>
    </p:spTree>
    <p:extLst>
      <p:ext uri="{BB962C8B-B14F-4D97-AF65-F5344CB8AC3E}">
        <p14:creationId xmlns:p14="http://schemas.microsoft.com/office/powerpoint/2010/main" val="183193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38400" y="4229100"/>
            <a:ext cx="3436620" cy="2232660"/>
          </a:xfrm>
        </p:spPr>
        <p:txBody>
          <a:bodyPr/>
          <a:lstStyle/>
          <a:p>
            <a:pPr algn="r" rtl="1"/>
            <a:endParaRPr lang="en-US" dirty="0"/>
          </a:p>
        </p:txBody>
      </p:sp>
      <p:sp>
        <p:nvSpPr>
          <p:cNvPr id="4" name="Slide Number Placeholder 3"/>
          <p:cNvSpPr>
            <a:spLocks noGrp="1"/>
          </p:cNvSpPr>
          <p:nvPr>
            <p:ph type="sldNum" sz="quarter" idx="10"/>
          </p:nvPr>
        </p:nvSpPr>
        <p:spPr/>
        <p:txBody>
          <a:bodyPr/>
          <a:lstStyle/>
          <a:p>
            <a:fld id="{CCAA7B7E-C699-487E-83F6-23713F9EAD5F}" type="slidenum">
              <a:rPr lang="en-US" smtClean="0"/>
              <a:t>6</a:t>
            </a:fld>
            <a:endParaRPr lang="en-US"/>
          </a:p>
        </p:txBody>
      </p:sp>
    </p:spTree>
    <p:extLst>
      <p:ext uri="{BB962C8B-B14F-4D97-AF65-F5344CB8AC3E}">
        <p14:creationId xmlns:p14="http://schemas.microsoft.com/office/powerpoint/2010/main" val="425750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grpSp>
      <p:sp>
        <p:nvSpPr>
          <p:cNvPr id="33804" name="Rectangle 12"/>
          <p:cNvSpPr>
            <a:spLocks noGrp="1" noChangeArrowheads="1"/>
          </p:cNvSpPr>
          <p:nvPr>
            <p:ph type="ctrTitle"/>
          </p:nvPr>
        </p:nvSpPr>
        <p:spPr>
          <a:xfrm>
            <a:off x="1320800" y="1676400"/>
            <a:ext cx="10363200" cy="1462088"/>
          </a:xfrm>
        </p:spPr>
        <p:txBody>
          <a:bodyPr/>
          <a:lstStyle>
            <a:lvl1pPr>
              <a:defRPr/>
            </a:lvl1pPr>
          </a:lstStyle>
          <a:p>
            <a:r>
              <a:rPr lang="en-US"/>
              <a:t>Click to edit Master title style</a:t>
            </a:r>
          </a:p>
        </p:txBody>
      </p:sp>
      <p:sp>
        <p:nvSpPr>
          <p:cNvPr id="33805"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fontAlgn="base">
              <a:spcBef>
                <a:spcPct val="0"/>
              </a:spcBef>
              <a:spcAft>
                <a:spcPct val="0"/>
              </a:spcAft>
              <a:defRPr/>
            </a:pPr>
            <a:endParaRPr lang="en-US">
              <a:solidFill>
                <a:srgbClr val="1C1C1C"/>
              </a:solidFill>
            </a:endParaRPr>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fontAlgn="base">
              <a:spcBef>
                <a:spcPct val="0"/>
              </a:spcBef>
              <a:spcAft>
                <a:spcPct val="0"/>
              </a:spcAft>
              <a:defRPr/>
            </a:pPr>
            <a:endParaRPr lang="en-US">
              <a:solidFill>
                <a:srgbClr val="1C1C1C"/>
              </a:solidFill>
            </a:endParaRPr>
          </a:p>
        </p:txBody>
      </p:sp>
      <p:sp>
        <p:nvSpPr>
          <p:cNvPr id="16" name="Rectangle 16"/>
          <p:cNvSpPr>
            <a:spLocks noGrp="1" noChangeArrowheads="1"/>
          </p:cNvSpPr>
          <p:nvPr>
            <p:ph type="sldNum" sz="quarter" idx="12"/>
          </p:nvPr>
        </p:nvSpPr>
        <p:spPr>
          <a:xfrm>
            <a:off x="9144000" y="6248400"/>
            <a:ext cx="2540000" cy="457200"/>
          </a:xfrm>
        </p:spPr>
        <p:txBody>
          <a:bodyPr/>
          <a:lstStyle>
            <a:lvl1pPr>
              <a:defRPr smtClean="0">
                <a:solidFill>
                  <a:schemeClr val="bg2"/>
                </a:solidFill>
              </a:defRPr>
            </a:lvl1pPr>
          </a:lstStyle>
          <a:p>
            <a:pPr fontAlgn="base">
              <a:spcBef>
                <a:spcPct val="0"/>
              </a:spcBef>
              <a:spcAft>
                <a:spcPct val="0"/>
              </a:spcAft>
              <a:defRPr/>
            </a:pPr>
            <a:fld id="{56395403-DB4E-47A7-895A-731C568B7B33}" type="slidenum">
              <a:rPr lang="ar-SA" altLang="en-US" smtClean="0">
                <a:solidFill>
                  <a:srgbClr val="1C1C1C"/>
                </a:solidFill>
              </a:rPr>
              <a:pPr fontAlgn="base">
                <a:spcBef>
                  <a:spcPct val="0"/>
                </a:spcBef>
                <a:spcAft>
                  <a:spcPct val="0"/>
                </a:spcAft>
                <a:defRPr/>
              </a:pPr>
              <a:t>‹#›</a:t>
            </a:fld>
            <a:endParaRPr lang="en-US" altLang="en-US">
              <a:solidFill>
                <a:srgbClr val="1C1C1C"/>
              </a:solidFill>
            </a:endParaRPr>
          </a:p>
        </p:txBody>
      </p:sp>
    </p:spTree>
    <p:extLst>
      <p:ext uri="{BB962C8B-B14F-4D97-AF65-F5344CB8AC3E}">
        <p14:creationId xmlns:p14="http://schemas.microsoft.com/office/powerpoint/2010/main" val="35371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7E4A338-DB1E-415B-8E79-AF531F45C3AC}"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507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BD121FF-EFCD-4411-B61D-BC1ADD3FEB2B}"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5578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hi-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i-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Tree>
    <p:extLst>
      <p:ext uri="{BB962C8B-B14F-4D97-AF65-F5344CB8AC3E}">
        <p14:creationId xmlns:p14="http://schemas.microsoft.com/office/powerpoint/2010/main" val="471124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Tree>
    <p:extLst>
      <p:ext uri="{BB962C8B-B14F-4D97-AF65-F5344CB8AC3E}">
        <p14:creationId xmlns:p14="http://schemas.microsoft.com/office/powerpoint/2010/main" val="2965573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hi-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Tree>
    <p:extLst>
      <p:ext uri="{BB962C8B-B14F-4D97-AF65-F5344CB8AC3E}">
        <p14:creationId xmlns:p14="http://schemas.microsoft.com/office/powerpoint/2010/main" val="476725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Tree>
    <p:extLst>
      <p:ext uri="{BB962C8B-B14F-4D97-AF65-F5344CB8AC3E}">
        <p14:creationId xmlns:p14="http://schemas.microsoft.com/office/powerpoint/2010/main" val="3241492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i-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Tree>
    <p:extLst>
      <p:ext uri="{BB962C8B-B14F-4D97-AF65-F5344CB8AC3E}">
        <p14:creationId xmlns:p14="http://schemas.microsoft.com/office/powerpoint/2010/main" val="2255969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Tree>
    <p:extLst>
      <p:ext uri="{BB962C8B-B14F-4D97-AF65-F5344CB8AC3E}">
        <p14:creationId xmlns:p14="http://schemas.microsoft.com/office/powerpoint/2010/main" val="3911955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Tree>
    <p:extLst>
      <p:ext uri="{BB962C8B-B14F-4D97-AF65-F5344CB8AC3E}">
        <p14:creationId xmlns:p14="http://schemas.microsoft.com/office/powerpoint/2010/main" val="1101317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hi-I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Tree>
    <p:extLst>
      <p:ext uri="{BB962C8B-B14F-4D97-AF65-F5344CB8AC3E}">
        <p14:creationId xmlns:p14="http://schemas.microsoft.com/office/powerpoint/2010/main" val="154240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55347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hi-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i-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Tree>
    <p:extLst>
      <p:ext uri="{BB962C8B-B14F-4D97-AF65-F5344CB8AC3E}">
        <p14:creationId xmlns:p14="http://schemas.microsoft.com/office/powerpoint/2010/main" val="1501563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i-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Tree>
    <p:extLst>
      <p:ext uri="{BB962C8B-B14F-4D97-AF65-F5344CB8AC3E}">
        <p14:creationId xmlns:p14="http://schemas.microsoft.com/office/powerpoint/2010/main" val="93767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hi-I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Tree>
    <p:extLst>
      <p:ext uri="{BB962C8B-B14F-4D97-AF65-F5344CB8AC3E}">
        <p14:creationId xmlns:p14="http://schemas.microsoft.com/office/powerpoint/2010/main" val="3247182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8" name="Slide Number Placeholder 7"/>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9" name="Footer Placeholder 8"/>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Tree>
    <p:extLst>
      <p:ext uri="{BB962C8B-B14F-4D97-AF65-F5344CB8AC3E}">
        <p14:creationId xmlns:p14="http://schemas.microsoft.com/office/powerpoint/2010/main" val="1810682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Tree>
    <p:extLst>
      <p:ext uri="{BB962C8B-B14F-4D97-AF65-F5344CB8AC3E}">
        <p14:creationId xmlns:p14="http://schemas.microsoft.com/office/powerpoint/2010/main" val="399668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4065828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3235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4588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Tree>
    <p:extLst>
      <p:ext uri="{BB962C8B-B14F-4D97-AF65-F5344CB8AC3E}">
        <p14:creationId xmlns:p14="http://schemas.microsoft.com/office/powerpoint/2010/main" val="3617590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Tree>
    <p:extLst>
      <p:ext uri="{BB962C8B-B14F-4D97-AF65-F5344CB8AC3E}">
        <p14:creationId xmlns:p14="http://schemas.microsoft.com/office/powerpoint/2010/main" val="24280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1B8BBFC-010B-4338-8558-6A0ABF577708}"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45862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Tree>
    <p:extLst>
      <p:ext uri="{BB962C8B-B14F-4D97-AF65-F5344CB8AC3E}">
        <p14:creationId xmlns:p14="http://schemas.microsoft.com/office/powerpoint/2010/main" val="2267375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Tree>
    <p:extLst>
      <p:ext uri="{BB962C8B-B14F-4D97-AF65-F5344CB8AC3E}">
        <p14:creationId xmlns:p14="http://schemas.microsoft.com/office/powerpoint/2010/main" val="3646432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Tree>
    <p:extLst>
      <p:ext uri="{BB962C8B-B14F-4D97-AF65-F5344CB8AC3E}">
        <p14:creationId xmlns:p14="http://schemas.microsoft.com/office/powerpoint/2010/main" val="332821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Tree>
    <p:extLst>
      <p:ext uri="{BB962C8B-B14F-4D97-AF65-F5344CB8AC3E}">
        <p14:creationId xmlns:p14="http://schemas.microsoft.com/office/powerpoint/2010/main" val="286320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62C206B-6821-45A8-A6F8-39CD5D4F0D42}"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1810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2D5B1F3-FF73-4586-851E-E62D94C367A1}"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4044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E585866-2613-4EDB-B10C-F77F4D9E0537}"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7649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C13608E-45AA-4A93-8F23-7036CC7CBEA5}"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6891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2C04AE6-AC64-4DC2-8440-6FDC95972D52}"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6234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29A16CE-0357-41CD-8659-CADACE8D3102}"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0869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4" y="1098551"/>
            <a:ext cx="58420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027"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028" name="Rectangle 4"/>
          <p:cNvSpPr>
            <a:spLocks noChangeArrowheads="1"/>
          </p:cNvSpPr>
          <p:nvPr/>
        </p:nvSpPr>
        <p:spPr bwMode="ltGray">
          <a:xfrm>
            <a:off x="721785" y="1520826"/>
            <a:ext cx="563033"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029"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030"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031" name="Rectangle 7"/>
          <p:cNvSpPr>
            <a:spLocks noChangeArrowheads="1"/>
          </p:cNvSpPr>
          <p:nvPr/>
        </p:nvSpPr>
        <p:spPr bwMode="gray">
          <a:xfrm>
            <a:off x="1016000" y="990601"/>
            <a:ext cx="42333"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032"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en-US"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1033" name="Rectangle 9"/>
          <p:cNvSpPr>
            <a:spLocks noGrp="1" noChangeArrowheads="1"/>
          </p:cNvSpPr>
          <p:nvPr>
            <p:ph type="title"/>
          </p:nvPr>
        </p:nvSpPr>
        <p:spPr bwMode="auto">
          <a:xfrm>
            <a:off x="1534585" y="214314"/>
            <a:ext cx="10390716"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576917" y="201771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779" name="Rectangle 11"/>
          <p:cNvSpPr>
            <a:spLocks noGrp="1" noChangeArrowheads="1"/>
          </p:cNvSpPr>
          <p:nvPr>
            <p:ph type="dt" sz="half" idx="2"/>
          </p:nvPr>
        </p:nvSpPr>
        <p:spPr bwMode="auto">
          <a:xfrm>
            <a:off x="1549400"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cs typeface="Arial" charset="0"/>
              </a:defRPr>
            </a:lvl1pPr>
          </a:lstStyle>
          <a:p>
            <a:pPr fontAlgn="base">
              <a:spcBef>
                <a:spcPct val="0"/>
              </a:spcBef>
              <a:spcAft>
                <a:spcPct val="0"/>
              </a:spcAft>
              <a:defRPr/>
            </a:pPr>
            <a:endParaRPr lang="en-US">
              <a:solidFill>
                <a:srgbClr val="000000"/>
              </a:solidFill>
            </a:endParaRPr>
          </a:p>
        </p:txBody>
      </p:sp>
      <p:sp>
        <p:nvSpPr>
          <p:cNvPr id="32780" name="Rectangle 12"/>
          <p:cNvSpPr>
            <a:spLocks noGrp="1" noChangeArrowheads="1"/>
          </p:cNvSpPr>
          <p:nvPr>
            <p:ph type="ftr" sz="quarter" idx="3"/>
          </p:nvPr>
        </p:nvSpPr>
        <p:spPr bwMode="auto">
          <a:xfrm>
            <a:off x="4876800" y="624363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cs typeface="Arial" charset="0"/>
              </a:defRPr>
            </a:lvl1pPr>
          </a:lstStyle>
          <a:p>
            <a:pPr fontAlgn="base">
              <a:spcBef>
                <a:spcPct val="0"/>
              </a:spcBef>
              <a:spcAft>
                <a:spcPct val="0"/>
              </a:spcAft>
              <a:defRPr/>
            </a:pPr>
            <a:endParaRPr lang="en-US">
              <a:solidFill>
                <a:srgbClr val="000000"/>
              </a:solidFill>
            </a:endParaRPr>
          </a:p>
        </p:txBody>
      </p:sp>
      <p:sp>
        <p:nvSpPr>
          <p:cNvPr id="32781" name="Rectangle 13"/>
          <p:cNvSpPr>
            <a:spLocks noGrp="1" noChangeArrowheads="1"/>
          </p:cNvSpPr>
          <p:nvPr>
            <p:ph type="sldNum" sz="quarter" idx="4"/>
          </p:nvPr>
        </p:nvSpPr>
        <p:spPr bwMode="auto">
          <a:xfrm>
            <a:off x="9389533"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fontAlgn="base">
              <a:spcBef>
                <a:spcPct val="0"/>
              </a:spcBef>
              <a:spcAft>
                <a:spcPct val="0"/>
              </a:spcAft>
              <a:defRPr/>
            </a:pPr>
            <a:fld id="{4698D724-9DC4-42CD-9214-596DD2C4ED15}" type="slidenum">
              <a:rPr lang="ar-SA"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4656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hi-I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i-I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Tree>
    <p:extLst>
      <p:ext uri="{BB962C8B-B14F-4D97-AF65-F5344CB8AC3E}">
        <p14:creationId xmlns:p14="http://schemas.microsoft.com/office/powerpoint/2010/main" val="254866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i-I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hi-IN" sz="12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endParaRP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3968276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5E8EE-EB44-4DC5-B998-742C35CC7C84}" type="slidenum">
              <a:rPr kumimoji="0" lang="hi-IN"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i-IN" sz="1200" b="0" i="0" u="none" strike="noStrike" kern="1200" cap="none" spc="0" normalizeH="0" baseline="0" noProof="0">
              <a:ln>
                <a:noFill/>
              </a:ln>
              <a:solidFill>
                <a:prstClr val="black">
                  <a:tint val="75000"/>
                </a:prstClr>
              </a:solidFill>
              <a:effectLst/>
              <a:uLnTx/>
              <a:uFillTx/>
              <a:latin typeface="Calibri"/>
              <a:ea typeface="+mn-ea"/>
            </a:endParaRPr>
          </a:p>
        </p:txBody>
      </p:sp>
    </p:spTree>
    <p:extLst>
      <p:ext uri="{BB962C8B-B14F-4D97-AF65-F5344CB8AC3E}">
        <p14:creationId xmlns:p14="http://schemas.microsoft.com/office/powerpoint/2010/main" val="2193936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11" y="875211"/>
            <a:ext cx="10390716" cy="583478"/>
          </a:xfrm>
        </p:spPr>
        <p:txBody>
          <a:bodyPr/>
          <a:lstStyle/>
          <a:p>
            <a:pPr algn="ctr"/>
            <a:r>
              <a:rPr lang="fa-IR" sz="2800" dirty="0" smtClean="0">
                <a:solidFill>
                  <a:schemeClr val="tx2">
                    <a:lumMod val="60000"/>
                    <a:lumOff val="40000"/>
                  </a:schemeClr>
                </a:solidFill>
                <a:cs typeface="B Titr" panose="00000700000000000000" pitchFamily="2" charset="-78"/>
              </a:rPr>
              <a:t>مرحله شیردهی </a:t>
            </a:r>
            <a:endParaRPr lang="en-US" sz="2800"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10</a:t>
            </a:fld>
            <a:endParaRPr lang="en-US" altLang="en-US">
              <a:solidFill>
                <a:srgbClr val="000000"/>
              </a:solidFill>
            </a:endParaRPr>
          </a:p>
        </p:txBody>
      </p:sp>
      <p:sp>
        <p:nvSpPr>
          <p:cNvPr id="4" name="Rectangle 3"/>
          <p:cNvSpPr/>
          <p:nvPr/>
        </p:nvSpPr>
        <p:spPr>
          <a:xfrm>
            <a:off x="1528354" y="2102507"/>
            <a:ext cx="8660674" cy="3070328"/>
          </a:xfrm>
          <a:prstGeom prst="rect">
            <a:avLst/>
          </a:prstGeom>
        </p:spPr>
        <p:txBody>
          <a:bodyPr wrap="square">
            <a:spAutoFit/>
          </a:bodyPr>
          <a:lstStyle/>
          <a:p>
            <a:pPr algn="r" rtl="1">
              <a:lnSpc>
                <a:spcPct val="150000"/>
              </a:lnSpc>
            </a:pPr>
            <a:r>
              <a:rPr lang="fa-IR" sz="2200" b="1" dirty="0" smtClean="0">
                <a:cs typeface="B Nazanin" panose="00000400000000000000" pitchFamily="2" charset="-78"/>
              </a:rPr>
              <a:t>هر گاو 300 روز از سال شیردهی دارد </a:t>
            </a:r>
            <a:r>
              <a:rPr lang="en-US" sz="2200" b="1" dirty="0" smtClean="0">
                <a:cs typeface="B Nazanin" panose="00000400000000000000" pitchFamily="2" charset="-78"/>
              </a:rPr>
              <a:t>.</a:t>
            </a:r>
            <a:endParaRPr lang="fa-IR" sz="2200" b="1" dirty="0" smtClean="0">
              <a:cs typeface="B Nazanin" panose="00000400000000000000" pitchFamily="2" charset="-78"/>
            </a:endParaRPr>
          </a:p>
          <a:p>
            <a:pPr algn="r" rtl="1">
              <a:lnSpc>
                <a:spcPct val="150000"/>
              </a:lnSpc>
            </a:pPr>
            <a:r>
              <a:rPr lang="fa-IR" sz="2200" b="1" dirty="0" smtClean="0">
                <a:cs typeface="B Nazanin" panose="00000400000000000000" pitchFamily="2" charset="-78"/>
              </a:rPr>
              <a:t>از بدو تولد گوساله شروع شده و 10 ماه پس از آن ادامه دارد</a:t>
            </a:r>
            <a:r>
              <a:rPr lang="en-US" sz="2200" b="1" dirty="0" smtClean="0">
                <a:cs typeface="B Nazanin" panose="00000400000000000000" pitchFamily="2" charset="-78"/>
              </a:rPr>
              <a:t>.</a:t>
            </a:r>
            <a:endParaRPr lang="fa-IR" sz="2200" b="1" dirty="0" smtClean="0">
              <a:cs typeface="B Nazanin" panose="00000400000000000000" pitchFamily="2" charset="-78"/>
            </a:endParaRPr>
          </a:p>
          <a:p>
            <a:pPr algn="r" rtl="1">
              <a:lnSpc>
                <a:spcPct val="150000"/>
              </a:lnSpc>
            </a:pPr>
            <a:r>
              <a:rPr lang="fa-IR" sz="2200" b="1" dirty="0" smtClean="0">
                <a:cs typeface="B Nazanin" panose="00000400000000000000" pitchFamily="2" charset="-78"/>
              </a:rPr>
              <a:t>از شروع زایمان تا ماه پنجم تولید شیر افزاش یافته ولی کیفیت شیر کاهش می یابد </a:t>
            </a:r>
            <a:r>
              <a:rPr lang="en-US" sz="2200" b="1" dirty="0" smtClean="0">
                <a:cs typeface="B Nazanin" panose="00000400000000000000" pitchFamily="2" charset="-78"/>
              </a:rPr>
              <a:t>.</a:t>
            </a:r>
            <a:endParaRPr lang="fa-IR" sz="2200" b="1" dirty="0" smtClean="0">
              <a:cs typeface="B Nazanin" panose="00000400000000000000" pitchFamily="2" charset="-78"/>
            </a:endParaRPr>
          </a:p>
          <a:p>
            <a:pPr algn="r" rtl="1">
              <a:lnSpc>
                <a:spcPct val="150000"/>
              </a:lnSpc>
            </a:pPr>
            <a:r>
              <a:rPr lang="fa-IR" sz="2200" b="1" dirty="0" smtClean="0">
                <a:cs typeface="B Nazanin" panose="00000400000000000000" pitchFamily="2" charset="-78"/>
              </a:rPr>
              <a:t>از ماه پنجم تا ماه آخر شیردهی تولید شیر کاهش ولی کیفیت شیر افزایش می یابد </a:t>
            </a:r>
            <a:r>
              <a:rPr lang="en-US" sz="2200" b="1" dirty="0" smtClean="0">
                <a:cs typeface="B Nazanin" panose="00000400000000000000" pitchFamily="2" charset="-78"/>
              </a:rPr>
              <a:t>.</a:t>
            </a:r>
            <a:endParaRPr lang="fa-IR" sz="2200" b="1" dirty="0" smtClean="0">
              <a:cs typeface="B Nazanin" panose="00000400000000000000" pitchFamily="2" charset="-78"/>
            </a:endParaRPr>
          </a:p>
          <a:p>
            <a:pPr algn="ctr" rtl="1">
              <a:lnSpc>
                <a:spcPct val="150000"/>
              </a:lnSpc>
            </a:pPr>
            <a:r>
              <a:rPr lang="fa-IR" sz="2200" b="1" dirty="0" smtClean="0">
                <a:solidFill>
                  <a:srgbClr val="FF0000"/>
                </a:solidFill>
                <a:cs typeface="B Nazanin" panose="00000400000000000000" pitchFamily="2" charset="-78"/>
              </a:rPr>
              <a:t>ثابت ترین ترکیب موجود در شیر : لاکتوز  </a:t>
            </a:r>
          </a:p>
          <a:p>
            <a:pPr algn="r" rtl="1">
              <a:lnSpc>
                <a:spcPct val="150000"/>
              </a:lnSpc>
            </a:pPr>
            <a:endParaRPr lang="en-US" sz="2200" b="1" dirty="0">
              <a:cs typeface="B Nazanin" panose="00000400000000000000" pitchFamily="2" charset="-78"/>
            </a:endParaRPr>
          </a:p>
        </p:txBody>
      </p:sp>
    </p:spTree>
    <p:extLst>
      <p:ext uri="{BB962C8B-B14F-4D97-AF65-F5344CB8AC3E}">
        <p14:creationId xmlns:p14="http://schemas.microsoft.com/office/powerpoint/2010/main" val="1428357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2800" b="1" dirty="0" smtClean="0">
                <a:solidFill>
                  <a:schemeClr val="tx2">
                    <a:lumMod val="60000"/>
                    <a:lumOff val="40000"/>
                  </a:schemeClr>
                </a:solidFill>
                <a:cs typeface="B Titr" panose="00000700000000000000" pitchFamily="2" charset="-78"/>
              </a:rPr>
              <a:t>عمر و تعداد زایمان </a:t>
            </a:r>
            <a:endParaRPr lang="en-US" sz="24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11</a:t>
            </a:fld>
            <a:endParaRPr lang="en-US" altLang="en-US">
              <a:solidFill>
                <a:srgbClr val="000000"/>
              </a:solidFill>
            </a:endParaRPr>
          </a:p>
        </p:txBody>
      </p:sp>
      <p:sp>
        <p:nvSpPr>
          <p:cNvPr id="4" name="Content Placeholder 3"/>
          <p:cNvSpPr>
            <a:spLocks noGrp="1"/>
          </p:cNvSpPr>
          <p:nvPr>
            <p:ph idx="1"/>
          </p:nvPr>
        </p:nvSpPr>
        <p:spPr>
          <a:xfrm>
            <a:off x="561704" y="1671638"/>
            <a:ext cx="10854750" cy="5029200"/>
          </a:xfrm>
        </p:spPr>
        <p:txBody>
          <a:bodyPr/>
          <a:lstStyle/>
          <a:p>
            <a:pPr marL="0" indent="0" algn="just" rtl="1">
              <a:buNone/>
            </a:pPr>
            <a:r>
              <a:rPr lang="fa-IR" sz="2400" b="1" dirty="0" smtClean="0">
                <a:cs typeface="B Nazanin" panose="00000400000000000000" pitchFamily="2" charset="-78"/>
              </a:rPr>
              <a:t> </a:t>
            </a:r>
          </a:p>
          <a:p>
            <a:pPr marL="0" indent="0" algn="just" rtl="1">
              <a:buNone/>
            </a:pPr>
            <a:endParaRPr lang="fa-IR" sz="2400" b="1" dirty="0">
              <a:cs typeface="B Nazanin" panose="00000400000000000000" pitchFamily="2" charset="-78"/>
            </a:endParaRPr>
          </a:p>
          <a:p>
            <a:pPr marL="0" indent="0" algn="just" rtl="1">
              <a:buNone/>
            </a:pPr>
            <a:r>
              <a:rPr lang="fa-IR" sz="2400" b="1" dirty="0" smtClean="0">
                <a:cs typeface="B Nazanin" panose="00000400000000000000" pitchFamily="2" charset="-78"/>
              </a:rPr>
              <a:t>از زایمان اول تا ششم تولید شیر افزایش می یابد  و شیر گاو پربارتر میشود .</a:t>
            </a:r>
          </a:p>
          <a:p>
            <a:pPr marL="0" indent="0" algn="just" rtl="1">
              <a:buNone/>
            </a:pPr>
            <a:r>
              <a:rPr lang="fa-IR" sz="2400" b="1" dirty="0" smtClean="0">
                <a:cs typeface="B Nazanin" panose="00000400000000000000" pitchFamily="2" charset="-78"/>
              </a:rPr>
              <a:t>از زایمان ششم به بعد تولید شیر به شدت کاهش می یابد.</a:t>
            </a:r>
          </a:p>
          <a:p>
            <a:pPr marL="0" indent="0" algn="just" rtl="1">
              <a:buNone/>
            </a:pPr>
            <a:endParaRPr lang="fa-IR" sz="2400" b="1" dirty="0">
              <a:cs typeface="B Nazanin" panose="00000400000000000000" pitchFamily="2" charset="-78"/>
            </a:endParaRPr>
          </a:p>
          <a:p>
            <a:pPr marL="0" indent="0" algn="ctr" rtl="1">
              <a:buNone/>
            </a:pPr>
            <a:r>
              <a:rPr lang="fa-IR" sz="2400" b="1" dirty="0" smtClean="0">
                <a:solidFill>
                  <a:srgbClr val="FF0000"/>
                </a:solidFill>
                <a:cs typeface="B Nazanin" panose="00000400000000000000" pitchFamily="2" charset="-78"/>
              </a:rPr>
              <a:t>هرچه دام جوان تر = تولید شیر آن بیشتر </a:t>
            </a:r>
          </a:p>
        </p:txBody>
      </p:sp>
    </p:spTree>
    <p:extLst>
      <p:ext uri="{BB962C8B-B14F-4D97-AF65-F5344CB8AC3E}">
        <p14:creationId xmlns:p14="http://schemas.microsoft.com/office/powerpoint/2010/main" val="4281217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2800" b="1" dirty="0" smtClean="0">
                <a:solidFill>
                  <a:schemeClr val="tx2">
                    <a:lumMod val="60000"/>
                    <a:lumOff val="40000"/>
                  </a:schemeClr>
                </a:solidFill>
                <a:cs typeface="B Titr" panose="00000700000000000000" pitchFamily="2" charset="-78"/>
              </a:rPr>
              <a:t>تغذیه</a:t>
            </a:r>
            <a:endParaRPr lang="en-US" sz="24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12</a:t>
            </a:fld>
            <a:endParaRPr lang="en-US" altLang="en-US">
              <a:solidFill>
                <a:srgbClr val="000000"/>
              </a:solidFill>
            </a:endParaRPr>
          </a:p>
        </p:txBody>
      </p:sp>
      <p:sp>
        <p:nvSpPr>
          <p:cNvPr id="4" name="Content Placeholder 3"/>
          <p:cNvSpPr>
            <a:spLocks noGrp="1"/>
          </p:cNvSpPr>
          <p:nvPr>
            <p:ph idx="1"/>
          </p:nvPr>
        </p:nvSpPr>
        <p:spPr>
          <a:xfrm>
            <a:off x="626443" y="1443038"/>
            <a:ext cx="10854750" cy="5257800"/>
          </a:xfrm>
        </p:spPr>
        <p:txBody>
          <a:bodyPr/>
          <a:lstStyle/>
          <a:p>
            <a:pPr marL="0" indent="0" algn="just" rtl="1">
              <a:lnSpc>
                <a:spcPct val="150000"/>
              </a:lnSpc>
              <a:buNone/>
            </a:pPr>
            <a:endParaRPr lang="fa-IR" sz="2400" b="1" dirty="0">
              <a:cs typeface="B Nazanin" panose="00000400000000000000" pitchFamily="2" charset="-78"/>
            </a:endParaRPr>
          </a:p>
          <a:p>
            <a:pPr algn="just" rtl="1">
              <a:lnSpc>
                <a:spcPct val="150000"/>
              </a:lnSpc>
              <a:buFont typeface="Wingdings" panose="05000000000000000000" pitchFamily="2" charset="2"/>
              <a:buChar char="q"/>
            </a:pPr>
            <a:r>
              <a:rPr lang="fa-IR" sz="2400" b="1" dirty="0" smtClean="0">
                <a:cs typeface="B Nazanin" panose="00000400000000000000" pitchFamily="2" charset="-78"/>
              </a:rPr>
              <a:t>تغذیه با علوفه سبز باعث افزایش اسیدهای چرب غیر اشباع </a:t>
            </a:r>
          </a:p>
          <a:p>
            <a:pPr algn="just" rtl="1">
              <a:lnSpc>
                <a:spcPct val="150000"/>
              </a:lnSpc>
              <a:buFont typeface="Wingdings" panose="05000000000000000000" pitchFamily="2" charset="2"/>
              <a:buChar char="q"/>
            </a:pPr>
            <a:r>
              <a:rPr lang="fa-IR" sz="2400" b="1" dirty="0" smtClean="0">
                <a:cs typeface="B Nazanin" panose="00000400000000000000" pitchFamily="2" charset="-78"/>
              </a:rPr>
              <a:t>هرچقدر اسیدهای چرب غیر اشباع بیشتر = شیر به اکسیداسیون حساس تر </a:t>
            </a:r>
          </a:p>
          <a:p>
            <a:pPr algn="just" rtl="1">
              <a:lnSpc>
                <a:spcPct val="150000"/>
              </a:lnSpc>
              <a:buFont typeface="Wingdings" panose="05000000000000000000" pitchFamily="2" charset="2"/>
              <a:buChar char="q"/>
            </a:pPr>
            <a:r>
              <a:rPr lang="fa-IR" sz="2400" b="1" dirty="0" smtClean="0">
                <a:cs typeface="B Nazanin" panose="00000400000000000000" pitchFamily="2" charset="-78"/>
              </a:rPr>
              <a:t>همچنین کره حاصل از شیر تابستانه نرم تر از کره زمستانه </a:t>
            </a:r>
          </a:p>
        </p:txBody>
      </p:sp>
    </p:spTree>
    <p:extLst>
      <p:ext uri="{BB962C8B-B14F-4D97-AF65-F5344CB8AC3E}">
        <p14:creationId xmlns:p14="http://schemas.microsoft.com/office/powerpoint/2010/main" val="2598977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2800" b="1" dirty="0" smtClean="0">
                <a:solidFill>
                  <a:schemeClr val="tx2">
                    <a:lumMod val="60000"/>
                    <a:lumOff val="40000"/>
                  </a:schemeClr>
                </a:solidFill>
                <a:cs typeface="B Titr" panose="00000700000000000000" pitchFamily="2" charset="-78"/>
              </a:rPr>
              <a:t>نوع دوشش</a:t>
            </a:r>
            <a:endParaRPr lang="en-US" sz="24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13</a:t>
            </a:fld>
            <a:endParaRPr lang="en-US" altLang="en-US">
              <a:solidFill>
                <a:srgbClr val="000000"/>
              </a:solidFill>
            </a:endParaRPr>
          </a:p>
        </p:txBody>
      </p:sp>
      <p:sp>
        <p:nvSpPr>
          <p:cNvPr id="4" name="Content Placeholder 3"/>
          <p:cNvSpPr>
            <a:spLocks noGrp="1"/>
          </p:cNvSpPr>
          <p:nvPr>
            <p:ph idx="1"/>
          </p:nvPr>
        </p:nvSpPr>
        <p:spPr>
          <a:xfrm>
            <a:off x="0" y="1671638"/>
            <a:ext cx="12192000" cy="5257800"/>
          </a:xfrm>
        </p:spPr>
        <p:txBody>
          <a:bodyPr/>
          <a:lstStyle/>
          <a:p>
            <a:pPr algn="just" rtl="1">
              <a:lnSpc>
                <a:spcPct val="150000"/>
              </a:lnSpc>
              <a:buFont typeface="Wingdings" panose="05000000000000000000" pitchFamily="2" charset="2"/>
              <a:buChar char="v"/>
            </a:pPr>
            <a:endParaRPr lang="fa-IR" sz="2400" b="1" dirty="0" smtClean="0">
              <a:cs typeface="B Nazanin" panose="00000400000000000000" pitchFamily="2" charset="-78"/>
            </a:endParaRPr>
          </a:p>
          <a:p>
            <a:pPr algn="just" rtl="1">
              <a:lnSpc>
                <a:spcPct val="150000"/>
              </a:lnSpc>
              <a:buFont typeface="Wingdings" panose="05000000000000000000" pitchFamily="2" charset="2"/>
              <a:buChar char="v"/>
            </a:pPr>
            <a:r>
              <a:rPr lang="fa-IR" sz="2400" b="1" dirty="0" smtClean="0">
                <a:cs typeface="B Nazanin" panose="00000400000000000000" pitchFamily="2" charset="-78"/>
              </a:rPr>
              <a:t>عمل شیردوشی باید کامل انجام شود زیرا درصد چربی در پایان شیر دوشی افزایش می یابد </a:t>
            </a:r>
          </a:p>
          <a:p>
            <a:pPr algn="just" rtl="1">
              <a:lnSpc>
                <a:spcPct val="150000"/>
              </a:lnSpc>
              <a:buFont typeface="Wingdings" panose="05000000000000000000" pitchFamily="2" charset="2"/>
              <a:buChar char="v"/>
            </a:pPr>
            <a:r>
              <a:rPr lang="fa-IR" sz="2400" b="1" dirty="0" smtClean="0">
                <a:cs typeface="B Nazanin" panose="00000400000000000000" pitchFamily="2" charset="-78"/>
              </a:rPr>
              <a:t>اگر شیردوشی ناقص باشد مقدار زیادی چربی در پستان باقی می ماند</a:t>
            </a:r>
          </a:p>
        </p:txBody>
      </p:sp>
    </p:spTree>
    <p:extLst>
      <p:ext uri="{BB962C8B-B14F-4D97-AF65-F5344CB8AC3E}">
        <p14:creationId xmlns:p14="http://schemas.microsoft.com/office/powerpoint/2010/main" val="86672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2800" b="1" dirty="0" smtClean="0">
                <a:solidFill>
                  <a:schemeClr val="tx2">
                    <a:lumMod val="60000"/>
                    <a:lumOff val="40000"/>
                  </a:schemeClr>
                </a:solidFill>
                <a:cs typeface="B Titr" panose="00000700000000000000" pitchFamily="2" charset="-78"/>
              </a:rPr>
              <a:t>ورم پستان (</a:t>
            </a:r>
            <a:r>
              <a:rPr lang="en-US" sz="2800" b="1" dirty="0" err="1" smtClean="0">
                <a:solidFill>
                  <a:schemeClr val="tx2">
                    <a:lumMod val="60000"/>
                    <a:lumOff val="40000"/>
                  </a:schemeClr>
                </a:solidFill>
                <a:cs typeface="B Titr" panose="00000700000000000000" pitchFamily="2" charset="-78"/>
              </a:rPr>
              <a:t>Mustitis</a:t>
            </a:r>
            <a:r>
              <a:rPr lang="fa-IR" sz="2800" b="1" dirty="0" smtClean="0">
                <a:solidFill>
                  <a:schemeClr val="tx2">
                    <a:lumMod val="60000"/>
                    <a:lumOff val="40000"/>
                  </a:schemeClr>
                </a:solidFill>
                <a:cs typeface="B Titr" panose="00000700000000000000" pitchFamily="2" charset="-78"/>
              </a:rPr>
              <a:t>)</a:t>
            </a:r>
            <a:endParaRPr lang="en-US" sz="24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14</a:t>
            </a:fld>
            <a:endParaRPr lang="en-US" altLang="en-US">
              <a:solidFill>
                <a:srgbClr val="000000"/>
              </a:solidFill>
            </a:endParaRPr>
          </a:p>
        </p:txBody>
      </p:sp>
      <p:sp>
        <p:nvSpPr>
          <p:cNvPr id="4" name="Content Placeholder 3"/>
          <p:cNvSpPr>
            <a:spLocks noGrp="1"/>
          </p:cNvSpPr>
          <p:nvPr>
            <p:ph idx="1"/>
          </p:nvPr>
        </p:nvSpPr>
        <p:spPr>
          <a:xfrm>
            <a:off x="-42182" y="2037398"/>
            <a:ext cx="12192000" cy="5257800"/>
          </a:xfrm>
        </p:spPr>
        <p:txBody>
          <a:bodyPr/>
          <a:lstStyle/>
          <a:p>
            <a:pPr algn="just" rtl="1">
              <a:buFont typeface="Wingdings" panose="05000000000000000000" pitchFamily="2" charset="2"/>
              <a:buChar char="§"/>
            </a:pPr>
            <a:r>
              <a:rPr lang="fa-IR" sz="2400" b="1" dirty="0" smtClean="0">
                <a:cs typeface="B Nazanin" panose="00000400000000000000" pitchFamily="2" charset="-78"/>
              </a:rPr>
              <a:t>نوعی بیماری عفونی </a:t>
            </a:r>
          </a:p>
          <a:p>
            <a:pPr algn="just" rtl="1">
              <a:buFont typeface="Wingdings" panose="05000000000000000000" pitchFamily="2" charset="2"/>
              <a:buChar char="§"/>
            </a:pPr>
            <a:r>
              <a:rPr lang="fa-IR" sz="2400" b="1" dirty="0" smtClean="0">
                <a:cs typeface="B Nazanin" panose="00000400000000000000" pitchFamily="2" charset="-78"/>
              </a:rPr>
              <a:t>استرپتوکوکوس و استافیلوکوکوس از طریق نوک پستان به داخل شیر نفوذ میکنند. </a:t>
            </a:r>
          </a:p>
          <a:p>
            <a:pPr marL="0" indent="0" algn="just" rtl="1">
              <a:buNone/>
            </a:pPr>
            <a:endParaRPr lang="fa-IR" sz="2400" b="1" dirty="0" smtClean="0">
              <a:cs typeface="B Nazanin" panose="00000400000000000000" pitchFamily="2" charset="-78"/>
            </a:endParaRPr>
          </a:p>
          <a:p>
            <a:pPr marL="0" indent="0" algn="just" rtl="1">
              <a:buNone/>
            </a:pPr>
            <a:r>
              <a:rPr lang="fa-IR" sz="2400" b="1" dirty="0" smtClean="0">
                <a:cs typeface="B Nazanin" panose="00000400000000000000" pitchFamily="2" charset="-78"/>
              </a:rPr>
              <a:t>شیر ورم پستان دارای ویژگی های زیر است: </a:t>
            </a:r>
            <a:endParaRPr lang="fa-IR" sz="2400" b="1" dirty="0">
              <a:cs typeface="B Nazanin" panose="00000400000000000000" pitchFamily="2" charset="-78"/>
            </a:endParaRPr>
          </a:p>
          <a:p>
            <a:pPr algn="just" rtl="1">
              <a:buFont typeface="Wingdings" panose="05000000000000000000" pitchFamily="2" charset="2"/>
              <a:buChar char="q"/>
            </a:pPr>
            <a:r>
              <a:rPr lang="fa-IR" sz="2400" b="1" dirty="0" smtClean="0">
                <a:solidFill>
                  <a:schemeClr val="tx2">
                    <a:lumMod val="60000"/>
                    <a:lumOff val="40000"/>
                  </a:schemeClr>
                </a:solidFill>
                <a:cs typeface="B Nazanin" panose="00000400000000000000" pitchFamily="2" charset="-78"/>
              </a:rPr>
              <a:t>شیر تولیدی </a:t>
            </a:r>
            <a:r>
              <a:rPr lang="fa-IR" sz="2400" b="1" dirty="0">
                <a:solidFill>
                  <a:schemeClr val="tx2">
                    <a:lumMod val="60000"/>
                    <a:lumOff val="40000"/>
                  </a:schemeClr>
                </a:solidFill>
                <a:cs typeface="B Nazanin" panose="00000400000000000000" pitchFamily="2" charset="-78"/>
              </a:rPr>
              <a:t>کاهش</a:t>
            </a:r>
            <a:endParaRPr lang="fa-IR" sz="2400" b="1" dirty="0" smtClean="0">
              <a:solidFill>
                <a:schemeClr val="tx2">
                  <a:lumMod val="60000"/>
                  <a:lumOff val="40000"/>
                </a:schemeClr>
              </a:solidFill>
              <a:cs typeface="B Nazanin" panose="00000400000000000000" pitchFamily="2" charset="-78"/>
            </a:endParaRPr>
          </a:p>
          <a:p>
            <a:pPr algn="just" rtl="1">
              <a:buFont typeface="Wingdings" panose="05000000000000000000" pitchFamily="2" charset="2"/>
              <a:buChar char="q"/>
            </a:pPr>
            <a:r>
              <a:rPr lang="fa-IR" sz="2400" b="1" dirty="0" smtClean="0">
                <a:solidFill>
                  <a:schemeClr val="tx2">
                    <a:lumMod val="60000"/>
                    <a:lumOff val="40000"/>
                  </a:schemeClr>
                </a:solidFill>
                <a:cs typeface="B Nazanin" panose="00000400000000000000" pitchFamily="2" charset="-78"/>
              </a:rPr>
              <a:t>چربی، لاکتوز و کازئین کاهش </a:t>
            </a:r>
          </a:p>
          <a:p>
            <a:pPr algn="just" rtl="1">
              <a:buFont typeface="Wingdings" panose="05000000000000000000" pitchFamily="2" charset="2"/>
              <a:buChar char="q"/>
            </a:pPr>
            <a:r>
              <a:rPr lang="fa-IR" sz="2400" b="1" dirty="0" smtClean="0">
                <a:solidFill>
                  <a:schemeClr val="tx2">
                    <a:lumMod val="60000"/>
                    <a:lumOff val="40000"/>
                  </a:schemeClr>
                </a:solidFill>
                <a:cs typeface="B Nazanin" panose="00000400000000000000" pitchFamily="2" charset="-78"/>
              </a:rPr>
              <a:t>پتاسیم، کلسیم و فسفر کاهش </a:t>
            </a:r>
          </a:p>
          <a:p>
            <a:pPr algn="just" rtl="1">
              <a:buFont typeface="Wingdings" panose="05000000000000000000" pitchFamily="2" charset="2"/>
              <a:buChar char="q"/>
            </a:pPr>
            <a:r>
              <a:rPr lang="fa-IR" sz="2400" b="1" dirty="0" smtClean="0">
                <a:solidFill>
                  <a:schemeClr val="tx2">
                    <a:lumMod val="60000"/>
                    <a:lumOff val="40000"/>
                  </a:schemeClr>
                </a:solidFill>
                <a:cs typeface="B Nazanin" panose="00000400000000000000" pitchFamily="2" charset="-78"/>
              </a:rPr>
              <a:t>سدیم و کلر افزایش </a:t>
            </a:r>
          </a:p>
        </p:txBody>
      </p:sp>
    </p:spTree>
    <p:extLst>
      <p:ext uri="{BB962C8B-B14F-4D97-AF65-F5344CB8AC3E}">
        <p14:creationId xmlns:p14="http://schemas.microsoft.com/office/powerpoint/2010/main" val="4203717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2800" b="1" dirty="0" smtClean="0">
                <a:solidFill>
                  <a:schemeClr val="tx1"/>
                </a:solidFill>
                <a:cs typeface="B Titr" panose="00000700000000000000" pitchFamily="2" charset="-78"/>
              </a:rPr>
              <a:t>کلستروم (آغوز)</a:t>
            </a:r>
            <a:endParaRPr lang="en-US" sz="2400" b="1" dirty="0">
              <a:solidFill>
                <a:schemeClr val="tx1"/>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15</a:t>
            </a:fld>
            <a:endParaRPr lang="en-US" altLang="en-US">
              <a:solidFill>
                <a:srgbClr val="000000"/>
              </a:solidFill>
            </a:endParaRPr>
          </a:p>
        </p:txBody>
      </p:sp>
      <p:sp>
        <p:nvSpPr>
          <p:cNvPr id="4" name="Content Placeholder 3"/>
          <p:cNvSpPr>
            <a:spLocks noGrp="1"/>
          </p:cNvSpPr>
          <p:nvPr>
            <p:ph idx="1"/>
          </p:nvPr>
        </p:nvSpPr>
        <p:spPr>
          <a:xfrm>
            <a:off x="0" y="1442630"/>
            <a:ext cx="12192000" cy="5257800"/>
          </a:xfrm>
        </p:spPr>
        <p:txBody>
          <a:bodyPr/>
          <a:lstStyle/>
          <a:p>
            <a:pPr algn="r" rtl="1"/>
            <a:endParaRPr lang="fa-IR" sz="2400" dirty="0" smtClean="0">
              <a:cs typeface="B Nazanin" panose="00000400000000000000" pitchFamily="2" charset="-78"/>
            </a:endParaRPr>
          </a:p>
          <a:p>
            <a:pPr algn="r" rtl="1"/>
            <a:r>
              <a:rPr lang="fa-IR" sz="2200" b="1" dirty="0" smtClean="0">
                <a:cs typeface="B Nazanin" panose="00000400000000000000" pitchFamily="2" charset="-78"/>
              </a:rPr>
              <a:t>ترکیب </a:t>
            </a:r>
            <a:r>
              <a:rPr lang="fa-IR" sz="2200" b="1" dirty="0">
                <a:cs typeface="B Nazanin" panose="00000400000000000000" pitchFamily="2" charset="-78"/>
              </a:rPr>
              <a:t>کلستروم کاملا متفاوت با شیر معمولی </a:t>
            </a:r>
            <a:r>
              <a:rPr lang="fa-IR" sz="2200" b="1" dirty="0" smtClean="0">
                <a:cs typeface="B Nazanin" panose="00000400000000000000" pitchFamily="2" charset="-78"/>
              </a:rPr>
              <a:t>است.</a:t>
            </a:r>
          </a:p>
          <a:p>
            <a:pPr algn="r" rtl="1"/>
            <a:r>
              <a:rPr lang="fa-IR" sz="2200" b="1" dirty="0" smtClean="0">
                <a:cs typeface="B Nazanin" panose="00000400000000000000" pitchFamily="2" charset="-78"/>
              </a:rPr>
              <a:t> </a:t>
            </a:r>
            <a:r>
              <a:rPr lang="fa-IR" sz="2200" b="1" dirty="0">
                <a:cs typeface="B Nazanin" panose="00000400000000000000" pitchFamily="2" charset="-78"/>
              </a:rPr>
              <a:t>مایعی </a:t>
            </a:r>
            <a:r>
              <a:rPr lang="fa-IR" sz="2200" b="1" dirty="0" smtClean="0">
                <a:cs typeface="B Nazanin" panose="00000400000000000000" pitchFamily="2" charset="-78"/>
              </a:rPr>
              <a:t>نسبتا </a:t>
            </a:r>
            <a:r>
              <a:rPr lang="fa-IR" sz="2200" b="1" dirty="0">
                <a:cs typeface="B Nazanin" panose="00000400000000000000" pitchFamily="2" charset="-78"/>
              </a:rPr>
              <a:t>غلیظ به رنگ زرد متمایل به قرمز </a:t>
            </a:r>
            <a:r>
              <a:rPr lang="fa-IR" sz="2200" b="1" dirty="0" smtClean="0">
                <a:cs typeface="B Nazanin" panose="00000400000000000000" pitchFamily="2" charset="-78"/>
              </a:rPr>
              <a:t>با اندکی طعم </a:t>
            </a:r>
            <a:r>
              <a:rPr lang="fa-IR" sz="2200" b="1" dirty="0">
                <a:cs typeface="B Nazanin" panose="00000400000000000000" pitchFamily="2" charset="-78"/>
              </a:rPr>
              <a:t>شور و </a:t>
            </a:r>
            <a:r>
              <a:rPr lang="fa-IR" sz="2200" b="1" dirty="0" smtClean="0">
                <a:cs typeface="B Nazanin" panose="00000400000000000000" pitchFamily="2" charset="-78"/>
              </a:rPr>
              <a:t>تلخ، </a:t>
            </a:r>
            <a:r>
              <a:rPr lang="fa-IR" sz="2200" b="1" dirty="0">
                <a:cs typeface="B Nazanin" panose="00000400000000000000" pitchFamily="2" charset="-78"/>
              </a:rPr>
              <a:t>سریعا ترش می </a:t>
            </a:r>
            <a:r>
              <a:rPr lang="fa-IR" sz="2200" b="1" dirty="0" smtClean="0">
                <a:cs typeface="B Nazanin" panose="00000400000000000000" pitchFamily="2" charset="-78"/>
              </a:rPr>
              <a:t>شو</a:t>
            </a:r>
            <a:r>
              <a:rPr lang="fa-IR" sz="2400" b="1" dirty="0" smtClean="0">
                <a:cs typeface="B Nazanin" panose="00000400000000000000" pitchFamily="2" charset="-78"/>
              </a:rPr>
              <a:t>د</a:t>
            </a:r>
            <a:r>
              <a:rPr lang="fa-IR" sz="2400" dirty="0" smtClean="0">
                <a:cs typeface="B Nazanin" panose="00000400000000000000" pitchFamily="2" charset="-78"/>
              </a:rPr>
              <a:t>.</a:t>
            </a:r>
            <a:endParaRPr lang="fa-IR" sz="2400" b="1" dirty="0">
              <a:solidFill>
                <a:schemeClr val="tx2">
                  <a:lumMod val="60000"/>
                  <a:lumOff val="40000"/>
                </a:schemeClr>
              </a:solidFill>
              <a:cs typeface="B Nazanin" panose="00000400000000000000" pitchFamily="2" charset="-78"/>
            </a:endParaRPr>
          </a:p>
          <a:p>
            <a:pPr marL="0" indent="0" algn="ctr" rtl="1">
              <a:buNone/>
            </a:pPr>
            <a:endParaRPr lang="fa-IR" sz="2400" b="1" dirty="0" smtClean="0">
              <a:cs typeface="B Nazanin" panose="00000400000000000000" pitchFamily="2" charset="-78"/>
            </a:endParaRPr>
          </a:p>
          <a:p>
            <a:pPr marL="0" indent="0" algn="ctr" rtl="1">
              <a:buNone/>
            </a:pPr>
            <a:r>
              <a:rPr lang="fa-IR" sz="2400" b="1" dirty="0" smtClean="0">
                <a:cs typeface="B Nazanin" panose="00000400000000000000" pitchFamily="2" charset="-78"/>
              </a:rPr>
              <a:t>تفاوت شیر معمولی و کلستروم به </a:t>
            </a:r>
            <a:r>
              <a:rPr lang="fa-IR" sz="2400" b="1" dirty="0">
                <a:cs typeface="B Nazanin" panose="00000400000000000000" pitchFamily="2" charset="-78"/>
              </a:rPr>
              <a:t>شرح ذیل است </a:t>
            </a:r>
            <a:r>
              <a:rPr lang="fa-IR" sz="2400" b="1" dirty="0" smtClean="0">
                <a:cs typeface="B Nazanin" panose="00000400000000000000" pitchFamily="2" charset="-78"/>
              </a:rPr>
              <a:t>:</a:t>
            </a:r>
          </a:p>
          <a:p>
            <a:pPr algn="r" rtl="1">
              <a:buFont typeface="Wingdings" panose="05000000000000000000" pitchFamily="2" charset="2"/>
              <a:buChar char="Ø"/>
            </a:pPr>
            <a:r>
              <a:rPr lang="fa-IR" sz="2200" b="1" dirty="0" smtClean="0">
                <a:solidFill>
                  <a:schemeClr val="tx2">
                    <a:lumMod val="60000"/>
                    <a:lumOff val="40000"/>
                  </a:schemeClr>
                </a:solidFill>
                <a:cs typeface="B Nazanin" panose="00000400000000000000" pitchFamily="2" charset="-78"/>
              </a:rPr>
              <a:t>کلستروم ماده جامد بیشتری نسبت به شیر معمولی دارد.</a:t>
            </a:r>
          </a:p>
          <a:p>
            <a:pPr algn="r" rtl="1">
              <a:buFont typeface="Wingdings" panose="05000000000000000000" pitchFamily="2" charset="2"/>
              <a:buChar char="Ø"/>
            </a:pPr>
            <a:r>
              <a:rPr lang="fa-IR" sz="2200" b="1" dirty="0" smtClean="0">
                <a:solidFill>
                  <a:schemeClr val="tx2">
                    <a:lumMod val="60000"/>
                    <a:lumOff val="40000"/>
                  </a:schemeClr>
                </a:solidFill>
                <a:cs typeface="B Nazanin" panose="00000400000000000000" pitchFamily="2" charset="-78"/>
              </a:rPr>
              <a:t>کلستروم پروتئین محلول در سرم و نمک بیشتری نسبت به شیر معمولی دارد. </a:t>
            </a:r>
          </a:p>
          <a:p>
            <a:pPr algn="r" rtl="1">
              <a:buFont typeface="Wingdings" panose="05000000000000000000" pitchFamily="2" charset="2"/>
              <a:buChar char="Ø"/>
            </a:pPr>
            <a:r>
              <a:rPr lang="fa-IR" sz="2200" b="1" dirty="0" smtClean="0">
                <a:solidFill>
                  <a:schemeClr val="tx2">
                    <a:lumMod val="60000"/>
                    <a:lumOff val="40000"/>
                  </a:schemeClr>
                </a:solidFill>
                <a:cs typeface="B Nazanin" panose="00000400000000000000" pitchFamily="2" charset="-78"/>
              </a:rPr>
              <a:t>کلستروم لاکتوز کمتری نسبت به شیر معمولی دارد. </a:t>
            </a:r>
          </a:p>
          <a:p>
            <a:pPr algn="r" rtl="1">
              <a:buFont typeface="Wingdings" panose="05000000000000000000" pitchFamily="2" charset="2"/>
              <a:buChar char="Ø"/>
            </a:pPr>
            <a:r>
              <a:rPr lang="fa-IR" sz="2200" b="1" dirty="0" smtClean="0">
                <a:solidFill>
                  <a:schemeClr val="tx2">
                    <a:lumMod val="60000"/>
                    <a:lumOff val="40000"/>
                  </a:schemeClr>
                </a:solidFill>
                <a:cs typeface="B Nazanin" panose="00000400000000000000" pitchFamily="2" charset="-78"/>
              </a:rPr>
              <a:t>کلستروم چربی بیشتر یا کمتر نسبت به شیر معمولی دارد.</a:t>
            </a:r>
          </a:p>
          <a:p>
            <a:pPr algn="r" rtl="1">
              <a:buFont typeface="Wingdings" panose="05000000000000000000" pitchFamily="2" charset="2"/>
              <a:buChar char="Ø"/>
            </a:pPr>
            <a:r>
              <a:rPr lang="fa-IR" sz="2200" b="1" dirty="0" smtClean="0">
                <a:solidFill>
                  <a:schemeClr val="tx2">
                    <a:lumMod val="60000"/>
                    <a:lumOff val="40000"/>
                  </a:schemeClr>
                </a:solidFill>
                <a:cs typeface="B Nazanin" panose="00000400000000000000" pitchFamily="2" charset="-78"/>
              </a:rPr>
              <a:t>کلستروم کلسیم و منیزیم بیشتری نسبت به شیرمعمولی دارد. </a:t>
            </a:r>
          </a:p>
          <a:p>
            <a:pPr algn="r" rtl="1">
              <a:buFont typeface="Wingdings" panose="05000000000000000000" pitchFamily="2" charset="2"/>
              <a:buChar char="Ø"/>
            </a:pPr>
            <a:r>
              <a:rPr lang="fa-IR" sz="2200" b="1" dirty="0" smtClean="0">
                <a:solidFill>
                  <a:schemeClr val="tx2">
                    <a:lumMod val="60000"/>
                    <a:lumOff val="40000"/>
                  </a:schemeClr>
                </a:solidFill>
                <a:cs typeface="B Nazanin" panose="00000400000000000000" pitchFamily="2" charset="-78"/>
              </a:rPr>
              <a:t>کلستروم پتاسیم کمتری نسبت به شیر معمولی دارد. </a:t>
            </a:r>
          </a:p>
          <a:p>
            <a:pPr algn="r" rtl="1">
              <a:buFont typeface="Wingdings" panose="05000000000000000000" pitchFamily="2" charset="2"/>
              <a:buChar char="Ø"/>
            </a:pPr>
            <a:r>
              <a:rPr lang="fa-IR" sz="2200" b="1" dirty="0" smtClean="0">
                <a:solidFill>
                  <a:schemeClr val="tx2">
                    <a:lumMod val="60000"/>
                    <a:lumOff val="40000"/>
                  </a:schemeClr>
                </a:solidFill>
                <a:cs typeface="B Nazanin" panose="00000400000000000000" pitchFamily="2" charset="-78"/>
              </a:rPr>
              <a:t>کلستروم ویتامین </a:t>
            </a:r>
            <a:r>
              <a:rPr lang="en-US" sz="2200" b="1" dirty="0" smtClean="0">
                <a:solidFill>
                  <a:schemeClr val="tx2">
                    <a:lumMod val="60000"/>
                    <a:lumOff val="40000"/>
                  </a:schemeClr>
                </a:solidFill>
                <a:cs typeface="B Nazanin" panose="00000400000000000000" pitchFamily="2" charset="-78"/>
              </a:rPr>
              <a:t>A</a:t>
            </a:r>
            <a:r>
              <a:rPr lang="fa-IR" sz="2200" b="1" dirty="0" smtClean="0">
                <a:solidFill>
                  <a:schemeClr val="tx2">
                    <a:lumMod val="60000"/>
                    <a:lumOff val="40000"/>
                  </a:schemeClr>
                </a:solidFill>
                <a:cs typeface="B Nazanin" panose="00000400000000000000" pitchFamily="2" charset="-78"/>
              </a:rPr>
              <a:t> بیشتری نسبت به شیر معمول دارد.</a:t>
            </a:r>
          </a:p>
        </p:txBody>
      </p:sp>
    </p:spTree>
    <p:extLst>
      <p:ext uri="{BB962C8B-B14F-4D97-AF65-F5344CB8AC3E}">
        <p14:creationId xmlns:p14="http://schemas.microsoft.com/office/powerpoint/2010/main" val="2666423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2800" b="1" dirty="0" smtClean="0">
                <a:solidFill>
                  <a:schemeClr val="tx1"/>
                </a:solidFill>
                <a:cs typeface="B Titr" panose="00000700000000000000" pitchFamily="2" charset="-78"/>
              </a:rPr>
              <a:t>خصوصیات فیزیکی و شیمیایی شیر </a:t>
            </a:r>
            <a:endParaRPr lang="en-US" sz="2400" b="1" dirty="0">
              <a:solidFill>
                <a:schemeClr val="tx1"/>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16</a:t>
            </a:fld>
            <a:endParaRPr lang="en-US" altLang="en-US">
              <a:solidFill>
                <a:srgbClr val="000000"/>
              </a:solidFill>
            </a:endParaRPr>
          </a:p>
        </p:txBody>
      </p:sp>
      <p:sp>
        <p:nvSpPr>
          <p:cNvPr id="4" name="Content Placeholder 3"/>
          <p:cNvSpPr>
            <a:spLocks noGrp="1"/>
          </p:cNvSpPr>
          <p:nvPr>
            <p:ph idx="1"/>
          </p:nvPr>
        </p:nvSpPr>
        <p:spPr>
          <a:xfrm>
            <a:off x="0" y="1671638"/>
            <a:ext cx="12192000" cy="5257800"/>
          </a:xfrm>
        </p:spPr>
        <p:txBody>
          <a:bodyPr/>
          <a:lstStyle/>
          <a:p>
            <a:pPr marL="0" indent="0" algn="just" rtl="1">
              <a:buNone/>
            </a:pPr>
            <a:endParaRPr lang="fa-IR" sz="2400" b="1" dirty="0" smtClean="0">
              <a:cs typeface="B Nazanin" panose="00000400000000000000" pitchFamily="2" charset="-78"/>
            </a:endParaRPr>
          </a:p>
          <a:p>
            <a:pPr marL="0" indent="0" algn="just" rtl="1">
              <a:buNone/>
            </a:pPr>
            <a:r>
              <a:rPr lang="fa-IR" sz="2400" b="1" dirty="0" smtClean="0">
                <a:cs typeface="B Nazanin" panose="00000400000000000000" pitchFamily="2" charset="-78"/>
              </a:rPr>
              <a:t>خصوصیات فیزیکی شامل:</a:t>
            </a:r>
          </a:p>
          <a:p>
            <a:pPr algn="just" rtl="1">
              <a:buFont typeface="Wingdings" panose="05000000000000000000" pitchFamily="2" charset="2"/>
              <a:buChar char="q"/>
            </a:pPr>
            <a:r>
              <a:rPr lang="fa-IR" sz="2400" b="1" dirty="0" smtClean="0">
                <a:solidFill>
                  <a:schemeClr val="accent1">
                    <a:lumMod val="75000"/>
                  </a:schemeClr>
                </a:solidFill>
                <a:cs typeface="B Nazanin" panose="00000400000000000000" pitchFamily="2" charset="-78"/>
              </a:rPr>
              <a:t>رنگ </a:t>
            </a:r>
          </a:p>
          <a:p>
            <a:pPr algn="just" rtl="1">
              <a:buFont typeface="Wingdings" panose="05000000000000000000" pitchFamily="2" charset="2"/>
              <a:buChar char="q"/>
            </a:pPr>
            <a:r>
              <a:rPr lang="fa-IR" sz="2400" b="1" dirty="0" smtClean="0">
                <a:solidFill>
                  <a:schemeClr val="accent1">
                    <a:lumMod val="75000"/>
                  </a:schemeClr>
                </a:solidFill>
                <a:cs typeface="B Nazanin" panose="00000400000000000000" pitchFamily="2" charset="-78"/>
              </a:rPr>
              <a:t>بو </a:t>
            </a:r>
          </a:p>
          <a:p>
            <a:pPr algn="just" rtl="1">
              <a:buFont typeface="Wingdings" panose="05000000000000000000" pitchFamily="2" charset="2"/>
              <a:buChar char="q"/>
            </a:pPr>
            <a:r>
              <a:rPr lang="fa-IR" sz="2400" b="1" dirty="0" smtClean="0">
                <a:solidFill>
                  <a:schemeClr val="accent1">
                    <a:lumMod val="75000"/>
                  </a:schemeClr>
                </a:solidFill>
                <a:cs typeface="B Nazanin" panose="00000400000000000000" pitchFamily="2" charset="-78"/>
              </a:rPr>
              <a:t>دانسیته یا وزن مخصوص </a:t>
            </a:r>
          </a:p>
          <a:p>
            <a:pPr algn="just" rtl="1">
              <a:buFont typeface="Wingdings" panose="05000000000000000000" pitchFamily="2" charset="2"/>
              <a:buChar char="q"/>
            </a:pPr>
            <a:r>
              <a:rPr lang="fa-IR" sz="2400" b="1" dirty="0" smtClean="0">
                <a:solidFill>
                  <a:schemeClr val="accent1">
                    <a:lumMod val="75000"/>
                  </a:schemeClr>
                </a:solidFill>
                <a:cs typeface="B Nazanin" panose="00000400000000000000" pitchFamily="2" charset="-78"/>
              </a:rPr>
              <a:t>نقطه انجماد</a:t>
            </a:r>
          </a:p>
          <a:p>
            <a:pPr algn="just" rtl="1">
              <a:buFont typeface="Wingdings" panose="05000000000000000000" pitchFamily="2" charset="2"/>
              <a:buChar char="q"/>
            </a:pPr>
            <a:r>
              <a:rPr lang="fa-IR" sz="2400" b="1" dirty="0" smtClean="0">
                <a:solidFill>
                  <a:schemeClr val="accent1">
                    <a:lumMod val="75000"/>
                  </a:schemeClr>
                </a:solidFill>
                <a:cs typeface="B Nazanin" panose="00000400000000000000" pitchFamily="2" charset="-78"/>
              </a:rPr>
              <a:t>ویسکوزیته </a:t>
            </a:r>
          </a:p>
          <a:p>
            <a:pPr algn="just" rtl="1">
              <a:buFont typeface="Wingdings" panose="05000000000000000000" pitchFamily="2" charset="2"/>
              <a:buChar char="q"/>
            </a:pPr>
            <a:r>
              <a:rPr lang="en-US" sz="2400" b="1" dirty="0" smtClean="0">
                <a:solidFill>
                  <a:schemeClr val="accent1">
                    <a:lumMod val="75000"/>
                  </a:schemeClr>
                </a:solidFill>
                <a:cs typeface="B Nazanin" panose="00000400000000000000" pitchFamily="2" charset="-78"/>
              </a:rPr>
              <a:t>pH</a:t>
            </a:r>
          </a:p>
          <a:p>
            <a:pPr algn="just" rtl="1">
              <a:buFont typeface="Wingdings" panose="05000000000000000000" pitchFamily="2" charset="2"/>
              <a:buChar char="q"/>
            </a:pPr>
            <a:r>
              <a:rPr lang="fa-IR" sz="2400" b="1" dirty="0" smtClean="0">
                <a:solidFill>
                  <a:schemeClr val="accent1">
                    <a:lumMod val="75000"/>
                  </a:schemeClr>
                </a:solidFill>
                <a:cs typeface="B Nazanin" panose="00000400000000000000" pitchFamily="2" charset="-78"/>
              </a:rPr>
              <a:t>اسیدیته </a:t>
            </a:r>
          </a:p>
          <a:p>
            <a:pPr marL="0" indent="0" algn="just" rtl="1">
              <a:buNone/>
            </a:pPr>
            <a:endParaRPr lang="fa-IR" sz="2400" b="1" dirty="0" smtClean="0">
              <a:cs typeface="B Nazanin" panose="00000400000000000000" pitchFamily="2" charset="-78"/>
            </a:endParaRPr>
          </a:p>
        </p:txBody>
      </p:sp>
    </p:spTree>
    <p:extLst>
      <p:ext uri="{BB962C8B-B14F-4D97-AF65-F5344CB8AC3E}">
        <p14:creationId xmlns:p14="http://schemas.microsoft.com/office/powerpoint/2010/main" val="1570332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390" y="571499"/>
            <a:ext cx="10390716" cy="731112"/>
          </a:xfrm>
        </p:spPr>
        <p:txBody>
          <a:bodyPr/>
          <a:lstStyle/>
          <a:p>
            <a:pPr algn="ctr" rtl="1"/>
            <a:r>
              <a:rPr lang="fa-IR" sz="2800" b="1" dirty="0" smtClean="0">
                <a:solidFill>
                  <a:schemeClr val="tx2">
                    <a:lumMod val="60000"/>
                    <a:lumOff val="40000"/>
                  </a:schemeClr>
                </a:solidFill>
                <a:cs typeface="B Titr" panose="00000700000000000000" pitchFamily="2" charset="-78"/>
              </a:rPr>
              <a:t>رنگ</a:t>
            </a:r>
            <a:r>
              <a:rPr lang="fa-IR" sz="3600" b="1" dirty="0" smtClean="0">
                <a:solidFill>
                  <a:schemeClr val="tx2">
                    <a:lumMod val="60000"/>
                    <a:lumOff val="40000"/>
                  </a:schemeClr>
                </a:solidFill>
                <a:cs typeface="B Titr" panose="00000700000000000000" pitchFamily="2" charset="-78"/>
              </a:rPr>
              <a:t>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17</a:t>
            </a:fld>
            <a:endParaRPr lang="en-US" altLang="en-US">
              <a:solidFill>
                <a:srgbClr val="000000"/>
              </a:solidFill>
            </a:endParaRPr>
          </a:p>
        </p:txBody>
      </p:sp>
      <p:sp>
        <p:nvSpPr>
          <p:cNvPr id="4" name="Content Placeholder 3"/>
          <p:cNvSpPr>
            <a:spLocks noGrp="1"/>
          </p:cNvSpPr>
          <p:nvPr>
            <p:ph idx="1"/>
          </p:nvPr>
        </p:nvSpPr>
        <p:spPr>
          <a:xfrm>
            <a:off x="-104503" y="1302611"/>
            <a:ext cx="12296503" cy="6273845"/>
          </a:xfrm>
        </p:spPr>
        <p:txBody>
          <a:bodyPr/>
          <a:lstStyle/>
          <a:p>
            <a:pPr marL="0" indent="0" algn="just" rtl="1">
              <a:buNone/>
            </a:pPr>
            <a:endParaRPr lang="fa-IR" sz="2400" b="1" dirty="0" smtClean="0">
              <a:cs typeface="B Nazanin" panose="00000400000000000000" pitchFamily="2" charset="-78"/>
            </a:endParaRPr>
          </a:p>
          <a:p>
            <a:pPr marL="0" indent="0" algn="just" rtl="1">
              <a:buNone/>
            </a:pPr>
            <a:endParaRPr lang="fa-IR" sz="2400" b="1" dirty="0">
              <a:cs typeface="B Nazanin" panose="00000400000000000000" pitchFamily="2" charset="-78"/>
            </a:endParaRPr>
          </a:p>
          <a:p>
            <a:pPr algn="just" rtl="1">
              <a:lnSpc>
                <a:spcPct val="150000"/>
              </a:lnSpc>
              <a:buFont typeface="Wingdings" panose="05000000000000000000" pitchFamily="2" charset="2"/>
              <a:buChar char="q"/>
            </a:pPr>
            <a:r>
              <a:rPr lang="fa-IR" sz="2400" b="1" dirty="0" smtClean="0">
                <a:cs typeface="B Nazanin" panose="00000400000000000000" pitchFamily="2" charset="-78"/>
              </a:rPr>
              <a:t>نژاد گاو، نوع تغذیه بر شدت رنگ شیر موثر است. </a:t>
            </a:r>
          </a:p>
          <a:p>
            <a:pPr algn="just" rtl="1">
              <a:lnSpc>
                <a:spcPct val="150000"/>
              </a:lnSpc>
              <a:buFont typeface="Wingdings" panose="05000000000000000000" pitchFamily="2" charset="2"/>
              <a:buChar char="q"/>
            </a:pPr>
            <a:r>
              <a:rPr lang="fa-IR" sz="2400" b="1" dirty="0" smtClean="0">
                <a:solidFill>
                  <a:schemeClr val="accent1">
                    <a:lumMod val="75000"/>
                  </a:schemeClr>
                </a:solidFill>
                <a:cs typeface="B Nazanin" panose="00000400000000000000" pitchFamily="2" charset="-78"/>
              </a:rPr>
              <a:t>دلیل رنگ سفید شیر: پراکندگی نور منعکس شده توسط گلبول های چربی، ذرات کلوئیدی کازئین و فسفات کلسیم </a:t>
            </a:r>
          </a:p>
          <a:p>
            <a:pPr algn="just" rtl="1">
              <a:lnSpc>
                <a:spcPct val="150000"/>
              </a:lnSpc>
              <a:buFont typeface="Wingdings" panose="05000000000000000000" pitchFamily="2" charset="2"/>
              <a:buChar char="q"/>
            </a:pPr>
            <a:r>
              <a:rPr lang="fa-IR" sz="2400" b="1" dirty="0" smtClean="0">
                <a:cs typeface="B Nazanin" panose="00000400000000000000" pitchFamily="2" charset="-78"/>
              </a:rPr>
              <a:t>هرچه چربی و بتاکاروتن در شیر بیشتر رنگ آن زردتر </a:t>
            </a:r>
          </a:p>
          <a:p>
            <a:pPr algn="just" rtl="1">
              <a:lnSpc>
                <a:spcPct val="150000"/>
              </a:lnSpc>
              <a:buFont typeface="Wingdings" panose="05000000000000000000" pitchFamily="2" charset="2"/>
              <a:buChar char="q"/>
            </a:pPr>
            <a:r>
              <a:rPr lang="fa-IR" sz="2400" b="1" dirty="0" smtClean="0">
                <a:cs typeface="B Nazanin" panose="00000400000000000000" pitchFamily="2" charset="-78"/>
              </a:rPr>
              <a:t>هرچه مقدار آب آن بیشتر باشد رنگ آن آبی تر</a:t>
            </a:r>
          </a:p>
          <a:p>
            <a:pPr marL="0" indent="0" algn="just" rtl="1">
              <a:buNone/>
            </a:pPr>
            <a:endParaRPr lang="fa-IR" sz="2400" b="1" dirty="0" smtClean="0">
              <a:cs typeface="B Nazanin" panose="00000400000000000000" pitchFamily="2" charset="-78"/>
            </a:endParaRPr>
          </a:p>
        </p:txBody>
      </p:sp>
    </p:spTree>
    <p:extLst>
      <p:ext uri="{BB962C8B-B14F-4D97-AF65-F5344CB8AC3E}">
        <p14:creationId xmlns:p14="http://schemas.microsoft.com/office/powerpoint/2010/main" val="1259806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2800" b="1" dirty="0" smtClean="0">
                <a:solidFill>
                  <a:schemeClr val="tx2">
                    <a:lumMod val="60000"/>
                    <a:lumOff val="40000"/>
                  </a:schemeClr>
                </a:solidFill>
                <a:cs typeface="B Titr" panose="00000700000000000000" pitchFamily="2" charset="-78"/>
              </a:rPr>
              <a:t>بو</a:t>
            </a:r>
            <a:endParaRPr lang="en-US" sz="24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18</a:t>
            </a:fld>
            <a:endParaRPr lang="en-US" altLang="en-US">
              <a:solidFill>
                <a:srgbClr val="000000"/>
              </a:solidFill>
            </a:endParaRPr>
          </a:p>
        </p:txBody>
      </p:sp>
      <p:sp>
        <p:nvSpPr>
          <p:cNvPr id="4" name="Content Placeholder 3"/>
          <p:cNvSpPr>
            <a:spLocks noGrp="1"/>
          </p:cNvSpPr>
          <p:nvPr>
            <p:ph idx="1"/>
          </p:nvPr>
        </p:nvSpPr>
        <p:spPr>
          <a:xfrm>
            <a:off x="0" y="1671638"/>
            <a:ext cx="12192000" cy="5257800"/>
          </a:xfrm>
        </p:spPr>
        <p:txBody>
          <a:bodyPr/>
          <a:lstStyle/>
          <a:p>
            <a:pPr marL="0" indent="0" algn="just" rtl="1">
              <a:buNone/>
            </a:pPr>
            <a:endParaRPr lang="fa-IR" sz="2400" b="1" dirty="0" smtClean="0">
              <a:cs typeface="B Nazanin" panose="00000400000000000000" pitchFamily="2" charset="-78"/>
            </a:endParaRPr>
          </a:p>
          <a:p>
            <a:pPr marL="0" indent="0" algn="just" rtl="1">
              <a:buNone/>
            </a:pPr>
            <a:r>
              <a:rPr lang="fa-IR" sz="2400" b="1" dirty="0" smtClean="0">
                <a:cs typeface="B Nazanin" panose="00000400000000000000" pitchFamily="2" charset="-78"/>
              </a:rPr>
              <a:t>شیر ماده بی بو </a:t>
            </a:r>
          </a:p>
          <a:p>
            <a:pPr marL="0" indent="0" algn="just" rtl="1">
              <a:buNone/>
            </a:pPr>
            <a:r>
              <a:rPr lang="fa-IR" sz="2400" b="1" dirty="0" smtClean="0">
                <a:cs typeface="B Nazanin" panose="00000400000000000000" pitchFamily="2" charset="-78"/>
              </a:rPr>
              <a:t>در اثر تماس با ظروف کثیف و گذاشتن در محیط آلوده بوهای خارجی جذب شیر میشود .</a:t>
            </a:r>
          </a:p>
          <a:p>
            <a:pPr marL="0" indent="0" algn="just" rtl="1">
              <a:buNone/>
            </a:pPr>
            <a:endParaRPr lang="fa-IR" sz="2400" b="1" dirty="0">
              <a:cs typeface="B Nazanin" panose="00000400000000000000" pitchFamily="2" charset="-78"/>
            </a:endParaRPr>
          </a:p>
          <a:p>
            <a:pPr marL="0" indent="0" algn="ctr" rtl="1">
              <a:buNone/>
            </a:pPr>
            <a:r>
              <a:rPr lang="fa-IR" sz="2400" b="1" dirty="0" smtClean="0">
                <a:solidFill>
                  <a:schemeClr val="accent6">
                    <a:lumMod val="75000"/>
                  </a:schemeClr>
                </a:solidFill>
                <a:cs typeface="B Nazanin" panose="00000400000000000000" pitchFamily="2" charset="-78"/>
              </a:rPr>
              <a:t>چربی</a:t>
            </a:r>
            <a:r>
              <a:rPr lang="fa-IR" sz="2800" b="1" dirty="0" smtClean="0">
                <a:solidFill>
                  <a:schemeClr val="accent6">
                    <a:lumMod val="75000"/>
                  </a:schemeClr>
                </a:solidFill>
                <a:cs typeface="B Nazanin" panose="00000400000000000000" pitchFamily="2" charset="-78"/>
              </a:rPr>
              <a:t>===== عامل اصلی جذب بوهای خارجی </a:t>
            </a:r>
          </a:p>
        </p:txBody>
      </p:sp>
    </p:spTree>
    <p:extLst>
      <p:ext uri="{BB962C8B-B14F-4D97-AF65-F5344CB8AC3E}">
        <p14:creationId xmlns:p14="http://schemas.microsoft.com/office/powerpoint/2010/main" val="3159697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2800" b="1" dirty="0" smtClean="0">
                <a:solidFill>
                  <a:schemeClr val="tx2">
                    <a:lumMod val="60000"/>
                    <a:lumOff val="40000"/>
                  </a:schemeClr>
                </a:solidFill>
                <a:cs typeface="B Titr" panose="00000700000000000000" pitchFamily="2" charset="-78"/>
              </a:rPr>
              <a:t>دانسیته یا وزن مخصوص</a:t>
            </a:r>
            <a:endParaRPr lang="en-US" sz="24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19</a:t>
            </a:fld>
            <a:endParaRPr lang="en-US" altLang="en-US">
              <a:solidFill>
                <a:srgbClr val="000000"/>
              </a:solidFill>
            </a:endParaRPr>
          </a:p>
        </p:txBody>
      </p:sp>
      <p:sp>
        <p:nvSpPr>
          <p:cNvPr id="4" name="Content Placeholder 3"/>
          <p:cNvSpPr>
            <a:spLocks noGrp="1"/>
          </p:cNvSpPr>
          <p:nvPr>
            <p:ph idx="1"/>
          </p:nvPr>
        </p:nvSpPr>
        <p:spPr>
          <a:xfrm>
            <a:off x="0" y="1671638"/>
            <a:ext cx="12192000" cy="5257800"/>
          </a:xfrm>
        </p:spPr>
        <p:txBody>
          <a:bodyPr/>
          <a:lstStyle/>
          <a:p>
            <a:pPr marL="514350" indent="-514350" algn="just" rtl="1">
              <a:lnSpc>
                <a:spcPct val="150000"/>
              </a:lnSpc>
              <a:buFont typeface="+mj-lt"/>
              <a:buAutoNum type="romanLcPeriod"/>
            </a:pPr>
            <a:r>
              <a:rPr lang="fa-IR" sz="2400" b="1" dirty="0" smtClean="0">
                <a:cs typeface="B Nazanin" panose="00000400000000000000" pitchFamily="2" charset="-78"/>
              </a:rPr>
              <a:t>دانسیته شیر= 1/034- 1/028 است </a:t>
            </a:r>
          </a:p>
          <a:p>
            <a:pPr marL="514350" indent="-514350" algn="just" rtl="1">
              <a:lnSpc>
                <a:spcPct val="150000"/>
              </a:lnSpc>
              <a:buFont typeface="+mj-lt"/>
              <a:buAutoNum type="romanLcPeriod"/>
            </a:pPr>
            <a:r>
              <a:rPr lang="fa-IR" sz="2400" b="1" dirty="0" smtClean="0">
                <a:cs typeface="B Nazanin" panose="00000400000000000000" pitchFamily="2" charset="-78"/>
              </a:rPr>
              <a:t>اگر به شیر چربی یا آب اضافه شد دانسیته آن کاهش می یابد، زیرا دانسیته چربی (0/92) و آب (1) از دانسیته شیر کمتر است </a:t>
            </a:r>
          </a:p>
          <a:p>
            <a:pPr marL="514350" indent="-514350" algn="just" rtl="1">
              <a:lnSpc>
                <a:spcPct val="150000"/>
              </a:lnSpc>
              <a:buFont typeface="+mj-lt"/>
              <a:buAutoNum type="romanLcPeriod"/>
            </a:pPr>
            <a:r>
              <a:rPr lang="fa-IR" sz="2400" b="1" dirty="0" smtClean="0">
                <a:cs typeface="B Nazanin" panose="00000400000000000000" pitchFamily="2" charset="-78"/>
              </a:rPr>
              <a:t>تقلب در شیر: چربی را از شیر گرفته و به آن آب اضافه میکنند بدون اینکه دانسیته شیر تغییر یابد </a:t>
            </a:r>
            <a:endParaRPr lang="fa-IR" sz="2400" b="1" dirty="0">
              <a:cs typeface="B Nazanin" panose="00000400000000000000" pitchFamily="2" charset="-78"/>
            </a:endParaRPr>
          </a:p>
          <a:p>
            <a:pPr marL="0" indent="0" algn="ctr" rtl="1">
              <a:lnSpc>
                <a:spcPct val="150000"/>
              </a:lnSpc>
              <a:buNone/>
            </a:pPr>
            <a:r>
              <a:rPr lang="fa-IR" sz="2400" b="1" dirty="0" smtClean="0">
                <a:solidFill>
                  <a:schemeClr val="accent1">
                    <a:lumMod val="75000"/>
                  </a:schemeClr>
                </a:solidFill>
                <a:cs typeface="B Nazanin" panose="00000400000000000000" pitchFamily="2" charset="-78"/>
              </a:rPr>
              <a:t>دستگاه اندازه گیری دانسیته شیر: لاکتودانسیمتر</a:t>
            </a:r>
          </a:p>
        </p:txBody>
      </p:sp>
    </p:spTree>
    <p:extLst>
      <p:ext uri="{BB962C8B-B14F-4D97-AF65-F5344CB8AC3E}">
        <p14:creationId xmlns:p14="http://schemas.microsoft.com/office/powerpoint/2010/main" val="1562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3085" y="2338250"/>
            <a:ext cx="10363200" cy="1737361"/>
          </a:xfrm>
          <a:solidFill>
            <a:schemeClr val="accent2">
              <a:lumMod val="20000"/>
              <a:lumOff val="80000"/>
            </a:schemeClr>
          </a:solidFill>
        </p:spPr>
        <p:txBody>
          <a:bodyPr/>
          <a:lstStyle/>
          <a:p>
            <a:r>
              <a:rPr lang="fa-IR" dirty="0" smtClean="0">
                <a:cs typeface="B Nazanin" pitchFamily="2" charset="-78"/>
              </a:rPr>
              <a:t>  </a:t>
            </a:r>
            <a:r>
              <a:rPr lang="fa-IR" dirty="0" smtClean="0">
                <a:cs typeface="B Nazanin" pitchFamily="2" charset="-78"/>
              </a:rPr>
              <a:t/>
            </a:r>
            <a:br>
              <a:rPr lang="fa-IR" dirty="0" smtClean="0">
                <a:cs typeface="B Nazanin" pitchFamily="2" charset="-78"/>
              </a:rPr>
            </a:br>
            <a:r>
              <a:rPr lang="fa-IR" dirty="0">
                <a:cs typeface="B Nazanin" pitchFamily="2" charset="-78"/>
              </a:rPr>
              <a:t/>
            </a:r>
            <a:br>
              <a:rPr lang="fa-IR" dirty="0">
                <a:cs typeface="B Nazanin" pitchFamily="2" charset="-78"/>
              </a:rPr>
            </a:br>
            <a:r>
              <a:rPr lang="fa-IR" dirty="0" smtClean="0">
                <a:cs typeface="B Nazanin" pitchFamily="2" charset="-78"/>
              </a:rPr>
              <a:t/>
            </a:r>
            <a:br>
              <a:rPr lang="fa-IR" dirty="0" smtClean="0">
                <a:cs typeface="B Nazanin" pitchFamily="2" charset="-78"/>
              </a:rPr>
            </a:br>
            <a:r>
              <a:rPr lang="fa-IR" dirty="0" smtClean="0">
                <a:cs typeface="B Nazanin" pitchFamily="2" charset="-78"/>
              </a:rPr>
              <a:t/>
            </a:r>
            <a:br>
              <a:rPr lang="fa-IR" dirty="0" smtClean="0">
                <a:cs typeface="B Nazanin" pitchFamily="2" charset="-78"/>
              </a:rPr>
            </a:br>
            <a:r>
              <a:rPr lang="fa-IR" dirty="0">
                <a:cs typeface="B Nazanin" pitchFamily="2" charset="-78"/>
              </a:rPr>
              <a:t/>
            </a:r>
            <a:br>
              <a:rPr lang="fa-IR" dirty="0">
                <a:cs typeface="B Nazanin" pitchFamily="2" charset="-78"/>
              </a:rPr>
            </a:br>
            <a:r>
              <a:rPr lang="fa-IR" dirty="0" smtClean="0">
                <a:cs typeface="B Nazanin" pitchFamily="2" charset="-78"/>
              </a:rPr>
              <a:t/>
            </a:r>
            <a:br>
              <a:rPr lang="fa-IR" dirty="0" smtClean="0">
                <a:cs typeface="B Nazanin" pitchFamily="2" charset="-78"/>
              </a:rPr>
            </a:br>
            <a:r>
              <a:rPr lang="fa-IR" dirty="0">
                <a:cs typeface="B Nazanin" pitchFamily="2" charset="-78"/>
              </a:rPr>
              <a:t/>
            </a:r>
            <a:br>
              <a:rPr lang="fa-IR" dirty="0">
                <a:cs typeface="B Nazanin" pitchFamily="2" charset="-78"/>
              </a:rPr>
            </a:br>
            <a:r>
              <a:rPr lang="fa-IR" dirty="0" smtClean="0">
                <a:cs typeface="B Nazanin" pitchFamily="2" charset="-78"/>
              </a:rPr>
              <a:t/>
            </a:r>
            <a:br>
              <a:rPr lang="fa-IR" dirty="0" smtClean="0">
                <a:cs typeface="B Nazanin" pitchFamily="2" charset="-78"/>
              </a:rPr>
            </a:br>
            <a:r>
              <a:rPr lang="fa-IR" dirty="0">
                <a:cs typeface="B Nazanin" pitchFamily="2" charset="-78"/>
              </a:rPr>
              <a:t/>
            </a:r>
            <a:br>
              <a:rPr lang="fa-IR" dirty="0">
                <a:cs typeface="B Nazanin" pitchFamily="2" charset="-78"/>
              </a:rPr>
            </a:br>
            <a:r>
              <a:rPr lang="en-US" dirty="0" smtClean="0">
                <a:solidFill>
                  <a:schemeClr val="tx1"/>
                </a:solidFill>
                <a:cs typeface="B Nazanin" pitchFamily="2" charset="-78"/>
              </a:rPr>
              <a:t/>
            </a:r>
            <a:br>
              <a:rPr lang="en-US" dirty="0" smtClean="0">
                <a:solidFill>
                  <a:schemeClr val="tx1"/>
                </a:solidFill>
                <a:cs typeface="B Nazanin" pitchFamily="2" charset="-78"/>
              </a:rPr>
            </a:br>
            <a:r>
              <a:rPr lang="fa-IR" dirty="0">
                <a:solidFill>
                  <a:schemeClr val="tx1"/>
                </a:solidFill>
                <a:cs typeface="B Nazanin" pitchFamily="2" charset="-78"/>
              </a:rPr>
              <a:t/>
            </a:r>
            <a:br>
              <a:rPr lang="fa-IR" dirty="0">
                <a:solidFill>
                  <a:schemeClr val="tx1"/>
                </a:solidFill>
                <a:cs typeface="B Nazanin" pitchFamily="2" charset="-78"/>
              </a:rPr>
            </a:br>
            <a:r>
              <a:rPr lang="fa-IR" dirty="0">
                <a:solidFill>
                  <a:schemeClr val="tx1"/>
                </a:solidFill>
                <a:cs typeface="B Nazanin" pitchFamily="2" charset="-78"/>
              </a:rPr>
              <a:t>تکنولوژی لبنی</a:t>
            </a:r>
            <a:r>
              <a:rPr lang="fa-IR" dirty="0" smtClean="0">
                <a:solidFill>
                  <a:schemeClr val="tx1"/>
                </a:solidFill>
                <a:cs typeface="B Nazanin" pitchFamily="2" charset="-78"/>
              </a:rPr>
              <a:t/>
            </a:r>
            <a:br>
              <a:rPr lang="fa-IR" dirty="0" smtClean="0">
                <a:solidFill>
                  <a:schemeClr val="tx1"/>
                </a:solidFill>
                <a:cs typeface="B Nazanin" pitchFamily="2" charset="-78"/>
              </a:rPr>
            </a:br>
            <a:endParaRPr lang="en-US" dirty="0">
              <a:solidFill>
                <a:schemeClr val="tx1"/>
              </a:solidFill>
              <a:cs typeface="B Nazanin" pitchFamily="2" charset="-78"/>
            </a:endParaRPr>
          </a:p>
        </p:txBody>
      </p:sp>
      <p:sp>
        <p:nvSpPr>
          <p:cNvPr id="5" name="Footer Placeholder 1"/>
          <p:cNvSpPr txBox="1">
            <a:spLocks/>
          </p:cNvSpPr>
          <p:nvPr/>
        </p:nvSpPr>
        <p:spPr>
          <a:xfrm>
            <a:off x="3276601" y="838201"/>
            <a:ext cx="5421083" cy="365125"/>
          </a:xfrm>
          <a:prstGeom prst="rect">
            <a:avLst/>
          </a:prstGeom>
        </p:spPr>
        <p:txBody>
          <a:bodyPr vert="horz" anchor="ctr" anchorCtr="0">
            <a:noAutofit/>
          </a:bodyPr>
          <a:lstStyle/>
          <a:p>
            <a:pPr algn="ctr">
              <a:defRPr/>
            </a:pPr>
            <a:r>
              <a:rPr lang="fa-IR" sz="2000" b="1" dirty="0">
                <a:cs typeface="B Titr" pitchFamily="2" charset="-78"/>
              </a:rPr>
              <a:t>به نام خدا</a:t>
            </a:r>
            <a:endParaRPr lang="en-US" sz="2000" b="1" dirty="0">
              <a:cs typeface="B Titr" pitchFamily="2" charset="-78"/>
            </a:endParaRPr>
          </a:p>
        </p:txBody>
      </p:sp>
      <p:sp>
        <p:nvSpPr>
          <p:cNvPr id="2" name="Rectangle 1"/>
          <p:cNvSpPr/>
          <p:nvPr/>
        </p:nvSpPr>
        <p:spPr>
          <a:xfrm>
            <a:off x="5386250" y="5987534"/>
            <a:ext cx="1812733" cy="523220"/>
          </a:xfrm>
          <a:prstGeom prst="rect">
            <a:avLst/>
          </a:prstGeom>
        </p:spPr>
        <p:txBody>
          <a:bodyPr wrap="square">
            <a:spAutoFit/>
          </a:bodyPr>
          <a:lstStyle/>
          <a:p>
            <a:r>
              <a:rPr lang="fa-IR" sz="2800" b="1" dirty="0">
                <a:cs typeface="B Nazanin" pitchFamily="2" charset="-78"/>
              </a:rPr>
              <a:t>مدرس: غیبی</a:t>
            </a:r>
            <a:endParaRPr lang="en-US" sz="2800" b="1" dirty="0"/>
          </a:p>
        </p:txBody>
      </p:sp>
    </p:spTree>
    <p:extLst>
      <p:ext uri="{BB962C8B-B14F-4D97-AF65-F5344CB8AC3E}">
        <p14:creationId xmlns:p14="http://schemas.microsoft.com/office/powerpoint/2010/main" val="1738156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2800" b="1" dirty="0" smtClean="0">
                <a:solidFill>
                  <a:schemeClr val="tx2">
                    <a:lumMod val="60000"/>
                    <a:lumOff val="40000"/>
                  </a:schemeClr>
                </a:solidFill>
                <a:cs typeface="B Titr" panose="00000700000000000000" pitchFamily="2" charset="-78"/>
              </a:rPr>
              <a:t>نقطه انجماد شیر</a:t>
            </a:r>
            <a:endParaRPr lang="en-US" sz="28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20</a:t>
            </a:fld>
            <a:endParaRPr lang="en-US" altLang="en-US">
              <a:solidFill>
                <a:srgbClr val="000000"/>
              </a:solidFill>
            </a:endParaRPr>
          </a:p>
        </p:txBody>
      </p:sp>
      <p:sp>
        <p:nvSpPr>
          <p:cNvPr id="4" name="Content Placeholder 3"/>
          <p:cNvSpPr>
            <a:spLocks noGrp="1"/>
          </p:cNvSpPr>
          <p:nvPr>
            <p:ph idx="1"/>
          </p:nvPr>
        </p:nvSpPr>
        <p:spPr>
          <a:xfrm>
            <a:off x="0" y="1671638"/>
            <a:ext cx="12192000" cy="5257800"/>
          </a:xfrm>
        </p:spPr>
        <p:txBody>
          <a:bodyPr/>
          <a:lstStyle/>
          <a:p>
            <a:pPr algn="just" rtl="1">
              <a:buFont typeface="Wingdings" panose="05000000000000000000" pitchFamily="2" charset="2"/>
              <a:buChar char="q"/>
            </a:pPr>
            <a:endParaRPr lang="fa-IR" sz="2400" b="1" dirty="0" smtClean="0">
              <a:cs typeface="B Nazanin" panose="00000400000000000000" pitchFamily="2" charset="-78"/>
            </a:endParaRPr>
          </a:p>
          <a:p>
            <a:pPr algn="just" rtl="1">
              <a:buFont typeface="Wingdings" panose="05000000000000000000" pitchFamily="2" charset="2"/>
              <a:buChar char="q"/>
            </a:pPr>
            <a:r>
              <a:rPr lang="fa-IR" sz="2400" b="1" dirty="0" smtClean="0">
                <a:cs typeface="B Nazanin" panose="00000400000000000000" pitchFamily="2" charset="-78"/>
              </a:rPr>
              <a:t>با ثبات ترین خصوصیت فیزیکی شیر است</a:t>
            </a:r>
            <a:r>
              <a:rPr lang="fa-IR" sz="2400" b="1" dirty="0">
                <a:cs typeface="B Nazanin" panose="00000400000000000000" pitchFamily="2" charset="-78"/>
              </a:rPr>
              <a:t>.</a:t>
            </a:r>
            <a:endParaRPr lang="fa-IR" sz="2400" b="1" dirty="0" smtClean="0">
              <a:cs typeface="B Nazanin" panose="00000400000000000000" pitchFamily="2" charset="-78"/>
            </a:endParaRPr>
          </a:p>
          <a:p>
            <a:pPr algn="just" rtl="1">
              <a:buFont typeface="Wingdings" panose="05000000000000000000" pitchFamily="2" charset="2"/>
              <a:buChar char="q"/>
            </a:pPr>
            <a:r>
              <a:rPr lang="fa-IR" sz="2400" b="1" dirty="0" smtClean="0">
                <a:cs typeface="B Nazanin" panose="00000400000000000000" pitchFamily="2" charset="-78"/>
              </a:rPr>
              <a:t>با اندازه گیری نقطه انجماد شیر میتوان مقدار آب اضافه شده به آن را اندازه گیری کرد </a:t>
            </a:r>
            <a:endParaRPr lang="fa-IR" sz="2400" b="1" dirty="0">
              <a:cs typeface="B Nazanin" panose="00000400000000000000" pitchFamily="2" charset="-78"/>
            </a:endParaRPr>
          </a:p>
          <a:p>
            <a:pPr algn="ctr" rtl="1">
              <a:buFont typeface="Wingdings" panose="05000000000000000000" pitchFamily="2" charset="2"/>
              <a:buChar char="q"/>
            </a:pPr>
            <a:r>
              <a:rPr lang="fa-IR" sz="2400" b="1" dirty="0" smtClean="0">
                <a:cs typeface="B Nazanin" panose="00000400000000000000" pitchFamily="2" charset="-78"/>
              </a:rPr>
              <a:t>نقطه انجماد تحت تاثیر: ترکیبات ریز مولکول مانند لاکتوز و املاح </a:t>
            </a:r>
          </a:p>
          <a:p>
            <a:pPr algn="ctr" rtl="1">
              <a:buFont typeface="Wingdings" panose="05000000000000000000" pitchFamily="2" charset="2"/>
              <a:buChar char="q"/>
            </a:pPr>
            <a:r>
              <a:rPr lang="fa-IR" sz="2400" b="1" dirty="0" smtClean="0">
                <a:cs typeface="B Nazanin" panose="00000400000000000000" pitchFamily="2" charset="-78"/>
              </a:rPr>
              <a:t>نقطه انجماد با مقدار چربی و پروتئین تحت تاثیر قرار نمی گیرد. </a:t>
            </a:r>
          </a:p>
          <a:p>
            <a:pPr algn="ctr" rtl="1">
              <a:buFont typeface="Wingdings" panose="05000000000000000000" pitchFamily="2" charset="2"/>
              <a:buChar char="q"/>
            </a:pPr>
            <a:endParaRPr lang="fa-IR" sz="2400" b="1" dirty="0" smtClean="0">
              <a:cs typeface="B Nazanin" panose="00000400000000000000" pitchFamily="2" charset="-78"/>
            </a:endParaRPr>
          </a:p>
          <a:p>
            <a:pPr algn="just" rtl="1">
              <a:buFont typeface="Wingdings" panose="05000000000000000000" pitchFamily="2" charset="2"/>
              <a:buChar char="q"/>
            </a:pPr>
            <a:r>
              <a:rPr lang="fa-IR" sz="2400" b="1" dirty="0" smtClean="0">
                <a:solidFill>
                  <a:schemeClr val="accent2">
                    <a:lumMod val="75000"/>
                  </a:schemeClr>
                </a:solidFill>
                <a:cs typeface="B Nazanin" panose="00000400000000000000" pitchFamily="2" charset="-78"/>
              </a:rPr>
              <a:t>مقدار نقطه انجماد شیر= 0/55- </a:t>
            </a:r>
          </a:p>
          <a:p>
            <a:pPr algn="just" rtl="1">
              <a:buFont typeface="Wingdings" panose="05000000000000000000" pitchFamily="2" charset="2"/>
              <a:buChar char="q"/>
            </a:pPr>
            <a:r>
              <a:rPr lang="fa-IR" sz="2400" b="1" dirty="0" smtClean="0">
                <a:cs typeface="B Nazanin" panose="00000400000000000000" pitchFamily="2" charset="-78"/>
              </a:rPr>
              <a:t>هرچه نقطه انجماد به سمت صفر میل کند یعنی آب به آن اضافه شده است.</a:t>
            </a:r>
          </a:p>
          <a:p>
            <a:pPr algn="ctr" rtl="1">
              <a:buFont typeface="Wingdings" panose="05000000000000000000" pitchFamily="2" charset="2"/>
              <a:buChar char="q"/>
            </a:pPr>
            <a:r>
              <a:rPr lang="fa-IR" sz="2400" b="1" dirty="0" smtClean="0">
                <a:solidFill>
                  <a:schemeClr val="accent1">
                    <a:lumMod val="75000"/>
                  </a:schemeClr>
                </a:solidFill>
                <a:cs typeface="B Nazanin" panose="00000400000000000000" pitchFamily="2" charset="-78"/>
              </a:rPr>
              <a:t>دستگاه اندازه گیری نقطه انجماد شیر: کرایوسکوپ</a:t>
            </a:r>
          </a:p>
        </p:txBody>
      </p:sp>
    </p:spTree>
    <p:extLst>
      <p:ext uri="{BB962C8B-B14F-4D97-AF65-F5344CB8AC3E}">
        <p14:creationId xmlns:p14="http://schemas.microsoft.com/office/powerpoint/2010/main" val="2349929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2800" b="1" dirty="0" smtClean="0">
                <a:solidFill>
                  <a:schemeClr val="tx2">
                    <a:lumMod val="60000"/>
                    <a:lumOff val="40000"/>
                  </a:schemeClr>
                </a:solidFill>
                <a:cs typeface="B Titr" panose="00000700000000000000" pitchFamily="2" charset="-78"/>
              </a:rPr>
              <a:t>ویسکوزیته</a:t>
            </a: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21</a:t>
            </a:fld>
            <a:endParaRPr lang="en-US" altLang="en-US">
              <a:solidFill>
                <a:srgbClr val="000000"/>
              </a:solidFill>
            </a:endParaRPr>
          </a:p>
        </p:txBody>
      </p:sp>
      <p:sp>
        <p:nvSpPr>
          <p:cNvPr id="4" name="Content Placeholder 3"/>
          <p:cNvSpPr>
            <a:spLocks noGrp="1"/>
          </p:cNvSpPr>
          <p:nvPr>
            <p:ph idx="1"/>
          </p:nvPr>
        </p:nvSpPr>
        <p:spPr>
          <a:xfrm>
            <a:off x="0" y="1671638"/>
            <a:ext cx="12192000" cy="5257800"/>
          </a:xfrm>
        </p:spPr>
        <p:txBody>
          <a:bodyPr/>
          <a:lstStyle/>
          <a:p>
            <a:pPr marL="0" indent="0" algn="just" rtl="1">
              <a:buNone/>
            </a:pPr>
            <a:endParaRPr lang="fa-IR" sz="2400" b="1" dirty="0" smtClean="0">
              <a:cs typeface="B Nazanin" panose="00000400000000000000" pitchFamily="2" charset="-78"/>
            </a:endParaRPr>
          </a:p>
          <a:p>
            <a:pPr algn="just" rtl="1">
              <a:buFont typeface="Wingdings" panose="05000000000000000000" pitchFamily="2" charset="2"/>
              <a:buChar char="ü"/>
            </a:pPr>
            <a:r>
              <a:rPr lang="fa-IR" sz="2400" b="1" dirty="0" smtClean="0">
                <a:cs typeface="B Nazanin" panose="00000400000000000000" pitchFamily="2" charset="-78"/>
              </a:rPr>
              <a:t>مقاومت در برابر جریان یافتن</a:t>
            </a:r>
          </a:p>
          <a:p>
            <a:pPr algn="just" rtl="1">
              <a:buFont typeface="Wingdings" panose="05000000000000000000" pitchFamily="2" charset="2"/>
              <a:buChar char="ü"/>
            </a:pPr>
            <a:r>
              <a:rPr lang="fa-IR" sz="2400" b="1" dirty="0" smtClean="0">
                <a:cs typeface="B Nazanin" panose="00000400000000000000" pitchFamily="2" charset="-78"/>
              </a:rPr>
              <a:t>ویسکوزیته شیر= 2-1/5 سانتی پوآز </a:t>
            </a:r>
          </a:p>
          <a:p>
            <a:pPr algn="just" rtl="1">
              <a:buFont typeface="Wingdings" panose="05000000000000000000" pitchFamily="2" charset="2"/>
              <a:buChar char="ü"/>
            </a:pPr>
            <a:r>
              <a:rPr lang="fa-IR" sz="2400" b="1" dirty="0" smtClean="0">
                <a:cs typeface="B Nazanin" panose="00000400000000000000" pitchFamily="2" charset="-78"/>
              </a:rPr>
              <a:t>ویسکوزیته تابعی از گلبول های چربی و پروتئین </a:t>
            </a:r>
          </a:p>
          <a:p>
            <a:pPr marL="0" indent="0" algn="just" rtl="1">
              <a:buNone/>
            </a:pPr>
            <a:endParaRPr lang="fa-IR" sz="2400" b="1" dirty="0">
              <a:cs typeface="B Nazanin" panose="00000400000000000000" pitchFamily="2" charset="-78"/>
            </a:endParaRPr>
          </a:p>
          <a:p>
            <a:pPr marL="0" indent="0" algn="ctr" rtl="1">
              <a:buNone/>
            </a:pPr>
            <a:r>
              <a:rPr lang="fa-IR" sz="2400" b="1" dirty="0" smtClean="0">
                <a:solidFill>
                  <a:schemeClr val="accent1">
                    <a:lumMod val="75000"/>
                  </a:schemeClr>
                </a:solidFill>
                <a:cs typeface="B Nazanin" panose="00000400000000000000" pitchFamily="2" charset="-78"/>
              </a:rPr>
              <a:t>هرچه مقدار چربی و پروتئین بیشتر = ویسکوزیته آن بیشتر</a:t>
            </a:r>
            <a:endParaRPr lang="fa-IR" sz="2400" b="1" dirty="0">
              <a:solidFill>
                <a:schemeClr val="accent1">
                  <a:lumMod val="75000"/>
                </a:schemeClr>
              </a:solidFill>
              <a:cs typeface="B Nazanin" panose="00000400000000000000" pitchFamily="2" charset="-78"/>
            </a:endParaRPr>
          </a:p>
        </p:txBody>
      </p:sp>
    </p:spTree>
    <p:extLst>
      <p:ext uri="{BB962C8B-B14F-4D97-AF65-F5344CB8AC3E}">
        <p14:creationId xmlns:p14="http://schemas.microsoft.com/office/powerpoint/2010/main" val="1944859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en-US" sz="3200" b="1" dirty="0" smtClean="0">
                <a:solidFill>
                  <a:schemeClr val="tx2">
                    <a:lumMod val="60000"/>
                    <a:lumOff val="40000"/>
                  </a:schemeClr>
                </a:solidFill>
                <a:cs typeface="B Titr" panose="00000700000000000000" pitchFamily="2" charset="-78"/>
              </a:rPr>
              <a:t>pH</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22</a:t>
            </a:fld>
            <a:endParaRPr lang="en-US" altLang="en-US">
              <a:solidFill>
                <a:srgbClr val="000000"/>
              </a:solidFill>
            </a:endParaRPr>
          </a:p>
        </p:txBody>
      </p:sp>
      <p:sp>
        <p:nvSpPr>
          <p:cNvPr id="4" name="Content Placeholder 3"/>
          <p:cNvSpPr>
            <a:spLocks noGrp="1"/>
          </p:cNvSpPr>
          <p:nvPr>
            <p:ph idx="1"/>
          </p:nvPr>
        </p:nvSpPr>
        <p:spPr>
          <a:xfrm>
            <a:off x="0" y="1671638"/>
            <a:ext cx="12192000" cy="5257800"/>
          </a:xfrm>
        </p:spPr>
        <p:txBody>
          <a:bodyPr/>
          <a:lstStyle/>
          <a:p>
            <a:pPr algn="just" rtl="1">
              <a:lnSpc>
                <a:spcPct val="150000"/>
              </a:lnSpc>
              <a:buFont typeface="Wingdings" panose="05000000000000000000" pitchFamily="2" charset="2"/>
              <a:buChar char="q"/>
            </a:pPr>
            <a:r>
              <a:rPr lang="fa-IR" sz="2400" b="1" dirty="0" smtClean="0">
                <a:cs typeface="B Nazanin" panose="00000400000000000000" pitchFamily="2" charset="-78"/>
              </a:rPr>
              <a:t> </a:t>
            </a:r>
            <a:r>
              <a:rPr lang="en-US" sz="2400" b="1" dirty="0" smtClean="0">
                <a:cs typeface="B Nazanin" panose="00000400000000000000" pitchFamily="2" charset="-78"/>
              </a:rPr>
              <a:t>pH</a:t>
            </a:r>
            <a:r>
              <a:rPr lang="fa-IR" sz="2400" b="1" dirty="0" smtClean="0">
                <a:cs typeface="B Nazanin" panose="00000400000000000000" pitchFamily="2" charset="-78"/>
              </a:rPr>
              <a:t> شیر 6/8-6/5 است</a:t>
            </a:r>
          </a:p>
          <a:p>
            <a:pPr algn="just" rtl="1">
              <a:lnSpc>
                <a:spcPct val="150000"/>
              </a:lnSpc>
              <a:buFont typeface="Wingdings" panose="05000000000000000000" pitchFamily="2" charset="2"/>
              <a:buChar char="q"/>
            </a:pPr>
            <a:r>
              <a:rPr lang="fa-IR" sz="2400" b="1" dirty="0" smtClean="0">
                <a:cs typeface="B Nazanin" panose="00000400000000000000" pitchFamily="2" charset="-78"/>
              </a:rPr>
              <a:t>هرچه دمای شیر بیشتر= </a:t>
            </a:r>
            <a:r>
              <a:rPr lang="en-US" sz="2400" b="1" dirty="0" smtClean="0">
                <a:cs typeface="B Nazanin" panose="00000400000000000000" pitchFamily="2" charset="-78"/>
              </a:rPr>
              <a:t>pH</a:t>
            </a:r>
            <a:r>
              <a:rPr lang="fa-IR" sz="2400" b="1" dirty="0" smtClean="0">
                <a:cs typeface="B Nazanin" panose="00000400000000000000" pitchFamily="2" charset="-78"/>
              </a:rPr>
              <a:t> آن کمتر </a:t>
            </a:r>
          </a:p>
          <a:p>
            <a:pPr algn="ctr" rtl="1">
              <a:lnSpc>
                <a:spcPct val="150000"/>
              </a:lnSpc>
              <a:buFont typeface="Wingdings" panose="05000000000000000000" pitchFamily="2" charset="2"/>
              <a:buChar char="q"/>
            </a:pPr>
            <a:r>
              <a:rPr lang="fa-IR" sz="2400" b="1" dirty="0" smtClean="0">
                <a:solidFill>
                  <a:schemeClr val="accent1">
                    <a:lumMod val="75000"/>
                  </a:schemeClr>
                </a:solidFill>
                <a:cs typeface="B Nazanin" panose="00000400000000000000" pitchFamily="2" charset="-78"/>
              </a:rPr>
              <a:t>در دماهای بالا= پروتئین تجزیه شده اسیدهای آمینه آزاد شده و در دمای بالا فسفر به فسفریک اسید تبدیل شده و </a:t>
            </a:r>
            <a:r>
              <a:rPr lang="en-US" sz="2400" b="1" dirty="0" smtClean="0">
                <a:solidFill>
                  <a:schemeClr val="accent1">
                    <a:lumMod val="75000"/>
                  </a:schemeClr>
                </a:solidFill>
                <a:cs typeface="B Nazanin" panose="00000400000000000000" pitchFamily="2" charset="-78"/>
              </a:rPr>
              <a:t>pH</a:t>
            </a:r>
            <a:r>
              <a:rPr lang="fa-IR" sz="2400" b="1" dirty="0" smtClean="0">
                <a:solidFill>
                  <a:schemeClr val="accent1">
                    <a:lumMod val="75000"/>
                  </a:schemeClr>
                </a:solidFill>
                <a:cs typeface="B Nazanin" panose="00000400000000000000" pitchFamily="2" charset="-78"/>
              </a:rPr>
              <a:t> شیر کاهش می یابد. </a:t>
            </a:r>
          </a:p>
        </p:txBody>
      </p:sp>
    </p:spTree>
    <p:extLst>
      <p:ext uri="{BB962C8B-B14F-4D97-AF65-F5344CB8AC3E}">
        <p14:creationId xmlns:p14="http://schemas.microsoft.com/office/powerpoint/2010/main" val="3631533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2800" b="1" dirty="0" smtClean="0">
                <a:solidFill>
                  <a:schemeClr val="tx2">
                    <a:lumMod val="60000"/>
                    <a:lumOff val="40000"/>
                  </a:schemeClr>
                </a:solidFill>
                <a:cs typeface="B Titr" panose="00000700000000000000" pitchFamily="2" charset="-78"/>
              </a:rPr>
              <a:t>اسیدیته</a:t>
            </a:r>
            <a:endParaRPr lang="en-US" sz="28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23</a:t>
            </a:fld>
            <a:endParaRPr lang="en-US" altLang="en-US">
              <a:solidFill>
                <a:srgbClr val="000000"/>
              </a:solidFill>
            </a:endParaRPr>
          </a:p>
        </p:txBody>
      </p:sp>
      <p:sp>
        <p:nvSpPr>
          <p:cNvPr id="4" name="Content Placeholder 3"/>
          <p:cNvSpPr>
            <a:spLocks noGrp="1"/>
          </p:cNvSpPr>
          <p:nvPr>
            <p:ph idx="1"/>
          </p:nvPr>
        </p:nvSpPr>
        <p:spPr>
          <a:xfrm>
            <a:off x="0" y="1671638"/>
            <a:ext cx="12192000" cy="5257800"/>
          </a:xfrm>
        </p:spPr>
        <p:txBody>
          <a:bodyPr/>
          <a:lstStyle/>
          <a:p>
            <a:pPr algn="just" rtl="1">
              <a:buFont typeface="Wingdings" panose="05000000000000000000" pitchFamily="2" charset="2"/>
              <a:buChar char="q"/>
            </a:pPr>
            <a:endParaRPr lang="fa-IR" sz="2400" b="1" dirty="0" smtClean="0">
              <a:cs typeface="B Nazanin" panose="00000400000000000000" pitchFamily="2" charset="-78"/>
            </a:endParaRPr>
          </a:p>
          <a:p>
            <a:pPr algn="just" rtl="1">
              <a:buFont typeface="Wingdings" panose="05000000000000000000" pitchFamily="2" charset="2"/>
              <a:buChar char="q"/>
            </a:pPr>
            <a:r>
              <a:rPr lang="fa-IR" sz="2400" b="1" dirty="0" smtClean="0">
                <a:cs typeface="B Nazanin" panose="00000400000000000000" pitchFamily="2" charset="-78"/>
              </a:rPr>
              <a:t>عامل اصلی ایجاد اسیدیته در شیر: فسفات و سیترات </a:t>
            </a:r>
          </a:p>
          <a:p>
            <a:pPr algn="just" rtl="1">
              <a:buFont typeface="Wingdings" panose="05000000000000000000" pitchFamily="2" charset="2"/>
              <a:buChar char="q"/>
            </a:pPr>
            <a:endParaRPr lang="fa-IR" sz="2400" b="1" dirty="0">
              <a:cs typeface="B Nazanin" panose="00000400000000000000" pitchFamily="2" charset="-78"/>
            </a:endParaRPr>
          </a:p>
          <a:p>
            <a:pPr algn="just" rtl="1">
              <a:buFont typeface="Wingdings" panose="05000000000000000000" pitchFamily="2" charset="2"/>
              <a:buChar char="q"/>
            </a:pPr>
            <a:r>
              <a:rPr lang="fa-IR" sz="2400" b="1" dirty="0" smtClean="0">
                <a:cs typeface="B Nazanin" panose="00000400000000000000" pitchFamily="2" charset="-78"/>
              </a:rPr>
              <a:t>واحد اندازه گیری آن= درجه دورنیک و لاکتیک اسید</a:t>
            </a:r>
          </a:p>
        </p:txBody>
      </p:sp>
    </p:spTree>
    <p:extLst>
      <p:ext uri="{BB962C8B-B14F-4D97-AF65-F5344CB8AC3E}">
        <p14:creationId xmlns:p14="http://schemas.microsoft.com/office/powerpoint/2010/main" val="4003809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24</a:t>
            </a:fld>
            <a:endParaRPr lang="en-US" altLang="en-US">
              <a:solidFill>
                <a:srgbClr val="000000"/>
              </a:solidFill>
            </a:endParaRPr>
          </a:p>
        </p:txBody>
      </p:sp>
      <p:sp>
        <p:nvSpPr>
          <p:cNvPr id="4" name="Content Placeholder 3"/>
          <p:cNvSpPr>
            <a:spLocks noGrp="1"/>
          </p:cNvSpPr>
          <p:nvPr>
            <p:ph idx="1"/>
          </p:nvPr>
        </p:nvSpPr>
        <p:spPr>
          <a:xfrm>
            <a:off x="0" y="927122"/>
            <a:ext cx="12192000" cy="5930877"/>
          </a:xfrm>
        </p:spPr>
        <p:txBody>
          <a:bodyPr/>
          <a:lstStyle/>
          <a:p>
            <a:pPr marL="0" indent="0" algn="just" rtl="1">
              <a:buNone/>
            </a:pPr>
            <a:endParaRPr lang="fa-IR" sz="2400" b="1" dirty="0" smtClean="0">
              <a:cs typeface="B Nazanin" panose="00000400000000000000" pitchFamily="2" charset="-78"/>
            </a:endParaRPr>
          </a:p>
          <a:p>
            <a:pPr marL="0" indent="0" algn="just" rtl="1">
              <a:buNone/>
            </a:pPr>
            <a:endParaRPr lang="fa-IR" sz="2400" b="1" dirty="0">
              <a:cs typeface="B Nazanin" panose="00000400000000000000" pitchFamily="2" charset="-78"/>
            </a:endParaRPr>
          </a:p>
          <a:p>
            <a:pPr marL="0" indent="0" algn="just" rtl="1">
              <a:buNone/>
            </a:pPr>
            <a:endParaRPr lang="fa-IR" sz="2400" b="1" dirty="0" smtClean="0">
              <a:cs typeface="B Nazanin" panose="00000400000000000000" pitchFamily="2" charset="-78"/>
            </a:endParaRPr>
          </a:p>
          <a:p>
            <a:pPr marL="0" indent="0" algn="just" rtl="1">
              <a:buNone/>
            </a:pPr>
            <a:endParaRPr lang="fa-IR" sz="2400" b="1" dirty="0" smtClean="0">
              <a:cs typeface="B Nazanin" panose="00000400000000000000" pitchFamily="2" charset="-78"/>
            </a:endParaRPr>
          </a:p>
        </p:txBody>
      </p:sp>
      <p:pic>
        <p:nvPicPr>
          <p:cNvPr id="5" name="Picture 4"/>
          <p:cNvPicPr>
            <a:picLocks noChangeAspect="1"/>
          </p:cNvPicPr>
          <p:nvPr/>
        </p:nvPicPr>
        <p:blipFill rotWithShape="1">
          <a:blip r:embed="rId2"/>
          <a:srcRect l="25938" t="22233" r="18040" b="29374"/>
          <a:stretch/>
        </p:blipFill>
        <p:spPr>
          <a:xfrm>
            <a:off x="2831858" y="940594"/>
            <a:ext cx="7289074" cy="3540034"/>
          </a:xfrm>
          <a:prstGeom prst="rect">
            <a:avLst/>
          </a:prstGeom>
        </p:spPr>
      </p:pic>
      <p:pic>
        <p:nvPicPr>
          <p:cNvPr id="6" name="Picture 5"/>
          <p:cNvPicPr>
            <a:picLocks noChangeAspect="1"/>
          </p:cNvPicPr>
          <p:nvPr/>
        </p:nvPicPr>
        <p:blipFill rotWithShape="1">
          <a:blip r:embed="rId3"/>
          <a:srcRect l="25537" t="37947" r="27176" b="32768"/>
          <a:stretch/>
        </p:blipFill>
        <p:spPr>
          <a:xfrm>
            <a:off x="2766544" y="4329928"/>
            <a:ext cx="6152606" cy="2142310"/>
          </a:xfrm>
          <a:prstGeom prst="rect">
            <a:avLst/>
          </a:prstGeom>
        </p:spPr>
      </p:pic>
    </p:spTree>
    <p:extLst>
      <p:ext uri="{BB962C8B-B14F-4D97-AF65-F5344CB8AC3E}">
        <p14:creationId xmlns:p14="http://schemas.microsoft.com/office/powerpoint/2010/main" val="3285327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3200" b="1" dirty="0" smtClean="0">
                <a:solidFill>
                  <a:schemeClr val="tx2">
                    <a:lumMod val="60000"/>
                    <a:lumOff val="40000"/>
                  </a:schemeClr>
                </a:solidFill>
                <a:cs typeface="B Titr" panose="00000700000000000000" pitchFamily="2" charset="-78"/>
              </a:rPr>
              <a:t>ترکیبات شیمیایی</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25</a:t>
            </a:fld>
            <a:endParaRPr lang="en-US" altLang="en-US">
              <a:solidFill>
                <a:srgbClr val="000000"/>
              </a:solidFill>
            </a:endParaRPr>
          </a:p>
        </p:txBody>
      </p:sp>
      <p:sp>
        <p:nvSpPr>
          <p:cNvPr id="4" name="Content Placeholder 3"/>
          <p:cNvSpPr>
            <a:spLocks noGrp="1"/>
          </p:cNvSpPr>
          <p:nvPr>
            <p:ph idx="1"/>
          </p:nvPr>
        </p:nvSpPr>
        <p:spPr>
          <a:xfrm>
            <a:off x="0" y="927122"/>
            <a:ext cx="12192000" cy="5930877"/>
          </a:xfrm>
        </p:spPr>
        <p:txBody>
          <a:bodyPr/>
          <a:lstStyle/>
          <a:p>
            <a:pPr marL="0" indent="0" algn="just" rtl="1">
              <a:buNone/>
            </a:pPr>
            <a:endParaRPr lang="fa-IR" sz="2400" b="1" dirty="0" smtClean="0">
              <a:cs typeface="B Nazanin" panose="00000400000000000000" pitchFamily="2" charset="-78"/>
            </a:endParaRPr>
          </a:p>
          <a:p>
            <a:pPr marL="0" indent="0" algn="just" rtl="1">
              <a:buNone/>
            </a:pPr>
            <a:endParaRPr lang="fa-IR" sz="2400" b="1" dirty="0">
              <a:cs typeface="B Nazanin" panose="00000400000000000000" pitchFamily="2" charset="-78"/>
            </a:endParaRPr>
          </a:p>
          <a:p>
            <a:pPr algn="just" rtl="1">
              <a:buFont typeface="Wingdings" panose="05000000000000000000" pitchFamily="2" charset="2"/>
              <a:buChar char="q"/>
            </a:pPr>
            <a:r>
              <a:rPr lang="fa-IR" sz="2400" b="1" dirty="0" smtClean="0">
                <a:cs typeface="B Nazanin" panose="00000400000000000000" pitchFamily="2" charset="-78"/>
              </a:rPr>
              <a:t>چربی </a:t>
            </a:r>
          </a:p>
          <a:p>
            <a:pPr algn="just" rtl="1">
              <a:buFont typeface="Wingdings" panose="05000000000000000000" pitchFamily="2" charset="2"/>
              <a:buChar char="q"/>
            </a:pPr>
            <a:r>
              <a:rPr lang="fa-IR" sz="2400" b="1" dirty="0" smtClean="0">
                <a:cs typeface="B Nazanin" panose="00000400000000000000" pitchFamily="2" charset="-78"/>
              </a:rPr>
              <a:t>پروتئین </a:t>
            </a:r>
          </a:p>
          <a:p>
            <a:pPr algn="just" rtl="1">
              <a:buFont typeface="Wingdings" panose="05000000000000000000" pitchFamily="2" charset="2"/>
              <a:buChar char="q"/>
            </a:pPr>
            <a:r>
              <a:rPr lang="fa-IR" sz="2400" b="1" dirty="0" smtClean="0">
                <a:cs typeface="B Nazanin" panose="00000400000000000000" pitchFamily="2" charset="-78"/>
              </a:rPr>
              <a:t>لاکتوز </a:t>
            </a:r>
          </a:p>
          <a:p>
            <a:pPr algn="just" rtl="1">
              <a:buFont typeface="Wingdings" panose="05000000000000000000" pitchFamily="2" charset="2"/>
              <a:buChar char="q"/>
            </a:pPr>
            <a:r>
              <a:rPr lang="fa-IR" sz="2400" b="1" dirty="0" smtClean="0">
                <a:cs typeface="B Nazanin" panose="00000400000000000000" pitchFamily="2" charset="-78"/>
              </a:rPr>
              <a:t>ویتامین</a:t>
            </a:r>
          </a:p>
          <a:p>
            <a:pPr algn="just" rtl="1">
              <a:buFont typeface="Wingdings" panose="05000000000000000000" pitchFamily="2" charset="2"/>
              <a:buChar char="q"/>
            </a:pPr>
            <a:r>
              <a:rPr lang="fa-IR" sz="2400" b="1" dirty="0" smtClean="0">
                <a:cs typeface="B Nazanin" panose="00000400000000000000" pitchFamily="2" charset="-78"/>
              </a:rPr>
              <a:t>املاح </a:t>
            </a:r>
          </a:p>
          <a:p>
            <a:pPr algn="just" rtl="1">
              <a:buFont typeface="Wingdings" panose="05000000000000000000" pitchFamily="2" charset="2"/>
              <a:buChar char="q"/>
            </a:pPr>
            <a:r>
              <a:rPr lang="fa-IR" sz="2400" b="1" dirty="0" smtClean="0">
                <a:cs typeface="B Nazanin" panose="00000400000000000000" pitchFamily="2" charset="-78"/>
              </a:rPr>
              <a:t>آنزیم</a:t>
            </a:r>
          </a:p>
        </p:txBody>
      </p:sp>
    </p:spTree>
    <p:extLst>
      <p:ext uri="{BB962C8B-B14F-4D97-AF65-F5344CB8AC3E}">
        <p14:creationId xmlns:p14="http://schemas.microsoft.com/office/powerpoint/2010/main" val="591350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3200" b="1" dirty="0" smtClean="0">
                <a:solidFill>
                  <a:schemeClr val="tx2">
                    <a:lumMod val="60000"/>
                    <a:lumOff val="40000"/>
                  </a:schemeClr>
                </a:solidFill>
                <a:cs typeface="B Titr" panose="00000700000000000000" pitchFamily="2" charset="-78"/>
              </a:rPr>
              <a:t>چربی</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26</a:t>
            </a:fld>
            <a:endParaRPr lang="en-US" altLang="en-US">
              <a:solidFill>
                <a:srgbClr val="000000"/>
              </a:solidFill>
            </a:endParaRPr>
          </a:p>
        </p:txBody>
      </p:sp>
      <p:sp>
        <p:nvSpPr>
          <p:cNvPr id="4" name="Content Placeholder 3"/>
          <p:cNvSpPr>
            <a:spLocks noGrp="1"/>
          </p:cNvSpPr>
          <p:nvPr>
            <p:ph idx="1"/>
          </p:nvPr>
        </p:nvSpPr>
        <p:spPr>
          <a:xfrm>
            <a:off x="0" y="1998276"/>
            <a:ext cx="12192000" cy="5930877"/>
          </a:xfrm>
        </p:spPr>
        <p:txBody>
          <a:bodyPr/>
          <a:lstStyle/>
          <a:p>
            <a:pPr algn="r" rtl="1"/>
            <a:r>
              <a:rPr lang="fa-IR" sz="2400" dirty="0">
                <a:cs typeface="B Nazanin" panose="00000400000000000000" pitchFamily="2" charset="-78"/>
              </a:rPr>
              <a:t>چربی شیر به صورت گلبول ) گویچه ( چربی و به شکل امولسیون روغن </a:t>
            </a:r>
            <a:r>
              <a:rPr lang="fa-IR" sz="2400" dirty="0" smtClean="0">
                <a:cs typeface="B Nazanin" panose="00000400000000000000" pitchFamily="2" charset="-78"/>
              </a:rPr>
              <a:t>در </a:t>
            </a:r>
            <a:r>
              <a:rPr lang="fa-IR" sz="2400" dirty="0">
                <a:cs typeface="B Nazanin" panose="00000400000000000000" pitchFamily="2" charset="-78"/>
              </a:rPr>
              <a:t>آب در شیر وجود دارد . </a:t>
            </a:r>
            <a:r>
              <a:rPr lang="fa-IR" sz="2400" dirty="0" smtClean="0">
                <a:cs typeface="B Nazanin" panose="00000400000000000000" pitchFamily="2" charset="-78"/>
              </a:rPr>
              <a:t>هر یک </a:t>
            </a:r>
            <a:r>
              <a:rPr lang="fa-IR" sz="2400" dirty="0">
                <a:cs typeface="B Nazanin" panose="00000400000000000000" pitchFamily="2" charset="-78"/>
              </a:rPr>
              <a:t>از گلبول های چربی به وسیله لایه نازکی به نام غشای گلبول چربی پوشیده شده است </a:t>
            </a:r>
            <a:r>
              <a:rPr lang="fa-IR" sz="2400" dirty="0" smtClean="0">
                <a:cs typeface="B Nazanin" panose="00000400000000000000" pitchFamily="2" charset="-78"/>
              </a:rPr>
              <a:t>.</a:t>
            </a:r>
          </a:p>
          <a:p>
            <a:pPr algn="r" rtl="1"/>
            <a:endParaRPr lang="fa-IR" sz="2400" dirty="0">
              <a:cs typeface="B Nazanin" panose="00000400000000000000" pitchFamily="2" charset="-78"/>
            </a:endParaRPr>
          </a:p>
          <a:p>
            <a:pPr algn="r" rtl="1"/>
            <a:r>
              <a:rPr lang="fa-IR" sz="2400" dirty="0" smtClean="0">
                <a:cs typeface="B Nazanin" panose="00000400000000000000" pitchFamily="2" charset="-78"/>
              </a:rPr>
              <a:t>این دیوارحاوی: پروتئین، آنزیم، فسفولیپید</a:t>
            </a:r>
          </a:p>
          <a:p>
            <a:pPr algn="r" rtl="1"/>
            <a:endParaRPr lang="fa-IR" sz="2400" dirty="0">
              <a:cs typeface="B Nazanin" panose="00000400000000000000" pitchFamily="2" charset="-78"/>
            </a:endParaRPr>
          </a:p>
          <a:p>
            <a:pPr algn="r" rtl="1"/>
            <a:r>
              <a:rPr lang="fa-IR" sz="2400" b="1" dirty="0" smtClean="0">
                <a:solidFill>
                  <a:schemeClr val="accent2">
                    <a:lumMod val="75000"/>
                  </a:schemeClr>
                </a:solidFill>
                <a:cs typeface="B Nazanin" panose="00000400000000000000" pitchFamily="2" charset="-78"/>
              </a:rPr>
              <a:t>عامل پایداری چربی در شیر: فسفولیپید</a:t>
            </a:r>
          </a:p>
          <a:p>
            <a:pPr algn="r" rtl="1"/>
            <a:endParaRPr lang="fa-IR" sz="2400" dirty="0" smtClean="0">
              <a:cs typeface="B Nazanin" panose="00000400000000000000" pitchFamily="2" charset="-78"/>
            </a:endParaRPr>
          </a:p>
          <a:p>
            <a:pPr algn="r" rtl="1"/>
            <a:r>
              <a:rPr lang="fa-IR" sz="2400" dirty="0">
                <a:cs typeface="B Nazanin" panose="00000400000000000000" pitchFamily="2" charset="-78"/>
              </a:rPr>
              <a:t>امولسیون چربی را با به هم زدن در دمای پائین ، با حرارت دادن و انجماد می توان به هم </a:t>
            </a:r>
            <a:r>
              <a:rPr lang="fa-IR" sz="2400" dirty="0" smtClean="0">
                <a:cs typeface="B Nazanin" panose="00000400000000000000" pitchFamily="2" charset="-78"/>
              </a:rPr>
              <a:t>زد.</a:t>
            </a:r>
          </a:p>
          <a:p>
            <a:pPr algn="r" rtl="1"/>
            <a:endParaRPr lang="fa-IR" sz="2400" b="1" dirty="0" smtClean="0">
              <a:cs typeface="B Nazanin" panose="00000400000000000000" pitchFamily="2" charset="-78"/>
            </a:endParaRPr>
          </a:p>
        </p:txBody>
      </p:sp>
      <p:pic>
        <p:nvPicPr>
          <p:cNvPr id="5" name="Picture 4"/>
          <p:cNvPicPr>
            <a:picLocks noChangeAspect="1"/>
          </p:cNvPicPr>
          <p:nvPr/>
        </p:nvPicPr>
        <p:blipFill rotWithShape="1">
          <a:blip r:embed="rId2"/>
          <a:srcRect l="17003" t="43125" r="29787" b="29375"/>
          <a:stretch/>
        </p:blipFill>
        <p:spPr>
          <a:xfrm>
            <a:off x="548638" y="2952034"/>
            <a:ext cx="6923315" cy="2011680"/>
          </a:xfrm>
          <a:prstGeom prst="rect">
            <a:avLst/>
          </a:prstGeom>
        </p:spPr>
      </p:pic>
    </p:spTree>
    <p:extLst>
      <p:ext uri="{BB962C8B-B14F-4D97-AF65-F5344CB8AC3E}">
        <p14:creationId xmlns:p14="http://schemas.microsoft.com/office/powerpoint/2010/main" val="218977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6" y="182881"/>
            <a:ext cx="10390716" cy="535169"/>
          </a:xfrm>
        </p:spPr>
        <p:txBody>
          <a:bodyPr/>
          <a:lstStyle/>
          <a:p>
            <a:pPr algn="ctr" rtl="1"/>
            <a:r>
              <a:rPr lang="fa-IR" sz="2400" b="1" dirty="0" smtClean="0">
                <a:solidFill>
                  <a:schemeClr val="tx2">
                    <a:lumMod val="60000"/>
                    <a:lumOff val="40000"/>
                  </a:schemeClr>
                </a:solidFill>
                <a:cs typeface="B Titr" panose="00000700000000000000" pitchFamily="2" charset="-78"/>
              </a:rPr>
              <a:t>انواع اسیدهای چرب سازنده چربی شیر </a:t>
            </a:r>
            <a:endParaRPr lang="en-US" sz="24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27</a:t>
            </a:fld>
            <a:endParaRPr lang="en-US" altLang="en-US">
              <a:solidFill>
                <a:srgbClr val="000000"/>
              </a:solidFill>
            </a:endParaRPr>
          </a:p>
        </p:txBody>
      </p:sp>
      <p:pic>
        <p:nvPicPr>
          <p:cNvPr id="5" name="Content Placeholder 4"/>
          <p:cNvPicPr>
            <a:picLocks noGrp="1" noChangeAspect="1"/>
          </p:cNvPicPr>
          <p:nvPr>
            <p:ph idx="1"/>
          </p:nvPr>
        </p:nvPicPr>
        <p:blipFill rotWithShape="1">
          <a:blip r:embed="rId2"/>
          <a:srcRect l="30352" t="16525" r="31384" b="6167"/>
          <a:stretch/>
        </p:blipFill>
        <p:spPr>
          <a:xfrm>
            <a:off x="2612571" y="725593"/>
            <a:ext cx="6633270" cy="5975245"/>
          </a:xfrm>
          <a:prstGeom prst="rect">
            <a:avLst/>
          </a:prstGeom>
        </p:spPr>
      </p:pic>
    </p:spTree>
    <p:extLst>
      <p:ext uri="{BB962C8B-B14F-4D97-AF65-F5344CB8AC3E}">
        <p14:creationId xmlns:p14="http://schemas.microsoft.com/office/powerpoint/2010/main" val="2449811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3200" b="1" dirty="0">
                <a:solidFill>
                  <a:schemeClr val="tx2">
                    <a:lumMod val="60000"/>
                    <a:lumOff val="40000"/>
                  </a:schemeClr>
                </a:solidFill>
                <a:cs typeface="B Titr" panose="00000700000000000000" pitchFamily="2" charset="-78"/>
              </a:rPr>
              <a:t>انواع اسیدهای چرب سازنده چربی شیر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28</a:t>
            </a:fld>
            <a:endParaRPr lang="en-US" altLang="en-US">
              <a:solidFill>
                <a:srgbClr val="000000"/>
              </a:solidFill>
            </a:endParaRPr>
          </a:p>
        </p:txBody>
      </p:sp>
      <p:sp>
        <p:nvSpPr>
          <p:cNvPr id="4" name="Content Placeholder 3"/>
          <p:cNvSpPr>
            <a:spLocks noGrp="1"/>
          </p:cNvSpPr>
          <p:nvPr>
            <p:ph idx="1"/>
          </p:nvPr>
        </p:nvSpPr>
        <p:spPr>
          <a:xfrm>
            <a:off x="0" y="541361"/>
            <a:ext cx="12192000" cy="6159477"/>
          </a:xfrm>
        </p:spPr>
        <p:txBody>
          <a:bodyPr/>
          <a:lstStyle/>
          <a:p>
            <a:pPr marL="0" indent="0" algn="just" rtl="1">
              <a:buNone/>
            </a:pPr>
            <a:endParaRPr lang="fa-IR" sz="2400" b="1" dirty="0" smtClean="0">
              <a:cs typeface="B Nazanin" panose="00000400000000000000" pitchFamily="2" charset="-78"/>
            </a:endParaRPr>
          </a:p>
          <a:p>
            <a:pPr marL="0" indent="0" algn="just" rtl="1">
              <a:buNone/>
            </a:pPr>
            <a:endParaRPr lang="fa-IR" sz="2400" b="1" dirty="0">
              <a:cs typeface="B Nazanin" panose="00000400000000000000" pitchFamily="2" charset="-78"/>
            </a:endParaRPr>
          </a:p>
          <a:p>
            <a:pPr marL="0" indent="0" algn="just" rtl="1">
              <a:buNone/>
            </a:pPr>
            <a:endParaRPr lang="fa-IR" sz="2400" b="1" dirty="0" smtClean="0">
              <a:cs typeface="B Nazanin" panose="00000400000000000000" pitchFamily="2" charset="-78"/>
            </a:endParaRPr>
          </a:p>
          <a:p>
            <a:pPr marL="0" indent="0" algn="just" rtl="1">
              <a:buNone/>
            </a:pPr>
            <a:endParaRPr lang="fa-IR" sz="2400" b="1" dirty="0">
              <a:cs typeface="B Nazanin" panose="00000400000000000000" pitchFamily="2" charset="-78"/>
            </a:endParaRPr>
          </a:p>
          <a:p>
            <a:pPr marL="0" indent="0" algn="just" rtl="1">
              <a:buNone/>
            </a:pPr>
            <a:endParaRPr lang="fa-IR" sz="2400" b="1" dirty="0" smtClean="0">
              <a:cs typeface="B Nazanin" panose="00000400000000000000" pitchFamily="2" charset="-78"/>
            </a:endParaRPr>
          </a:p>
          <a:p>
            <a:pPr algn="ctr" rtl="1"/>
            <a:r>
              <a:rPr lang="fa-IR" sz="2400" b="1" dirty="0" smtClean="0">
                <a:solidFill>
                  <a:schemeClr val="accent2">
                    <a:lumMod val="75000"/>
                  </a:schemeClr>
                </a:solidFill>
                <a:cs typeface="B Nazanin" panose="00000400000000000000" pitchFamily="2" charset="-78"/>
              </a:rPr>
              <a:t>بوتیریک اسید: اسید چرب مخصوص نشخوارکنندگان </a:t>
            </a:r>
          </a:p>
          <a:p>
            <a:pPr marL="0" indent="0" algn="just" rtl="1">
              <a:buNone/>
            </a:pPr>
            <a:r>
              <a:rPr lang="fa-IR" sz="2400" b="1" dirty="0" smtClean="0">
                <a:cs typeface="B Nazanin" panose="00000400000000000000" pitchFamily="2" charset="-78"/>
              </a:rPr>
              <a:t>اسیدهای چرب شیر از نوع اشباع هستند. </a:t>
            </a:r>
          </a:p>
          <a:p>
            <a:pPr marL="0" indent="0" algn="just" rtl="1">
              <a:buNone/>
            </a:pPr>
            <a:r>
              <a:rPr lang="fa-IR" sz="2400" b="1" dirty="0" smtClean="0">
                <a:cs typeface="B Nazanin" panose="00000400000000000000" pitchFamily="2" charset="-78"/>
              </a:rPr>
              <a:t>دلیل اشباع بودن اسیدهای چرب شیر: عمل هیدروژناسیون در شکمبه گاو </a:t>
            </a:r>
          </a:p>
          <a:p>
            <a:pPr marL="0" indent="0" algn="just" rtl="1">
              <a:buNone/>
            </a:pPr>
            <a:endParaRPr lang="fa-IR" sz="2400" b="1" dirty="0" smtClean="0">
              <a:cs typeface="B Nazanin" panose="00000400000000000000" pitchFamily="2" charset="-78"/>
            </a:endParaRPr>
          </a:p>
        </p:txBody>
      </p:sp>
    </p:spTree>
    <p:extLst>
      <p:ext uri="{BB962C8B-B14F-4D97-AF65-F5344CB8AC3E}">
        <p14:creationId xmlns:p14="http://schemas.microsoft.com/office/powerpoint/2010/main" val="1326186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2400" b="1" dirty="0" smtClean="0">
                <a:solidFill>
                  <a:schemeClr val="tx1"/>
                </a:solidFill>
                <a:cs typeface="B Titr" panose="00000700000000000000" pitchFamily="2" charset="-78"/>
              </a:rPr>
              <a:t>پروتئین</a:t>
            </a:r>
            <a:endParaRPr lang="en-US" sz="2400" b="1" dirty="0">
              <a:solidFill>
                <a:schemeClr val="tx1"/>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29</a:t>
            </a:fld>
            <a:endParaRPr lang="en-US" altLang="en-US">
              <a:solidFill>
                <a:srgbClr val="000000"/>
              </a:solidFill>
            </a:endParaRPr>
          </a:p>
        </p:txBody>
      </p:sp>
      <p:pic>
        <p:nvPicPr>
          <p:cNvPr id="5" name="Content Placeholder 4"/>
          <p:cNvPicPr>
            <a:picLocks noGrp="1" noChangeAspect="1"/>
          </p:cNvPicPr>
          <p:nvPr>
            <p:ph idx="1"/>
          </p:nvPr>
        </p:nvPicPr>
        <p:blipFill rotWithShape="1">
          <a:blip r:embed="rId2"/>
          <a:srcRect l="31591" t="17186" r="32993" b="5287"/>
          <a:stretch/>
        </p:blipFill>
        <p:spPr>
          <a:xfrm>
            <a:off x="149406" y="1671638"/>
            <a:ext cx="4148274" cy="5105567"/>
          </a:xfrm>
          <a:prstGeom prst="rect">
            <a:avLst/>
          </a:prstGeom>
        </p:spPr>
      </p:pic>
      <p:sp>
        <p:nvSpPr>
          <p:cNvPr id="6" name="Rectangle 5"/>
          <p:cNvSpPr/>
          <p:nvPr/>
        </p:nvSpPr>
        <p:spPr>
          <a:xfrm>
            <a:off x="2821577" y="2672060"/>
            <a:ext cx="9222377" cy="830997"/>
          </a:xfrm>
          <a:prstGeom prst="rect">
            <a:avLst/>
          </a:prstGeom>
        </p:spPr>
        <p:txBody>
          <a:bodyPr wrap="square">
            <a:spAutoFit/>
          </a:bodyPr>
          <a:lstStyle/>
          <a:p>
            <a:pPr algn="just" rtl="1"/>
            <a:r>
              <a:rPr lang="fa-IR" sz="2400" b="1" dirty="0" smtClean="0">
                <a:cs typeface="B Nazanin" panose="00000400000000000000" pitchFamily="2" charset="-78"/>
              </a:rPr>
              <a:t>انواع پروتئین در شیر: </a:t>
            </a:r>
          </a:p>
          <a:p>
            <a:pPr algn="just" rtl="1"/>
            <a:r>
              <a:rPr lang="fa-IR" sz="2400" b="1" dirty="0" smtClean="0">
                <a:cs typeface="B Nazanin" panose="00000400000000000000" pitchFamily="2" charset="-78"/>
              </a:rPr>
              <a:t>کازئین (80 درصد)، پروتئین های محلول در آب شیر  (20 درصد)</a:t>
            </a:r>
            <a:endParaRPr lang="fa-IR" sz="2400" b="1" dirty="0">
              <a:cs typeface="B Nazanin" panose="00000400000000000000" pitchFamily="2" charset="-78"/>
            </a:endParaRPr>
          </a:p>
        </p:txBody>
      </p:sp>
    </p:spTree>
    <p:extLst>
      <p:ext uri="{BB962C8B-B14F-4D97-AF65-F5344CB8AC3E}">
        <p14:creationId xmlns:p14="http://schemas.microsoft.com/office/powerpoint/2010/main" val="1618106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505" y="135937"/>
            <a:ext cx="10390716" cy="1462087"/>
          </a:xfrm>
        </p:spPr>
        <p:txBody>
          <a:bodyPr/>
          <a:lstStyle/>
          <a:p>
            <a:pPr algn="ctr"/>
            <a:r>
              <a:rPr lang="fa-IR" sz="2800" dirty="0" smtClean="0">
                <a:solidFill>
                  <a:schemeClr val="tx1"/>
                </a:solidFill>
                <a:cs typeface="B Titr" panose="00000700000000000000" pitchFamily="2" charset="-78"/>
              </a:rPr>
              <a:t>سرفصل های درس </a:t>
            </a:r>
            <a:r>
              <a:rPr lang="fa-IR" sz="2800" dirty="0">
                <a:solidFill>
                  <a:schemeClr val="tx1"/>
                </a:solidFill>
                <a:cs typeface="B Titr" panose="00000700000000000000" pitchFamily="2" charset="-78"/>
              </a:rPr>
              <a:t>تکنولوژی کنسرو</a:t>
            </a:r>
            <a:endParaRPr lang="en-US" sz="2800" dirty="0">
              <a:solidFill>
                <a:schemeClr val="tx1"/>
              </a:solidFill>
              <a:cs typeface="B Titr" panose="00000700000000000000" pitchFamily="2" charset="-78"/>
            </a:endParaRPr>
          </a:p>
        </p:txBody>
      </p:sp>
      <p:sp>
        <p:nvSpPr>
          <p:cNvPr id="3" name="Content Placeholder 2"/>
          <p:cNvSpPr>
            <a:spLocks noGrp="1"/>
          </p:cNvSpPr>
          <p:nvPr>
            <p:ph idx="1"/>
          </p:nvPr>
        </p:nvSpPr>
        <p:spPr>
          <a:xfrm>
            <a:off x="-806208" y="1860959"/>
            <a:ext cx="12998208" cy="4997041"/>
          </a:xfrm>
        </p:spPr>
        <p:txBody>
          <a:bodyPr/>
          <a:lstStyle/>
          <a:p>
            <a:pPr marL="388620" algn="justLow" rtl="1">
              <a:buFont typeface="Wingdings" panose="05000000000000000000" pitchFamily="2" charset="2"/>
              <a:buChar char="q"/>
            </a:pPr>
            <a:r>
              <a:rPr lang="fa-IR" sz="2400" b="1" dirty="0">
                <a:cs typeface="B Nazanin" panose="00000400000000000000" pitchFamily="2" charset="-78"/>
              </a:rPr>
              <a:t>تعریف شیر </a:t>
            </a:r>
          </a:p>
          <a:p>
            <a:pPr marL="388620" algn="justLow" rtl="1">
              <a:buFont typeface="Wingdings" panose="05000000000000000000" pitchFamily="2" charset="2"/>
              <a:buChar char="q"/>
            </a:pPr>
            <a:r>
              <a:rPr lang="fa-IR" sz="2400" b="1" dirty="0">
                <a:cs typeface="B Nazanin" panose="00000400000000000000" pitchFamily="2" charset="-78"/>
              </a:rPr>
              <a:t>ارزش تغذیه ای شیر </a:t>
            </a:r>
          </a:p>
          <a:p>
            <a:pPr marL="388620" algn="justLow" rtl="1">
              <a:buFont typeface="Wingdings" panose="05000000000000000000" pitchFamily="2" charset="2"/>
              <a:buChar char="q"/>
            </a:pPr>
            <a:r>
              <a:rPr lang="fa-IR" sz="2400" b="1" dirty="0">
                <a:cs typeface="B Nazanin" panose="00000400000000000000" pitchFamily="2" charset="-78"/>
              </a:rPr>
              <a:t>فیزیولوژی ترشح و تولید شیر </a:t>
            </a:r>
          </a:p>
          <a:p>
            <a:pPr marL="388620" algn="justLow" rtl="1">
              <a:buFont typeface="Wingdings" panose="05000000000000000000" pitchFamily="2" charset="2"/>
              <a:buChar char="q"/>
            </a:pPr>
            <a:r>
              <a:rPr lang="fa-IR" sz="2400" b="1" dirty="0">
                <a:cs typeface="B Nazanin" panose="00000400000000000000" pitchFamily="2" charset="-78"/>
              </a:rPr>
              <a:t>خواص فیزیکی و شیمیایی شیر </a:t>
            </a:r>
          </a:p>
          <a:p>
            <a:pPr marL="388620" algn="justLow" rtl="1">
              <a:buFont typeface="Wingdings" panose="05000000000000000000" pitchFamily="2" charset="2"/>
              <a:buChar char="q"/>
            </a:pPr>
            <a:r>
              <a:rPr lang="fa-IR" sz="2400" b="1" dirty="0">
                <a:cs typeface="B Nazanin" panose="00000400000000000000" pitchFamily="2" charset="-78"/>
              </a:rPr>
              <a:t>چگونگی خرید و جمع آوری شیر </a:t>
            </a:r>
          </a:p>
          <a:p>
            <a:pPr marL="388620" algn="justLow" rtl="1">
              <a:buFont typeface="Wingdings" panose="05000000000000000000" pitchFamily="2" charset="2"/>
              <a:buChar char="q"/>
            </a:pPr>
            <a:r>
              <a:rPr lang="fa-IR" sz="2400" b="1" dirty="0">
                <a:cs typeface="B Nazanin" panose="00000400000000000000" pitchFamily="2" charset="-78"/>
              </a:rPr>
              <a:t>تحویل شیر به کارخانه و عملیات حرارتی روی </a:t>
            </a:r>
            <a:r>
              <a:rPr lang="fa-IR" sz="2400" b="1" dirty="0" smtClean="0">
                <a:cs typeface="B Nazanin" panose="00000400000000000000" pitchFamily="2" charset="-78"/>
              </a:rPr>
              <a:t>آن </a:t>
            </a:r>
            <a:r>
              <a:rPr lang="fa-IR" sz="2400" b="1" dirty="0">
                <a:cs typeface="B Nazanin" panose="00000400000000000000" pitchFamily="2" charset="-78"/>
              </a:rPr>
              <a:t>شامل ترمیزاسیون، پاستوریزاسیون، استریلیزاسیون، هموژنیزاسیون </a:t>
            </a:r>
          </a:p>
          <a:p>
            <a:pPr marL="388620" algn="justLow" rtl="1">
              <a:buFont typeface="Wingdings" panose="05000000000000000000" pitchFamily="2" charset="2"/>
              <a:buChar char="q"/>
            </a:pPr>
            <a:r>
              <a:rPr lang="fa-IR" sz="2400" b="1" dirty="0">
                <a:cs typeface="B Nazanin" panose="00000400000000000000" pitchFamily="2" charset="-78"/>
              </a:rPr>
              <a:t>تمیز کردن تجهیزات ودستگاه های کارخانجات لبنی </a:t>
            </a:r>
          </a:p>
          <a:p>
            <a:pPr marL="388620" algn="justLow" rtl="1">
              <a:buFont typeface="Wingdings" panose="05000000000000000000" pitchFamily="2" charset="2"/>
              <a:buChar char="q"/>
            </a:pPr>
            <a:r>
              <a:rPr lang="fa-IR" sz="2400" b="1" dirty="0">
                <a:cs typeface="B Nazanin" panose="00000400000000000000" pitchFamily="2" charset="-78"/>
              </a:rPr>
              <a:t>تولید ماست وانواع ماست </a:t>
            </a:r>
          </a:p>
          <a:p>
            <a:pPr marL="388620" algn="justLow" rtl="1">
              <a:buFont typeface="Wingdings" panose="05000000000000000000" pitchFamily="2" charset="2"/>
              <a:buChar char="q"/>
            </a:pPr>
            <a:r>
              <a:rPr lang="fa-IR" sz="2400" b="1" dirty="0">
                <a:cs typeface="B Nazanin" panose="00000400000000000000" pitchFamily="2" charset="-78"/>
              </a:rPr>
              <a:t>تولید پنیر (پنیر سفید ایرانی و پنیر چدار)</a:t>
            </a:r>
          </a:p>
          <a:p>
            <a:pPr marL="388620" algn="justLow" rtl="1">
              <a:buFont typeface="Wingdings" panose="05000000000000000000" pitchFamily="2" charset="2"/>
              <a:buChar char="q"/>
            </a:pPr>
            <a:r>
              <a:rPr lang="fa-IR" sz="2400" b="1" dirty="0">
                <a:cs typeface="B Nazanin" panose="00000400000000000000" pitchFamily="2" charset="-78"/>
              </a:rPr>
              <a:t>تولید کره و خامه </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3</a:t>
            </a:fld>
            <a:endParaRPr lang="en-US" altLang="en-US">
              <a:solidFill>
                <a:srgbClr val="000000"/>
              </a:solidFill>
            </a:endParaRPr>
          </a:p>
        </p:txBody>
      </p:sp>
    </p:spTree>
    <p:extLst>
      <p:ext uri="{BB962C8B-B14F-4D97-AF65-F5344CB8AC3E}">
        <p14:creationId xmlns:p14="http://schemas.microsoft.com/office/powerpoint/2010/main" val="293521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iterate type="lt">
                                    <p:tmPct val="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iterate type="lt">
                                    <p:tmPct val="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iterate type="lt">
                                    <p:tmPct val="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iterate type="lt">
                                    <p:tmPct val="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iterate type="lt">
                                    <p:tmPct val="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iterate type="lt">
                                    <p:tmPct val="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iterate type="lt">
                                    <p:tmPct val="0"/>
                                  </p:iterate>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iterate type="lt">
                                    <p:tmPct val="0"/>
                                  </p:iterate>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iterate type="lt">
                                    <p:tmPct val="0"/>
                                  </p:iterate>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par>
                                <p:cTn id="53" presetID="15" presetClass="emph" presetSubtype="0" nodeType="withEffect">
                                  <p:stCondLst>
                                    <p:cond delay="0"/>
                                  </p:stCondLst>
                                  <p:iterate type="lt">
                                    <p:tmAbs val="25"/>
                                  </p:iterate>
                                  <p:childTnLst>
                                    <p:set>
                                      <p:cBhvr override="childStyle">
                                        <p:cTn id="54" dur="indefinite"/>
                                        <p:tgtEl>
                                          <p:spTgt spid="3">
                                            <p:txEl>
                                              <p:pRg st="0" end="0"/>
                                            </p:txEl>
                                          </p:spTgt>
                                        </p:tgtEl>
                                        <p:attrNameLst>
                                          <p:attrName>style.fontWeight</p:attrName>
                                        </p:attrNameLst>
                                      </p:cBhvr>
                                      <p:to>
                                        <p:strVal val="bold"/>
                                      </p:to>
                                    </p:set>
                                  </p:childTnLst>
                                </p:cTn>
                              </p:par>
                              <p:par>
                                <p:cTn id="55" presetID="15" presetClass="emph" presetSubtype="0" nodeType="withEffect">
                                  <p:stCondLst>
                                    <p:cond delay="0"/>
                                  </p:stCondLst>
                                  <p:iterate type="lt">
                                    <p:tmAbs val="25"/>
                                  </p:iterate>
                                  <p:childTnLst>
                                    <p:set>
                                      <p:cBhvr override="childStyle">
                                        <p:cTn id="56" dur="indefinite"/>
                                        <p:tgtEl>
                                          <p:spTgt spid="3">
                                            <p:txEl>
                                              <p:pRg st="1" end="1"/>
                                            </p:txEl>
                                          </p:spTgt>
                                        </p:tgtEl>
                                        <p:attrNameLst>
                                          <p:attrName>style.fontWeight</p:attrName>
                                        </p:attrNameLst>
                                      </p:cBhvr>
                                      <p:to>
                                        <p:strVal val="bold"/>
                                      </p:to>
                                    </p:set>
                                  </p:childTnLst>
                                </p:cTn>
                              </p:par>
                              <p:par>
                                <p:cTn id="57" presetID="15" presetClass="emph" presetSubtype="0" nodeType="withEffect">
                                  <p:stCondLst>
                                    <p:cond delay="0"/>
                                  </p:stCondLst>
                                  <p:iterate type="lt">
                                    <p:tmAbs val="25"/>
                                  </p:iterate>
                                  <p:childTnLst>
                                    <p:set>
                                      <p:cBhvr override="childStyle">
                                        <p:cTn id="58" dur="indefinite"/>
                                        <p:tgtEl>
                                          <p:spTgt spid="3">
                                            <p:txEl>
                                              <p:pRg st="2" end="2"/>
                                            </p:txEl>
                                          </p:spTgt>
                                        </p:tgtEl>
                                        <p:attrNameLst>
                                          <p:attrName>style.fontWeight</p:attrName>
                                        </p:attrNameLst>
                                      </p:cBhvr>
                                      <p:to>
                                        <p:strVal val="bold"/>
                                      </p:to>
                                    </p:set>
                                  </p:childTnLst>
                                </p:cTn>
                              </p:par>
                              <p:par>
                                <p:cTn id="59" presetID="15" presetClass="emph" presetSubtype="0" nodeType="withEffect">
                                  <p:stCondLst>
                                    <p:cond delay="0"/>
                                  </p:stCondLst>
                                  <p:iterate type="lt">
                                    <p:tmAbs val="25"/>
                                  </p:iterate>
                                  <p:childTnLst>
                                    <p:set>
                                      <p:cBhvr override="childStyle">
                                        <p:cTn id="60" dur="indefinite"/>
                                        <p:tgtEl>
                                          <p:spTgt spid="3">
                                            <p:txEl>
                                              <p:pRg st="3" end="3"/>
                                            </p:txEl>
                                          </p:spTgt>
                                        </p:tgtEl>
                                        <p:attrNameLst>
                                          <p:attrName>style.fontWeight</p:attrName>
                                        </p:attrNameLst>
                                      </p:cBhvr>
                                      <p:to>
                                        <p:strVal val="bold"/>
                                      </p:to>
                                    </p:set>
                                  </p:childTnLst>
                                </p:cTn>
                              </p:par>
                              <p:par>
                                <p:cTn id="61" presetID="15" presetClass="emph" presetSubtype="0" nodeType="withEffect">
                                  <p:stCondLst>
                                    <p:cond delay="0"/>
                                  </p:stCondLst>
                                  <p:iterate type="lt">
                                    <p:tmAbs val="25"/>
                                  </p:iterate>
                                  <p:childTnLst>
                                    <p:set>
                                      <p:cBhvr override="childStyle">
                                        <p:cTn id="62" dur="indefinite"/>
                                        <p:tgtEl>
                                          <p:spTgt spid="3">
                                            <p:txEl>
                                              <p:pRg st="4" end="4"/>
                                            </p:txEl>
                                          </p:spTgt>
                                        </p:tgtEl>
                                        <p:attrNameLst>
                                          <p:attrName>style.fontWeight</p:attrName>
                                        </p:attrNameLst>
                                      </p:cBhvr>
                                      <p:to>
                                        <p:strVal val="bold"/>
                                      </p:to>
                                    </p:set>
                                  </p:childTnLst>
                                </p:cTn>
                              </p:par>
                              <p:par>
                                <p:cTn id="63" presetID="15" presetClass="emph" presetSubtype="0" nodeType="withEffect">
                                  <p:stCondLst>
                                    <p:cond delay="0"/>
                                  </p:stCondLst>
                                  <p:iterate type="lt">
                                    <p:tmAbs val="25"/>
                                  </p:iterate>
                                  <p:childTnLst>
                                    <p:set>
                                      <p:cBhvr override="childStyle">
                                        <p:cTn id="64" dur="indefinite"/>
                                        <p:tgtEl>
                                          <p:spTgt spid="3">
                                            <p:txEl>
                                              <p:pRg st="5" end="5"/>
                                            </p:txEl>
                                          </p:spTgt>
                                        </p:tgtEl>
                                        <p:attrNameLst>
                                          <p:attrName>style.fontWeight</p:attrName>
                                        </p:attrNameLst>
                                      </p:cBhvr>
                                      <p:to>
                                        <p:strVal val="bold"/>
                                      </p:to>
                                    </p:set>
                                  </p:childTnLst>
                                </p:cTn>
                              </p:par>
                              <p:par>
                                <p:cTn id="65" presetID="15" presetClass="emph" presetSubtype="0" nodeType="withEffect">
                                  <p:stCondLst>
                                    <p:cond delay="0"/>
                                  </p:stCondLst>
                                  <p:iterate type="lt">
                                    <p:tmAbs val="25"/>
                                  </p:iterate>
                                  <p:childTnLst>
                                    <p:set>
                                      <p:cBhvr override="childStyle">
                                        <p:cTn id="66" dur="indefinite"/>
                                        <p:tgtEl>
                                          <p:spTgt spid="3">
                                            <p:txEl>
                                              <p:pRg st="6" end="6"/>
                                            </p:txEl>
                                          </p:spTgt>
                                        </p:tgtEl>
                                        <p:attrNameLst>
                                          <p:attrName>style.fontWeight</p:attrName>
                                        </p:attrNameLst>
                                      </p:cBhvr>
                                      <p:to>
                                        <p:strVal val="bold"/>
                                      </p:to>
                                    </p:set>
                                  </p:childTnLst>
                                </p:cTn>
                              </p:par>
                              <p:par>
                                <p:cTn id="67" presetID="15" presetClass="emph" presetSubtype="0" nodeType="withEffect">
                                  <p:stCondLst>
                                    <p:cond delay="0"/>
                                  </p:stCondLst>
                                  <p:iterate type="lt">
                                    <p:tmAbs val="25"/>
                                  </p:iterate>
                                  <p:childTnLst>
                                    <p:set>
                                      <p:cBhvr override="childStyle">
                                        <p:cTn id="68" dur="indefinite"/>
                                        <p:tgtEl>
                                          <p:spTgt spid="3">
                                            <p:txEl>
                                              <p:pRg st="7" end="7"/>
                                            </p:txEl>
                                          </p:spTgt>
                                        </p:tgtEl>
                                        <p:attrNameLst>
                                          <p:attrName>style.fontWeight</p:attrName>
                                        </p:attrNameLst>
                                      </p:cBhvr>
                                      <p:to>
                                        <p:strVal val="bold"/>
                                      </p:to>
                                    </p:set>
                                  </p:childTnLst>
                                </p:cTn>
                              </p:par>
                              <p:par>
                                <p:cTn id="69" presetID="15" presetClass="emph" presetSubtype="0" nodeType="withEffect">
                                  <p:stCondLst>
                                    <p:cond delay="0"/>
                                  </p:stCondLst>
                                  <p:iterate type="lt">
                                    <p:tmAbs val="25"/>
                                  </p:iterate>
                                  <p:childTnLst>
                                    <p:set>
                                      <p:cBhvr override="childStyle">
                                        <p:cTn id="70" dur="indefinite"/>
                                        <p:tgtEl>
                                          <p:spTgt spid="3">
                                            <p:txEl>
                                              <p:pRg st="8" end="8"/>
                                            </p:txEl>
                                          </p:spTgt>
                                        </p:tgtEl>
                                        <p:attrNameLst>
                                          <p:attrName>style.fontWeight</p:attrName>
                                        </p:attrNameLst>
                                      </p:cBhvr>
                                      <p:to>
                                        <p:strVal val="bold"/>
                                      </p:to>
                                    </p:set>
                                  </p:childTnLst>
                                </p:cTn>
                              </p:par>
                              <p:par>
                                <p:cTn id="71" presetID="15" presetClass="emph" presetSubtype="0" nodeType="withEffect">
                                  <p:stCondLst>
                                    <p:cond delay="0"/>
                                  </p:stCondLst>
                                  <p:iterate type="lt">
                                    <p:tmAbs val="25"/>
                                  </p:iterate>
                                  <p:childTnLst>
                                    <p:set>
                                      <p:cBhvr override="childStyle">
                                        <p:cTn id="72" dur="indefinite"/>
                                        <p:tgtEl>
                                          <p:spTgt spid="3">
                                            <p:txEl>
                                              <p:pRg st="9" end="9"/>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3200" b="1" dirty="0" smtClean="0">
                <a:solidFill>
                  <a:schemeClr val="tx2">
                    <a:lumMod val="60000"/>
                    <a:lumOff val="40000"/>
                  </a:schemeClr>
                </a:solidFill>
                <a:cs typeface="B Titr" panose="00000700000000000000" pitchFamily="2" charset="-78"/>
              </a:rPr>
              <a:t>کازئین</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30</a:t>
            </a:fld>
            <a:endParaRPr lang="en-US" altLang="en-US">
              <a:solidFill>
                <a:srgbClr val="000000"/>
              </a:solidFill>
            </a:endParaRPr>
          </a:p>
        </p:txBody>
      </p:sp>
      <p:sp>
        <p:nvSpPr>
          <p:cNvPr id="4" name="Content Placeholder 3"/>
          <p:cNvSpPr>
            <a:spLocks noGrp="1"/>
          </p:cNvSpPr>
          <p:nvPr>
            <p:ph idx="1"/>
          </p:nvPr>
        </p:nvSpPr>
        <p:spPr>
          <a:xfrm>
            <a:off x="-182880" y="2148841"/>
            <a:ext cx="12374880" cy="4323397"/>
          </a:xfrm>
        </p:spPr>
        <p:txBody>
          <a:bodyPr/>
          <a:lstStyle/>
          <a:p>
            <a:pPr marL="0" indent="0" algn="just" rtl="1">
              <a:buNone/>
            </a:pPr>
            <a:endParaRPr lang="fa-IR" sz="2200" dirty="0" smtClean="0">
              <a:cs typeface="B Nazanin" panose="00000400000000000000" pitchFamily="2" charset="-78"/>
            </a:endParaRPr>
          </a:p>
          <a:p>
            <a:pPr algn="just" rtl="1">
              <a:buFont typeface="Wingdings" panose="05000000000000000000" pitchFamily="2" charset="2"/>
              <a:buChar char="v"/>
            </a:pPr>
            <a:r>
              <a:rPr lang="fa-IR" sz="2200" b="1" dirty="0" smtClean="0">
                <a:cs typeface="B Nazanin" panose="00000400000000000000" pitchFamily="2" charset="-78"/>
              </a:rPr>
              <a:t>به </a:t>
            </a:r>
            <a:r>
              <a:rPr lang="fa-IR" sz="2200" b="1" dirty="0">
                <a:cs typeface="B Nazanin" panose="00000400000000000000" pitchFamily="2" charset="-78"/>
              </a:rPr>
              <a:t>صورت کلویید در داخل شیر وجود </a:t>
            </a:r>
            <a:r>
              <a:rPr lang="fa-IR" sz="2200" b="1" dirty="0" smtClean="0">
                <a:cs typeface="B Nazanin" panose="00000400000000000000" pitchFamily="2" charset="-78"/>
              </a:rPr>
              <a:t>دارد.</a:t>
            </a:r>
          </a:p>
          <a:p>
            <a:pPr algn="just" rtl="1">
              <a:buFont typeface="Wingdings" panose="05000000000000000000" pitchFamily="2" charset="2"/>
              <a:buChar char="v"/>
            </a:pPr>
            <a:r>
              <a:rPr lang="fa-IR" sz="2200" b="1" dirty="0" smtClean="0">
                <a:cs typeface="B Nazanin" panose="00000400000000000000" pitchFamily="2" charset="-78"/>
              </a:rPr>
              <a:t>در برابر حرارت مقاوم است که دلیل آن: بالا بودن اسید آمینه </a:t>
            </a:r>
            <a:r>
              <a:rPr lang="fa-IR" sz="2200" b="1" dirty="0" smtClean="0">
                <a:solidFill>
                  <a:srgbClr val="FF0000"/>
                </a:solidFill>
                <a:cs typeface="B Nazanin" panose="00000400000000000000" pitchFamily="2" charset="-78"/>
              </a:rPr>
              <a:t>پرولین</a:t>
            </a:r>
            <a:r>
              <a:rPr lang="fa-IR" sz="2200" b="1" dirty="0" smtClean="0">
                <a:cs typeface="B Nazanin" panose="00000400000000000000" pitchFamily="2" charset="-78"/>
              </a:rPr>
              <a:t> و پایین بودن اسید آمینه </a:t>
            </a:r>
            <a:r>
              <a:rPr lang="fa-IR" sz="2200" b="1" dirty="0" smtClean="0">
                <a:solidFill>
                  <a:srgbClr val="FF0000"/>
                </a:solidFill>
                <a:cs typeface="B Nazanin" panose="00000400000000000000" pitchFamily="2" charset="-78"/>
              </a:rPr>
              <a:t>سیستئین</a:t>
            </a:r>
            <a:r>
              <a:rPr lang="fa-IR" sz="2200" b="1" dirty="0" smtClean="0">
                <a:cs typeface="B Nazanin" panose="00000400000000000000" pitchFamily="2" charset="-78"/>
              </a:rPr>
              <a:t> در آن است.</a:t>
            </a:r>
          </a:p>
          <a:p>
            <a:pPr algn="just" rtl="1">
              <a:buFont typeface="Wingdings" panose="05000000000000000000" pitchFamily="2" charset="2"/>
              <a:buChar char="v"/>
            </a:pPr>
            <a:r>
              <a:rPr lang="fa-IR" sz="2200" b="1" dirty="0">
                <a:cs typeface="B Nazanin" panose="00000400000000000000" pitchFamily="2" charset="-78"/>
              </a:rPr>
              <a:t>کازئین فقط در شیر و به حالت کمپلکس کلسیم کازئینات فسفات </a:t>
            </a:r>
            <a:r>
              <a:rPr lang="fa-IR" sz="2200" b="1" dirty="0" smtClean="0">
                <a:cs typeface="B Nazanin" panose="00000400000000000000" pitchFamily="2" charset="-78"/>
              </a:rPr>
              <a:t>وجود دارد</a:t>
            </a:r>
          </a:p>
          <a:p>
            <a:pPr algn="r" rtl="1">
              <a:buFont typeface="Wingdings" panose="05000000000000000000" pitchFamily="2" charset="2"/>
              <a:buChar char="v"/>
            </a:pPr>
            <a:r>
              <a:rPr lang="fa-IR" sz="2200" b="1" dirty="0" smtClean="0">
                <a:cs typeface="B Nazanin" panose="00000400000000000000" pitchFamily="2" charset="-78"/>
              </a:rPr>
              <a:t>در </a:t>
            </a:r>
            <a:r>
              <a:rPr lang="fa-IR" sz="2200" b="1" dirty="0">
                <a:cs typeface="B Nazanin" panose="00000400000000000000" pitchFamily="2" charset="-78"/>
              </a:rPr>
              <a:t>داخل میسل ها مولکول ها ابتدا به وسیله ی پیوند هیدروژنی </a:t>
            </a:r>
            <a:r>
              <a:rPr lang="fa-IR" sz="2200" b="1" dirty="0" smtClean="0">
                <a:cs typeface="B Nazanin" panose="00000400000000000000" pitchFamily="2" charset="-78"/>
              </a:rPr>
              <a:t>به یکدیگر </a:t>
            </a:r>
            <a:r>
              <a:rPr lang="fa-IR" sz="2200" b="1" dirty="0">
                <a:cs typeface="B Nazanin" panose="00000400000000000000" pitchFamily="2" charset="-78"/>
              </a:rPr>
              <a:t>وصل شده و میسل های فرعی را تشکیل می </a:t>
            </a:r>
            <a:r>
              <a:rPr lang="fa-IR" sz="2200" b="1" dirty="0" smtClean="0">
                <a:cs typeface="B Nazanin" panose="00000400000000000000" pitchFamily="2" charset="-78"/>
              </a:rPr>
              <a:t>دهند.</a:t>
            </a:r>
          </a:p>
          <a:p>
            <a:pPr algn="r" rtl="1">
              <a:buFont typeface="Wingdings" panose="05000000000000000000" pitchFamily="2" charset="2"/>
              <a:buChar char="v"/>
            </a:pPr>
            <a:r>
              <a:rPr lang="fa-IR" sz="2200" b="1" dirty="0">
                <a:cs typeface="B Nazanin" panose="00000400000000000000" pitchFamily="2" charset="-78"/>
              </a:rPr>
              <a:t>میسل های فرعی به وسیله یون های کلسیم و </a:t>
            </a:r>
            <a:r>
              <a:rPr lang="fa-IR" sz="2200" b="1" dirty="0" smtClean="0">
                <a:cs typeface="B Nazanin" panose="00000400000000000000" pitchFamily="2" charset="-78"/>
              </a:rPr>
              <a:t>فسفات </a:t>
            </a:r>
            <a:r>
              <a:rPr lang="fa-IR" sz="2200" b="1" dirty="0">
                <a:cs typeface="B Nazanin" panose="00000400000000000000" pitchFamily="2" charset="-78"/>
              </a:rPr>
              <a:t>به هم وصل می </a:t>
            </a:r>
            <a:r>
              <a:rPr lang="fa-IR" sz="2200" b="1" dirty="0" smtClean="0">
                <a:cs typeface="B Nazanin" panose="00000400000000000000" pitchFamily="2" charset="-78"/>
              </a:rPr>
              <a:t>شوند.</a:t>
            </a:r>
          </a:p>
        </p:txBody>
      </p:sp>
    </p:spTree>
    <p:extLst>
      <p:ext uri="{BB962C8B-B14F-4D97-AF65-F5344CB8AC3E}">
        <p14:creationId xmlns:p14="http://schemas.microsoft.com/office/powerpoint/2010/main" val="3074307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2800" b="1" dirty="0" smtClean="0">
                <a:solidFill>
                  <a:schemeClr val="tx2">
                    <a:lumMod val="60000"/>
                    <a:lumOff val="40000"/>
                  </a:schemeClr>
                </a:solidFill>
                <a:cs typeface="B Titr" panose="00000700000000000000" pitchFamily="2" charset="-78"/>
              </a:rPr>
              <a:t>کاپا کازئین</a:t>
            </a:r>
            <a:endParaRPr lang="en-US" sz="28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31</a:t>
            </a:fld>
            <a:endParaRPr lang="en-US" altLang="en-US">
              <a:solidFill>
                <a:srgbClr val="000000"/>
              </a:solidFill>
            </a:endParaRPr>
          </a:p>
        </p:txBody>
      </p:sp>
      <p:sp>
        <p:nvSpPr>
          <p:cNvPr id="4" name="Content Placeholder 3"/>
          <p:cNvSpPr>
            <a:spLocks noGrp="1"/>
          </p:cNvSpPr>
          <p:nvPr>
            <p:ph idx="1"/>
          </p:nvPr>
        </p:nvSpPr>
        <p:spPr>
          <a:xfrm>
            <a:off x="0" y="1920240"/>
            <a:ext cx="12192000" cy="4937760"/>
          </a:xfrm>
        </p:spPr>
        <p:txBody>
          <a:bodyPr/>
          <a:lstStyle/>
          <a:p>
            <a:pPr algn="just" rtl="1">
              <a:buFont typeface="Wingdings" panose="05000000000000000000" pitchFamily="2" charset="2"/>
              <a:buChar char="Ø"/>
            </a:pPr>
            <a:endParaRPr lang="fa-IR" sz="2400" b="1" dirty="0" smtClean="0">
              <a:cs typeface="B Nazanin" panose="00000400000000000000" pitchFamily="2" charset="-78"/>
            </a:endParaRPr>
          </a:p>
          <a:p>
            <a:pPr marL="0" indent="0" algn="ctr" rtl="1">
              <a:buNone/>
            </a:pPr>
            <a:r>
              <a:rPr lang="fa-IR" sz="2400" b="1" dirty="0">
                <a:solidFill>
                  <a:schemeClr val="accent2">
                    <a:lumMod val="75000"/>
                  </a:schemeClr>
                </a:solidFill>
                <a:cs typeface="B Nazanin" panose="00000400000000000000" pitchFamily="2" charset="-78"/>
              </a:rPr>
              <a:t>کاپا کازئین فاکتور اصلی پایداری کلویید کازئین است.</a:t>
            </a:r>
          </a:p>
          <a:p>
            <a:pPr algn="just" rtl="1">
              <a:buFont typeface="Wingdings" panose="05000000000000000000" pitchFamily="2" charset="2"/>
              <a:buChar char="Ø"/>
            </a:pPr>
            <a:r>
              <a:rPr lang="fa-IR" sz="2400" b="1" dirty="0" smtClean="0">
                <a:cs typeface="B Nazanin" panose="00000400000000000000" pitchFamily="2" charset="-78"/>
              </a:rPr>
              <a:t>مولکول </a:t>
            </a:r>
            <a:r>
              <a:rPr lang="fa-IR" sz="2400" b="1" dirty="0">
                <a:cs typeface="B Nazanin" panose="00000400000000000000" pitchFamily="2" charset="-78"/>
              </a:rPr>
              <a:t>کاپا کازئین در یک انتها دارای اسید آمینه با زنجیر کربنی بلند بوده و انتهای دیگر آن دارای مقدار زیادی کربوهیدرات می باشد که به زنجیر هیدروکربنه اسیدهای آمینه متصل هستند که موجب می شود قسمت اول مولکول هیدروفوب و قسمت دوم هیدروفیل گردد .</a:t>
            </a:r>
          </a:p>
          <a:p>
            <a:pPr algn="just" rtl="1">
              <a:buFont typeface="Wingdings" panose="05000000000000000000" pitchFamily="2" charset="2"/>
              <a:buChar char="Ø"/>
            </a:pPr>
            <a:r>
              <a:rPr lang="fa-IR" sz="2400" b="1" dirty="0" smtClean="0">
                <a:cs typeface="B Nazanin" panose="00000400000000000000" pitchFamily="2" charset="-78"/>
              </a:rPr>
              <a:t>کاپا </a:t>
            </a:r>
            <a:r>
              <a:rPr lang="fa-IR" sz="2400" b="1" dirty="0">
                <a:cs typeface="B Nazanin" panose="00000400000000000000" pitchFamily="2" charset="-78"/>
              </a:rPr>
              <a:t>کازئین احتمالا در سطح میسل قرار دارد . قسمت هیدروفوب آن به قسمت هیدروفوب انواع دیگر </a:t>
            </a:r>
            <a:r>
              <a:rPr lang="fa-IR" sz="2400" b="1" dirty="0" smtClean="0">
                <a:cs typeface="B Nazanin" panose="00000400000000000000" pitchFamily="2" charset="-78"/>
              </a:rPr>
              <a:t>کازئین در </a:t>
            </a:r>
            <a:r>
              <a:rPr lang="fa-IR" sz="2400" b="1" dirty="0">
                <a:cs typeface="B Nazanin" panose="00000400000000000000" pitchFamily="2" charset="-78"/>
              </a:rPr>
              <a:t>میسل چسبیده و انتهای هیدروفیل آن در داخل آب قرار می گیرد .</a:t>
            </a:r>
          </a:p>
          <a:p>
            <a:pPr marL="0" indent="0" algn="just" rtl="1">
              <a:buNone/>
            </a:pPr>
            <a:endParaRPr lang="fa-IR" sz="2400" dirty="0" smtClean="0"/>
          </a:p>
        </p:txBody>
      </p:sp>
    </p:spTree>
    <p:extLst>
      <p:ext uri="{BB962C8B-B14F-4D97-AF65-F5344CB8AC3E}">
        <p14:creationId xmlns:p14="http://schemas.microsoft.com/office/powerpoint/2010/main" val="214228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3200" b="1" dirty="0" smtClean="0">
                <a:solidFill>
                  <a:schemeClr val="tx2">
                    <a:lumMod val="60000"/>
                    <a:lumOff val="40000"/>
                  </a:schemeClr>
                </a:solidFill>
                <a:cs typeface="B Titr" panose="00000700000000000000" pitchFamily="2" charset="-78"/>
              </a:rPr>
              <a:t>اثر آنزیم رنین روی کاپا کازئین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32</a:t>
            </a:fld>
            <a:endParaRPr lang="en-US" altLang="en-US">
              <a:solidFill>
                <a:srgbClr val="000000"/>
              </a:solidFill>
            </a:endParaRPr>
          </a:p>
        </p:txBody>
      </p:sp>
      <p:sp>
        <p:nvSpPr>
          <p:cNvPr id="4" name="Content Placeholder 3"/>
          <p:cNvSpPr>
            <a:spLocks noGrp="1"/>
          </p:cNvSpPr>
          <p:nvPr>
            <p:ph idx="1"/>
          </p:nvPr>
        </p:nvSpPr>
        <p:spPr>
          <a:xfrm>
            <a:off x="0" y="1920240"/>
            <a:ext cx="12192000" cy="4937760"/>
          </a:xfrm>
        </p:spPr>
        <p:txBody>
          <a:bodyPr/>
          <a:lstStyle/>
          <a:p>
            <a:pPr marL="0" indent="0" algn="just" rtl="1">
              <a:buNone/>
            </a:pPr>
            <a:r>
              <a:rPr lang="fa-IR" sz="2200" b="1" dirty="0" smtClean="0">
                <a:cs typeface="B Nazanin" panose="00000400000000000000" pitchFamily="2" charset="-78"/>
              </a:rPr>
              <a:t>کاپا کازئین دارای 169 اسید آمینه است.</a:t>
            </a:r>
          </a:p>
          <a:p>
            <a:pPr marL="0" indent="0" algn="just" rtl="1">
              <a:buNone/>
            </a:pPr>
            <a:r>
              <a:rPr lang="fa-IR" sz="2200" b="1" dirty="0" smtClean="0">
                <a:cs typeface="B Nazanin" panose="00000400000000000000" pitchFamily="2" charset="-78"/>
              </a:rPr>
              <a:t>از محل اسید آمینه 105 (</a:t>
            </a:r>
            <a:r>
              <a:rPr lang="fa-IR" sz="2200" b="1" dirty="0" smtClean="0">
                <a:solidFill>
                  <a:srgbClr val="FF0000"/>
                </a:solidFill>
                <a:cs typeface="B Nazanin" panose="00000400000000000000" pitchFamily="2" charset="-78"/>
              </a:rPr>
              <a:t>فنیل آلانین</a:t>
            </a:r>
            <a:r>
              <a:rPr lang="fa-IR" sz="2200" b="1" dirty="0" smtClean="0">
                <a:cs typeface="B Nazanin" panose="00000400000000000000" pitchFamily="2" charset="-78"/>
              </a:rPr>
              <a:t>) و 106 (</a:t>
            </a:r>
            <a:r>
              <a:rPr lang="fa-IR" sz="2200" b="1" dirty="0" smtClean="0">
                <a:solidFill>
                  <a:srgbClr val="FF0000"/>
                </a:solidFill>
                <a:cs typeface="B Nazanin" panose="00000400000000000000" pitchFamily="2" charset="-78"/>
              </a:rPr>
              <a:t>متیونین</a:t>
            </a:r>
            <a:r>
              <a:rPr lang="fa-IR" sz="2200" b="1" dirty="0" smtClean="0">
                <a:cs typeface="B Nazanin" panose="00000400000000000000" pitchFamily="2" charset="-78"/>
              </a:rPr>
              <a:t>) توسط آنزیم رنین میشکند. </a:t>
            </a:r>
          </a:p>
          <a:p>
            <a:pPr marL="0" indent="0" algn="just" rtl="1">
              <a:buNone/>
            </a:pPr>
            <a:r>
              <a:rPr lang="fa-IR" sz="2200" b="1" dirty="0" smtClean="0">
                <a:cs typeface="B Nazanin" panose="00000400000000000000" pitchFamily="2" charset="-78"/>
              </a:rPr>
              <a:t>از اسید آمینه اول تا اسید آمینه 105 </a:t>
            </a:r>
            <a:r>
              <a:rPr lang="fa-IR" sz="2200" b="1" dirty="0" smtClean="0">
                <a:solidFill>
                  <a:srgbClr val="FF0000"/>
                </a:solidFill>
                <a:cs typeface="B Nazanin" panose="00000400000000000000" pitchFamily="2" charset="-78"/>
              </a:rPr>
              <a:t>پاراکازئین</a:t>
            </a:r>
            <a:r>
              <a:rPr lang="fa-IR" sz="2200" b="1" dirty="0" smtClean="0">
                <a:cs typeface="B Nazanin" panose="00000400000000000000" pitchFamily="2" charset="-78"/>
              </a:rPr>
              <a:t> را ایجاد میکند که در حضور یون کلسیم</a:t>
            </a:r>
            <a:r>
              <a:rPr lang="fa-IR" sz="2200" b="1" dirty="0">
                <a:cs typeface="B Nazanin" panose="00000400000000000000" pitchFamily="2" charset="-78"/>
              </a:rPr>
              <a:t> لخته </a:t>
            </a:r>
            <a:r>
              <a:rPr lang="fa-IR" sz="2200" b="1" dirty="0" smtClean="0">
                <a:cs typeface="B Nazanin" panose="00000400000000000000" pitchFamily="2" charset="-78"/>
              </a:rPr>
              <a:t>پنیر را تشکیل میدهد.</a:t>
            </a:r>
          </a:p>
          <a:p>
            <a:pPr marL="0" indent="0" algn="just" rtl="1">
              <a:buNone/>
            </a:pPr>
            <a:r>
              <a:rPr lang="fa-IR" sz="2200" b="1" dirty="0" smtClean="0">
                <a:cs typeface="B Nazanin" panose="00000400000000000000" pitchFamily="2" charset="-78"/>
              </a:rPr>
              <a:t>از اسید آمینه 106 تا آخرین اسید آمینه </a:t>
            </a:r>
            <a:r>
              <a:rPr lang="fa-IR" sz="2200" b="1" dirty="0" smtClean="0">
                <a:solidFill>
                  <a:srgbClr val="FF0000"/>
                </a:solidFill>
                <a:cs typeface="B Nazanin" panose="00000400000000000000" pitchFamily="2" charset="-78"/>
              </a:rPr>
              <a:t>پپتید</a:t>
            </a:r>
            <a:r>
              <a:rPr lang="fa-IR" sz="2200" b="1" dirty="0" smtClean="0">
                <a:cs typeface="B Nazanin" panose="00000400000000000000" pitchFamily="2" charset="-78"/>
              </a:rPr>
              <a:t> را ایجاد میکند که محلول در آب می باشد. </a:t>
            </a:r>
          </a:p>
          <a:p>
            <a:pPr marL="0" indent="0" algn="just" rtl="1">
              <a:buNone/>
            </a:pPr>
            <a:endParaRPr lang="fa-IR" sz="2200" b="1" dirty="0" smtClean="0">
              <a:cs typeface="B Nazanin" panose="00000400000000000000" pitchFamily="2" charset="-78"/>
            </a:endParaRPr>
          </a:p>
        </p:txBody>
      </p:sp>
      <p:pic>
        <p:nvPicPr>
          <p:cNvPr id="5" name="Picture 4"/>
          <p:cNvPicPr>
            <a:picLocks noChangeAspect="1"/>
          </p:cNvPicPr>
          <p:nvPr/>
        </p:nvPicPr>
        <p:blipFill rotWithShape="1">
          <a:blip r:embed="rId2"/>
          <a:srcRect l="25034" t="25982" r="24566" b="35268"/>
          <a:stretch/>
        </p:blipFill>
        <p:spPr>
          <a:xfrm>
            <a:off x="3082834" y="3866198"/>
            <a:ext cx="6557554" cy="2834640"/>
          </a:xfrm>
          <a:prstGeom prst="rect">
            <a:avLst/>
          </a:prstGeom>
        </p:spPr>
      </p:pic>
    </p:spTree>
    <p:extLst>
      <p:ext uri="{BB962C8B-B14F-4D97-AF65-F5344CB8AC3E}">
        <p14:creationId xmlns:p14="http://schemas.microsoft.com/office/powerpoint/2010/main" val="117831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209551"/>
            <a:ext cx="10390716" cy="1462087"/>
          </a:xfrm>
        </p:spPr>
        <p:txBody>
          <a:bodyPr/>
          <a:lstStyle/>
          <a:p>
            <a:pPr algn="ctr" rtl="1"/>
            <a:r>
              <a:rPr lang="fa-IR" sz="3200" b="1" dirty="0" smtClean="0">
                <a:solidFill>
                  <a:schemeClr val="tx2">
                    <a:lumMod val="60000"/>
                    <a:lumOff val="40000"/>
                  </a:schemeClr>
                </a:solidFill>
                <a:cs typeface="B Titr" panose="00000700000000000000" pitchFamily="2" charset="-78"/>
              </a:rPr>
              <a:t>رسوب دادن کازئین</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33</a:t>
            </a:fld>
            <a:endParaRPr lang="en-US" altLang="en-US">
              <a:solidFill>
                <a:srgbClr val="000000"/>
              </a:solidFill>
            </a:endParaRPr>
          </a:p>
        </p:txBody>
      </p:sp>
      <p:sp>
        <p:nvSpPr>
          <p:cNvPr id="4" name="Content Placeholder 3"/>
          <p:cNvSpPr>
            <a:spLocks noGrp="1"/>
          </p:cNvSpPr>
          <p:nvPr>
            <p:ph idx="1"/>
          </p:nvPr>
        </p:nvSpPr>
        <p:spPr>
          <a:xfrm>
            <a:off x="0" y="1920240"/>
            <a:ext cx="12192000" cy="4937760"/>
          </a:xfrm>
        </p:spPr>
        <p:txBody>
          <a:bodyPr/>
          <a:lstStyle/>
          <a:p>
            <a:pPr marL="0" indent="0" algn="just" rtl="1">
              <a:lnSpc>
                <a:spcPct val="150000"/>
              </a:lnSpc>
              <a:buNone/>
            </a:pPr>
            <a:r>
              <a:rPr lang="fa-IR" sz="2200" b="1" dirty="0" smtClean="0">
                <a:cs typeface="B Nazanin" panose="00000400000000000000" pitchFamily="2" charset="-78"/>
              </a:rPr>
              <a:t>دو روش وجود دارد:</a:t>
            </a:r>
          </a:p>
          <a:p>
            <a:pPr marL="457200" indent="-457200" algn="just" rtl="1">
              <a:lnSpc>
                <a:spcPct val="150000"/>
              </a:lnSpc>
              <a:buAutoNum type="arabicParenR"/>
            </a:pPr>
            <a:r>
              <a:rPr lang="fa-IR" sz="2200" b="1" dirty="0" smtClean="0">
                <a:solidFill>
                  <a:schemeClr val="accent1">
                    <a:lumMod val="75000"/>
                  </a:schemeClr>
                </a:solidFill>
                <a:cs typeface="B Nazanin" panose="00000400000000000000" pitchFamily="2" charset="-78"/>
              </a:rPr>
              <a:t>استفاده از آنزیم رنین</a:t>
            </a:r>
            <a:r>
              <a:rPr lang="fa-IR" sz="2200" b="1" dirty="0" smtClean="0">
                <a:cs typeface="B Nazanin" panose="00000400000000000000" pitchFamily="2" charset="-78"/>
              </a:rPr>
              <a:t>: اثر روی اسید آمینه فنیل آلانین و متیونین و تولید پاراکازئین و پپتید </a:t>
            </a:r>
          </a:p>
          <a:p>
            <a:pPr marL="457200" indent="-457200" algn="just" rtl="1">
              <a:lnSpc>
                <a:spcPct val="150000"/>
              </a:lnSpc>
              <a:buAutoNum type="arabicParenR"/>
            </a:pPr>
            <a:r>
              <a:rPr lang="fa-IR" sz="2200" b="1" dirty="0" smtClean="0">
                <a:solidFill>
                  <a:schemeClr val="accent1">
                    <a:lumMod val="75000"/>
                  </a:schemeClr>
                </a:solidFill>
                <a:cs typeface="B Nazanin" panose="00000400000000000000" pitchFamily="2" charset="-78"/>
              </a:rPr>
              <a:t>استفاده از اسید</a:t>
            </a:r>
            <a:r>
              <a:rPr lang="fa-IR" sz="2200" b="1" dirty="0" smtClean="0">
                <a:cs typeface="B Nazanin" panose="00000400000000000000" pitchFamily="2" charset="-78"/>
              </a:rPr>
              <a:t>: استفاده از اسیدهای خوراکی که </a:t>
            </a:r>
            <a:r>
              <a:rPr lang="en-US" sz="2200" b="1" dirty="0" smtClean="0">
                <a:cs typeface="B Nazanin" panose="00000400000000000000" pitchFamily="2" charset="-78"/>
              </a:rPr>
              <a:t>pH</a:t>
            </a:r>
            <a:r>
              <a:rPr lang="fa-IR" sz="2200" b="1" dirty="0" smtClean="0">
                <a:cs typeface="B Nazanin" panose="00000400000000000000" pitchFamily="2" charset="-78"/>
              </a:rPr>
              <a:t> شیر به 4/5 میرسد که به این</a:t>
            </a:r>
            <a:r>
              <a:rPr lang="en-US" sz="2200" b="1" dirty="0" smtClean="0">
                <a:solidFill>
                  <a:srgbClr val="FF0000"/>
                </a:solidFill>
                <a:cs typeface="B Nazanin" panose="00000400000000000000" pitchFamily="2" charset="-78"/>
              </a:rPr>
              <a:t>pH</a:t>
            </a:r>
            <a:r>
              <a:rPr lang="fa-IR" sz="2200" b="1" dirty="0" smtClean="0">
                <a:cs typeface="B Nazanin" panose="00000400000000000000" pitchFamily="2" charset="-78"/>
              </a:rPr>
              <a:t> </a:t>
            </a:r>
            <a:r>
              <a:rPr lang="fa-IR" sz="2200" b="1" dirty="0" smtClean="0">
                <a:solidFill>
                  <a:srgbClr val="FF0000"/>
                </a:solidFill>
                <a:cs typeface="B Nazanin" panose="00000400000000000000" pitchFamily="2" charset="-78"/>
              </a:rPr>
              <a:t>ایزوالکتریک</a:t>
            </a:r>
            <a:r>
              <a:rPr lang="fa-IR" sz="2200" b="1" dirty="0" smtClean="0">
                <a:cs typeface="B Nazanin" panose="00000400000000000000" pitchFamily="2" charset="-78"/>
              </a:rPr>
              <a:t> گفته میشود که کلیه بارهای منفی کازئین خنثی شده و در نتیجه بارهای همنام که همدیگر ار دفع میکردند کاهش می یابند و بهم ملحق شده و لخته ایجاد میشود.  </a:t>
            </a:r>
          </a:p>
        </p:txBody>
      </p:sp>
    </p:spTree>
    <p:extLst>
      <p:ext uri="{BB962C8B-B14F-4D97-AF65-F5344CB8AC3E}">
        <p14:creationId xmlns:p14="http://schemas.microsoft.com/office/powerpoint/2010/main" val="3105714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548640"/>
            <a:ext cx="10390716" cy="587421"/>
          </a:xfrm>
        </p:spPr>
        <p:txBody>
          <a:bodyPr/>
          <a:lstStyle/>
          <a:p>
            <a:pPr algn="ctr" rtl="1"/>
            <a:r>
              <a:rPr lang="fa-IR" sz="3200" b="1" dirty="0" smtClean="0">
                <a:solidFill>
                  <a:schemeClr val="tx2">
                    <a:lumMod val="60000"/>
                    <a:lumOff val="40000"/>
                  </a:schemeClr>
                </a:solidFill>
                <a:cs typeface="B Titr" panose="00000700000000000000" pitchFamily="2" charset="-78"/>
              </a:rPr>
              <a:t>پروتئین های محلول در آب شیر (آب پنیر)</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34</a:t>
            </a:fld>
            <a:endParaRPr lang="en-US" altLang="en-US">
              <a:solidFill>
                <a:srgbClr val="000000"/>
              </a:solidFill>
            </a:endParaRPr>
          </a:p>
        </p:txBody>
      </p:sp>
      <p:sp>
        <p:nvSpPr>
          <p:cNvPr id="4" name="Content Placeholder 3"/>
          <p:cNvSpPr>
            <a:spLocks noGrp="1"/>
          </p:cNvSpPr>
          <p:nvPr>
            <p:ph idx="1"/>
          </p:nvPr>
        </p:nvSpPr>
        <p:spPr>
          <a:xfrm>
            <a:off x="-42182" y="2056992"/>
            <a:ext cx="12192000" cy="5323522"/>
          </a:xfrm>
        </p:spPr>
        <p:txBody>
          <a:bodyPr/>
          <a:lstStyle/>
          <a:p>
            <a:pPr marL="0" indent="0" algn="just" rtl="1">
              <a:lnSpc>
                <a:spcPct val="150000"/>
              </a:lnSpc>
              <a:buNone/>
            </a:pPr>
            <a:r>
              <a:rPr lang="fa-IR" sz="2200" b="1" dirty="0" smtClean="0">
                <a:cs typeface="B Nazanin" panose="00000400000000000000" pitchFamily="2" charset="-78"/>
              </a:rPr>
              <a:t>ویژگی این گروه از پروتئین ها: </a:t>
            </a:r>
          </a:p>
          <a:p>
            <a:pPr marL="457200" indent="-457200" algn="just" rtl="1">
              <a:lnSpc>
                <a:spcPct val="150000"/>
              </a:lnSpc>
              <a:buAutoNum type="arabicParenR"/>
            </a:pPr>
            <a:r>
              <a:rPr lang="fa-IR" sz="2200" b="1" dirty="0" smtClean="0">
                <a:cs typeface="B Nazanin" panose="00000400000000000000" pitchFamily="2" charset="-78"/>
              </a:rPr>
              <a:t>بعد از انعقاد اسیدی یا آنزیم به صورت محلول باقی میمانند.</a:t>
            </a:r>
          </a:p>
          <a:p>
            <a:pPr marL="457200" indent="-457200" algn="just" rtl="1">
              <a:lnSpc>
                <a:spcPct val="150000"/>
              </a:lnSpc>
              <a:buAutoNum type="arabicParenR"/>
            </a:pPr>
            <a:r>
              <a:rPr lang="fa-IR" sz="2200" b="1" dirty="0" smtClean="0">
                <a:cs typeface="B Nazanin" panose="00000400000000000000" pitchFamily="2" charset="-78"/>
              </a:rPr>
              <a:t>نسبت به حرارت حساس بوده و دناتوره میشوند.</a:t>
            </a:r>
          </a:p>
          <a:p>
            <a:pPr marL="457200" indent="-457200" algn="just" rtl="1">
              <a:lnSpc>
                <a:spcPct val="150000"/>
              </a:lnSpc>
              <a:buAutoNum type="arabicParenR"/>
            </a:pPr>
            <a:r>
              <a:rPr lang="fa-IR" sz="2200" b="1" dirty="0" smtClean="0">
                <a:cs typeface="B Nazanin" panose="00000400000000000000" pitchFamily="2" charset="-78"/>
              </a:rPr>
              <a:t>از لحاظ بیولوژیکی ارزش بالایی دارند. </a:t>
            </a:r>
          </a:p>
        </p:txBody>
      </p:sp>
    </p:spTree>
    <p:extLst>
      <p:ext uri="{BB962C8B-B14F-4D97-AF65-F5344CB8AC3E}">
        <p14:creationId xmlns:p14="http://schemas.microsoft.com/office/powerpoint/2010/main" val="381834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548640"/>
            <a:ext cx="10390716" cy="1136469"/>
          </a:xfrm>
        </p:spPr>
        <p:txBody>
          <a:bodyPr/>
          <a:lstStyle/>
          <a:p>
            <a:pPr algn="ctr" rtl="1"/>
            <a:r>
              <a:rPr lang="fa-IR" sz="3200" b="1" dirty="0" smtClean="0">
                <a:solidFill>
                  <a:schemeClr val="tx2">
                    <a:lumMod val="60000"/>
                    <a:lumOff val="40000"/>
                  </a:schemeClr>
                </a:solidFill>
                <a:cs typeface="B Titr" panose="00000700000000000000" pitchFamily="2" charset="-78"/>
              </a:rPr>
              <a:t>انواع پروتئین های آب پنیر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35</a:t>
            </a:fld>
            <a:endParaRPr lang="en-US" altLang="en-US">
              <a:solidFill>
                <a:srgbClr val="000000"/>
              </a:solidFill>
            </a:endParaRPr>
          </a:p>
        </p:txBody>
      </p:sp>
      <p:sp>
        <p:nvSpPr>
          <p:cNvPr id="4" name="Content Placeholder 3"/>
          <p:cNvSpPr>
            <a:spLocks noGrp="1"/>
          </p:cNvSpPr>
          <p:nvPr>
            <p:ph idx="1"/>
          </p:nvPr>
        </p:nvSpPr>
        <p:spPr>
          <a:xfrm>
            <a:off x="-42182" y="1534478"/>
            <a:ext cx="12192000" cy="5323522"/>
          </a:xfrm>
        </p:spPr>
        <p:txBody>
          <a:bodyPr/>
          <a:lstStyle/>
          <a:p>
            <a:pPr algn="just" rtl="1">
              <a:buFont typeface="Wingdings" panose="05000000000000000000" pitchFamily="2" charset="2"/>
              <a:buChar char="Ø"/>
            </a:pPr>
            <a:endParaRPr lang="fa-IR" sz="2400" b="1" dirty="0" smtClean="0">
              <a:cs typeface="B Nazanin" panose="00000400000000000000" pitchFamily="2" charset="-78"/>
            </a:endParaRPr>
          </a:p>
          <a:p>
            <a:pPr algn="just" rtl="1">
              <a:buFont typeface="Wingdings" panose="05000000000000000000" pitchFamily="2" charset="2"/>
              <a:buChar char="Ø"/>
            </a:pPr>
            <a:r>
              <a:rPr lang="fa-IR" sz="2400" b="1" dirty="0" smtClean="0">
                <a:cs typeface="B Nazanin" panose="00000400000000000000" pitchFamily="2" charset="-78"/>
              </a:rPr>
              <a:t>بتالاکتوگلوبولین </a:t>
            </a:r>
          </a:p>
          <a:p>
            <a:pPr algn="just" rtl="1">
              <a:buFont typeface="Wingdings" panose="05000000000000000000" pitchFamily="2" charset="2"/>
              <a:buChar char="Ø"/>
            </a:pPr>
            <a:r>
              <a:rPr lang="fa-IR" sz="2400" b="1" dirty="0" smtClean="0">
                <a:cs typeface="B Nazanin" panose="00000400000000000000" pitchFamily="2" charset="-78"/>
              </a:rPr>
              <a:t>آلفا لاکتوآلبومین </a:t>
            </a:r>
          </a:p>
          <a:p>
            <a:pPr algn="just" rtl="1">
              <a:buFont typeface="Wingdings" panose="05000000000000000000" pitchFamily="2" charset="2"/>
              <a:buChar char="Ø"/>
            </a:pPr>
            <a:r>
              <a:rPr lang="fa-IR" sz="2400" b="1" dirty="0" smtClean="0">
                <a:cs typeface="B Nazanin" panose="00000400000000000000" pitchFamily="2" charset="-78"/>
              </a:rPr>
              <a:t>ایمونوگلوبولین </a:t>
            </a:r>
          </a:p>
          <a:p>
            <a:pPr algn="just" rtl="1">
              <a:buFont typeface="Wingdings" panose="05000000000000000000" pitchFamily="2" charset="2"/>
              <a:buChar char="Ø"/>
            </a:pPr>
            <a:r>
              <a:rPr lang="fa-IR" sz="2400" b="1" dirty="0" smtClean="0">
                <a:cs typeface="B Nazanin" panose="00000400000000000000" pitchFamily="2" charset="-78"/>
              </a:rPr>
              <a:t>پروتئوز پپتون </a:t>
            </a:r>
          </a:p>
          <a:p>
            <a:pPr algn="just" rtl="1">
              <a:buFont typeface="Wingdings" panose="05000000000000000000" pitchFamily="2" charset="2"/>
              <a:buChar char="Ø"/>
            </a:pPr>
            <a:r>
              <a:rPr lang="fa-IR" sz="2400" b="1" dirty="0" smtClean="0">
                <a:cs typeface="B Nazanin" panose="00000400000000000000" pitchFamily="2" charset="-78"/>
              </a:rPr>
              <a:t>لاکتوفرین </a:t>
            </a:r>
          </a:p>
          <a:p>
            <a:pPr algn="just" rtl="1">
              <a:buFont typeface="Wingdings" panose="05000000000000000000" pitchFamily="2" charset="2"/>
              <a:buChar char="Ø"/>
            </a:pPr>
            <a:r>
              <a:rPr lang="fa-IR" sz="2400" b="1" dirty="0" smtClean="0">
                <a:cs typeface="B Nazanin" panose="00000400000000000000" pitchFamily="2" charset="-78"/>
              </a:rPr>
              <a:t>پروتئین موجود در غشاء گلبول چربی </a:t>
            </a:r>
          </a:p>
        </p:txBody>
      </p:sp>
    </p:spTree>
    <p:extLst>
      <p:ext uri="{BB962C8B-B14F-4D97-AF65-F5344CB8AC3E}">
        <p14:creationId xmlns:p14="http://schemas.microsoft.com/office/powerpoint/2010/main" val="1721689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548640"/>
            <a:ext cx="10390716" cy="1136469"/>
          </a:xfrm>
        </p:spPr>
        <p:txBody>
          <a:bodyPr/>
          <a:lstStyle/>
          <a:p>
            <a:pPr algn="ctr" rtl="1"/>
            <a:r>
              <a:rPr lang="fa-IR" sz="3200" b="1" dirty="0" smtClean="0">
                <a:solidFill>
                  <a:schemeClr val="tx2">
                    <a:lumMod val="60000"/>
                    <a:lumOff val="40000"/>
                  </a:schemeClr>
                </a:solidFill>
                <a:cs typeface="B Titr" panose="00000700000000000000" pitchFamily="2" charset="-78"/>
              </a:rPr>
              <a:t>بتالاکتوگلوبولین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36</a:t>
            </a:fld>
            <a:endParaRPr lang="en-US" altLang="en-US">
              <a:solidFill>
                <a:srgbClr val="000000"/>
              </a:solidFill>
            </a:endParaRPr>
          </a:p>
        </p:txBody>
      </p:sp>
      <p:sp>
        <p:nvSpPr>
          <p:cNvPr id="4" name="Content Placeholder 3"/>
          <p:cNvSpPr>
            <a:spLocks noGrp="1"/>
          </p:cNvSpPr>
          <p:nvPr>
            <p:ph idx="1"/>
          </p:nvPr>
        </p:nvSpPr>
        <p:spPr>
          <a:xfrm>
            <a:off x="-42182" y="1534478"/>
            <a:ext cx="12192000" cy="5323522"/>
          </a:xfrm>
        </p:spPr>
        <p:txBody>
          <a:bodyPr/>
          <a:lstStyle/>
          <a:p>
            <a:pPr marL="0" indent="0" algn="just" rtl="1">
              <a:buNone/>
            </a:pPr>
            <a:endParaRPr lang="fa-IR" sz="2200" b="1" dirty="0" smtClean="0">
              <a:cs typeface="B Nazanin" panose="00000400000000000000" pitchFamily="2" charset="-78"/>
            </a:endParaRPr>
          </a:p>
          <a:p>
            <a:pPr lvl="1" indent="-342900" algn="just" rtl="1">
              <a:lnSpc>
                <a:spcPct val="150000"/>
              </a:lnSpc>
              <a:buFont typeface="Wingdings" panose="05000000000000000000" pitchFamily="2" charset="2"/>
              <a:buChar char="q"/>
            </a:pPr>
            <a:r>
              <a:rPr lang="fa-IR" sz="2200" b="1" dirty="0" smtClean="0">
                <a:cs typeface="B Nazanin" panose="00000400000000000000" pitchFamily="2" charset="-78"/>
              </a:rPr>
              <a:t>بیشترین مقدار از لحاظ کمیت</a:t>
            </a:r>
          </a:p>
          <a:p>
            <a:pPr lvl="1" indent="-342900" algn="just" rtl="1">
              <a:lnSpc>
                <a:spcPct val="150000"/>
              </a:lnSpc>
              <a:buFont typeface="Wingdings" panose="05000000000000000000" pitchFamily="2" charset="2"/>
              <a:buChar char="q"/>
            </a:pPr>
            <a:r>
              <a:rPr lang="fa-IR" sz="2200" b="1" dirty="0" smtClean="0">
                <a:cs typeface="B Nazanin" panose="00000400000000000000" pitchFamily="2" charset="-78"/>
              </a:rPr>
              <a:t>شیر انسان فاقد این پروتئین است.</a:t>
            </a:r>
          </a:p>
          <a:p>
            <a:pPr lvl="1" indent="-342900" algn="just" rtl="1">
              <a:lnSpc>
                <a:spcPct val="150000"/>
              </a:lnSpc>
              <a:buFont typeface="Wingdings" panose="05000000000000000000" pitchFamily="2" charset="2"/>
              <a:buChar char="q"/>
            </a:pPr>
            <a:r>
              <a:rPr lang="fa-IR" sz="2200" b="1" dirty="0" smtClean="0">
                <a:cs typeface="B Nazanin" panose="00000400000000000000" pitchFamily="2" charset="-78"/>
              </a:rPr>
              <a:t>به دلیل داشتن سلفور (گوگرد) در ساختار خود در دمای بالا ایجاد </a:t>
            </a:r>
            <a:r>
              <a:rPr lang="fa-IR" sz="2200" b="1" dirty="0" smtClean="0">
                <a:solidFill>
                  <a:srgbClr val="FF0000"/>
                </a:solidFill>
                <a:cs typeface="B Nazanin" panose="00000400000000000000" pitchFamily="2" charset="-78"/>
              </a:rPr>
              <a:t>طعم پختگی </a:t>
            </a:r>
            <a:r>
              <a:rPr lang="fa-IR" sz="2200" b="1" dirty="0" smtClean="0">
                <a:cs typeface="B Nazanin" panose="00000400000000000000" pitchFamily="2" charset="-78"/>
              </a:rPr>
              <a:t>میدهد.</a:t>
            </a:r>
          </a:p>
          <a:p>
            <a:pPr lvl="1" indent="-342900" algn="just" rtl="1">
              <a:lnSpc>
                <a:spcPct val="150000"/>
              </a:lnSpc>
              <a:buFont typeface="Wingdings" panose="05000000000000000000" pitchFamily="2" charset="2"/>
              <a:buChar char="q"/>
            </a:pPr>
            <a:r>
              <a:rPr lang="fa-IR" sz="2200" b="1" dirty="0" smtClean="0">
                <a:cs typeface="B Nazanin" panose="00000400000000000000" pitchFamily="2" charset="-78"/>
              </a:rPr>
              <a:t>در دمای بالا بتالاکتوگلوبولین با کاپاکازئین ترکیب شده و مانع از تأثیر آنزیم رنین و در نهایت تولید لخته آنزیمی میشود. </a:t>
            </a:r>
          </a:p>
        </p:txBody>
      </p:sp>
    </p:spTree>
    <p:extLst>
      <p:ext uri="{BB962C8B-B14F-4D97-AF65-F5344CB8AC3E}">
        <p14:creationId xmlns:p14="http://schemas.microsoft.com/office/powerpoint/2010/main" val="613563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548640"/>
            <a:ext cx="10390716" cy="1136469"/>
          </a:xfrm>
        </p:spPr>
        <p:txBody>
          <a:bodyPr/>
          <a:lstStyle/>
          <a:p>
            <a:pPr algn="ctr" rtl="1"/>
            <a:r>
              <a:rPr lang="fa-IR" sz="3200" b="1" dirty="0" smtClean="0">
                <a:solidFill>
                  <a:schemeClr val="tx2">
                    <a:lumMod val="60000"/>
                    <a:lumOff val="40000"/>
                  </a:schemeClr>
                </a:solidFill>
                <a:cs typeface="B Titr" panose="00000700000000000000" pitchFamily="2" charset="-78"/>
              </a:rPr>
              <a:t/>
            </a:r>
            <a:br>
              <a:rPr lang="fa-IR" sz="3200" b="1" dirty="0" smtClean="0">
                <a:solidFill>
                  <a:schemeClr val="tx2">
                    <a:lumMod val="60000"/>
                    <a:lumOff val="40000"/>
                  </a:schemeClr>
                </a:solidFill>
                <a:cs typeface="B Titr" panose="00000700000000000000" pitchFamily="2" charset="-78"/>
              </a:rPr>
            </a:br>
            <a:r>
              <a:rPr lang="fa-IR" sz="3200" b="1" dirty="0">
                <a:solidFill>
                  <a:schemeClr val="tx2">
                    <a:lumMod val="60000"/>
                    <a:lumOff val="40000"/>
                  </a:schemeClr>
                </a:solidFill>
                <a:cs typeface="B Titr" panose="00000700000000000000" pitchFamily="2" charset="-78"/>
              </a:rPr>
              <a:t/>
            </a:r>
            <a:br>
              <a:rPr lang="fa-IR" sz="3200" b="1" dirty="0">
                <a:solidFill>
                  <a:schemeClr val="tx2">
                    <a:lumMod val="60000"/>
                    <a:lumOff val="40000"/>
                  </a:schemeClr>
                </a:solidFill>
                <a:cs typeface="B Titr" panose="00000700000000000000" pitchFamily="2" charset="-78"/>
              </a:rPr>
            </a:br>
            <a:r>
              <a:rPr lang="fa-IR" sz="3200" b="1" dirty="0" smtClean="0">
                <a:solidFill>
                  <a:schemeClr val="tx2">
                    <a:lumMod val="60000"/>
                    <a:lumOff val="40000"/>
                  </a:schemeClr>
                </a:solidFill>
                <a:cs typeface="B Titr" panose="00000700000000000000" pitchFamily="2" charset="-78"/>
              </a:rPr>
              <a:t/>
            </a:r>
            <a:br>
              <a:rPr lang="fa-IR" sz="3200" b="1" dirty="0" smtClean="0">
                <a:solidFill>
                  <a:schemeClr val="tx2">
                    <a:lumMod val="60000"/>
                    <a:lumOff val="40000"/>
                  </a:schemeClr>
                </a:solidFill>
                <a:cs typeface="B Titr" panose="00000700000000000000" pitchFamily="2" charset="-78"/>
              </a:rPr>
            </a:br>
            <a:r>
              <a:rPr lang="fa-IR" sz="3200" b="1" dirty="0" smtClean="0">
                <a:latin typeface="Arial" charset="0"/>
                <a:cs typeface="B Titr" panose="00000700000000000000" pitchFamily="2" charset="-78"/>
              </a:rPr>
              <a:t>آلفالاکتوآلبومین</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37</a:t>
            </a:fld>
            <a:endParaRPr lang="en-US" altLang="en-US">
              <a:solidFill>
                <a:srgbClr val="000000"/>
              </a:solidFill>
            </a:endParaRPr>
          </a:p>
        </p:txBody>
      </p:sp>
      <p:sp>
        <p:nvSpPr>
          <p:cNvPr id="4" name="Content Placeholder 3"/>
          <p:cNvSpPr>
            <a:spLocks noGrp="1"/>
          </p:cNvSpPr>
          <p:nvPr>
            <p:ph idx="1"/>
          </p:nvPr>
        </p:nvSpPr>
        <p:spPr>
          <a:xfrm>
            <a:off x="-42182" y="1534478"/>
            <a:ext cx="12192000" cy="5323522"/>
          </a:xfrm>
        </p:spPr>
        <p:txBody>
          <a:bodyPr/>
          <a:lstStyle/>
          <a:p>
            <a:pPr algn="just" rtl="1">
              <a:buFont typeface="Wingdings" panose="05000000000000000000" pitchFamily="2" charset="2"/>
              <a:buChar char="ü"/>
            </a:pPr>
            <a:endParaRPr lang="fa-IR" sz="2200" b="1" dirty="0">
              <a:cs typeface="B Nazanin" panose="00000400000000000000" pitchFamily="2" charset="-78"/>
            </a:endParaRPr>
          </a:p>
          <a:p>
            <a:pPr algn="just" rtl="1">
              <a:buFont typeface="Wingdings" panose="05000000000000000000" pitchFamily="2" charset="2"/>
              <a:buChar char="ü"/>
            </a:pPr>
            <a:endParaRPr lang="fa-IR" sz="2200" b="1" dirty="0" smtClean="0">
              <a:cs typeface="B Nazanin" panose="00000400000000000000" pitchFamily="2" charset="-78"/>
            </a:endParaRPr>
          </a:p>
          <a:p>
            <a:pPr algn="just" rtl="1">
              <a:buFont typeface="Wingdings" panose="05000000000000000000" pitchFamily="2" charset="2"/>
              <a:buChar char="ü"/>
            </a:pPr>
            <a:r>
              <a:rPr lang="fa-IR" sz="2200" b="1" dirty="0" smtClean="0">
                <a:cs typeface="B Nazanin" panose="00000400000000000000" pitchFamily="2" charset="-78"/>
              </a:rPr>
              <a:t>در سنتز لاکتوز نقش دارد. </a:t>
            </a:r>
          </a:p>
          <a:p>
            <a:pPr algn="just" rtl="1">
              <a:buFont typeface="Wingdings" panose="05000000000000000000" pitchFamily="2" charset="2"/>
              <a:buChar char="ü"/>
            </a:pPr>
            <a:r>
              <a:rPr lang="fa-IR" sz="2200" b="1" dirty="0" smtClean="0">
                <a:cs typeface="B Nazanin" panose="00000400000000000000" pitchFamily="2" charset="-78"/>
              </a:rPr>
              <a:t>هرچه مقدار آلفالاکتوآلبومین بیشتر باشد تولید لاکتوز افزایش خواهد یافت. </a:t>
            </a:r>
          </a:p>
          <a:p>
            <a:pPr algn="just" rtl="1">
              <a:buFont typeface="Wingdings" panose="05000000000000000000" pitchFamily="2" charset="2"/>
              <a:buChar char="ü"/>
            </a:pPr>
            <a:r>
              <a:rPr lang="fa-IR" sz="2200" b="1" dirty="0" smtClean="0">
                <a:cs typeface="B Nazanin" panose="00000400000000000000" pitchFamily="2" charset="-78"/>
              </a:rPr>
              <a:t>مقدار این پروتئین در شیر انسان و گاو شبیه هم است.</a:t>
            </a:r>
          </a:p>
          <a:p>
            <a:pPr algn="just" rtl="1">
              <a:buFont typeface="Wingdings" panose="05000000000000000000" pitchFamily="2" charset="2"/>
              <a:buChar char="ü"/>
            </a:pPr>
            <a:endParaRPr lang="fa-IR" sz="2200" b="1" dirty="0" smtClean="0">
              <a:cs typeface="B Nazanin" panose="00000400000000000000" pitchFamily="2" charset="-78"/>
            </a:endParaRPr>
          </a:p>
        </p:txBody>
      </p:sp>
    </p:spTree>
    <p:extLst>
      <p:ext uri="{BB962C8B-B14F-4D97-AF65-F5344CB8AC3E}">
        <p14:creationId xmlns:p14="http://schemas.microsoft.com/office/powerpoint/2010/main" val="836947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ایمونوگلوبولین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38</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indent="0" algn="just" rtl="1">
              <a:buNone/>
            </a:pPr>
            <a:endParaRPr lang="fa-IR" sz="2400" b="1" dirty="0" smtClean="0">
              <a:latin typeface="Arial" charset="0"/>
              <a:cs typeface="B Nazanin" panose="00000400000000000000" pitchFamily="2" charset="-78"/>
            </a:endParaRPr>
          </a:p>
          <a:p>
            <a:pPr marL="0" indent="0" algn="just" rtl="1">
              <a:buNone/>
            </a:pPr>
            <a:endParaRPr lang="fa-IR" sz="2400" b="1" dirty="0">
              <a:latin typeface="Arial" charset="0"/>
              <a:cs typeface="B Nazanin" panose="00000400000000000000" pitchFamily="2" charset="-78"/>
            </a:endParaRPr>
          </a:p>
          <a:p>
            <a:pPr marL="0" indent="0" algn="just" rtl="1">
              <a:buNone/>
            </a:pPr>
            <a:endParaRPr lang="fa-IR" sz="2400" b="1" dirty="0" smtClean="0">
              <a:latin typeface="Arial" charset="0"/>
              <a:cs typeface="B Nazanin" panose="00000400000000000000" pitchFamily="2" charset="-78"/>
            </a:endParaRPr>
          </a:p>
          <a:p>
            <a:pPr marL="0" indent="0" algn="ctr" rtl="1">
              <a:buNone/>
            </a:pPr>
            <a:r>
              <a:rPr lang="fa-IR" sz="2400" b="1" dirty="0" smtClean="0">
                <a:solidFill>
                  <a:schemeClr val="accent1">
                    <a:lumMod val="75000"/>
                  </a:schemeClr>
                </a:solidFill>
                <a:latin typeface="Arial" charset="0"/>
                <a:cs typeface="B Nazanin" panose="00000400000000000000" pitchFamily="2" charset="-78"/>
              </a:rPr>
              <a:t>حساس ترین پروتئین در برابر حرارت است. </a:t>
            </a:r>
          </a:p>
          <a:p>
            <a:pPr marL="0" indent="0" algn="just" rtl="1">
              <a:buNone/>
            </a:pPr>
            <a:r>
              <a:rPr lang="fa-IR" sz="2400" b="1" dirty="0" smtClean="0">
                <a:latin typeface="Arial" charset="0"/>
                <a:cs typeface="B Nazanin" panose="00000400000000000000" pitchFamily="2" charset="-78"/>
              </a:rPr>
              <a:t>سه نوع دارد: </a:t>
            </a:r>
          </a:p>
          <a:p>
            <a:pPr marL="457200" indent="-457200" algn="just" rtl="1">
              <a:buFont typeface="+mj-lt"/>
              <a:buAutoNum type="arabicPeriod"/>
            </a:pPr>
            <a:r>
              <a:rPr lang="en-US" sz="2400" b="1" dirty="0" smtClean="0">
                <a:latin typeface="Arial" charset="0"/>
                <a:cs typeface="B Nazanin" panose="00000400000000000000" pitchFamily="2" charset="-78"/>
              </a:rPr>
              <a:t>IGA</a:t>
            </a:r>
            <a:r>
              <a:rPr lang="fa-IR" sz="2400" b="1" dirty="0" smtClean="0">
                <a:latin typeface="Arial" charset="0"/>
                <a:cs typeface="B Nazanin" panose="00000400000000000000" pitchFamily="2" charset="-78"/>
              </a:rPr>
              <a:t>= در شیر انسان وجود دارد.</a:t>
            </a:r>
            <a:endParaRPr lang="en-US" sz="2400" b="1" dirty="0" smtClean="0">
              <a:latin typeface="Arial" charset="0"/>
              <a:cs typeface="B Nazanin" panose="00000400000000000000" pitchFamily="2" charset="-78"/>
            </a:endParaRPr>
          </a:p>
          <a:p>
            <a:pPr marL="457200" indent="-457200" algn="just" rtl="1">
              <a:buFont typeface="+mj-lt"/>
              <a:buAutoNum type="arabicPeriod"/>
            </a:pPr>
            <a:r>
              <a:rPr lang="en-US" sz="2400" b="1" dirty="0" smtClean="0">
                <a:latin typeface="Arial" charset="0"/>
                <a:cs typeface="B Nazanin" panose="00000400000000000000" pitchFamily="2" charset="-78"/>
              </a:rPr>
              <a:t>IGM</a:t>
            </a:r>
            <a:r>
              <a:rPr lang="fa-IR" sz="2400" b="1" dirty="0" smtClean="0">
                <a:latin typeface="Arial" charset="0"/>
                <a:cs typeface="B Nazanin" panose="00000400000000000000" pitchFamily="2" charset="-78"/>
              </a:rPr>
              <a:t>= در شیر گاو وجود دارد.</a:t>
            </a:r>
            <a:endParaRPr lang="en-US" sz="2400" b="1" dirty="0" smtClean="0">
              <a:latin typeface="Arial" charset="0"/>
              <a:cs typeface="B Nazanin" panose="00000400000000000000" pitchFamily="2" charset="-78"/>
            </a:endParaRPr>
          </a:p>
          <a:p>
            <a:pPr marL="457200" indent="-457200" algn="just" rtl="1">
              <a:buFont typeface="+mj-lt"/>
              <a:buAutoNum type="arabicPeriod"/>
            </a:pPr>
            <a:r>
              <a:rPr lang="en-US" sz="2400" b="1" dirty="0" smtClean="0">
                <a:latin typeface="Arial" charset="0"/>
                <a:cs typeface="B Nazanin" panose="00000400000000000000" pitchFamily="2" charset="-78"/>
              </a:rPr>
              <a:t>IGG</a:t>
            </a:r>
            <a:r>
              <a:rPr lang="fa-IR" sz="2400" b="1" dirty="0" smtClean="0">
                <a:latin typeface="Arial" charset="0"/>
                <a:cs typeface="B Nazanin" panose="00000400000000000000" pitchFamily="2" charset="-78"/>
              </a:rPr>
              <a:t>= عامل خوشه ای شدن گلبول چربی می باشد. </a:t>
            </a:r>
          </a:p>
          <a:p>
            <a:pPr marL="0" indent="0" algn="just" rtl="1">
              <a:buNone/>
            </a:pPr>
            <a:endParaRPr lang="fa-IR" sz="2400" b="1" dirty="0" smtClean="0">
              <a:latin typeface="Arial" charset="0"/>
              <a:cs typeface="B Nazanin" panose="00000400000000000000" pitchFamily="2" charset="-78"/>
            </a:endParaRPr>
          </a:p>
        </p:txBody>
      </p:sp>
    </p:spTree>
    <p:extLst>
      <p:ext uri="{BB962C8B-B14F-4D97-AF65-F5344CB8AC3E}">
        <p14:creationId xmlns:p14="http://schemas.microsoft.com/office/powerpoint/2010/main" val="3851339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پروتئوز پپتون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39</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indent="0" algn="just" rtl="1">
              <a:buNone/>
            </a:pPr>
            <a:endParaRPr lang="fa-IR" sz="2400" b="1" dirty="0" smtClean="0">
              <a:cs typeface="B Nazanin" panose="00000400000000000000" pitchFamily="2" charset="-78"/>
            </a:endParaRPr>
          </a:p>
          <a:p>
            <a:pPr marL="0" indent="0" algn="just" rtl="1">
              <a:buNone/>
            </a:pPr>
            <a:endParaRPr lang="fa-IR" sz="2400" b="1" dirty="0">
              <a:cs typeface="B Nazanin" panose="00000400000000000000" pitchFamily="2" charset="-78"/>
            </a:endParaRPr>
          </a:p>
          <a:p>
            <a:pPr algn="just" rtl="1">
              <a:buFont typeface="Wingdings" panose="05000000000000000000" pitchFamily="2" charset="2"/>
              <a:buChar char="q"/>
            </a:pPr>
            <a:r>
              <a:rPr lang="fa-IR" sz="2400" b="1" dirty="0" smtClean="0">
                <a:cs typeface="B Nazanin" panose="00000400000000000000" pitchFamily="2" charset="-78"/>
              </a:rPr>
              <a:t>حاصل هیدرولیز بتا کازئین در حرارت پایین توسط آنزیم پلاسمین است. </a:t>
            </a:r>
          </a:p>
          <a:p>
            <a:pPr algn="just" rtl="1">
              <a:buFont typeface="Wingdings" panose="05000000000000000000" pitchFamily="2" charset="2"/>
              <a:buChar char="q"/>
            </a:pPr>
            <a:r>
              <a:rPr lang="fa-IR" sz="2400" b="1" dirty="0" smtClean="0">
                <a:cs typeface="B Nazanin" panose="00000400000000000000" pitchFamily="2" charset="-78"/>
              </a:rPr>
              <a:t>مقاوم ترین پروتئین در برابر حرارت است. </a:t>
            </a:r>
            <a:endParaRPr lang="fa-IR" sz="2400" b="1" dirty="0">
              <a:cs typeface="B Nazanin" panose="00000400000000000000" pitchFamily="2" charset="-78"/>
            </a:endParaRPr>
          </a:p>
        </p:txBody>
      </p:sp>
    </p:spTree>
    <p:extLst>
      <p:ext uri="{BB962C8B-B14F-4D97-AF65-F5344CB8AC3E}">
        <p14:creationId xmlns:p14="http://schemas.microsoft.com/office/powerpoint/2010/main" val="3217407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67937" y="921743"/>
            <a:ext cx="8153400" cy="523220"/>
          </a:xfrm>
          <a:prstGeom prst="rect">
            <a:avLst/>
          </a:prstGeom>
          <a:noFill/>
        </p:spPr>
        <p:txBody>
          <a:bodyPr wrap="square" rtlCol="0">
            <a:spAutoFit/>
          </a:bodyPr>
          <a:lstStyle/>
          <a:p>
            <a:pPr algn="r" rtl="1"/>
            <a:r>
              <a:rPr lang="fa-IR" sz="2800" b="1" dirty="0">
                <a:solidFill>
                  <a:schemeClr val="tx1"/>
                </a:solidFill>
                <a:cs typeface="B Nazanin" pitchFamily="2" charset="-78"/>
              </a:rPr>
              <a:t>برخی منابع پیشنهادی</a:t>
            </a:r>
            <a:endParaRPr lang="en-US" sz="2800" b="1" dirty="0">
              <a:solidFill>
                <a:schemeClr val="tx1"/>
              </a:solidFill>
              <a:cs typeface="B Nazanin" pitchFamily="2" charset="-78"/>
            </a:endParaRPr>
          </a:p>
        </p:txBody>
      </p:sp>
      <p:sp>
        <p:nvSpPr>
          <p:cNvPr id="6" name="Rectangle 5"/>
          <p:cNvSpPr/>
          <p:nvPr/>
        </p:nvSpPr>
        <p:spPr>
          <a:xfrm>
            <a:off x="1201783" y="2436223"/>
            <a:ext cx="10156372" cy="2554545"/>
          </a:xfrm>
          <a:prstGeom prst="rect">
            <a:avLst/>
          </a:prstGeom>
        </p:spPr>
        <p:txBody>
          <a:bodyPr wrap="square">
            <a:spAutoFit/>
          </a:bodyPr>
          <a:lstStyle/>
          <a:p>
            <a:pPr algn="r" rtl="1">
              <a:buFont typeface="Wingdings" pitchFamily="2" charset="2"/>
              <a:buChar char="ü"/>
            </a:pPr>
            <a:r>
              <a:rPr lang="fa-IR" sz="2000" b="1" dirty="0">
                <a:latin typeface="+mj-lt"/>
                <a:ea typeface="+mj-ea"/>
                <a:cs typeface="B Nazanin" pitchFamily="2" charset="-78"/>
              </a:rPr>
              <a:t>تکنولوژی شیر و فرآوردهای لبنی دکتر مرتضوی و قدس روحانی</a:t>
            </a:r>
            <a:endParaRPr lang="en-US" sz="2000" b="1" dirty="0">
              <a:latin typeface="+mj-lt"/>
              <a:ea typeface="+mj-ea"/>
              <a:cs typeface="B Nazanin" pitchFamily="2" charset="-78"/>
            </a:endParaRPr>
          </a:p>
          <a:p>
            <a:pPr algn="r" rtl="1">
              <a:buFont typeface="Wingdings" pitchFamily="2" charset="2"/>
              <a:buChar char="ü"/>
            </a:pPr>
            <a:endParaRPr lang="fa-IR" sz="2000" b="1" dirty="0">
              <a:latin typeface="+mj-lt"/>
              <a:ea typeface="+mj-ea"/>
              <a:cs typeface="B Nazanin" pitchFamily="2" charset="-78"/>
            </a:endParaRPr>
          </a:p>
          <a:p>
            <a:pPr algn="l">
              <a:buFont typeface="Wingdings" pitchFamily="2" charset="2"/>
              <a:buChar char="ü"/>
            </a:pPr>
            <a:r>
              <a:rPr lang="en-US" sz="2000" b="1" dirty="0">
                <a:latin typeface="Times New Roman" panose="02020603050405020304" pitchFamily="18" charset="0"/>
                <a:ea typeface="+mj-ea"/>
                <a:cs typeface="Times New Roman" panose="02020603050405020304" pitchFamily="18" charset="0"/>
              </a:rPr>
              <a:t>Modern dairy technology advances in milk processing (Robinson, London)</a:t>
            </a:r>
          </a:p>
          <a:p>
            <a:pPr algn="l">
              <a:buFont typeface="Wingdings" pitchFamily="2" charset="2"/>
              <a:buChar char="ü"/>
            </a:pPr>
            <a:endParaRPr lang="en-US" sz="2000" b="1" dirty="0">
              <a:latin typeface="Times New Roman" panose="02020603050405020304" pitchFamily="18" charset="0"/>
              <a:ea typeface="+mj-ea"/>
              <a:cs typeface="Times New Roman" panose="02020603050405020304" pitchFamily="18" charset="0"/>
            </a:endParaRPr>
          </a:p>
          <a:p>
            <a:pPr algn="l">
              <a:buFont typeface="Wingdings" pitchFamily="2" charset="2"/>
              <a:buChar char="ü"/>
            </a:pPr>
            <a:r>
              <a:rPr lang="en-US" sz="2000" b="1" dirty="0">
                <a:latin typeface="Times New Roman" panose="02020603050405020304" pitchFamily="18" charset="0"/>
                <a:ea typeface="+mj-ea"/>
                <a:cs typeface="Times New Roman" panose="02020603050405020304" pitchFamily="18" charset="0"/>
              </a:rPr>
              <a:t>Dairy technology </a:t>
            </a:r>
            <a:r>
              <a:rPr lang="en-US" sz="2000" b="1" dirty="0" err="1">
                <a:latin typeface="Times New Roman" panose="02020603050405020304" pitchFamily="18" charset="0"/>
                <a:ea typeface="+mj-ea"/>
                <a:cs typeface="Times New Roman" panose="02020603050405020304" pitchFamily="18" charset="0"/>
              </a:rPr>
              <a:t>priniples</a:t>
            </a:r>
            <a:r>
              <a:rPr lang="en-US" sz="2000" b="1" dirty="0">
                <a:latin typeface="Times New Roman" panose="02020603050405020304" pitchFamily="18" charset="0"/>
                <a:ea typeface="+mj-ea"/>
                <a:cs typeface="Times New Roman" panose="02020603050405020304" pitchFamily="18" charset="0"/>
              </a:rPr>
              <a:t> of milk properties (</a:t>
            </a:r>
            <a:r>
              <a:rPr lang="en-US" sz="2000" b="1" dirty="0" err="1">
                <a:latin typeface="Times New Roman" panose="02020603050405020304" pitchFamily="18" charset="0"/>
                <a:ea typeface="+mj-ea"/>
                <a:cs typeface="Times New Roman" panose="02020603050405020304" pitchFamily="18" charset="0"/>
              </a:rPr>
              <a:t>Walstra</a:t>
            </a:r>
            <a:r>
              <a:rPr lang="en-US" sz="2000" b="1" dirty="0">
                <a:latin typeface="Times New Roman" panose="02020603050405020304" pitchFamily="18" charset="0"/>
                <a:ea typeface="+mj-ea"/>
                <a:cs typeface="Times New Roman" panose="02020603050405020304" pitchFamily="18" charset="0"/>
              </a:rPr>
              <a:t>)</a:t>
            </a:r>
            <a:endParaRPr lang="fa-IR" sz="2000" b="1" dirty="0">
              <a:latin typeface="Times New Roman" panose="02020603050405020304" pitchFamily="18" charset="0"/>
              <a:ea typeface="+mj-ea"/>
              <a:cs typeface="Times New Roman" panose="02020603050405020304" pitchFamily="18" charset="0"/>
            </a:endParaRPr>
          </a:p>
          <a:p>
            <a:pPr algn="r" rtl="1"/>
            <a:endParaRPr lang="en-US" sz="2000" b="1" dirty="0">
              <a:latin typeface="+mj-lt"/>
              <a:ea typeface="+mj-ea"/>
              <a:cs typeface="B Nazanin" pitchFamily="2" charset="-78"/>
            </a:endParaRPr>
          </a:p>
          <a:p>
            <a:pPr algn="r" rtl="1"/>
            <a:r>
              <a:rPr lang="fa-IR" sz="2000" b="1" dirty="0">
                <a:latin typeface="+mj-lt"/>
                <a:ea typeface="+mj-ea"/>
                <a:cs typeface="B Nazanin" pitchFamily="2" charset="-78"/>
              </a:rPr>
              <a:t>و...</a:t>
            </a:r>
            <a:endParaRPr lang="en-US" sz="2000" b="1" dirty="0">
              <a:latin typeface="+mj-lt"/>
              <a:ea typeface="+mj-ea"/>
              <a:cs typeface="B Nazanin" pitchFamily="2" charset="-78"/>
            </a:endParaRPr>
          </a:p>
          <a:p>
            <a:pPr algn="r" rtl="1"/>
            <a:endParaRPr lang="fa-IR" sz="2000" dirty="0"/>
          </a:p>
        </p:txBody>
      </p:sp>
    </p:spTree>
    <p:extLst>
      <p:ext uri="{BB962C8B-B14F-4D97-AF65-F5344CB8AC3E}">
        <p14:creationId xmlns:p14="http://schemas.microsoft.com/office/powerpoint/2010/main" val="27865139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لاکتوفرین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40</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algn="just" rtl="1">
              <a:buFont typeface="Wingdings" panose="05000000000000000000" pitchFamily="2" charset="2"/>
              <a:buChar char="ü"/>
            </a:pPr>
            <a:endParaRPr lang="fa-IR" sz="2400" b="1" dirty="0">
              <a:cs typeface="B Nazanin" panose="00000400000000000000" pitchFamily="2" charset="-78"/>
            </a:endParaRPr>
          </a:p>
          <a:p>
            <a:pPr algn="just" rtl="1">
              <a:buFont typeface="Wingdings" panose="05000000000000000000" pitchFamily="2" charset="2"/>
              <a:buChar char="ü"/>
            </a:pPr>
            <a:endParaRPr lang="fa-IR" sz="2400" b="1" dirty="0" smtClean="0">
              <a:cs typeface="B Nazanin" panose="00000400000000000000" pitchFamily="2" charset="-78"/>
            </a:endParaRPr>
          </a:p>
          <a:p>
            <a:pPr algn="just" rtl="1">
              <a:buFont typeface="Wingdings" panose="05000000000000000000" pitchFamily="2" charset="2"/>
              <a:buChar char="ü"/>
            </a:pPr>
            <a:r>
              <a:rPr lang="fa-IR" sz="2400" b="1" dirty="0" smtClean="0">
                <a:cs typeface="B Nazanin" panose="00000400000000000000" pitchFamily="2" charset="-78"/>
              </a:rPr>
              <a:t>دارای آهن است.</a:t>
            </a:r>
          </a:p>
          <a:p>
            <a:pPr algn="just" rtl="1">
              <a:buFont typeface="Wingdings" panose="05000000000000000000" pitchFamily="2" charset="2"/>
              <a:buChar char="ü"/>
            </a:pPr>
            <a:r>
              <a:rPr lang="fa-IR" sz="2400" b="1" dirty="0" smtClean="0">
                <a:cs typeface="B Nazanin" panose="00000400000000000000" pitchFamily="2" charset="-78"/>
              </a:rPr>
              <a:t>در شیر گاو بسیار ناچیز است. </a:t>
            </a:r>
          </a:p>
          <a:p>
            <a:pPr algn="just" rtl="1">
              <a:buFont typeface="Wingdings" panose="05000000000000000000" pitchFamily="2" charset="2"/>
              <a:buChar char="ü"/>
            </a:pPr>
            <a:r>
              <a:rPr lang="fa-IR" sz="2400" b="1" dirty="0" smtClean="0">
                <a:cs typeface="B Nazanin" panose="00000400000000000000" pitchFamily="2" charset="-78"/>
              </a:rPr>
              <a:t>در شیر انسان مقدارش بالا می باشد. </a:t>
            </a:r>
            <a:endParaRPr lang="fa-IR" sz="2400" b="1" dirty="0">
              <a:cs typeface="B Nazanin" panose="00000400000000000000" pitchFamily="2" charset="-78"/>
            </a:endParaRPr>
          </a:p>
        </p:txBody>
      </p:sp>
    </p:spTree>
    <p:extLst>
      <p:ext uri="{BB962C8B-B14F-4D97-AF65-F5344CB8AC3E}">
        <p14:creationId xmlns:p14="http://schemas.microsoft.com/office/powerpoint/2010/main" val="963722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2800" b="1" dirty="0" smtClean="0">
                <a:solidFill>
                  <a:srgbClr val="0070C0"/>
                </a:solidFill>
                <a:cs typeface="B Titr" panose="00000700000000000000" pitchFamily="2" charset="-78"/>
              </a:rPr>
              <a:t>پروتئین </a:t>
            </a:r>
            <a:r>
              <a:rPr lang="fa-IR" sz="2800" b="1" dirty="0">
                <a:solidFill>
                  <a:srgbClr val="0070C0"/>
                </a:solidFill>
                <a:cs typeface="B Titr" panose="00000700000000000000" pitchFamily="2" charset="-78"/>
              </a:rPr>
              <a:t>موجود در غشاء گلبول چربی </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41</a:t>
            </a:fld>
            <a:endParaRPr lang="en-US" altLang="en-US">
              <a:solidFill>
                <a:srgbClr val="000000"/>
              </a:solidFill>
            </a:endParaRPr>
          </a:p>
        </p:txBody>
      </p:sp>
      <p:sp>
        <p:nvSpPr>
          <p:cNvPr id="4" name="Content Placeholder 3"/>
          <p:cNvSpPr>
            <a:spLocks noGrp="1"/>
          </p:cNvSpPr>
          <p:nvPr>
            <p:ph idx="1"/>
          </p:nvPr>
        </p:nvSpPr>
        <p:spPr>
          <a:xfrm>
            <a:off x="0" y="2403565"/>
            <a:ext cx="12192000" cy="5355365"/>
          </a:xfrm>
        </p:spPr>
        <p:txBody>
          <a:bodyPr/>
          <a:lstStyle/>
          <a:p>
            <a:pPr algn="r" rtl="1">
              <a:lnSpc>
                <a:spcPct val="150000"/>
              </a:lnSpc>
              <a:buFont typeface="Wingdings" panose="05000000000000000000" pitchFamily="2" charset="2"/>
              <a:buChar char="§"/>
            </a:pPr>
            <a:r>
              <a:rPr lang="fa-IR" sz="2400" b="1" dirty="0" smtClean="0">
                <a:cs typeface="B Nazanin" panose="00000400000000000000" pitchFamily="2" charset="-78"/>
              </a:rPr>
              <a:t>به صورت محافظتی اطراف گلبول چربی قرار دارد. </a:t>
            </a:r>
          </a:p>
          <a:p>
            <a:pPr algn="r" rtl="1">
              <a:lnSpc>
                <a:spcPct val="150000"/>
              </a:lnSpc>
              <a:buFont typeface="Wingdings" panose="05000000000000000000" pitchFamily="2" charset="2"/>
              <a:buChar char="§"/>
            </a:pPr>
            <a:r>
              <a:rPr lang="fa-IR" sz="2400" b="1" dirty="0" smtClean="0">
                <a:cs typeface="B Nazanin" panose="00000400000000000000" pitchFamily="2" charset="-78"/>
              </a:rPr>
              <a:t>ویژگی مشابه با پروتئین مو و پوست دارد. </a:t>
            </a:r>
          </a:p>
          <a:p>
            <a:pPr algn="r" rtl="1">
              <a:lnSpc>
                <a:spcPct val="150000"/>
              </a:lnSpc>
              <a:buFont typeface="Wingdings" panose="05000000000000000000" pitchFamily="2" charset="2"/>
              <a:buChar char="§"/>
            </a:pPr>
            <a:endParaRPr lang="fa-IR" sz="2400" b="1" dirty="0">
              <a:cs typeface="B Nazanin" panose="00000400000000000000" pitchFamily="2" charset="-78"/>
            </a:endParaRPr>
          </a:p>
        </p:txBody>
      </p:sp>
    </p:spTree>
    <p:extLst>
      <p:ext uri="{BB962C8B-B14F-4D97-AF65-F5344CB8AC3E}">
        <p14:creationId xmlns:p14="http://schemas.microsoft.com/office/powerpoint/2010/main" val="448598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لاکتوز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42</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indent="0" algn="just" rtl="1">
              <a:buNone/>
            </a:pPr>
            <a:endParaRPr lang="fa-IR" sz="2400" b="1" dirty="0" smtClean="0">
              <a:cs typeface="B Nazanin" panose="00000400000000000000" pitchFamily="2" charset="-78"/>
            </a:endParaRPr>
          </a:p>
          <a:p>
            <a:pPr marL="0" indent="0" algn="just" rtl="1">
              <a:buNone/>
            </a:pPr>
            <a:endParaRPr lang="fa-IR" sz="2400" b="1" dirty="0" smtClean="0">
              <a:cs typeface="B Nazanin" panose="00000400000000000000" pitchFamily="2" charset="-78"/>
            </a:endParaRPr>
          </a:p>
          <a:p>
            <a:pPr marL="0" indent="0" algn="just" rtl="1">
              <a:buNone/>
            </a:pPr>
            <a:endParaRPr lang="fa-IR" sz="2400" b="1" dirty="0" smtClean="0">
              <a:cs typeface="B Nazanin" panose="00000400000000000000" pitchFamily="2" charset="-78"/>
            </a:endParaRPr>
          </a:p>
          <a:p>
            <a:pPr algn="r" rtl="1"/>
            <a:r>
              <a:rPr lang="fa-IR" sz="2400" b="1" dirty="0" smtClean="0">
                <a:cs typeface="B Nazanin" panose="00000400000000000000" pitchFamily="2" charset="-78"/>
              </a:rPr>
              <a:t>لاکتوز عامل تخمیر است . برای انجام تخمیر نیاز به منبع قندی می باشد که در شیر این منبع لاکتوز است .</a:t>
            </a:r>
          </a:p>
          <a:p>
            <a:pPr algn="r" rtl="1"/>
            <a:r>
              <a:rPr lang="fa-IR" sz="2400" b="1" dirty="0" smtClean="0">
                <a:cs typeface="B Nazanin" panose="00000400000000000000" pitchFamily="2" charset="-78"/>
              </a:rPr>
              <a:t>لاکتوز 5 مول اسیدلاکتیک در اثر تخمیر بدست می آید :</a:t>
            </a:r>
          </a:p>
          <a:p>
            <a:pPr algn="r" rtl="1"/>
            <a:endParaRPr lang="fa-IR" sz="2400" b="1" dirty="0">
              <a:cs typeface="B Nazanin" panose="00000400000000000000" pitchFamily="2" charset="-78"/>
            </a:endParaRPr>
          </a:p>
          <a:p>
            <a:pPr algn="r" rtl="1"/>
            <a:endParaRPr lang="fa-IR" sz="2400" b="1" dirty="0" smtClean="0">
              <a:cs typeface="B Nazanin" panose="00000400000000000000" pitchFamily="2" charset="-78"/>
            </a:endParaRPr>
          </a:p>
          <a:p>
            <a:pPr algn="r" rtl="1"/>
            <a:endParaRPr lang="fa-IR" sz="2400" b="1" dirty="0">
              <a:cs typeface="B Nazanin" panose="00000400000000000000" pitchFamily="2" charset="-78"/>
            </a:endParaRPr>
          </a:p>
          <a:p>
            <a:pPr algn="r" rtl="1"/>
            <a:r>
              <a:rPr lang="fa-IR" sz="2400" b="1" dirty="0" smtClean="0">
                <a:cs typeface="B Nazanin" panose="00000400000000000000" pitchFamily="2" charset="-78"/>
              </a:rPr>
              <a:t>از لحاظ کمیت بیشترین مقدار ماده جامد را دارد. </a:t>
            </a:r>
          </a:p>
          <a:p>
            <a:pPr algn="r" rtl="1"/>
            <a:r>
              <a:rPr lang="fa-IR" sz="2400" b="1" dirty="0" smtClean="0">
                <a:cs typeface="B Nazanin" panose="00000400000000000000" pitchFamily="2" charset="-78"/>
              </a:rPr>
              <a:t>محصول سنتز غدد پستانی بوده و قند منحصر به فرد شیر می باشد. </a:t>
            </a:r>
          </a:p>
          <a:p>
            <a:pPr algn="r" rtl="1"/>
            <a:r>
              <a:rPr lang="fa-IR" sz="2400" b="1" dirty="0" smtClean="0">
                <a:cs typeface="B Nazanin" panose="00000400000000000000" pitchFamily="2" charset="-78"/>
              </a:rPr>
              <a:t>در اثر درجه حرارت بالا به ماده ای به نام لاکتولوز تبدیل شده که شیرین تر از لاکتوز است. </a:t>
            </a:r>
            <a:endParaRPr lang="fa-IR" sz="2400" b="1" dirty="0">
              <a:cs typeface="B Nazanin" panose="00000400000000000000" pitchFamily="2" charset="-78"/>
            </a:endParaRPr>
          </a:p>
        </p:txBody>
      </p:sp>
      <p:pic>
        <p:nvPicPr>
          <p:cNvPr id="5" name="Picture 4"/>
          <p:cNvPicPr>
            <a:picLocks noChangeAspect="1"/>
          </p:cNvPicPr>
          <p:nvPr/>
        </p:nvPicPr>
        <p:blipFill rotWithShape="1">
          <a:blip r:embed="rId2"/>
          <a:srcRect l="17806" t="48482" r="17136" b="34018"/>
          <a:stretch/>
        </p:blipFill>
        <p:spPr>
          <a:xfrm>
            <a:off x="1390378" y="3552893"/>
            <a:ext cx="8464732" cy="1280160"/>
          </a:xfrm>
          <a:prstGeom prst="rect">
            <a:avLst/>
          </a:prstGeom>
        </p:spPr>
      </p:pic>
    </p:spTree>
    <p:extLst>
      <p:ext uri="{BB962C8B-B14F-4D97-AF65-F5344CB8AC3E}">
        <p14:creationId xmlns:p14="http://schemas.microsoft.com/office/powerpoint/2010/main" val="11837006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2400" b="1" dirty="0" smtClean="0">
                <a:solidFill>
                  <a:schemeClr val="tx2">
                    <a:lumMod val="60000"/>
                    <a:lumOff val="40000"/>
                  </a:schemeClr>
                </a:solidFill>
                <a:cs typeface="B Titr" panose="00000700000000000000" pitchFamily="2" charset="-78"/>
              </a:rPr>
              <a:t>عدم تحمل لاکتوز </a:t>
            </a:r>
            <a:endParaRPr lang="en-US" sz="24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43</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algn="just" rtl="1">
              <a:lnSpc>
                <a:spcPct val="150000"/>
              </a:lnSpc>
              <a:buFont typeface="Wingdings" panose="05000000000000000000" pitchFamily="2" charset="2"/>
              <a:buChar char="v"/>
            </a:pPr>
            <a:endParaRPr lang="fa-IR" sz="2400" b="1" dirty="0" smtClean="0">
              <a:cs typeface="B Nazanin" panose="00000400000000000000" pitchFamily="2" charset="-78"/>
            </a:endParaRPr>
          </a:p>
          <a:p>
            <a:pPr algn="just" rtl="1">
              <a:lnSpc>
                <a:spcPct val="150000"/>
              </a:lnSpc>
              <a:buFont typeface="Wingdings" panose="05000000000000000000" pitchFamily="2" charset="2"/>
              <a:buChar char="v"/>
            </a:pPr>
            <a:endParaRPr lang="fa-IR" sz="2400" b="1" dirty="0">
              <a:cs typeface="B Nazanin" panose="00000400000000000000" pitchFamily="2" charset="-78"/>
            </a:endParaRPr>
          </a:p>
          <a:p>
            <a:pPr algn="just" rtl="1">
              <a:lnSpc>
                <a:spcPct val="150000"/>
              </a:lnSpc>
              <a:buFont typeface="Wingdings" panose="05000000000000000000" pitchFamily="2" charset="2"/>
              <a:buChar char="v"/>
            </a:pPr>
            <a:r>
              <a:rPr lang="fa-IR" sz="2400" b="1" dirty="0" smtClean="0">
                <a:cs typeface="B Nazanin" panose="00000400000000000000" pitchFamily="2" charset="-78"/>
              </a:rPr>
              <a:t>عدم وجود آنزیم لاکتاز در بدن برخی افراد </a:t>
            </a:r>
          </a:p>
          <a:p>
            <a:pPr algn="just" rtl="1">
              <a:lnSpc>
                <a:spcPct val="150000"/>
              </a:lnSpc>
              <a:buFont typeface="Wingdings" panose="05000000000000000000" pitchFamily="2" charset="2"/>
              <a:buChar char="v"/>
            </a:pPr>
            <a:r>
              <a:rPr lang="fa-IR" sz="2400" b="1" dirty="0" smtClean="0">
                <a:cs typeface="B Nazanin" panose="00000400000000000000" pitchFamily="2" charset="-78"/>
              </a:rPr>
              <a:t>لاکتوز بدون هیچ تغییری وارد روده بزرگ شده و در آنجا توسط میکروب ها تجزیه شده و گاز کربنیک آزاد میکند که باعث ایجاد نفخ در این افراد میشود در ضمن به علت جذب آب توسط لاکتوز حالت دلپیچه و اسهال بروز میکند.</a:t>
            </a:r>
          </a:p>
        </p:txBody>
      </p:sp>
    </p:spTree>
    <p:extLst>
      <p:ext uri="{BB962C8B-B14F-4D97-AF65-F5344CB8AC3E}">
        <p14:creationId xmlns:p14="http://schemas.microsoft.com/office/powerpoint/2010/main" val="4735360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مواد ازت دار غیر پروتئینی (</a:t>
            </a:r>
            <a:r>
              <a:rPr lang="en-US" sz="3200" b="1" dirty="0" smtClean="0">
                <a:solidFill>
                  <a:schemeClr val="tx2">
                    <a:lumMod val="60000"/>
                    <a:lumOff val="40000"/>
                  </a:schemeClr>
                </a:solidFill>
                <a:cs typeface="B Titr" panose="00000700000000000000" pitchFamily="2" charset="-78"/>
              </a:rPr>
              <a:t>NPN</a:t>
            </a:r>
            <a:r>
              <a:rPr lang="fa-IR" sz="3200" b="1" dirty="0" smtClean="0">
                <a:solidFill>
                  <a:schemeClr val="tx2">
                    <a:lumMod val="60000"/>
                    <a:lumOff val="40000"/>
                  </a:schemeClr>
                </a:solidFill>
                <a:cs typeface="B Titr" panose="00000700000000000000" pitchFamily="2" charset="-78"/>
              </a:rPr>
              <a:t>)</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44</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indent="0" algn="just" rtl="1">
              <a:buNone/>
            </a:pPr>
            <a:endParaRPr lang="fa-IR" sz="2400" b="1" dirty="0" smtClean="0">
              <a:cs typeface="B Nazanin" panose="00000400000000000000" pitchFamily="2" charset="-78"/>
            </a:endParaRPr>
          </a:p>
          <a:p>
            <a:pPr marL="0" indent="0" algn="just" rtl="1">
              <a:buNone/>
            </a:pPr>
            <a:endParaRPr lang="fa-IR" sz="2400" b="1" dirty="0">
              <a:cs typeface="B Nazanin" panose="00000400000000000000" pitchFamily="2" charset="-78"/>
            </a:endParaRPr>
          </a:p>
          <a:p>
            <a:pPr algn="just" rtl="1">
              <a:buFont typeface="Wingdings" panose="05000000000000000000" pitchFamily="2" charset="2"/>
              <a:buChar char="v"/>
            </a:pPr>
            <a:r>
              <a:rPr lang="fa-IR" sz="2400" b="1" dirty="0" smtClean="0">
                <a:cs typeface="B Nazanin" panose="00000400000000000000" pitchFamily="2" charset="-78"/>
              </a:rPr>
              <a:t>مواد کوچکی هستند که تحت هیچ شرایطی رسوب نمیکنند.</a:t>
            </a:r>
          </a:p>
          <a:p>
            <a:pPr algn="just" rtl="1">
              <a:buFont typeface="Wingdings" panose="05000000000000000000" pitchFamily="2" charset="2"/>
              <a:buChar char="v"/>
            </a:pPr>
            <a:r>
              <a:rPr lang="fa-IR" sz="2400" b="1" dirty="0" smtClean="0">
                <a:cs typeface="B Nazanin" panose="00000400000000000000" pitchFamily="2" charset="-78"/>
              </a:rPr>
              <a:t>مهمترین </a:t>
            </a:r>
            <a:r>
              <a:rPr lang="en-US" sz="2400" b="1" dirty="0" smtClean="0">
                <a:cs typeface="B Nazanin" panose="00000400000000000000" pitchFamily="2" charset="-78"/>
              </a:rPr>
              <a:t>NPN</a:t>
            </a:r>
            <a:r>
              <a:rPr lang="fa-IR" sz="2400" b="1" dirty="0" smtClean="0">
                <a:cs typeface="B Nazanin" panose="00000400000000000000" pitchFamily="2" charset="-78"/>
              </a:rPr>
              <a:t> اوره، کراتین و پپتیدهای آزاد می باشد. </a:t>
            </a:r>
          </a:p>
          <a:p>
            <a:pPr algn="just" rtl="1">
              <a:buFont typeface="Wingdings" panose="05000000000000000000" pitchFamily="2" charset="2"/>
              <a:buChar char="v"/>
            </a:pPr>
            <a:r>
              <a:rPr lang="fa-IR" sz="2400" b="1" dirty="0" smtClean="0">
                <a:cs typeface="B Nazanin" panose="00000400000000000000" pitchFamily="2" charset="-78"/>
              </a:rPr>
              <a:t>در اثر حرارت دادن شیر مقدار آنها افزایش می یابد. </a:t>
            </a:r>
          </a:p>
          <a:p>
            <a:pPr algn="just" rtl="1">
              <a:buFont typeface="Wingdings" panose="05000000000000000000" pitchFamily="2" charset="2"/>
              <a:buChar char="v"/>
            </a:pPr>
            <a:r>
              <a:rPr lang="fa-IR" sz="2400" b="1" dirty="0" smtClean="0">
                <a:cs typeface="B Nazanin" panose="00000400000000000000" pitchFamily="2" charset="-78"/>
              </a:rPr>
              <a:t>دلیل آن شکسته شدن برخی اتصالات ضعیف و کم انرژی در ساختمان پروتئین ها می باشد که بخشی از آنها وارد </a:t>
            </a:r>
            <a:r>
              <a:rPr lang="en-US" sz="2400" b="1" dirty="0" smtClean="0">
                <a:cs typeface="B Nazanin" panose="00000400000000000000" pitchFamily="2" charset="-78"/>
              </a:rPr>
              <a:t>NPN</a:t>
            </a:r>
            <a:r>
              <a:rPr lang="fa-IR" sz="2400" b="1" dirty="0" smtClean="0">
                <a:cs typeface="B Nazanin" panose="00000400000000000000" pitchFamily="2" charset="-78"/>
              </a:rPr>
              <a:t> میشوند. </a:t>
            </a:r>
          </a:p>
          <a:p>
            <a:pPr algn="just" rtl="1">
              <a:buFont typeface="Wingdings" panose="05000000000000000000" pitchFamily="2" charset="2"/>
              <a:buChar char="v"/>
            </a:pPr>
            <a:endParaRPr lang="fa-IR" sz="2400" b="1" dirty="0" smtClean="0">
              <a:cs typeface="B Nazanin" panose="00000400000000000000" pitchFamily="2" charset="-78"/>
            </a:endParaRPr>
          </a:p>
          <a:p>
            <a:pPr marL="0" indent="0" algn="ctr" rtl="1">
              <a:buNone/>
            </a:pPr>
            <a:r>
              <a:rPr lang="fa-IR" sz="2400" b="1" dirty="0" smtClean="0">
                <a:solidFill>
                  <a:schemeClr val="accent1">
                    <a:lumMod val="75000"/>
                  </a:schemeClr>
                </a:solidFill>
                <a:cs typeface="B Nazanin" panose="00000400000000000000" pitchFamily="2" charset="-78"/>
              </a:rPr>
              <a:t>پس شیر حرارت دیده برای محیط کشت میکروبی بهتر است زیرا مواد ازته بیشتری در اختیاز میکروب ها قرار می</a:t>
            </a:r>
            <a:r>
              <a:rPr lang="fa-IR" sz="2400" b="1" dirty="0" smtClean="0">
                <a:cs typeface="B Nazanin" panose="00000400000000000000" pitchFamily="2" charset="-78"/>
              </a:rPr>
              <a:t>گیرد. </a:t>
            </a:r>
          </a:p>
          <a:p>
            <a:pPr marL="0" indent="0" algn="just" rtl="1">
              <a:buNone/>
            </a:pPr>
            <a:r>
              <a:rPr lang="fa-IR" sz="2400" b="1" dirty="0" smtClean="0">
                <a:cs typeface="B Nazanin" panose="00000400000000000000" pitchFamily="2" charset="-78"/>
              </a:rPr>
              <a:t> </a:t>
            </a:r>
            <a:endParaRPr lang="fa-IR" sz="2400" b="1" dirty="0">
              <a:cs typeface="B Nazanin" panose="00000400000000000000" pitchFamily="2" charset="-78"/>
            </a:endParaRPr>
          </a:p>
        </p:txBody>
      </p:sp>
    </p:spTree>
    <p:extLst>
      <p:ext uri="{BB962C8B-B14F-4D97-AF65-F5344CB8AC3E}">
        <p14:creationId xmlns:p14="http://schemas.microsoft.com/office/powerpoint/2010/main" val="1638787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ویتامین ها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45</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indent="0" algn="just" rtl="1">
              <a:buNone/>
            </a:pPr>
            <a:endParaRPr lang="fa-IR" sz="2400" b="1" dirty="0" smtClean="0">
              <a:cs typeface="B Nazanin" panose="00000400000000000000" pitchFamily="2" charset="-78"/>
            </a:endParaRPr>
          </a:p>
          <a:p>
            <a:pPr marL="0" indent="0" algn="just" rtl="1">
              <a:buNone/>
            </a:pPr>
            <a:endParaRPr lang="fa-IR" sz="2400" b="1" dirty="0">
              <a:cs typeface="B Nazanin" panose="00000400000000000000" pitchFamily="2" charset="-78"/>
            </a:endParaRPr>
          </a:p>
          <a:p>
            <a:pPr marL="0" indent="0" algn="just" rtl="1">
              <a:buNone/>
            </a:pPr>
            <a:endParaRPr lang="fa-IR" sz="2400" b="1" dirty="0" smtClean="0">
              <a:cs typeface="B Nazanin" panose="00000400000000000000" pitchFamily="2" charset="-78"/>
            </a:endParaRPr>
          </a:p>
          <a:p>
            <a:pPr marL="0" indent="0" algn="just" rtl="1">
              <a:buNone/>
            </a:pPr>
            <a:r>
              <a:rPr lang="fa-IR" sz="2400" b="1" dirty="0" smtClean="0">
                <a:cs typeface="B Nazanin" panose="00000400000000000000" pitchFamily="2" charset="-78"/>
              </a:rPr>
              <a:t>مهمترین ویتامین های شیر:</a:t>
            </a:r>
          </a:p>
          <a:p>
            <a:pPr marL="0" indent="0" algn="just" rtl="1">
              <a:buNone/>
            </a:pPr>
            <a:r>
              <a:rPr lang="fa-IR" sz="2400" b="1" dirty="0" smtClean="0">
                <a:cs typeface="B Nazanin" panose="00000400000000000000" pitchFamily="2" charset="-78"/>
              </a:rPr>
              <a:t>ویتامین های گروه </a:t>
            </a:r>
            <a:r>
              <a:rPr lang="en-US" sz="2400" b="1" dirty="0" smtClean="0">
                <a:cs typeface="B Nazanin" panose="00000400000000000000" pitchFamily="2" charset="-78"/>
              </a:rPr>
              <a:t>B</a:t>
            </a:r>
            <a:r>
              <a:rPr lang="fa-IR" sz="2400" b="1" dirty="0" smtClean="0">
                <a:cs typeface="B Nazanin" panose="00000400000000000000" pitchFamily="2" charset="-78"/>
              </a:rPr>
              <a:t> و </a:t>
            </a:r>
            <a:r>
              <a:rPr lang="en-US" sz="2400" b="1" dirty="0" smtClean="0">
                <a:cs typeface="B Nazanin" panose="00000400000000000000" pitchFamily="2" charset="-78"/>
              </a:rPr>
              <a:t>A</a:t>
            </a:r>
            <a:r>
              <a:rPr lang="fa-IR" sz="2400" b="1" dirty="0" smtClean="0">
                <a:cs typeface="B Nazanin" panose="00000400000000000000" pitchFamily="2" charset="-78"/>
              </a:rPr>
              <a:t> می باشد البته در شیر خام ویتامین </a:t>
            </a:r>
            <a:r>
              <a:rPr lang="en-US" sz="2400" b="1" dirty="0" smtClean="0">
                <a:cs typeface="B Nazanin" panose="00000400000000000000" pitchFamily="2" charset="-78"/>
              </a:rPr>
              <a:t>C</a:t>
            </a:r>
            <a:r>
              <a:rPr lang="fa-IR" sz="2400" b="1" dirty="0" smtClean="0">
                <a:cs typeface="B Nazanin" panose="00000400000000000000" pitchFamily="2" charset="-78"/>
              </a:rPr>
              <a:t> نیز وجود دارد ولی در اثر حرارت و اکسیژن از بین میروند. </a:t>
            </a:r>
            <a:endParaRPr lang="fa-IR" sz="2400" b="1" dirty="0">
              <a:cs typeface="B Nazanin" panose="00000400000000000000" pitchFamily="2" charset="-78"/>
            </a:endParaRPr>
          </a:p>
        </p:txBody>
      </p:sp>
    </p:spTree>
    <p:extLst>
      <p:ext uri="{BB962C8B-B14F-4D97-AF65-F5344CB8AC3E}">
        <p14:creationId xmlns:p14="http://schemas.microsoft.com/office/powerpoint/2010/main" val="15643318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املاح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46</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indent="0" algn="just" rtl="1">
              <a:buNone/>
            </a:pPr>
            <a:endParaRPr lang="fa-IR" sz="2200" b="1" dirty="0" smtClean="0">
              <a:cs typeface="B Nazanin" panose="00000400000000000000" pitchFamily="2" charset="-78"/>
            </a:endParaRPr>
          </a:p>
          <a:p>
            <a:pPr marL="0" indent="0" algn="just" rtl="1">
              <a:buNone/>
            </a:pPr>
            <a:endParaRPr lang="fa-IR" sz="2200" b="1" dirty="0">
              <a:cs typeface="B Nazanin" panose="00000400000000000000" pitchFamily="2" charset="-78"/>
            </a:endParaRPr>
          </a:p>
          <a:p>
            <a:pPr marL="0" indent="0" algn="just" rtl="1">
              <a:buNone/>
            </a:pPr>
            <a:endParaRPr lang="fa-IR" sz="2200" b="1" dirty="0" smtClean="0">
              <a:cs typeface="B Nazanin" panose="00000400000000000000" pitchFamily="2" charset="-78"/>
            </a:endParaRPr>
          </a:p>
          <a:p>
            <a:pPr marL="0" indent="0" algn="just" rtl="1">
              <a:buNone/>
            </a:pPr>
            <a:r>
              <a:rPr lang="fa-IR" sz="2200" b="1" dirty="0" smtClean="0">
                <a:cs typeface="B Nazanin" panose="00000400000000000000" pitchFamily="2" charset="-78"/>
              </a:rPr>
              <a:t>استفاده از خاکستر برای اندازه گیری املاح شیر </a:t>
            </a:r>
          </a:p>
          <a:p>
            <a:pPr marL="0" indent="0" algn="just" rtl="1">
              <a:buNone/>
            </a:pPr>
            <a:r>
              <a:rPr lang="fa-IR" sz="2200" b="1" dirty="0" smtClean="0">
                <a:cs typeface="B Nazanin" panose="00000400000000000000" pitchFamily="2" charset="-78"/>
              </a:rPr>
              <a:t>دارای دو گروه هستند: </a:t>
            </a:r>
          </a:p>
          <a:p>
            <a:pPr marL="0" indent="0" algn="just" rtl="1">
              <a:buNone/>
            </a:pPr>
            <a:r>
              <a:rPr lang="fa-IR" sz="2200" b="1" dirty="0" smtClean="0">
                <a:cs typeface="B Nazanin" panose="00000400000000000000" pitchFamily="2" charset="-78"/>
              </a:rPr>
              <a:t>املاح عمده: کلسیم، فسفر، پتاسیم، منیزیوم، کلر، سدیم</a:t>
            </a:r>
          </a:p>
          <a:p>
            <a:pPr marL="0" indent="0" algn="just" rtl="1">
              <a:buNone/>
            </a:pPr>
            <a:r>
              <a:rPr lang="fa-IR" sz="2200" b="1" dirty="0" smtClean="0">
                <a:cs typeface="B Nazanin" panose="00000400000000000000" pitchFamily="2" charset="-78"/>
              </a:rPr>
              <a:t>املاح جزئی: آلومینیوم، برم، روی </a:t>
            </a:r>
          </a:p>
          <a:p>
            <a:pPr marL="0" indent="0" algn="just" rtl="1">
              <a:buNone/>
            </a:pPr>
            <a:r>
              <a:rPr lang="fa-IR" sz="2200" b="1" dirty="0" smtClean="0">
                <a:cs typeface="B Nazanin" panose="00000400000000000000" pitchFamily="2" charset="-78"/>
              </a:rPr>
              <a:t>هرچه به انتهای شیردهی نزدیک شویم مقدار املاح افزایش می یابد. </a:t>
            </a:r>
          </a:p>
          <a:p>
            <a:pPr marL="0" indent="0" algn="just" rtl="1">
              <a:buNone/>
            </a:pPr>
            <a:endParaRPr lang="fa-IR" sz="2200" b="1" dirty="0" smtClean="0">
              <a:cs typeface="B Nazanin" panose="00000400000000000000" pitchFamily="2" charset="-78"/>
            </a:endParaRPr>
          </a:p>
        </p:txBody>
      </p:sp>
    </p:spTree>
    <p:extLst>
      <p:ext uri="{BB962C8B-B14F-4D97-AF65-F5344CB8AC3E}">
        <p14:creationId xmlns:p14="http://schemas.microsoft.com/office/powerpoint/2010/main" val="2081706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آنزیم</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47</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indent="0" algn="just" rtl="1">
              <a:buNone/>
            </a:pPr>
            <a:endParaRPr lang="fa-IR" sz="2400" b="1" dirty="0" smtClean="0">
              <a:cs typeface="B Nazanin" panose="00000400000000000000" pitchFamily="2" charset="-78"/>
            </a:endParaRPr>
          </a:p>
          <a:p>
            <a:pPr marL="0" indent="0" algn="just" rtl="1">
              <a:buNone/>
            </a:pPr>
            <a:endParaRPr lang="fa-IR" sz="2400" b="1" dirty="0">
              <a:cs typeface="B Nazanin" panose="00000400000000000000" pitchFamily="2" charset="-78"/>
            </a:endParaRPr>
          </a:p>
          <a:p>
            <a:pPr marL="0" indent="0" algn="just" rtl="1">
              <a:buNone/>
            </a:pPr>
            <a:r>
              <a:rPr lang="fa-IR" sz="2400" b="1" dirty="0" smtClean="0">
                <a:cs typeface="B Nazanin" panose="00000400000000000000" pitchFamily="2" charset="-78"/>
              </a:rPr>
              <a:t>آنزیم های شیر شامل: </a:t>
            </a:r>
          </a:p>
          <a:p>
            <a:pPr algn="just" rtl="1">
              <a:buFont typeface="Wingdings" panose="05000000000000000000" pitchFamily="2" charset="2"/>
              <a:buChar char="q"/>
            </a:pPr>
            <a:r>
              <a:rPr lang="fa-IR" sz="2400" b="1" dirty="0" smtClean="0">
                <a:cs typeface="B Nazanin" panose="00000400000000000000" pitchFamily="2" charset="-78"/>
              </a:rPr>
              <a:t>لاکتوپراکسیداز</a:t>
            </a:r>
          </a:p>
          <a:p>
            <a:pPr algn="just" rtl="1">
              <a:buFont typeface="Wingdings" panose="05000000000000000000" pitchFamily="2" charset="2"/>
              <a:buChar char="q"/>
            </a:pPr>
            <a:r>
              <a:rPr lang="fa-IR" sz="2400" b="1" dirty="0" smtClean="0">
                <a:cs typeface="B Nazanin" panose="00000400000000000000" pitchFamily="2" charset="-78"/>
              </a:rPr>
              <a:t>لیپاز </a:t>
            </a:r>
          </a:p>
          <a:p>
            <a:pPr algn="just" rtl="1">
              <a:buFont typeface="Wingdings" panose="05000000000000000000" pitchFamily="2" charset="2"/>
              <a:buChar char="q"/>
            </a:pPr>
            <a:r>
              <a:rPr lang="fa-IR" sz="2400" b="1" dirty="0" smtClean="0">
                <a:cs typeface="B Nazanin" panose="00000400000000000000" pitchFamily="2" charset="-78"/>
              </a:rPr>
              <a:t>پروتئاز </a:t>
            </a:r>
          </a:p>
          <a:p>
            <a:pPr algn="just" rtl="1">
              <a:buFont typeface="Wingdings" panose="05000000000000000000" pitchFamily="2" charset="2"/>
              <a:buChar char="q"/>
            </a:pPr>
            <a:r>
              <a:rPr lang="fa-IR" sz="2400" b="1" dirty="0" smtClean="0">
                <a:cs typeface="B Nazanin" panose="00000400000000000000" pitchFamily="2" charset="-78"/>
              </a:rPr>
              <a:t>فسفاتاز قلیایی</a:t>
            </a:r>
          </a:p>
          <a:p>
            <a:pPr algn="just" rtl="1">
              <a:buFont typeface="Wingdings" panose="05000000000000000000" pitchFamily="2" charset="2"/>
              <a:buChar char="q"/>
            </a:pPr>
            <a:r>
              <a:rPr lang="fa-IR" sz="2400" b="1" dirty="0" smtClean="0">
                <a:cs typeface="B Nazanin" panose="00000400000000000000" pitchFamily="2" charset="-78"/>
              </a:rPr>
              <a:t>کاتالاز </a:t>
            </a:r>
            <a:endParaRPr lang="fa-IR" sz="2400" b="1" dirty="0">
              <a:cs typeface="B Nazanin" panose="00000400000000000000" pitchFamily="2" charset="-78"/>
            </a:endParaRPr>
          </a:p>
        </p:txBody>
      </p:sp>
    </p:spTree>
    <p:extLst>
      <p:ext uri="{BB962C8B-B14F-4D97-AF65-F5344CB8AC3E}">
        <p14:creationId xmlns:p14="http://schemas.microsoft.com/office/powerpoint/2010/main" val="19397404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cs typeface="B Nazanin" panose="00000400000000000000" pitchFamily="2" charset="-78"/>
              </a:rPr>
              <a:t>لاکتوپراکسیداز</a:t>
            </a:r>
            <a:endParaRPr lang="fa-IR" sz="3200" b="1"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48</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indent="0" algn="just" rtl="1">
              <a:buNone/>
            </a:pPr>
            <a:endParaRPr lang="fa-IR" sz="2400" b="1" dirty="0" smtClean="0">
              <a:cs typeface="B Nazanin" panose="00000400000000000000" pitchFamily="2" charset="-78"/>
            </a:endParaRPr>
          </a:p>
          <a:p>
            <a:pPr marL="0" indent="0" algn="just" rtl="1">
              <a:buNone/>
            </a:pPr>
            <a:endParaRPr lang="fa-IR" sz="2400" b="1" dirty="0">
              <a:cs typeface="B Nazanin" panose="00000400000000000000" pitchFamily="2" charset="-78"/>
            </a:endParaRPr>
          </a:p>
          <a:p>
            <a:pPr algn="just" rtl="1">
              <a:buFont typeface="Wingdings" panose="05000000000000000000" pitchFamily="2" charset="2"/>
              <a:buChar char="Ø"/>
            </a:pPr>
            <a:r>
              <a:rPr lang="fa-IR" sz="2400" b="1" dirty="0" smtClean="0">
                <a:cs typeface="B Nazanin" panose="00000400000000000000" pitchFamily="2" charset="-78"/>
              </a:rPr>
              <a:t>بیشترین مقدار را در بین آنزیم های شیر دارد. </a:t>
            </a:r>
          </a:p>
          <a:p>
            <a:pPr algn="just" rtl="1">
              <a:buFont typeface="Wingdings" panose="05000000000000000000" pitchFamily="2" charset="2"/>
              <a:buChar char="Ø"/>
            </a:pPr>
            <a:r>
              <a:rPr lang="fa-IR" sz="2400" b="1" dirty="0" smtClean="0">
                <a:solidFill>
                  <a:schemeClr val="accent2">
                    <a:lumMod val="75000"/>
                  </a:schemeClr>
                </a:solidFill>
                <a:cs typeface="B Nazanin" panose="00000400000000000000" pitchFamily="2" charset="-78"/>
              </a:rPr>
              <a:t>مقاوم ترین آنزیم در برابر حرارت</a:t>
            </a:r>
          </a:p>
          <a:p>
            <a:pPr algn="just" rtl="1">
              <a:buFont typeface="Wingdings" panose="05000000000000000000" pitchFamily="2" charset="2"/>
              <a:buChar char="Ø"/>
            </a:pPr>
            <a:r>
              <a:rPr lang="fa-IR" sz="2400" b="1" dirty="0" smtClean="0">
                <a:cs typeface="B Nazanin" panose="00000400000000000000" pitchFamily="2" charset="-78"/>
              </a:rPr>
              <a:t>دمای پاستوریزاسیون را تحمل میکند.</a:t>
            </a:r>
          </a:p>
          <a:p>
            <a:pPr algn="just" rtl="1">
              <a:buFont typeface="Wingdings" panose="05000000000000000000" pitchFamily="2" charset="2"/>
              <a:buChar char="Ø"/>
            </a:pPr>
            <a:r>
              <a:rPr lang="fa-IR" sz="2400" b="1" dirty="0" smtClean="0">
                <a:cs typeface="B Nazanin" panose="00000400000000000000" pitchFamily="2" charset="-78"/>
              </a:rPr>
              <a:t>تست لاکتوپراکسیداز در شیر پاستوریزه باید مثبت باشد. </a:t>
            </a:r>
          </a:p>
          <a:p>
            <a:pPr algn="just" rtl="1">
              <a:buFont typeface="Wingdings" panose="05000000000000000000" pitchFamily="2" charset="2"/>
              <a:buChar char="Ø"/>
            </a:pPr>
            <a:r>
              <a:rPr lang="fa-IR" sz="2400" b="1" dirty="0">
                <a:cs typeface="B Nazanin" panose="00000400000000000000" pitchFamily="2" charset="-78"/>
              </a:rPr>
              <a:t>منفی بودن تست </a:t>
            </a:r>
            <a:r>
              <a:rPr lang="fa-IR" sz="2400" b="1" dirty="0" smtClean="0">
                <a:cs typeface="B Nazanin" panose="00000400000000000000" pitchFamily="2" charset="-78"/>
              </a:rPr>
              <a:t>لاکتوپراکسیداز در شیر نشان دهنده اعمال حرارت بالا به شیر است. </a:t>
            </a:r>
          </a:p>
          <a:p>
            <a:pPr marL="0" indent="0" algn="just" rtl="1">
              <a:buNone/>
            </a:pPr>
            <a:endParaRPr lang="fa-IR" sz="2400" b="1" dirty="0">
              <a:cs typeface="B Nazanin" panose="00000400000000000000" pitchFamily="2" charset="-78"/>
            </a:endParaRPr>
          </a:p>
        </p:txBody>
      </p:sp>
    </p:spTree>
    <p:extLst>
      <p:ext uri="{BB962C8B-B14F-4D97-AF65-F5344CB8AC3E}">
        <p14:creationId xmlns:p14="http://schemas.microsoft.com/office/powerpoint/2010/main" val="5342485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Nazanin" panose="00000400000000000000" pitchFamily="2" charset="-78"/>
              </a:rPr>
              <a:t>لیپاز</a:t>
            </a:r>
            <a:endParaRPr lang="en-US" sz="3200" b="1" dirty="0">
              <a:solidFill>
                <a:schemeClr val="tx2">
                  <a:lumMod val="60000"/>
                  <a:lumOff val="40000"/>
                </a:schemeClr>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49</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lvl="1" indent="0" algn="just" rtl="1">
              <a:buClr>
                <a:schemeClr val="folHlink"/>
              </a:buClr>
              <a:buSzPct val="60000"/>
              <a:buNone/>
            </a:pPr>
            <a:endParaRPr lang="fa-IR" sz="2200" b="1" dirty="0">
              <a:latin typeface="Arial" charset="0"/>
              <a:cs typeface="B Nazanin" panose="00000400000000000000" pitchFamily="2" charset="-78"/>
            </a:endParaRPr>
          </a:p>
          <a:p>
            <a:pPr marL="0" lvl="1" indent="0" algn="just" rtl="1">
              <a:buClr>
                <a:schemeClr val="folHlink"/>
              </a:buClr>
              <a:buSzPct val="60000"/>
              <a:buNone/>
            </a:pPr>
            <a:endParaRPr lang="fa-IR" sz="2200" b="1" dirty="0" smtClean="0">
              <a:latin typeface="Arial" charset="0"/>
              <a:cs typeface="B Nazanin" panose="00000400000000000000" pitchFamily="2" charset="-78"/>
            </a:endParaRPr>
          </a:p>
          <a:p>
            <a:pPr marL="0" lvl="1" indent="0" algn="just" rtl="1">
              <a:buClr>
                <a:schemeClr val="folHlink"/>
              </a:buClr>
              <a:buSzPct val="60000"/>
              <a:buNone/>
            </a:pPr>
            <a:r>
              <a:rPr lang="fa-IR" sz="2200" b="1" dirty="0" smtClean="0">
                <a:latin typeface="Arial" charset="0"/>
                <a:cs typeface="B Nazanin" panose="00000400000000000000" pitchFamily="2" charset="-78"/>
              </a:rPr>
              <a:t>حساس ترین آنزیم در برابر حرارت و نور است.</a:t>
            </a:r>
          </a:p>
          <a:p>
            <a:pPr marL="0" lvl="1" indent="0" algn="just" rtl="1">
              <a:buClr>
                <a:schemeClr val="folHlink"/>
              </a:buClr>
              <a:buSzPct val="60000"/>
              <a:buNone/>
            </a:pPr>
            <a:r>
              <a:rPr lang="fa-IR" sz="2200" b="1" dirty="0" smtClean="0">
                <a:latin typeface="Arial" charset="0"/>
                <a:cs typeface="B Nazanin" panose="00000400000000000000" pitchFamily="2" charset="-78"/>
              </a:rPr>
              <a:t>در اواخر دوره شیردهیه مقدار آن افزایش می باد. </a:t>
            </a:r>
          </a:p>
        </p:txBody>
      </p:sp>
    </p:spTree>
    <p:extLst>
      <p:ext uri="{BB962C8B-B14F-4D97-AF65-F5344CB8AC3E}">
        <p14:creationId xmlns:p14="http://schemas.microsoft.com/office/powerpoint/2010/main" val="3715422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311" y="374539"/>
            <a:ext cx="10390716" cy="1087450"/>
          </a:xfrm>
        </p:spPr>
        <p:txBody>
          <a:bodyPr/>
          <a:lstStyle/>
          <a:p>
            <a:pPr algn="ctr" rtl="1"/>
            <a:r>
              <a:rPr lang="fa-IR" sz="3600" dirty="0" smtClean="0">
                <a:cs typeface="B Titr" panose="00000700000000000000" pitchFamily="2" charset="-78"/>
              </a:rPr>
              <a:t>تعریف شیر</a:t>
            </a:r>
            <a:endParaRPr lang="fa-IR" sz="3200" dirty="0">
              <a:cs typeface="B Titr" panose="00000700000000000000" pitchFamily="2" charset="-78"/>
            </a:endParaRPr>
          </a:p>
        </p:txBody>
      </p:sp>
      <p:sp>
        <p:nvSpPr>
          <p:cNvPr id="4" name="Content Placeholder 4"/>
          <p:cNvSpPr txBox="1">
            <a:spLocks/>
          </p:cNvSpPr>
          <p:nvPr/>
        </p:nvSpPr>
        <p:spPr bwMode="auto">
          <a:xfrm>
            <a:off x="790302" y="3770458"/>
            <a:ext cx="10515599" cy="2212332"/>
          </a:xfrm>
          <a:prstGeom prst="round2DiagRect">
            <a:avLst/>
          </a:prstGeom>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no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lt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lt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lt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lt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lt1"/>
                </a:solidFill>
                <a:latin typeface="+mn-lt"/>
                <a:ea typeface="+mn-ea"/>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lt1"/>
                </a:solidFill>
                <a:latin typeface="+mn-lt"/>
                <a:ea typeface="+mn-ea"/>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lt1"/>
                </a:solidFill>
                <a:latin typeface="+mn-lt"/>
                <a:ea typeface="+mn-ea"/>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lt1"/>
                </a:solidFill>
                <a:latin typeface="+mn-lt"/>
                <a:ea typeface="+mn-ea"/>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lt1"/>
                </a:solidFill>
                <a:latin typeface="+mn-lt"/>
                <a:ea typeface="+mn-ea"/>
                <a:cs typeface="+mn-cs"/>
              </a:defRPr>
            </a:lvl9pPr>
          </a:lstStyle>
          <a:p>
            <a:pPr marL="0" indent="0" algn="ctr" rtl="1">
              <a:buNone/>
            </a:pPr>
            <a:r>
              <a:rPr lang="en-US" sz="2400" b="1" dirty="0" smtClean="0">
                <a:solidFill>
                  <a:schemeClr val="tx1"/>
                </a:solidFill>
                <a:latin typeface="Arial" charset="0"/>
                <a:cs typeface="B Nazanin" panose="00000400000000000000" pitchFamily="2" charset="-78"/>
              </a:rPr>
              <a:t>IDF (International Dairy Federation)</a:t>
            </a:r>
            <a:r>
              <a:rPr lang="fa-IR" sz="2400" b="1" dirty="0" smtClean="0">
                <a:solidFill>
                  <a:schemeClr val="tx1"/>
                </a:solidFill>
                <a:latin typeface="Arial" charset="0"/>
                <a:cs typeface="B Nazanin" panose="00000400000000000000" pitchFamily="2" charset="-78"/>
              </a:rPr>
              <a:t> فدراسیون بین المللی شیر </a:t>
            </a:r>
          </a:p>
          <a:p>
            <a:pPr marL="0" indent="0" algn="ctr" rtl="1">
              <a:buNone/>
            </a:pPr>
            <a:r>
              <a:rPr lang="en-US" sz="2400" dirty="0" smtClean="0">
                <a:solidFill>
                  <a:schemeClr val="tx1"/>
                </a:solidFill>
                <a:latin typeface="Arial" charset="0"/>
                <a:cs typeface="B Nazanin" panose="00000400000000000000" pitchFamily="2" charset="-78"/>
              </a:rPr>
              <a:t>MSNF= 8-8.5</a:t>
            </a:r>
            <a:r>
              <a:rPr lang="en-US" sz="2400" b="1" dirty="0" smtClean="0">
                <a:solidFill>
                  <a:schemeClr val="tx1"/>
                </a:solidFill>
                <a:latin typeface="Arial" charset="0"/>
                <a:cs typeface="B Nazanin" panose="00000400000000000000" pitchFamily="2" charset="-78"/>
              </a:rPr>
              <a:t> </a:t>
            </a:r>
            <a:r>
              <a:rPr lang="en-US" sz="2400" b="1" dirty="0" smtClean="0">
                <a:solidFill>
                  <a:schemeClr val="tx1"/>
                </a:solidFill>
                <a:latin typeface="Arial" charset="0"/>
                <a:cs typeface="B Nazanin" panose="00000400000000000000" pitchFamily="2" charset="-78"/>
              </a:rPr>
              <a:t>%</a:t>
            </a:r>
            <a:r>
              <a:rPr lang="fa-IR" sz="2400" b="1" dirty="0" smtClean="0">
                <a:solidFill>
                  <a:schemeClr val="tx1"/>
                </a:solidFill>
                <a:latin typeface="Arial" charset="0"/>
                <a:cs typeface="B Nazanin" panose="00000400000000000000" pitchFamily="2" charset="-78"/>
              </a:rPr>
              <a:t> </a:t>
            </a:r>
            <a:r>
              <a:rPr lang="fa-IR" sz="2400" dirty="0" smtClean="0">
                <a:solidFill>
                  <a:schemeClr val="tx1"/>
                </a:solidFill>
                <a:latin typeface="Arial" charset="0"/>
                <a:cs typeface="B Nazanin" panose="00000400000000000000" pitchFamily="2" charset="-78"/>
              </a:rPr>
              <a:t>ماده خشک بدون چربی شیر </a:t>
            </a:r>
            <a:endParaRPr lang="en-US" sz="2400" dirty="0" smtClean="0">
              <a:solidFill>
                <a:schemeClr val="tx1"/>
              </a:solidFill>
              <a:latin typeface="Arial" charset="0"/>
              <a:cs typeface="B Nazanin" panose="00000400000000000000" pitchFamily="2" charset="-78"/>
            </a:endParaRPr>
          </a:p>
          <a:p>
            <a:pPr marL="0" indent="0" algn="ctr" rtl="1">
              <a:buNone/>
            </a:pPr>
            <a:r>
              <a:rPr lang="en-US" sz="2400" dirty="0" smtClean="0">
                <a:solidFill>
                  <a:schemeClr val="tx1"/>
                </a:solidFill>
                <a:latin typeface="Arial" charset="0"/>
                <a:cs typeface="B Nazanin" panose="00000400000000000000" pitchFamily="2" charset="-78"/>
              </a:rPr>
              <a:t>%</a:t>
            </a:r>
            <a:r>
              <a:rPr lang="fa-IR" sz="2400" dirty="0" smtClean="0">
                <a:solidFill>
                  <a:schemeClr val="tx1"/>
                </a:solidFill>
                <a:latin typeface="Arial" charset="0"/>
                <a:cs typeface="B Nazanin" panose="00000400000000000000" pitchFamily="2" charset="-78"/>
              </a:rPr>
              <a:t>  </a:t>
            </a:r>
            <a:r>
              <a:rPr lang="en-US" sz="2400" dirty="0" smtClean="0">
                <a:solidFill>
                  <a:schemeClr val="tx1"/>
                </a:solidFill>
                <a:latin typeface="Arial" charset="0"/>
                <a:cs typeface="B Nazanin" panose="00000400000000000000" pitchFamily="2" charset="-78"/>
              </a:rPr>
              <a:t>Fat= 3-3.5</a:t>
            </a:r>
            <a:r>
              <a:rPr lang="fa-IR" sz="2400" dirty="0" smtClean="0">
                <a:solidFill>
                  <a:schemeClr val="tx1"/>
                </a:solidFill>
                <a:latin typeface="Arial" charset="0"/>
                <a:cs typeface="B Nazanin" panose="00000400000000000000" pitchFamily="2" charset="-78"/>
              </a:rPr>
              <a:t>  چربی</a:t>
            </a:r>
            <a:endParaRPr lang="en-US" sz="2400" dirty="0" smtClean="0">
              <a:solidFill>
                <a:schemeClr val="tx1"/>
              </a:solidFill>
              <a:latin typeface="Arial" charset="0"/>
              <a:cs typeface="B Nazanin" panose="00000400000000000000" pitchFamily="2" charset="-78"/>
            </a:endParaRPr>
          </a:p>
          <a:p>
            <a:pPr marL="0" indent="0" algn="ctr" rtl="1">
              <a:buNone/>
            </a:pPr>
            <a:r>
              <a:rPr lang="en-US" sz="2400" dirty="0" smtClean="0">
                <a:solidFill>
                  <a:schemeClr val="tx1"/>
                </a:solidFill>
                <a:latin typeface="Arial" charset="0"/>
                <a:cs typeface="B Nazanin" panose="00000400000000000000" pitchFamily="2" charset="-78"/>
              </a:rPr>
              <a:t>TS</a:t>
            </a:r>
            <a:r>
              <a:rPr lang="en-US" sz="2400" smtClean="0">
                <a:solidFill>
                  <a:schemeClr val="tx1"/>
                </a:solidFill>
                <a:latin typeface="Arial" charset="0"/>
                <a:cs typeface="B Nazanin" panose="00000400000000000000" pitchFamily="2" charset="-78"/>
              </a:rPr>
              <a:t>= </a:t>
            </a:r>
            <a:r>
              <a:rPr lang="en-US" sz="2400" smtClean="0">
                <a:solidFill>
                  <a:schemeClr val="tx1"/>
                </a:solidFill>
                <a:latin typeface="Arial" charset="0"/>
                <a:cs typeface="B Nazanin" panose="00000400000000000000" pitchFamily="2" charset="-78"/>
              </a:rPr>
              <a:t>12-12.5%</a:t>
            </a:r>
            <a:r>
              <a:rPr lang="fa-IR" sz="2400" smtClean="0">
                <a:solidFill>
                  <a:schemeClr val="tx1"/>
                </a:solidFill>
                <a:latin typeface="Arial" charset="0"/>
                <a:cs typeface="B Nazanin" panose="00000400000000000000" pitchFamily="2" charset="-78"/>
              </a:rPr>
              <a:t> </a:t>
            </a:r>
            <a:r>
              <a:rPr lang="fa-IR" sz="2400" dirty="0" smtClean="0">
                <a:solidFill>
                  <a:schemeClr val="tx1"/>
                </a:solidFill>
                <a:latin typeface="Arial" charset="0"/>
                <a:cs typeface="B Nazanin" panose="00000400000000000000" pitchFamily="2" charset="-78"/>
              </a:rPr>
              <a:t>جامد کل </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5</a:t>
            </a:fld>
            <a:endParaRPr lang="en-US" altLang="en-US">
              <a:solidFill>
                <a:srgbClr val="000000"/>
              </a:solidFill>
            </a:endParaRPr>
          </a:p>
        </p:txBody>
      </p:sp>
      <p:sp>
        <p:nvSpPr>
          <p:cNvPr id="6" name="Rectangle 5"/>
          <p:cNvSpPr/>
          <p:nvPr/>
        </p:nvSpPr>
        <p:spPr>
          <a:xfrm>
            <a:off x="277465" y="2622787"/>
            <a:ext cx="11652068" cy="430887"/>
          </a:xfrm>
          <a:prstGeom prst="rect">
            <a:avLst/>
          </a:prstGeom>
        </p:spPr>
        <p:txBody>
          <a:bodyPr wrap="square">
            <a:spAutoFit/>
          </a:bodyPr>
          <a:lstStyle/>
          <a:p>
            <a:pPr algn="r" rtl="1"/>
            <a:r>
              <a:rPr lang="fa-IR" sz="2200" dirty="0">
                <a:cs typeface="B Nazanin" panose="00000400000000000000" pitchFamily="2" charset="-78"/>
              </a:rPr>
              <a:t>محصول ترشح پستانی است که به وسیله یک یا چند دوش بدست آمده باشد و به آن چیزی اضافه نشده </a:t>
            </a:r>
            <a:r>
              <a:rPr lang="fa-IR" sz="2200" dirty="0" smtClean="0">
                <a:cs typeface="B Nazanin" panose="00000400000000000000" pitchFamily="2" charset="-78"/>
              </a:rPr>
              <a:t>و یا </a:t>
            </a:r>
            <a:r>
              <a:rPr lang="fa-IR" sz="2200" dirty="0">
                <a:cs typeface="B Nazanin" panose="00000400000000000000" pitchFamily="2" charset="-78"/>
              </a:rPr>
              <a:t>چیزی از آن جدا نشده </a:t>
            </a:r>
            <a:r>
              <a:rPr lang="fa-IR" sz="2200" dirty="0" smtClean="0">
                <a:cs typeface="B Nazanin" panose="00000400000000000000" pitchFamily="2" charset="-78"/>
              </a:rPr>
              <a:t>باشد.</a:t>
            </a:r>
            <a:endParaRPr lang="en-US" sz="2200" b="1" dirty="0">
              <a:latin typeface="Arial" charset="0"/>
              <a:cs typeface="B Nazanin" panose="00000400000000000000" pitchFamily="2" charset="-78"/>
            </a:endParaRPr>
          </a:p>
        </p:txBody>
      </p:sp>
    </p:spTree>
    <p:extLst>
      <p:ext uri="{BB962C8B-B14F-4D97-AF65-F5344CB8AC3E}">
        <p14:creationId xmlns:p14="http://schemas.microsoft.com/office/powerpoint/2010/main" val="76028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Nazanin" panose="00000400000000000000" pitchFamily="2" charset="-78"/>
              </a:rPr>
              <a:t>پروتئاز</a:t>
            </a:r>
            <a:endParaRPr lang="en-US" sz="3200" b="1" dirty="0">
              <a:solidFill>
                <a:schemeClr val="tx2">
                  <a:lumMod val="60000"/>
                  <a:lumOff val="40000"/>
                </a:schemeClr>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50</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342900" lvl="1" indent="-342900" algn="just" rtl="1">
              <a:buClr>
                <a:schemeClr val="folHlink"/>
              </a:buClr>
              <a:buSzPct val="60000"/>
            </a:pPr>
            <a:endParaRPr lang="fa-IR" sz="2400" b="1" dirty="0" smtClean="0">
              <a:latin typeface="Arial" charset="0"/>
              <a:cs typeface="B Nazanin" panose="00000400000000000000" pitchFamily="2" charset="-78"/>
            </a:endParaRPr>
          </a:p>
          <a:p>
            <a:pPr marL="342900" lvl="1" indent="-342900" algn="just" rtl="1">
              <a:buClr>
                <a:schemeClr val="folHlink"/>
              </a:buClr>
              <a:buSzPct val="60000"/>
            </a:pPr>
            <a:endParaRPr lang="fa-IR" sz="2400" b="1" dirty="0">
              <a:latin typeface="Arial" charset="0"/>
              <a:cs typeface="B Nazanin" panose="00000400000000000000" pitchFamily="2" charset="-78"/>
            </a:endParaRPr>
          </a:p>
          <a:p>
            <a:pPr marL="342900" lvl="1" indent="-342900" algn="just" rtl="1">
              <a:buClr>
                <a:schemeClr val="folHlink"/>
              </a:buClr>
              <a:buSzPct val="60000"/>
            </a:pPr>
            <a:r>
              <a:rPr lang="fa-IR" sz="2400" b="1" dirty="0" smtClean="0">
                <a:latin typeface="Arial" charset="0"/>
                <a:cs typeface="B Nazanin" panose="00000400000000000000" pitchFamily="2" charset="-78"/>
              </a:rPr>
              <a:t>مقاومت بالایی در برابر حرارت دارد. </a:t>
            </a:r>
          </a:p>
          <a:p>
            <a:pPr marL="342900" lvl="1" indent="-342900" algn="just" rtl="1">
              <a:buClr>
                <a:schemeClr val="folHlink"/>
              </a:buClr>
              <a:buSzPct val="60000"/>
            </a:pPr>
            <a:r>
              <a:rPr lang="fa-IR" sz="2400" b="1" dirty="0" smtClean="0">
                <a:latin typeface="Arial" charset="0"/>
                <a:cs typeface="B Nazanin" panose="00000400000000000000" pitchFamily="2" charset="-78"/>
              </a:rPr>
              <a:t>مهمترین آنزیم پروتئاز </a:t>
            </a:r>
            <a:r>
              <a:rPr lang="fa-IR" sz="2400" b="1" dirty="0" smtClean="0">
                <a:solidFill>
                  <a:schemeClr val="accent1">
                    <a:lumMod val="75000"/>
                  </a:schemeClr>
                </a:solidFill>
                <a:latin typeface="Arial" charset="0"/>
                <a:cs typeface="B Nazanin" panose="00000400000000000000" pitchFamily="2" charset="-78"/>
              </a:rPr>
              <a:t>پلاسمین</a:t>
            </a:r>
            <a:r>
              <a:rPr lang="fa-IR" sz="2400" b="1" dirty="0" smtClean="0">
                <a:latin typeface="Arial" charset="0"/>
                <a:cs typeface="B Nazanin" panose="00000400000000000000" pitchFamily="2" charset="-78"/>
              </a:rPr>
              <a:t> نام دارد. </a:t>
            </a:r>
          </a:p>
          <a:p>
            <a:pPr marL="342900" lvl="1" indent="-342900" algn="just" rtl="1">
              <a:buClr>
                <a:schemeClr val="folHlink"/>
              </a:buClr>
              <a:buSzPct val="60000"/>
            </a:pPr>
            <a:r>
              <a:rPr lang="fa-IR" sz="2400" b="1" dirty="0" smtClean="0">
                <a:latin typeface="Arial" charset="0"/>
                <a:cs typeface="B Nazanin" panose="00000400000000000000" pitchFamily="2" charset="-78"/>
              </a:rPr>
              <a:t>باعث تجزیه بتاکازئین ====== به پروتئوز پپتون و گاماکازئین میشود. </a:t>
            </a:r>
            <a:endParaRPr lang="en-US" sz="2400" b="1" dirty="0" smtClean="0">
              <a:latin typeface="Arial" charset="0"/>
              <a:cs typeface="B Nazanin" panose="00000400000000000000" pitchFamily="2" charset="-78"/>
            </a:endParaRPr>
          </a:p>
        </p:txBody>
      </p:sp>
    </p:spTree>
    <p:extLst>
      <p:ext uri="{BB962C8B-B14F-4D97-AF65-F5344CB8AC3E}">
        <p14:creationId xmlns:p14="http://schemas.microsoft.com/office/powerpoint/2010/main" val="38944493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Nazanin" panose="00000400000000000000" pitchFamily="2" charset="-78"/>
              </a:rPr>
              <a:t>فسفاتاز قلیایی</a:t>
            </a:r>
            <a:endParaRPr lang="en-US" sz="3200" b="1" dirty="0">
              <a:solidFill>
                <a:schemeClr val="tx2">
                  <a:lumMod val="60000"/>
                  <a:lumOff val="40000"/>
                </a:schemeClr>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51</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342900" lvl="1" indent="-342900" algn="just" rtl="1">
              <a:buClr>
                <a:schemeClr val="folHlink"/>
              </a:buClr>
              <a:buSzPct val="60000"/>
              <a:buFont typeface="Wingdings" panose="05000000000000000000" pitchFamily="2" charset="2"/>
              <a:buChar char="Ø"/>
            </a:pPr>
            <a:endParaRPr lang="fa-IR" sz="2400" b="1" dirty="0" smtClean="0">
              <a:latin typeface="Arial" charset="0"/>
              <a:cs typeface="B Nazanin" panose="00000400000000000000" pitchFamily="2" charset="-78"/>
            </a:endParaRPr>
          </a:p>
          <a:p>
            <a:pPr marL="342900" lvl="1" indent="-342900" algn="just" rtl="1">
              <a:buClr>
                <a:schemeClr val="folHlink"/>
              </a:buClr>
              <a:buSzPct val="60000"/>
              <a:buFont typeface="Wingdings" panose="05000000000000000000" pitchFamily="2" charset="2"/>
              <a:buChar char="Ø"/>
            </a:pPr>
            <a:endParaRPr lang="fa-IR" sz="2400" b="1" dirty="0">
              <a:latin typeface="Arial" charset="0"/>
              <a:cs typeface="B Nazanin" panose="00000400000000000000" pitchFamily="2" charset="-78"/>
            </a:endParaRPr>
          </a:p>
          <a:p>
            <a:pPr marL="342900" lvl="1" indent="-342900" algn="just" rtl="1">
              <a:buClr>
                <a:schemeClr val="folHlink"/>
              </a:buClr>
              <a:buSzPct val="60000"/>
              <a:buFont typeface="Wingdings" panose="05000000000000000000" pitchFamily="2" charset="2"/>
              <a:buChar char="Ø"/>
            </a:pPr>
            <a:endParaRPr lang="fa-IR" sz="2400" b="1" dirty="0" smtClean="0">
              <a:latin typeface="Arial" charset="0"/>
              <a:cs typeface="B Nazanin" panose="00000400000000000000" pitchFamily="2" charset="-78"/>
            </a:endParaRPr>
          </a:p>
          <a:p>
            <a:pPr marL="342900" lvl="1" indent="-342900" algn="just" rtl="1">
              <a:buClr>
                <a:schemeClr val="folHlink"/>
              </a:buClr>
              <a:buSzPct val="60000"/>
              <a:buFont typeface="Wingdings" panose="05000000000000000000" pitchFamily="2" charset="2"/>
              <a:buChar char="Ø"/>
            </a:pPr>
            <a:r>
              <a:rPr lang="fa-IR" sz="2400" b="1" dirty="0" smtClean="0">
                <a:latin typeface="Arial" charset="0"/>
                <a:cs typeface="B Nazanin" panose="00000400000000000000" pitchFamily="2" charset="-78"/>
              </a:rPr>
              <a:t>در برابر پاستوریزاسیون حساس است و در برابر آن از بین میرود. </a:t>
            </a:r>
          </a:p>
          <a:p>
            <a:pPr marL="342900" lvl="1" indent="-342900" algn="just" rtl="1">
              <a:buClr>
                <a:schemeClr val="folHlink"/>
              </a:buClr>
              <a:buSzPct val="60000"/>
              <a:buFont typeface="Wingdings" panose="05000000000000000000" pitchFamily="2" charset="2"/>
              <a:buChar char="Ø"/>
            </a:pPr>
            <a:r>
              <a:rPr lang="fa-IR" sz="2400" b="1" dirty="0" smtClean="0">
                <a:solidFill>
                  <a:schemeClr val="accent2">
                    <a:lumMod val="75000"/>
                  </a:schemeClr>
                </a:solidFill>
                <a:latin typeface="Arial" charset="0"/>
                <a:cs typeface="B Nazanin" panose="00000400000000000000" pitchFamily="2" charset="-78"/>
              </a:rPr>
              <a:t>منفی بودن تست فسفاتاز قلیایی نشان دهنده کفایت پاستوریزاسیون شیر است. </a:t>
            </a:r>
          </a:p>
          <a:p>
            <a:pPr marL="342900" lvl="1" indent="-342900" algn="just" rtl="1">
              <a:buClr>
                <a:schemeClr val="folHlink"/>
              </a:buClr>
              <a:buSzPct val="60000"/>
              <a:buFont typeface="Wingdings" panose="05000000000000000000" pitchFamily="2" charset="2"/>
              <a:buChar char="Ø"/>
            </a:pPr>
            <a:r>
              <a:rPr lang="fa-IR" sz="2400" b="1" dirty="0" smtClean="0">
                <a:latin typeface="Arial" charset="0"/>
                <a:cs typeface="B Nazanin" panose="00000400000000000000" pitchFamily="2" charset="-78"/>
              </a:rPr>
              <a:t>این تست باید بلافاصله پس از حرارت دادن انجام شوددر غیر این صورت دوباره فعال شده و این تست ناکارآمد میشود. </a:t>
            </a:r>
            <a:endParaRPr lang="fa-IR" sz="2400" b="1" dirty="0">
              <a:latin typeface="Arial" charset="0"/>
              <a:cs typeface="B Nazanin" panose="00000400000000000000" pitchFamily="2" charset="-78"/>
            </a:endParaRPr>
          </a:p>
        </p:txBody>
      </p:sp>
    </p:spTree>
    <p:extLst>
      <p:ext uri="{BB962C8B-B14F-4D97-AF65-F5344CB8AC3E}">
        <p14:creationId xmlns:p14="http://schemas.microsoft.com/office/powerpoint/2010/main" val="39149504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883" y="156754"/>
            <a:ext cx="10390716" cy="722812"/>
          </a:xfrm>
        </p:spPr>
        <p:txBody>
          <a:bodyPr/>
          <a:lstStyle/>
          <a:p>
            <a:pPr algn="ctr" rtl="1"/>
            <a:r>
              <a:rPr lang="fa-IR" sz="3200" dirty="0" smtClean="0">
                <a:latin typeface="Times New Roman" panose="02020603050405020304" pitchFamily="18" charset="0"/>
                <a:cs typeface="B Nazanin" panose="00000400000000000000" pitchFamily="2" charset="-78"/>
              </a:rPr>
              <a:t>کاتالاز</a:t>
            </a:r>
            <a:endParaRPr lang="en-US" sz="3200" dirty="0">
              <a:latin typeface="Times New Roman" panose="02020603050405020304" pitchFamily="18"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52</a:t>
            </a:fld>
            <a:endParaRPr lang="en-US" altLang="en-US">
              <a:solidFill>
                <a:srgbClr val="000000"/>
              </a:solidFill>
            </a:endParaRPr>
          </a:p>
        </p:txBody>
      </p:sp>
      <p:sp>
        <p:nvSpPr>
          <p:cNvPr id="3" name="Content Placeholder 2"/>
          <p:cNvSpPr>
            <a:spLocks noGrp="1"/>
          </p:cNvSpPr>
          <p:nvPr>
            <p:ph idx="1"/>
          </p:nvPr>
        </p:nvSpPr>
        <p:spPr/>
        <p:txBody>
          <a:bodyPr/>
          <a:lstStyle/>
          <a:p>
            <a:pPr algn="r" rtl="1">
              <a:lnSpc>
                <a:spcPct val="150000"/>
              </a:lnSpc>
            </a:pPr>
            <a:r>
              <a:rPr lang="fa-IR" sz="2200" b="1" dirty="0" smtClean="0">
                <a:cs typeface="B Nazanin" panose="00000400000000000000" pitchFamily="2" charset="-78"/>
              </a:rPr>
              <a:t>باعث تبدیل هیدروژن پراکسید به آب و اکسیژن میشود. </a:t>
            </a:r>
          </a:p>
          <a:p>
            <a:pPr algn="r" rtl="1">
              <a:lnSpc>
                <a:spcPct val="150000"/>
              </a:lnSpc>
            </a:pPr>
            <a:r>
              <a:rPr lang="fa-IR" sz="2200" b="1" dirty="0" smtClean="0">
                <a:cs typeface="B Nazanin" panose="00000400000000000000" pitchFamily="2" charset="-78"/>
              </a:rPr>
              <a:t>با تعیین مقدار اکسیژن خارج شده مقدار آن تخمین زده میشود. </a:t>
            </a:r>
          </a:p>
          <a:p>
            <a:pPr algn="r" rtl="1">
              <a:lnSpc>
                <a:spcPct val="150000"/>
              </a:lnSpc>
            </a:pPr>
            <a:r>
              <a:rPr lang="fa-IR" sz="2200" b="1" dirty="0" smtClean="0">
                <a:cs typeface="B Nazanin" panose="00000400000000000000" pitchFamily="2" charset="-78"/>
              </a:rPr>
              <a:t>هر چه شیر کهنه باشه مقدار آنزیم کاتالاز افزایش می یابد. </a:t>
            </a:r>
          </a:p>
          <a:p>
            <a:pPr algn="r" rtl="1">
              <a:lnSpc>
                <a:spcPct val="150000"/>
              </a:lnSpc>
            </a:pPr>
            <a:endParaRPr lang="en-US" sz="2200" b="1" dirty="0">
              <a:cs typeface="B Nazanin" panose="00000400000000000000" pitchFamily="2" charset="-78"/>
            </a:endParaRPr>
          </a:p>
        </p:txBody>
      </p:sp>
    </p:spTree>
    <p:extLst>
      <p:ext uri="{BB962C8B-B14F-4D97-AF65-F5344CB8AC3E}">
        <p14:creationId xmlns:p14="http://schemas.microsoft.com/office/powerpoint/2010/main" val="14572035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اساس خرید شیر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53</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342900" lvl="1" indent="-342900" algn="just" rtl="1">
              <a:buClr>
                <a:schemeClr val="folHlink"/>
              </a:buClr>
              <a:buSzPct val="60000"/>
              <a:buFont typeface="Wingdings" panose="05000000000000000000" pitchFamily="2" charset="2"/>
              <a:buChar char="ü"/>
            </a:pPr>
            <a:endParaRPr lang="fa-IR" sz="2400" b="1" dirty="0" smtClean="0">
              <a:latin typeface="Arial" charset="0"/>
              <a:cs typeface="B Nazanin" panose="00000400000000000000" pitchFamily="2" charset="-78"/>
            </a:endParaRPr>
          </a:p>
          <a:p>
            <a:pPr marL="342900" lvl="1" indent="-342900" algn="just" rtl="1">
              <a:buClr>
                <a:schemeClr val="folHlink"/>
              </a:buClr>
              <a:buSzPct val="60000"/>
              <a:buFont typeface="Wingdings" panose="05000000000000000000" pitchFamily="2" charset="2"/>
              <a:buChar char="ü"/>
            </a:pPr>
            <a:endParaRPr lang="fa-IR" sz="2400" b="1" dirty="0">
              <a:latin typeface="Arial" charset="0"/>
              <a:cs typeface="B Nazanin" panose="00000400000000000000" pitchFamily="2" charset="-78"/>
            </a:endParaRPr>
          </a:p>
          <a:p>
            <a:pPr marL="342900" lvl="1" indent="-342900" algn="just" rtl="1">
              <a:buClr>
                <a:schemeClr val="folHlink"/>
              </a:buClr>
              <a:buSzPct val="60000"/>
              <a:buFont typeface="Wingdings" panose="05000000000000000000" pitchFamily="2" charset="2"/>
              <a:buChar char="ü"/>
            </a:pPr>
            <a:endParaRPr lang="fa-IR" sz="2400" b="1" dirty="0" smtClean="0">
              <a:latin typeface="Arial" charset="0"/>
              <a:cs typeface="B Nazanin" panose="00000400000000000000" pitchFamily="2" charset="-78"/>
            </a:endParaRPr>
          </a:p>
          <a:p>
            <a:pPr marL="342900" lvl="1" indent="-342900" algn="just" rtl="1">
              <a:buClr>
                <a:schemeClr val="folHlink"/>
              </a:buClr>
              <a:buSzPct val="60000"/>
              <a:buFont typeface="Wingdings" panose="05000000000000000000" pitchFamily="2" charset="2"/>
              <a:buChar char="ü"/>
            </a:pPr>
            <a:r>
              <a:rPr lang="fa-IR" sz="2400" b="1" dirty="0" smtClean="0">
                <a:latin typeface="Arial" charset="0"/>
                <a:cs typeface="B Nazanin" panose="00000400000000000000" pitchFamily="2" charset="-78"/>
              </a:rPr>
              <a:t>بر اساس وزن شیر </a:t>
            </a:r>
          </a:p>
          <a:p>
            <a:pPr marL="342900" lvl="1" indent="-342900" algn="just" rtl="1">
              <a:buClr>
                <a:schemeClr val="folHlink"/>
              </a:buClr>
              <a:buSzPct val="60000"/>
              <a:buFont typeface="Wingdings" panose="05000000000000000000" pitchFamily="2" charset="2"/>
              <a:buChar char="ü"/>
            </a:pPr>
            <a:r>
              <a:rPr lang="fa-IR" sz="2400" b="1" dirty="0" smtClean="0">
                <a:latin typeface="Arial" charset="0"/>
                <a:cs typeface="B Nazanin" panose="00000400000000000000" pitchFamily="2" charset="-78"/>
              </a:rPr>
              <a:t>سنجش چربی شیر </a:t>
            </a:r>
          </a:p>
          <a:p>
            <a:pPr marL="342900" lvl="1" indent="-342900" algn="just" rtl="1">
              <a:buClr>
                <a:schemeClr val="folHlink"/>
              </a:buClr>
              <a:buSzPct val="60000"/>
              <a:buFont typeface="Wingdings" panose="05000000000000000000" pitchFamily="2" charset="2"/>
              <a:buChar char="ü"/>
            </a:pPr>
            <a:r>
              <a:rPr lang="fa-IR" sz="2400" b="1" dirty="0" smtClean="0">
                <a:latin typeface="Arial" charset="0"/>
                <a:cs typeface="B Nazanin" panose="00000400000000000000" pitchFamily="2" charset="-78"/>
              </a:rPr>
              <a:t>مواد ازته شیر </a:t>
            </a:r>
          </a:p>
          <a:p>
            <a:pPr marL="342900" lvl="1" indent="-342900" algn="just" rtl="1">
              <a:buClr>
                <a:schemeClr val="folHlink"/>
              </a:buClr>
              <a:buSzPct val="60000"/>
              <a:buFont typeface="Wingdings" panose="05000000000000000000" pitchFamily="2" charset="2"/>
              <a:buChar char="ü"/>
            </a:pPr>
            <a:r>
              <a:rPr lang="fa-IR" sz="2400" b="1" dirty="0" smtClean="0">
                <a:latin typeface="Arial" charset="0"/>
                <a:cs typeface="B Nazanin" panose="00000400000000000000" pitchFamily="2" charset="-78"/>
              </a:rPr>
              <a:t>بر اساس بار میکروبی </a:t>
            </a:r>
          </a:p>
        </p:txBody>
      </p:sp>
    </p:spTree>
    <p:extLst>
      <p:ext uri="{BB962C8B-B14F-4D97-AF65-F5344CB8AC3E}">
        <p14:creationId xmlns:p14="http://schemas.microsoft.com/office/powerpoint/2010/main" val="8798162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169817"/>
            <a:ext cx="10390716" cy="522514"/>
          </a:xfrm>
        </p:spPr>
        <p:txBody>
          <a:bodyPr/>
          <a:lstStyle/>
          <a:p>
            <a:pPr algn="ctr" rtl="1"/>
            <a:r>
              <a:rPr lang="fa-IR" sz="2400" b="1" dirty="0" smtClean="0">
                <a:solidFill>
                  <a:schemeClr val="tx2">
                    <a:lumMod val="60000"/>
                    <a:lumOff val="40000"/>
                  </a:schemeClr>
                </a:solidFill>
                <a:cs typeface="B Titr" panose="00000700000000000000" pitchFamily="2" charset="-78"/>
              </a:rPr>
              <a:t>تهیه و بسته بندی شیر پاستوریزه</a:t>
            </a:r>
            <a:endParaRPr lang="en-US" sz="24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54</a:t>
            </a:fld>
            <a:endParaRPr lang="en-US" altLang="en-US">
              <a:solidFill>
                <a:srgbClr val="000000"/>
              </a:solidFill>
            </a:endParaRPr>
          </a:p>
        </p:txBody>
      </p:sp>
      <p:pic>
        <p:nvPicPr>
          <p:cNvPr id="5" name="Content Placeholder 4"/>
          <p:cNvPicPr>
            <a:picLocks noGrp="1" noChangeAspect="1"/>
          </p:cNvPicPr>
          <p:nvPr>
            <p:ph idx="1"/>
          </p:nvPr>
        </p:nvPicPr>
        <p:blipFill rotWithShape="1">
          <a:blip r:embed="rId2"/>
          <a:srcRect l="38937" t="16332" r="23071" b="7799"/>
          <a:stretch/>
        </p:blipFill>
        <p:spPr>
          <a:xfrm>
            <a:off x="3500846" y="875210"/>
            <a:ext cx="5159827" cy="5793163"/>
          </a:xfrm>
          <a:prstGeom prst="rect">
            <a:avLst/>
          </a:prstGeom>
        </p:spPr>
      </p:pic>
    </p:spTree>
    <p:extLst>
      <p:ext uri="{BB962C8B-B14F-4D97-AF65-F5344CB8AC3E}">
        <p14:creationId xmlns:p14="http://schemas.microsoft.com/office/powerpoint/2010/main" val="31536132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دریافت شیر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55</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lvl="1" indent="0" algn="just" rtl="1">
              <a:buClr>
                <a:schemeClr val="folHlink"/>
              </a:buClr>
              <a:buSzPct val="60000"/>
              <a:buNone/>
            </a:pPr>
            <a:endParaRPr lang="fa-IR" sz="2400" b="1" dirty="0" smtClean="0">
              <a:latin typeface="Arial" charset="0"/>
              <a:cs typeface="B Nazanin" panose="00000400000000000000" pitchFamily="2" charset="-78"/>
            </a:endParaRPr>
          </a:p>
          <a:p>
            <a:pPr marL="0" lvl="1" indent="0" algn="just" rtl="1">
              <a:buClr>
                <a:schemeClr val="folHlink"/>
              </a:buClr>
              <a:buSzPct val="60000"/>
              <a:buNone/>
            </a:pPr>
            <a:endParaRPr lang="fa-IR" sz="2400" b="1" dirty="0">
              <a:latin typeface="Arial" charset="0"/>
              <a:cs typeface="B Nazanin" panose="00000400000000000000" pitchFamily="2" charset="-78"/>
            </a:endParaRPr>
          </a:p>
          <a:p>
            <a:pPr algn="r" rtl="1"/>
            <a:r>
              <a:rPr lang="fa-IR" sz="2400" b="1" dirty="0">
                <a:cs typeface="B Nazanin" panose="00000400000000000000" pitchFamily="2" charset="-78"/>
              </a:rPr>
              <a:t>بخش دریافت در کارخانه وجود دارد که شیر را درجه بندی ، نمونه برداری و توزین </a:t>
            </a:r>
            <a:r>
              <a:rPr lang="fa-IR" sz="2400" b="1" dirty="0" smtClean="0">
                <a:cs typeface="B Nazanin" panose="00000400000000000000" pitchFamily="2" charset="-78"/>
              </a:rPr>
              <a:t>یک سری </a:t>
            </a:r>
            <a:r>
              <a:rPr lang="fa-IR" sz="2400" b="1" dirty="0">
                <a:cs typeface="B Nazanin" panose="00000400000000000000" pitchFamily="2" charset="-78"/>
              </a:rPr>
              <a:t>آزمایشات </a:t>
            </a:r>
            <a:r>
              <a:rPr lang="fa-IR" sz="2400" b="1" dirty="0" smtClean="0">
                <a:cs typeface="B Nazanin" panose="00000400000000000000" pitchFamily="2" charset="-78"/>
              </a:rPr>
              <a:t>(که </a:t>
            </a:r>
            <a:r>
              <a:rPr lang="fa-IR" sz="2400" b="1" dirty="0">
                <a:cs typeface="B Nazanin" panose="00000400000000000000" pitchFamily="2" charset="-78"/>
              </a:rPr>
              <a:t>سکوی دریافت یا تحویل نامیده می </a:t>
            </a:r>
            <a:r>
              <a:rPr lang="fa-IR" sz="2400" b="1" dirty="0" smtClean="0">
                <a:cs typeface="B Nazanin" panose="00000400000000000000" pitchFamily="2" charset="-78"/>
              </a:rPr>
              <a:t>شود) انجام </a:t>
            </a:r>
            <a:r>
              <a:rPr lang="fa-IR" sz="2400" b="1" dirty="0">
                <a:cs typeface="B Nazanin" panose="00000400000000000000" pitchFamily="2" charset="-78"/>
              </a:rPr>
              <a:t>می </a:t>
            </a:r>
            <a:r>
              <a:rPr lang="fa-IR" sz="2400" b="1" dirty="0" smtClean="0">
                <a:cs typeface="B Nazanin" panose="00000400000000000000" pitchFamily="2" charset="-78"/>
              </a:rPr>
              <a:t>گیرد.</a:t>
            </a:r>
          </a:p>
          <a:p>
            <a:pPr algn="r" rtl="1"/>
            <a:endParaRPr lang="fa-IR" sz="2400" b="1" dirty="0" smtClean="0">
              <a:cs typeface="B Nazanin" panose="00000400000000000000" pitchFamily="2" charset="-78"/>
            </a:endParaRPr>
          </a:p>
          <a:p>
            <a:pPr algn="r" rtl="1"/>
            <a:r>
              <a:rPr lang="fa-IR" sz="2400" b="1" dirty="0" smtClean="0">
                <a:latin typeface="Arial" charset="0"/>
                <a:cs typeface="B Nazanin" panose="00000400000000000000" pitchFamily="2" charset="-78"/>
              </a:rPr>
              <a:t>بخش سکوی تحویل آزمایش فوری است که بخش دریافت سریعاً تصمیم میگیرد که شیر قابل دریافت است یا نه </a:t>
            </a:r>
          </a:p>
          <a:p>
            <a:pPr algn="r" rtl="1"/>
            <a:endParaRPr lang="fa-IR" sz="2400" b="1" dirty="0">
              <a:latin typeface="Arial" charset="0"/>
              <a:cs typeface="B Nazanin" panose="00000400000000000000" pitchFamily="2" charset="-78"/>
            </a:endParaRPr>
          </a:p>
          <a:p>
            <a:pPr algn="r" rtl="1"/>
            <a:r>
              <a:rPr lang="fa-IR" sz="2400" b="1" dirty="0">
                <a:cs typeface="B Nazanin" panose="00000400000000000000" pitchFamily="2" charset="-78"/>
              </a:rPr>
              <a:t>آزمایش الکل ، آزمایش جوش ، آزمایش اسیدیته  </a:t>
            </a:r>
            <a:r>
              <a:rPr lang="fa-IR" sz="2400" b="1" dirty="0" smtClean="0">
                <a:cs typeface="B Nazanin" panose="00000400000000000000" pitchFamily="2" charset="-78"/>
              </a:rPr>
              <a:t>مهمترین آزمون های سکوی تحویل هستند. </a:t>
            </a:r>
            <a:endParaRPr lang="fa-IR" sz="2400" b="1" dirty="0" smtClean="0">
              <a:latin typeface="Arial" charset="0"/>
              <a:cs typeface="B Nazanin" panose="00000400000000000000" pitchFamily="2" charset="-78"/>
            </a:endParaRPr>
          </a:p>
        </p:txBody>
      </p:sp>
    </p:spTree>
    <p:extLst>
      <p:ext uri="{BB962C8B-B14F-4D97-AF65-F5344CB8AC3E}">
        <p14:creationId xmlns:p14="http://schemas.microsoft.com/office/powerpoint/2010/main" val="37093453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حرارت دادن مقدماتی شیر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56</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457200" lvl="1" indent="-457200" algn="just" rtl="1">
              <a:buClr>
                <a:schemeClr val="folHlink"/>
              </a:buClr>
              <a:buSzPct val="60000"/>
              <a:buFont typeface="Wingdings" panose="05000000000000000000" pitchFamily="2" charset="2"/>
              <a:buChar char="q"/>
            </a:pPr>
            <a:endParaRPr lang="fa-IR" sz="2400" b="1" dirty="0" smtClean="0">
              <a:latin typeface="Arial" charset="0"/>
              <a:cs typeface="B Nazanin" panose="00000400000000000000" pitchFamily="2" charset="-78"/>
            </a:endParaRPr>
          </a:p>
          <a:p>
            <a:pPr marL="457200" lvl="1" indent="-457200" algn="just" rtl="1">
              <a:buClr>
                <a:schemeClr val="folHlink"/>
              </a:buClr>
              <a:buSzPct val="60000"/>
              <a:buFont typeface="Wingdings" panose="05000000000000000000" pitchFamily="2" charset="2"/>
              <a:buChar char="q"/>
            </a:pPr>
            <a:endParaRPr lang="fa-IR" sz="2400" b="1" dirty="0">
              <a:latin typeface="Arial" charset="0"/>
              <a:cs typeface="B Nazanin" panose="00000400000000000000" pitchFamily="2" charset="-78"/>
            </a:endParaRPr>
          </a:p>
          <a:p>
            <a:pPr marL="457200" lvl="1" indent="-457200" algn="just" rtl="1">
              <a:buClr>
                <a:schemeClr val="folHlink"/>
              </a:buClr>
              <a:buSzPct val="60000"/>
              <a:buFont typeface="Wingdings" panose="05000000000000000000" pitchFamily="2" charset="2"/>
              <a:buChar char="q"/>
            </a:pPr>
            <a:r>
              <a:rPr lang="fa-IR" sz="2400" b="1" dirty="0" smtClean="0">
                <a:latin typeface="Arial" charset="0"/>
                <a:cs typeface="B Nazanin" panose="00000400000000000000" pitchFamily="2" charset="-78"/>
              </a:rPr>
              <a:t>شیر تا دمای 35-45 درجه سانتیگراد گرم میشود .</a:t>
            </a:r>
          </a:p>
          <a:p>
            <a:pPr marL="457200" lvl="1" indent="-457200" algn="just" rtl="1">
              <a:buClr>
                <a:schemeClr val="folHlink"/>
              </a:buClr>
              <a:buSzPct val="60000"/>
              <a:buFont typeface="Wingdings" panose="05000000000000000000" pitchFamily="2" charset="2"/>
              <a:buChar char="q"/>
            </a:pPr>
            <a:r>
              <a:rPr lang="fa-IR" sz="2400" b="1" dirty="0" smtClean="0">
                <a:latin typeface="Arial" charset="0"/>
                <a:cs typeface="B Nazanin" panose="00000400000000000000" pitchFamily="2" charset="-78"/>
              </a:rPr>
              <a:t>هدف از حرارت دادن مقدماتی شیر: تسهیل مرحله فلتراسیون، کاهش مشکلات مکانیکی، افزایش راندمان صاف کردن و عدم آسیب دیدن گلبول های چربی</a:t>
            </a:r>
          </a:p>
        </p:txBody>
      </p:sp>
    </p:spTree>
    <p:extLst>
      <p:ext uri="{BB962C8B-B14F-4D97-AF65-F5344CB8AC3E}">
        <p14:creationId xmlns:p14="http://schemas.microsoft.com/office/powerpoint/2010/main" val="922121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صاف کردن و گرفتن مواد معلق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57</a:t>
            </a:fld>
            <a:endParaRPr lang="en-US" altLang="en-US">
              <a:solidFill>
                <a:srgbClr val="000000"/>
              </a:solidFill>
            </a:endParaRPr>
          </a:p>
        </p:txBody>
      </p:sp>
      <p:sp>
        <p:nvSpPr>
          <p:cNvPr id="4" name="Content Placeholder 3"/>
          <p:cNvSpPr>
            <a:spLocks noGrp="1"/>
          </p:cNvSpPr>
          <p:nvPr>
            <p:ph idx="1"/>
          </p:nvPr>
        </p:nvSpPr>
        <p:spPr>
          <a:xfrm>
            <a:off x="0" y="1227909"/>
            <a:ext cx="12192000" cy="5355365"/>
          </a:xfrm>
        </p:spPr>
        <p:txBody>
          <a:bodyPr/>
          <a:lstStyle/>
          <a:p>
            <a:pPr marL="0" lvl="1" indent="0" algn="just" rtl="1">
              <a:buClr>
                <a:schemeClr val="folHlink"/>
              </a:buClr>
              <a:buSzPct val="60000"/>
              <a:buNone/>
            </a:pPr>
            <a:endParaRPr lang="fa-IR" sz="2200" b="1" dirty="0">
              <a:latin typeface="Arial" charset="0"/>
              <a:cs typeface="B Nazanin" panose="00000400000000000000" pitchFamily="2" charset="-78"/>
            </a:endParaRPr>
          </a:p>
          <a:p>
            <a:pPr marL="0" lvl="1" indent="0" algn="just" rtl="1">
              <a:buClr>
                <a:schemeClr val="folHlink"/>
              </a:buClr>
              <a:buSzPct val="60000"/>
              <a:buNone/>
            </a:pPr>
            <a:endParaRPr lang="fa-IR" sz="2200" b="1" dirty="0" smtClean="0">
              <a:latin typeface="Arial" charset="0"/>
              <a:cs typeface="B Nazanin" panose="00000400000000000000" pitchFamily="2" charset="-78"/>
            </a:endParaRPr>
          </a:p>
          <a:p>
            <a:pPr marL="0" lvl="1" indent="0" algn="just" rtl="1">
              <a:buClr>
                <a:schemeClr val="folHlink"/>
              </a:buClr>
              <a:buSzPct val="60000"/>
              <a:buNone/>
            </a:pPr>
            <a:r>
              <a:rPr lang="fa-IR" sz="2200" b="1" dirty="0" smtClean="0">
                <a:latin typeface="Arial" charset="0"/>
                <a:cs typeface="B Nazanin" panose="00000400000000000000" pitchFamily="2" charset="-78"/>
              </a:rPr>
              <a:t>هدف از این مرحله: گرفتن مواد معلق در شیر است که ممکن است با چشم معمولی قابل رویت باشد یا نباشد. </a:t>
            </a:r>
          </a:p>
          <a:p>
            <a:pPr marL="0" lvl="1" indent="0" algn="just" rtl="1">
              <a:buClr>
                <a:schemeClr val="folHlink"/>
              </a:buClr>
              <a:buSzPct val="60000"/>
              <a:buNone/>
            </a:pPr>
            <a:r>
              <a:rPr lang="fa-IR" sz="2200" b="1" dirty="0" smtClean="0">
                <a:solidFill>
                  <a:schemeClr val="accent1">
                    <a:lumMod val="75000"/>
                  </a:schemeClr>
                </a:solidFill>
                <a:latin typeface="Arial" charset="0"/>
                <a:cs typeface="B Nazanin" panose="00000400000000000000" pitchFamily="2" charset="-78"/>
              </a:rPr>
              <a:t>فیلتراسیون</a:t>
            </a:r>
            <a:r>
              <a:rPr lang="fa-IR" sz="2200" b="1" dirty="0" smtClean="0">
                <a:latin typeface="Arial" charset="0"/>
                <a:cs typeface="B Nazanin" panose="00000400000000000000" pitchFamily="2" charset="-78"/>
              </a:rPr>
              <a:t>= گرفتن مواد معلق درشت (مانند حشرات، کاه) از طریق پارچه های مخصوص انجام میشود.</a:t>
            </a:r>
          </a:p>
          <a:p>
            <a:pPr marL="0" lvl="1" indent="0" algn="just" rtl="1">
              <a:buClr>
                <a:schemeClr val="folHlink"/>
              </a:buClr>
              <a:buSzPct val="60000"/>
              <a:buNone/>
            </a:pPr>
            <a:r>
              <a:rPr lang="fa-IR" sz="2200" b="1" dirty="0" smtClean="0">
                <a:solidFill>
                  <a:schemeClr val="accent1">
                    <a:lumMod val="75000"/>
                  </a:schemeClr>
                </a:solidFill>
                <a:latin typeface="Arial" charset="0"/>
                <a:cs typeface="B Nazanin" panose="00000400000000000000" pitchFamily="2" charset="-78"/>
              </a:rPr>
              <a:t>کلاریفیکاسیون</a:t>
            </a:r>
            <a:r>
              <a:rPr lang="fa-IR" sz="2200" b="1" dirty="0" smtClean="0">
                <a:latin typeface="Arial" charset="0"/>
                <a:cs typeface="B Nazanin" panose="00000400000000000000" pitchFamily="2" charset="-78"/>
              </a:rPr>
              <a:t>= گرفتن مواد معلق ریز و زلال سازی شیر با استفاده از سیستم های سانتریفوژی</a:t>
            </a:r>
            <a:endParaRPr lang="fa-IR" sz="2200" b="1" dirty="0">
              <a:latin typeface="Arial" charset="0"/>
              <a:cs typeface="B Nazanin" panose="00000400000000000000" pitchFamily="2" charset="-78"/>
            </a:endParaRPr>
          </a:p>
          <a:p>
            <a:pPr marL="0" lvl="1" indent="0" algn="just" rtl="1">
              <a:buClr>
                <a:schemeClr val="folHlink"/>
              </a:buClr>
              <a:buSzPct val="60000"/>
              <a:buNone/>
            </a:pPr>
            <a:r>
              <a:rPr lang="fa-IR" sz="2200" b="1" dirty="0" smtClean="0">
                <a:latin typeface="Arial" charset="0"/>
                <a:cs typeface="B Nazanin" panose="00000400000000000000" pitchFamily="2" charset="-78"/>
              </a:rPr>
              <a:t>کلاریفایر: دستگاهی شبیه دستگاه خامه گیر است.</a:t>
            </a:r>
          </a:p>
          <a:p>
            <a:pPr marL="0" lvl="1" indent="0" algn="ctr" rtl="1">
              <a:buClr>
                <a:schemeClr val="folHlink"/>
              </a:buClr>
              <a:buSzPct val="60000"/>
              <a:buNone/>
            </a:pPr>
            <a:r>
              <a:rPr lang="fa-IR" sz="2200" b="1" dirty="0" smtClean="0">
                <a:solidFill>
                  <a:schemeClr val="accent1">
                    <a:lumMod val="75000"/>
                  </a:schemeClr>
                </a:solidFill>
                <a:latin typeface="Arial" charset="0"/>
                <a:cs typeface="B Nazanin" panose="00000400000000000000" pitchFamily="2" charset="-78"/>
              </a:rPr>
              <a:t>تفاوت کلاریفایر با دستگاه خامه گیر:</a:t>
            </a:r>
          </a:p>
          <a:p>
            <a:pPr marL="457200" lvl="1" indent="-457200" algn="just" rtl="1">
              <a:buClr>
                <a:schemeClr val="folHlink"/>
              </a:buClr>
              <a:buSzPct val="60000"/>
              <a:buAutoNum type="arabicParenR"/>
            </a:pPr>
            <a:r>
              <a:rPr lang="fa-IR" sz="2200" b="1" dirty="0" smtClean="0">
                <a:latin typeface="Arial" charset="0"/>
                <a:cs typeface="B Nazanin" panose="00000400000000000000" pitchFamily="2" charset="-78"/>
              </a:rPr>
              <a:t>در کلاریفایر یک راه خروجی وجود دارد ولی در دستگاه خامه گیر دو راه خروجی وجود دارد. (یکی برای خامه و دیگر برای شیر بدون چربی)</a:t>
            </a:r>
          </a:p>
          <a:p>
            <a:pPr marL="457200" lvl="1" indent="-457200" algn="just" rtl="1">
              <a:buClr>
                <a:schemeClr val="folHlink"/>
              </a:buClr>
              <a:buSzPct val="60000"/>
              <a:buAutoNum type="arabicParenR"/>
            </a:pPr>
            <a:r>
              <a:rPr lang="fa-IR" sz="2200" b="1" dirty="0">
                <a:latin typeface="Arial" charset="0"/>
                <a:cs typeface="B Nazanin" panose="00000400000000000000" pitchFamily="2" charset="-78"/>
              </a:rPr>
              <a:t>در خامه گیر سوراخ های عبور شیر در وسط صفحات است ولی در </a:t>
            </a:r>
            <a:r>
              <a:rPr lang="fa-IR" sz="2200" b="1" dirty="0" smtClean="0">
                <a:latin typeface="Arial" charset="0"/>
                <a:cs typeface="B Nazanin" panose="00000400000000000000" pitchFamily="2" charset="-78"/>
              </a:rPr>
              <a:t>کلاریفایر در کنار صفحات قرار دارد. </a:t>
            </a:r>
          </a:p>
          <a:p>
            <a:pPr marL="457200" lvl="1" indent="-457200" algn="just" rtl="1">
              <a:buClr>
                <a:schemeClr val="folHlink"/>
              </a:buClr>
              <a:buSzPct val="60000"/>
              <a:buAutoNum type="arabicParenR"/>
            </a:pPr>
            <a:r>
              <a:rPr lang="fa-IR" sz="2200" b="1" dirty="0">
                <a:latin typeface="Arial" charset="0"/>
                <a:cs typeface="B Nazanin" panose="00000400000000000000" pitchFamily="2" charset="-78"/>
              </a:rPr>
              <a:t>در دستگاه خامه گیر بخش سبک شیر چربی بوده و بخش سنگین آن شیر بدون چربی است ولی در </a:t>
            </a:r>
            <a:r>
              <a:rPr lang="fa-IR" sz="2200" b="1" dirty="0" smtClean="0">
                <a:latin typeface="Arial" charset="0"/>
                <a:cs typeface="B Nazanin" panose="00000400000000000000" pitchFamily="2" charset="-78"/>
              </a:rPr>
              <a:t>کلاریفایر بخش سبک شیر خام بوده و بخش سنگین مواد معلق است. </a:t>
            </a:r>
          </a:p>
        </p:txBody>
      </p:sp>
    </p:spTree>
    <p:extLst>
      <p:ext uri="{BB962C8B-B14F-4D97-AF65-F5344CB8AC3E}">
        <p14:creationId xmlns:p14="http://schemas.microsoft.com/office/powerpoint/2010/main" val="4108128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استاندارد کردن چربی شیر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58</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lvl="1" indent="0" algn="just" rtl="1">
              <a:buClr>
                <a:schemeClr val="folHlink"/>
              </a:buClr>
              <a:buSzPct val="60000"/>
              <a:buNone/>
            </a:pPr>
            <a:endParaRPr lang="fa-IR" sz="2200" b="1" dirty="0">
              <a:latin typeface="Arial" charset="0"/>
              <a:cs typeface="B Nazanin" panose="00000400000000000000" pitchFamily="2" charset="-78"/>
            </a:endParaRPr>
          </a:p>
          <a:p>
            <a:pPr marL="0" lvl="1" indent="0" algn="just" rtl="1">
              <a:buClr>
                <a:schemeClr val="folHlink"/>
              </a:buClr>
              <a:buSzPct val="60000"/>
              <a:buNone/>
            </a:pPr>
            <a:endParaRPr lang="fa-IR" sz="2200" b="1" dirty="0" smtClean="0">
              <a:latin typeface="Arial" charset="0"/>
              <a:cs typeface="B Nazanin" panose="00000400000000000000" pitchFamily="2" charset="-78"/>
            </a:endParaRPr>
          </a:p>
          <a:p>
            <a:pPr marL="0" lvl="1" indent="0" algn="just" rtl="1">
              <a:buClr>
                <a:schemeClr val="folHlink"/>
              </a:buClr>
              <a:buSzPct val="60000"/>
              <a:buNone/>
            </a:pPr>
            <a:r>
              <a:rPr lang="fa-IR" sz="2200" b="1" dirty="0" smtClean="0">
                <a:latin typeface="Arial" charset="0"/>
                <a:cs typeface="B Nazanin" panose="00000400000000000000" pitchFamily="2" charset="-78"/>
              </a:rPr>
              <a:t>به روش استاندارد کردن چربی شیر </a:t>
            </a:r>
            <a:r>
              <a:rPr lang="fa-IR" sz="2200" b="1" dirty="0" smtClean="0">
                <a:solidFill>
                  <a:srgbClr val="FF0000"/>
                </a:solidFill>
                <a:latin typeface="Arial" charset="0"/>
                <a:cs typeface="B Nazanin" panose="00000400000000000000" pitchFamily="2" charset="-78"/>
              </a:rPr>
              <a:t>مربع پیرسون </a:t>
            </a:r>
            <a:r>
              <a:rPr lang="fa-IR" sz="2200" b="1" dirty="0" smtClean="0">
                <a:latin typeface="Arial" charset="0"/>
                <a:cs typeface="B Nazanin" panose="00000400000000000000" pitchFamily="2" charset="-78"/>
              </a:rPr>
              <a:t>گفته میشود. </a:t>
            </a:r>
          </a:p>
          <a:p>
            <a:pPr marL="0" lvl="1" indent="0" algn="just" rtl="1">
              <a:buClr>
                <a:schemeClr val="folHlink"/>
              </a:buClr>
              <a:buSzPct val="60000"/>
              <a:buNone/>
            </a:pPr>
            <a:r>
              <a:rPr lang="fa-IR" sz="2200" b="1" dirty="0" smtClean="0">
                <a:latin typeface="Arial" charset="0"/>
                <a:cs typeface="B Nazanin" panose="00000400000000000000" pitchFamily="2" charset="-78"/>
              </a:rPr>
              <a:t>منظور از استاندارد کردن چربی شیر افزایش یا کاهش چربی شیر و محصولات شیری است. </a:t>
            </a:r>
          </a:p>
          <a:p>
            <a:pPr marL="342900" lvl="1" indent="-342900" algn="just" rtl="1">
              <a:buClr>
                <a:schemeClr val="folHlink"/>
              </a:buClr>
              <a:buSzPct val="60000"/>
            </a:pPr>
            <a:r>
              <a:rPr lang="fa-IR" sz="2200" b="1" dirty="0" smtClean="0">
                <a:latin typeface="Arial" charset="0"/>
                <a:cs typeface="B Nazanin" panose="00000400000000000000" pitchFamily="2" charset="-78"/>
              </a:rPr>
              <a:t>وقتی بخواهیم دو ماده که دارای درصد چربی متفاوتی هستند را با هم مخلوط کنیم ابتدا مربعی رسم میکنیم و درصد چربی دو جزئی که میخواهیم باهم مخلوط کنیم را در گوشه های سمت چپ مربع مینویسیم و درصد چربی مخلوطی که میخواهیم به آن برسیم را در وسط مربع مینویسیم.</a:t>
            </a:r>
            <a:r>
              <a:rPr lang="fa-IR" sz="2200" b="1" dirty="0">
                <a:latin typeface="Arial" charset="0"/>
                <a:cs typeface="B Nazanin" panose="00000400000000000000" pitchFamily="2" charset="-78"/>
              </a:rPr>
              <a:t> </a:t>
            </a:r>
            <a:r>
              <a:rPr lang="fa-IR" sz="2200" b="1" dirty="0" smtClean="0">
                <a:latin typeface="Arial" charset="0"/>
                <a:cs typeface="B Nazanin" panose="00000400000000000000" pitchFamily="2" charset="-78"/>
              </a:rPr>
              <a:t>اعداد را به صورت قطری از هم کم میکنیم. </a:t>
            </a:r>
          </a:p>
          <a:p>
            <a:pPr marL="0" lvl="1" indent="0" algn="just" rtl="1">
              <a:buClr>
                <a:schemeClr val="folHlink"/>
              </a:buClr>
              <a:buSzPct val="60000"/>
              <a:buNone/>
            </a:pPr>
            <a:endParaRPr lang="fa-IR" sz="2200" b="1" dirty="0" smtClean="0">
              <a:latin typeface="Arial" charset="0"/>
              <a:cs typeface="B Nazanin" panose="00000400000000000000" pitchFamily="2" charset="-78"/>
            </a:endParaRPr>
          </a:p>
        </p:txBody>
      </p:sp>
    </p:spTree>
    <p:extLst>
      <p:ext uri="{BB962C8B-B14F-4D97-AF65-F5344CB8AC3E}">
        <p14:creationId xmlns:p14="http://schemas.microsoft.com/office/powerpoint/2010/main" val="36331223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فرآیندهای حرارتی</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59</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lvl="1" indent="0" algn="just" rtl="1">
              <a:buClr>
                <a:schemeClr val="folHlink"/>
              </a:buClr>
              <a:buSzPct val="60000"/>
              <a:buNone/>
            </a:pPr>
            <a:endParaRPr lang="fa-IR" sz="2400" b="1" dirty="0" smtClean="0">
              <a:latin typeface="Arial" charset="0"/>
              <a:cs typeface="B Nazanin" panose="00000400000000000000" pitchFamily="2" charset="-78"/>
            </a:endParaRPr>
          </a:p>
          <a:p>
            <a:pPr marL="0" lvl="1" indent="0" algn="just" rtl="1">
              <a:buClr>
                <a:schemeClr val="folHlink"/>
              </a:buClr>
              <a:buSzPct val="60000"/>
              <a:buNone/>
            </a:pPr>
            <a:endParaRPr lang="fa-IR" sz="2400" b="1" dirty="0" smtClean="0">
              <a:latin typeface="Arial" charset="0"/>
              <a:cs typeface="B Nazanin" panose="00000400000000000000" pitchFamily="2" charset="-78"/>
            </a:endParaRPr>
          </a:p>
          <a:p>
            <a:pPr marL="342900" lvl="1" indent="-342900" algn="just" rtl="1">
              <a:buClr>
                <a:schemeClr val="folHlink"/>
              </a:buClr>
              <a:buSzPct val="60000"/>
              <a:buFont typeface="Wingdings" panose="05000000000000000000" pitchFamily="2" charset="2"/>
              <a:buChar char="v"/>
            </a:pPr>
            <a:r>
              <a:rPr lang="fa-IR" sz="2400" b="1" dirty="0" smtClean="0">
                <a:solidFill>
                  <a:srgbClr val="FF0000"/>
                </a:solidFill>
                <a:latin typeface="Arial" charset="0"/>
                <a:cs typeface="B Nazanin" panose="00000400000000000000" pitchFamily="2" charset="-78"/>
              </a:rPr>
              <a:t>ترمیزاسیون </a:t>
            </a:r>
          </a:p>
          <a:p>
            <a:pPr marL="342900" lvl="1" indent="-342900" algn="just" rtl="1">
              <a:buClr>
                <a:schemeClr val="folHlink"/>
              </a:buClr>
              <a:buSzPct val="60000"/>
            </a:pPr>
            <a:r>
              <a:rPr lang="fa-IR" sz="2400" b="1" dirty="0" smtClean="0">
                <a:latin typeface="Arial" charset="0"/>
                <a:cs typeface="B Nazanin" panose="00000400000000000000" pitchFamily="2" charset="-78"/>
              </a:rPr>
              <a:t>استفاده از دمای 60-65 درجه سانتیگراد به مدت 15 الی 20 ثانیه </a:t>
            </a:r>
          </a:p>
          <a:p>
            <a:pPr marL="342900" lvl="1" indent="-342900" algn="just" rtl="1">
              <a:buClr>
                <a:schemeClr val="folHlink"/>
              </a:buClr>
              <a:buSzPct val="60000"/>
            </a:pPr>
            <a:r>
              <a:rPr lang="fa-IR" sz="2400" b="1" dirty="0" smtClean="0">
                <a:latin typeface="Arial" charset="0"/>
                <a:cs typeface="B Nazanin" panose="00000400000000000000" pitchFamily="2" charset="-78"/>
              </a:rPr>
              <a:t>در ترمیزاسیون تست فسفاتاز قلیایی باید مثبت باشد. </a:t>
            </a:r>
          </a:p>
          <a:p>
            <a:pPr marL="342900" lvl="1" indent="-342900" algn="just" rtl="1">
              <a:buClr>
                <a:schemeClr val="folHlink"/>
              </a:buClr>
              <a:buSzPct val="60000"/>
            </a:pPr>
            <a:r>
              <a:rPr lang="fa-IR" sz="2400" b="1" dirty="0" smtClean="0">
                <a:latin typeface="Arial" charset="0"/>
                <a:cs typeface="B Nazanin" panose="00000400000000000000" pitchFamily="2" charset="-78"/>
              </a:rPr>
              <a:t>این روش باعث کاهش فعالیت میکروب ها (به خصوص میکروب های هوازی) میشود.</a:t>
            </a:r>
            <a:endParaRPr lang="fa-IR" sz="2400" b="1" dirty="0">
              <a:latin typeface="Arial" charset="0"/>
              <a:cs typeface="B Nazanin" panose="00000400000000000000" pitchFamily="2" charset="-78"/>
            </a:endParaRPr>
          </a:p>
        </p:txBody>
      </p:sp>
    </p:spTree>
    <p:extLst>
      <p:ext uri="{BB962C8B-B14F-4D97-AF65-F5344CB8AC3E}">
        <p14:creationId xmlns:p14="http://schemas.microsoft.com/office/powerpoint/2010/main" val="164255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481" y="325234"/>
            <a:ext cx="8314810" cy="1209153"/>
          </a:xfrm>
        </p:spPr>
        <p:txBody>
          <a:bodyPr/>
          <a:lstStyle/>
          <a:p>
            <a:pPr algn="ctr"/>
            <a:r>
              <a:rPr lang="fa-IR" sz="3200" dirty="0" smtClean="0">
                <a:cs typeface="B Titr" panose="00000700000000000000" pitchFamily="2" charset="-78"/>
              </a:rPr>
              <a:t>فیزیولوژی تولید و ترشح شیر </a:t>
            </a:r>
            <a:endParaRPr lang="en-US" b="1" dirty="0">
              <a:solidFill>
                <a:schemeClr val="tx1"/>
              </a:solidFill>
              <a:latin typeface="IranNastaliq" panose="02020505000000020003" pitchFamily="18" charset="0"/>
              <a:cs typeface="B Titr" panose="00000700000000000000" pitchFamily="2" charset="-78"/>
            </a:endParaRPr>
          </a:p>
        </p:txBody>
      </p:sp>
      <p:sp>
        <p:nvSpPr>
          <p:cNvPr id="3" name="Content Placeholder 2"/>
          <p:cNvSpPr>
            <a:spLocks noGrp="1"/>
          </p:cNvSpPr>
          <p:nvPr>
            <p:ph idx="1"/>
          </p:nvPr>
        </p:nvSpPr>
        <p:spPr>
          <a:xfrm>
            <a:off x="-156754" y="1728651"/>
            <a:ext cx="12076944" cy="5273039"/>
          </a:xfrm>
        </p:spPr>
        <p:txBody>
          <a:bodyPr/>
          <a:lstStyle/>
          <a:p>
            <a:pPr algn="r" rtl="1"/>
            <a:endParaRPr lang="en-US" sz="2400" b="1" dirty="0" smtClean="0">
              <a:cs typeface="B Nazanin" panose="00000400000000000000" pitchFamily="2" charset="-78"/>
            </a:endParaRPr>
          </a:p>
          <a:p>
            <a:pPr algn="r" rtl="1"/>
            <a:r>
              <a:rPr lang="fa-IR" sz="2400" b="1" dirty="0" smtClean="0">
                <a:cs typeface="B Nazanin" panose="00000400000000000000" pitchFamily="2" charset="-78"/>
              </a:rPr>
              <a:t>تولید شیر توسط سلول های شیر ساز ورود شیر به داخل حفره هایی به نام آلویول </a:t>
            </a:r>
          </a:p>
          <a:p>
            <a:pPr algn="r" rtl="1"/>
            <a:r>
              <a:rPr lang="fa-IR" sz="2400" b="1" dirty="0" smtClean="0">
                <a:cs typeface="B Nazanin" panose="00000400000000000000" pitchFamily="2" charset="-78"/>
              </a:rPr>
              <a:t>هورمون پرولاکتین :  هورمون شیرساز </a:t>
            </a:r>
          </a:p>
          <a:p>
            <a:pPr algn="r" rtl="1"/>
            <a:r>
              <a:rPr lang="fa-IR" sz="2400" b="1" dirty="0" smtClean="0">
                <a:cs typeface="B Nazanin" panose="00000400000000000000" pitchFamily="2" charset="-78"/>
              </a:rPr>
              <a:t>هورمون اکسی توسین : مربوط به خروج شیر از پستان گاو </a:t>
            </a:r>
          </a:p>
          <a:p>
            <a:pPr algn="r" rtl="1"/>
            <a:endParaRPr lang="fa-IR" sz="2400" b="1" dirty="0">
              <a:cs typeface="B Nazanin" panose="00000400000000000000" pitchFamily="2" charset="-78"/>
            </a:endParaRPr>
          </a:p>
          <a:p>
            <a:pPr algn="r" rtl="1">
              <a:buFont typeface="Wingdings" panose="05000000000000000000" pitchFamily="2" charset="2"/>
              <a:buChar char="ü"/>
            </a:pPr>
            <a:r>
              <a:rPr lang="fa-IR" sz="2400" b="1" dirty="0">
                <a:cs typeface="B Nazanin" panose="00000400000000000000" pitchFamily="2" charset="-78"/>
              </a:rPr>
              <a:t>مدت زمان تاثیر اکسی توسین 2 الی 8 دقیقه است و عمل شیردوشی باید در این فاصله مشخص انجام </a:t>
            </a:r>
            <a:r>
              <a:rPr lang="fa-IR" sz="2400" b="1" dirty="0" smtClean="0">
                <a:cs typeface="B Nazanin" panose="00000400000000000000" pitchFamily="2" charset="-78"/>
              </a:rPr>
              <a:t>شود</a:t>
            </a:r>
            <a:r>
              <a:rPr lang="en-US" sz="2400" b="1" dirty="0" smtClean="0">
                <a:cs typeface="B Nazanin" panose="00000400000000000000" pitchFamily="2" charset="-78"/>
              </a:rPr>
              <a:t>.</a:t>
            </a:r>
            <a:endParaRPr lang="fa-IR" sz="2400" b="1" dirty="0">
              <a:cs typeface="B Nazanin" panose="00000400000000000000" pitchFamily="2" charset="-78"/>
            </a:endParaRPr>
          </a:p>
          <a:p>
            <a:pPr algn="ctr" rtl="1"/>
            <a:r>
              <a:rPr lang="fa-IR" sz="2400" b="1" dirty="0" smtClean="0">
                <a:cs typeface="B Nazanin" panose="00000400000000000000" pitchFamily="2" charset="-78"/>
              </a:rPr>
              <a:t> </a:t>
            </a:r>
            <a:r>
              <a:rPr lang="fa-IR" sz="2400" b="1" dirty="0">
                <a:solidFill>
                  <a:srgbClr val="FF0000"/>
                </a:solidFill>
                <a:cs typeface="B Nazanin" panose="00000400000000000000" pitchFamily="2" charset="-78"/>
              </a:rPr>
              <a:t>در غیر این صورت فشار عصبی به حیوان وارد خواهد شد</a:t>
            </a:r>
            <a:endParaRPr lang="fa-IR" sz="1800" b="1" dirty="0" smtClean="0">
              <a:solidFill>
                <a:srgbClr val="FF0000"/>
              </a:solidFill>
              <a:cs typeface="B Nazanin" panose="00000400000000000000" pitchFamily="2" charset="-78"/>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6</a:t>
            </a:fld>
            <a:endParaRPr lang="en-US" altLang="en-US">
              <a:solidFill>
                <a:srgbClr val="000000"/>
              </a:solidFill>
            </a:endParaRPr>
          </a:p>
        </p:txBody>
      </p:sp>
    </p:spTree>
    <p:extLst>
      <p:ext uri="{BB962C8B-B14F-4D97-AF65-F5344CB8AC3E}">
        <p14:creationId xmlns:p14="http://schemas.microsoft.com/office/powerpoint/2010/main" val="57453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800" b="1" dirty="0" smtClean="0">
                <a:cs typeface="B Nazanin" panose="00000400000000000000" pitchFamily="2" charset="-78"/>
              </a:rPr>
              <a:t>پاستوریزاسیون</a:t>
            </a:r>
            <a:endParaRPr lang="en-US" sz="28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60</a:t>
            </a:fld>
            <a:endParaRPr lang="en-US" altLang="en-US">
              <a:solidFill>
                <a:srgbClr val="000000"/>
              </a:solidFill>
            </a:endParaRPr>
          </a:p>
        </p:txBody>
      </p:sp>
      <p:sp>
        <p:nvSpPr>
          <p:cNvPr id="3" name="Rectangle 2"/>
          <p:cNvSpPr/>
          <p:nvPr/>
        </p:nvSpPr>
        <p:spPr>
          <a:xfrm>
            <a:off x="770709" y="1983882"/>
            <a:ext cx="10345783" cy="3416320"/>
          </a:xfrm>
          <a:prstGeom prst="rect">
            <a:avLst/>
          </a:prstGeom>
        </p:spPr>
        <p:txBody>
          <a:bodyPr wrap="square">
            <a:spAutoFit/>
          </a:bodyPr>
          <a:lstStyle/>
          <a:p>
            <a:pPr marL="342900" lvl="1" indent="-342900" algn="just" rtl="1">
              <a:buClr>
                <a:schemeClr val="folHlink"/>
              </a:buClr>
              <a:buSzPct val="60000"/>
              <a:buFont typeface="Wingdings" panose="05000000000000000000" pitchFamily="2" charset="2"/>
              <a:buChar char="q"/>
            </a:pPr>
            <a:r>
              <a:rPr lang="fa-IR" sz="2400" b="1" dirty="0" smtClean="0">
                <a:latin typeface="Arial" charset="0"/>
                <a:cs typeface="B Nazanin" panose="00000400000000000000" pitchFamily="2" charset="-78"/>
              </a:rPr>
              <a:t>هدف از پاستوریزاسیون شیر: از بین بردن باکتری های بیماری زا در شیر است </a:t>
            </a:r>
          </a:p>
          <a:p>
            <a:pPr marL="342900" lvl="1" indent="-342900" algn="just" rtl="1">
              <a:buClr>
                <a:schemeClr val="folHlink"/>
              </a:buClr>
              <a:buSzPct val="60000"/>
              <a:buFont typeface="Wingdings" panose="05000000000000000000" pitchFamily="2" charset="2"/>
              <a:buChar char="q"/>
            </a:pPr>
            <a:r>
              <a:rPr lang="fa-IR" sz="2400" b="1" dirty="0" smtClean="0">
                <a:latin typeface="Arial" charset="0"/>
                <a:cs typeface="B Nazanin" panose="00000400000000000000" pitchFamily="2" charset="-78"/>
              </a:rPr>
              <a:t>برخی اشکال اسپوری و باکتری های مقاوم به حرارت در این روش زنده باقی میمانند.</a:t>
            </a:r>
          </a:p>
          <a:p>
            <a:pPr marL="342900" lvl="1" indent="-342900" algn="just" rtl="1">
              <a:buClr>
                <a:schemeClr val="folHlink"/>
              </a:buClr>
              <a:buSzPct val="60000"/>
              <a:buFont typeface="Wingdings" panose="05000000000000000000" pitchFamily="2" charset="2"/>
              <a:buChar char="q"/>
            </a:pPr>
            <a:r>
              <a:rPr lang="fa-IR" sz="2400" b="1" dirty="0" smtClean="0">
                <a:latin typeface="Arial" charset="0"/>
                <a:cs typeface="B Nazanin" panose="00000400000000000000" pitchFamily="2" charset="-78"/>
              </a:rPr>
              <a:t>از تست </a:t>
            </a:r>
            <a:r>
              <a:rPr lang="fa-IR" sz="2400" b="1" dirty="0" smtClean="0">
                <a:solidFill>
                  <a:srgbClr val="FF0000"/>
                </a:solidFill>
                <a:latin typeface="Arial" charset="0"/>
                <a:cs typeface="B Nazanin" panose="00000400000000000000" pitchFamily="2" charset="-78"/>
              </a:rPr>
              <a:t>فسفاتاز قلیایی </a:t>
            </a:r>
            <a:r>
              <a:rPr lang="fa-IR" sz="2400" b="1" dirty="0" smtClean="0">
                <a:latin typeface="Arial" charset="0"/>
                <a:cs typeface="B Nazanin" panose="00000400000000000000" pitchFamily="2" charset="-78"/>
              </a:rPr>
              <a:t>به عنوان شاخص نابودی میکروب های بیماری زای خطرناک در شیر استفاده میشود. </a:t>
            </a:r>
          </a:p>
          <a:p>
            <a:pPr marL="0" lvl="1" indent="0" algn="just" rtl="1">
              <a:buClr>
                <a:schemeClr val="folHlink"/>
              </a:buClr>
              <a:buSzPct val="60000"/>
              <a:buNone/>
            </a:pPr>
            <a:r>
              <a:rPr lang="fa-IR" sz="2400" b="1" dirty="0" smtClean="0">
                <a:latin typeface="Arial" charset="0"/>
                <a:cs typeface="B Nazanin" panose="00000400000000000000" pitchFamily="2" charset="-78"/>
              </a:rPr>
              <a:t>انواع پاستوریزاسیون:</a:t>
            </a:r>
          </a:p>
          <a:p>
            <a:pPr lvl="1" indent="-457200" algn="just" rtl="1">
              <a:buClr>
                <a:schemeClr val="folHlink"/>
              </a:buClr>
              <a:buSzPct val="60000"/>
              <a:buFont typeface="+mj-lt"/>
              <a:buAutoNum type="arabicPeriod"/>
            </a:pPr>
            <a:r>
              <a:rPr lang="en-US" sz="2400" b="1" dirty="0" smtClean="0">
                <a:solidFill>
                  <a:srgbClr val="FF0000"/>
                </a:solidFill>
                <a:latin typeface="Arial" charset="0"/>
                <a:cs typeface="B Nazanin" panose="00000400000000000000" pitchFamily="2" charset="-78"/>
              </a:rPr>
              <a:t>LTLT</a:t>
            </a:r>
            <a:r>
              <a:rPr lang="en-US" sz="2400" b="1" dirty="0" smtClean="0">
                <a:latin typeface="Arial" charset="0"/>
                <a:cs typeface="B Nazanin" panose="00000400000000000000" pitchFamily="2" charset="-78"/>
              </a:rPr>
              <a:t> (Low </a:t>
            </a:r>
            <a:r>
              <a:rPr lang="en-US" sz="2400" b="1" dirty="0" err="1" smtClean="0">
                <a:latin typeface="Arial" charset="0"/>
                <a:cs typeface="B Nazanin" panose="00000400000000000000" pitchFamily="2" charset="-78"/>
              </a:rPr>
              <a:t>Temprature</a:t>
            </a:r>
            <a:r>
              <a:rPr lang="en-US" sz="2400" b="1" dirty="0" smtClean="0">
                <a:latin typeface="Arial" charset="0"/>
                <a:cs typeface="B Nazanin" panose="00000400000000000000" pitchFamily="2" charset="-78"/>
              </a:rPr>
              <a:t> Long Time)</a:t>
            </a:r>
            <a:r>
              <a:rPr lang="fa-IR" sz="2400" b="1" dirty="0" smtClean="0">
                <a:latin typeface="Arial" charset="0"/>
                <a:cs typeface="B Nazanin" panose="00000400000000000000" pitchFamily="2" charset="-78"/>
              </a:rPr>
              <a:t> استفاده از دمای پایین و زمان طولانی (دمای 65-60 زمان: 5 الی 30 دقیقه)</a:t>
            </a:r>
          </a:p>
          <a:p>
            <a:pPr lvl="1" indent="-457200" algn="just" rtl="1">
              <a:buClr>
                <a:schemeClr val="folHlink"/>
              </a:buClr>
              <a:buSzPct val="60000"/>
              <a:buFont typeface="+mj-lt"/>
              <a:buAutoNum type="arabicPeriod"/>
            </a:pPr>
            <a:r>
              <a:rPr lang="en-US" sz="2400" b="1" dirty="0" smtClean="0">
                <a:solidFill>
                  <a:srgbClr val="FF0000"/>
                </a:solidFill>
                <a:latin typeface="Arial" charset="0"/>
                <a:cs typeface="B Nazanin" panose="00000400000000000000" pitchFamily="2" charset="-78"/>
              </a:rPr>
              <a:t>HTST</a:t>
            </a:r>
            <a:r>
              <a:rPr lang="en-US" sz="2400" b="1" dirty="0" smtClean="0">
                <a:latin typeface="Arial" charset="0"/>
                <a:cs typeface="B Nazanin" panose="00000400000000000000" pitchFamily="2" charset="-78"/>
              </a:rPr>
              <a:t> (High </a:t>
            </a:r>
            <a:r>
              <a:rPr lang="en-US" sz="2400" b="1" dirty="0" err="1" smtClean="0">
                <a:latin typeface="Arial" charset="0"/>
                <a:cs typeface="B Nazanin" panose="00000400000000000000" pitchFamily="2" charset="-78"/>
              </a:rPr>
              <a:t>Temprature</a:t>
            </a:r>
            <a:r>
              <a:rPr lang="en-US" sz="2400" b="1" dirty="0" smtClean="0">
                <a:latin typeface="Arial" charset="0"/>
                <a:cs typeface="B Nazanin" panose="00000400000000000000" pitchFamily="2" charset="-78"/>
              </a:rPr>
              <a:t> Short Time)</a:t>
            </a:r>
            <a:r>
              <a:rPr lang="fa-IR" sz="2400" b="1" dirty="0" smtClean="0">
                <a:latin typeface="Arial" charset="0"/>
                <a:cs typeface="B Nazanin" panose="00000400000000000000" pitchFamily="2" charset="-78"/>
              </a:rPr>
              <a:t> استفاده از دمای بالا و زمان کوتاه (دمای 72 درجه به مدت 15-20 ثانیه)</a:t>
            </a:r>
            <a:endParaRPr lang="fa-IR" sz="2400" b="1" dirty="0">
              <a:latin typeface="Arial" charset="0"/>
              <a:cs typeface="B Nazanin" panose="00000400000000000000" pitchFamily="2" charset="-78"/>
            </a:endParaRPr>
          </a:p>
        </p:txBody>
      </p:sp>
    </p:spTree>
    <p:extLst>
      <p:ext uri="{BB962C8B-B14F-4D97-AF65-F5344CB8AC3E}">
        <p14:creationId xmlns:p14="http://schemas.microsoft.com/office/powerpoint/2010/main" val="3482942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800" b="1" dirty="0" smtClean="0">
                <a:cs typeface="B Nazanin" panose="00000400000000000000" pitchFamily="2" charset="-78"/>
              </a:rPr>
              <a:t>پاستوریزاسیون</a:t>
            </a:r>
            <a:endParaRPr lang="en-US" sz="28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61</a:t>
            </a:fld>
            <a:endParaRPr lang="en-US" altLang="en-US">
              <a:solidFill>
                <a:srgbClr val="000000"/>
              </a:solidFill>
            </a:endParaRPr>
          </a:p>
        </p:txBody>
      </p:sp>
      <p:sp>
        <p:nvSpPr>
          <p:cNvPr id="3" name="Rectangle 2"/>
          <p:cNvSpPr/>
          <p:nvPr/>
        </p:nvSpPr>
        <p:spPr>
          <a:xfrm>
            <a:off x="457201" y="2454145"/>
            <a:ext cx="11423168" cy="2677656"/>
          </a:xfrm>
          <a:prstGeom prst="rect">
            <a:avLst/>
          </a:prstGeom>
        </p:spPr>
        <p:txBody>
          <a:bodyPr wrap="square">
            <a:spAutoFit/>
          </a:bodyPr>
          <a:lstStyle/>
          <a:p>
            <a:pPr marL="342900" lvl="1" indent="-342900" algn="just" rtl="1">
              <a:buClr>
                <a:schemeClr val="folHlink"/>
              </a:buClr>
              <a:buSzPct val="60000"/>
              <a:buFont typeface="Wingdings" panose="05000000000000000000" pitchFamily="2" charset="2"/>
              <a:buChar char="q"/>
            </a:pPr>
            <a:r>
              <a:rPr lang="fa-IR" sz="2400" b="1" dirty="0" smtClean="0">
                <a:latin typeface="Arial" charset="0"/>
                <a:cs typeface="B Nazanin" panose="00000400000000000000" pitchFamily="2" charset="-78"/>
              </a:rPr>
              <a:t>طبق تعریف </a:t>
            </a:r>
            <a:r>
              <a:rPr lang="en-US" sz="2400" b="1" dirty="0" smtClean="0">
                <a:latin typeface="Arial" charset="0"/>
                <a:cs typeface="B Nazanin" panose="00000400000000000000" pitchFamily="2" charset="-78"/>
              </a:rPr>
              <a:t>IDF</a:t>
            </a:r>
            <a:r>
              <a:rPr lang="fa-IR" sz="2400" b="1" dirty="0" smtClean="0">
                <a:latin typeface="Arial" charset="0"/>
                <a:cs typeface="B Nazanin" panose="00000400000000000000" pitchFamily="2" charset="-78"/>
              </a:rPr>
              <a:t> پاستوریزاسیون: حرارت دادن شیر با هدف به حداقل رساندن خطرات احتمالی ناشی از میکروب های بیماری زای موجود درشیر که کمترین آسیب به تغییرات شیمیایی، فیزیکی و حسی در شیر ایجاد نماید. </a:t>
            </a:r>
          </a:p>
          <a:p>
            <a:pPr marL="342900" lvl="1" indent="-342900" algn="ctr" rtl="1">
              <a:buClr>
                <a:schemeClr val="folHlink"/>
              </a:buClr>
              <a:buSzPct val="60000"/>
              <a:buFont typeface="Wingdings" panose="05000000000000000000" pitchFamily="2" charset="2"/>
              <a:buChar char="q"/>
            </a:pPr>
            <a:r>
              <a:rPr lang="fa-IR" sz="2400" b="1" dirty="0" smtClean="0">
                <a:solidFill>
                  <a:schemeClr val="accent1">
                    <a:lumMod val="75000"/>
                  </a:schemeClr>
                </a:solidFill>
                <a:latin typeface="Arial" charset="0"/>
                <a:cs typeface="B Nazanin" panose="00000400000000000000" pitchFamily="2" charset="-78"/>
              </a:rPr>
              <a:t>در تدوین استاندارد شیر باید از موارد زیر اطمینان یافت:</a:t>
            </a:r>
          </a:p>
          <a:p>
            <a:pPr marL="0" lvl="1" algn="just" rtl="1">
              <a:lnSpc>
                <a:spcPct val="150000"/>
              </a:lnSpc>
              <a:buClr>
                <a:schemeClr val="folHlink"/>
              </a:buClr>
              <a:buSzPct val="60000"/>
            </a:pPr>
            <a:r>
              <a:rPr lang="fa-IR" sz="2400" b="1" dirty="0" smtClean="0">
                <a:latin typeface="Arial" charset="0"/>
                <a:cs typeface="B Nazanin" panose="00000400000000000000" pitchFamily="2" charset="-78"/>
              </a:rPr>
              <a:t>1) از بین رفتن مقاوم ترین میکروب های شیر (مایکوباکتریوم توبرکلوزیس، کوکسیلا بورنتی)</a:t>
            </a:r>
          </a:p>
          <a:p>
            <a:pPr marL="0" lvl="1" algn="just" rtl="1">
              <a:lnSpc>
                <a:spcPct val="150000"/>
              </a:lnSpc>
              <a:buClr>
                <a:schemeClr val="folHlink"/>
              </a:buClr>
              <a:buSzPct val="60000"/>
            </a:pPr>
            <a:r>
              <a:rPr lang="fa-IR" sz="2400" b="1" dirty="0" smtClean="0">
                <a:latin typeface="Arial" charset="0"/>
                <a:cs typeface="B Nazanin" panose="00000400000000000000" pitchFamily="2" charset="-78"/>
              </a:rPr>
              <a:t>2) منفی بودن تست فسفاتاز قلیایی   </a:t>
            </a:r>
            <a:endParaRPr lang="fa-IR" sz="2400" b="1" dirty="0">
              <a:latin typeface="Arial" charset="0"/>
              <a:cs typeface="B Nazanin" panose="00000400000000000000" pitchFamily="2" charset="-78"/>
            </a:endParaRPr>
          </a:p>
        </p:txBody>
      </p:sp>
    </p:spTree>
    <p:extLst>
      <p:ext uri="{BB962C8B-B14F-4D97-AF65-F5344CB8AC3E}">
        <p14:creationId xmlns:p14="http://schemas.microsoft.com/office/powerpoint/2010/main" val="19579750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انواع روش های پاستوریزاسیون </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62</a:t>
            </a:fld>
            <a:endParaRPr lang="en-US" altLang="en-US">
              <a:solidFill>
                <a:srgbClr val="000000"/>
              </a:solidFill>
            </a:endParaRPr>
          </a:p>
        </p:txBody>
      </p:sp>
      <p:sp>
        <p:nvSpPr>
          <p:cNvPr id="4" name="Content Placeholder 3"/>
          <p:cNvSpPr>
            <a:spLocks noGrp="1"/>
          </p:cNvSpPr>
          <p:nvPr>
            <p:ph idx="1"/>
          </p:nvPr>
        </p:nvSpPr>
        <p:spPr>
          <a:xfrm>
            <a:off x="0" y="2194559"/>
            <a:ext cx="12192000" cy="5355365"/>
          </a:xfrm>
        </p:spPr>
        <p:txBody>
          <a:bodyPr/>
          <a:lstStyle/>
          <a:p>
            <a:pPr marL="0" indent="0" algn="ctr" rtl="1">
              <a:buNone/>
            </a:pPr>
            <a:r>
              <a:rPr lang="fa-IR" sz="2200" b="1" dirty="0" smtClean="0">
                <a:solidFill>
                  <a:schemeClr val="accent1">
                    <a:lumMod val="75000"/>
                  </a:schemeClr>
                </a:solidFill>
                <a:cs typeface="B Nazanin" panose="00000400000000000000" pitchFamily="2" charset="-78"/>
              </a:rPr>
              <a:t>روش بچ یا غیر مداوم: </a:t>
            </a:r>
          </a:p>
          <a:p>
            <a:pPr marL="0" indent="0" algn="just" rtl="1">
              <a:buNone/>
            </a:pPr>
            <a:r>
              <a:rPr lang="fa-IR" sz="2200" b="1" dirty="0" smtClean="0">
                <a:cs typeface="B Nazanin" panose="00000400000000000000" pitchFamily="2" charset="-78"/>
              </a:rPr>
              <a:t>از </a:t>
            </a:r>
            <a:r>
              <a:rPr lang="fa-IR" sz="2200" b="1" dirty="0">
                <a:cs typeface="B Nazanin" panose="00000400000000000000" pitchFamily="2" charset="-78"/>
              </a:rPr>
              <a:t>مخازن دوجداره </a:t>
            </a:r>
            <a:r>
              <a:rPr lang="fa-IR" sz="2200" b="1" dirty="0" smtClean="0">
                <a:cs typeface="B Nazanin" panose="00000400000000000000" pitchFamily="2" charset="-78"/>
              </a:rPr>
              <a:t>استفاده می </a:t>
            </a:r>
            <a:r>
              <a:rPr lang="fa-IR" sz="2200" b="1" dirty="0">
                <a:cs typeface="B Nazanin" panose="00000400000000000000" pitchFamily="2" charset="-78"/>
              </a:rPr>
              <a:t>شود و دمای شیر با استفاده از آب گرم یا بخار آب که در حد فاصل بین دو جدار وارد می شود بالا </a:t>
            </a:r>
            <a:r>
              <a:rPr lang="fa-IR" sz="2200" b="1" dirty="0" smtClean="0">
                <a:cs typeface="B Nazanin" panose="00000400000000000000" pitchFamily="2" charset="-78"/>
              </a:rPr>
              <a:t>برده شده </a:t>
            </a:r>
            <a:r>
              <a:rPr lang="fa-IR" sz="2200" b="1" dirty="0">
                <a:cs typeface="B Nazanin" panose="00000400000000000000" pitchFamily="2" charset="-78"/>
              </a:rPr>
              <a:t>، شیر در حالیکه که آهسته در داخل مخزن حرارت می بیند هم زده می شود و در طول مدتی که </a:t>
            </a:r>
            <a:r>
              <a:rPr lang="fa-IR" sz="2200" b="1" dirty="0" smtClean="0">
                <a:cs typeface="B Nazanin" panose="00000400000000000000" pitchFamily="2" charset="-78"/>
              </a:rPr>
              <a:t>شیر بالا </a:t>
            </a:r>
            <a:r>
              <a:rPr lang="fa-IR" sz="2200" b="1" dirty="0">
                <a:cs typeface="B Nazanin" panose="00000400000000000000" pitchFamily="2" charset="-78"/>
              </a:rPr>
              <a:t>می </a:t>
            </a:r>
            <a:r>
              <a:rPr lang="fa-IR" sz="2200" b="1" dirty="0" smtClean="0">
                <a:cs typeface="B Nazanin" panose="00000400000000000000" pitchFamily="2" charset="-78"/>
              </a:rPr>
              <a:t>رود </a:t>
            </a:r>
            <a:r>
              <a:rPr lang="fa-IR" sz="2200" b="1" dirty="0">
                <a:cs typeface="B Nazanin" panose="00000400000000000000" pitchFamily="2" charset="-78"/>
              </a:rPr>
              <a:t>در اصلی مخزن باز است </a:t>
            </a:r>
            <a:r>
              <a:rPr lang="fa-IR" sz="2200" b="1" dirty="0" smtClean="0">
                <a:cs typeface="B Nazanin" panose="00000400000000000000" pitchFamily="2" charset="-78"/>
              </a:rPr>
              <a:t>(برای </a:t>
            </a:r>
            <a:r>
              <a:rPr lang="fa-IR" sz="2200" b="1" dirty="0">
                <a:cs typeface="B Nazanin" panose="00000400000000000000" pitchFamily="2" charset="-78"/>
              </a:rPr>
              <a:t>خروج بوهای نامطلوب که ممکن است در شیر وجود </a:t>
            </a:r>
            <a:r>
              <a:rPr lang="fa-IR" sz="2200" b="1" dirty="0" smtClean="0">
                <a:cs typeface="B Nazanin" panose="00000400000000000000" pitchFamily="2" charset="-78"/>
              </a:rPr>
              <a:t>داشته رسید) به محض اینکه دمای شیر به 65 درجه رسید، </a:t>
            </a:r>
            <a:r>
              <a:rPr lang="fa-IR" sz="2200" b="1" dirty="0">
                <a:cs typeface="B Nazanin" panose="00000400000000000000" pitchFamily="2" charset="-78"/>
              </a:rPr>
              <a:t>در اصلی بسته می </a:t>
            </a:r>
            <a:r>
              <a:rPr lang="fa-IR" sz="2200" b="1" dirty="0" smtClean="0">
                <a:cs typeface="B Nazanin" panose="00000400000000000000" pitchFamily="2" charset="-78"/>
              </a:rPr>
              <a:t>شود </a:t>
            </a:r>
            <a:r>
              <a:rPr lang="fa-IR" sz="2200" b="1" dirty="0">
                <a:cs typeface="B Nazanin" panose="00000400000000000000" pitchFamily="2" charset="-78"/>
              </a:rPr>
              <a:t>و بخار یا آب </a:t>
            </a:r>
            <a:r>
              <a:rPr lang="fa-IR" sz="2200" b="1" dirty="0" smtClean="0">
                <a:cs typeface="B Nazanin" panose="00000400000000000000" pitchFamily="2" charset="-78"/>
              </a:rPr>
              <a:t>گرم </a:t>
            </a:r>
            <a:r>
              <a:rPr lang="fa-IR" sz="2200" b="1" dirty="0">
                <a:cs typeface="B Nazanin" panose="00000400000000000000" pitchFamily="2" charset="-78"/>
              </a:rPr>
              <a:t>تحت کنترل قرار می گیرد تا دمای شیر از حد مذبور بالاتر نرود </a:t>
            </a:r>
            <a:r>
              <a:rPr lang="fa-IR" sz="2200" b="1" dirty="0" smtClean="0">
                <a:cs typeface="B Nazanin" panose="00000400000000000000" pitchFamily="2" charset="-78"/>
              </a:rPr>
              <a:t>باشد. به مدت 30 دقیقه در این دما نگه داشته میشود</a:t>
            </a:r>
            <a:r>
              <a:rPr lang="fa-IR" sz="2200" b="1" dirty="0">
                <a:cs typeface="B Nazanin" panose="00000400000000000000" pitchFamily="2" charset="-78"/>
              </a:rPr>
              <a:t>سپس بلافاصله ورود بخار قطع شده و این بار با ورود آب چاه سعی می کنند دمای شیر را پائین بیاورند و بعد از سرد شدن ، عمل بسته بندی انجام می شود </a:t>
            </a:r>
            <a:r>
              <a:rPr lang="fa-IR" sz="2200" b="1" dirty="0" smtClean="0">
                <a:cs typeface="B Nazanin" panose="00000400000000000000" pitchFamily="2" charset="-78"/>
              </a:rPr>
              <a:t>.</a:t>
            </a:r>
            <a:endParaRPr lang="fa-IR" sz="2200" b="1" dirty="0">
              <a:latin typeface="Arial" charset="0"/>
              <a:cs typeface="B Nazanin" panose="00000400000000000000" pitchFamily="2" charset="-78"/>
            </a:endParaRPr>
          </a:p>
        </p:txBody>
      </p:sp>
      <p:pic>
        <p:nvPicPr>
          <p:cNvPr id="5" name="Picture 4"/>
          <p:cNvPicPr>
            <a:picLocks noChangeAspect="1"/>
          </p:cNvPicPr>
          <p:nvPr/>
        </p:nvPicPr>
        <p:blipFill rotWithShape="1">
          <a:blip r:embed="rId2"/>
          <a:srcRect l="26339" t="45982" r="53280" b="25625"/>
          <a:stretch/>
        </p:blipFill>
        <p:spPr>
          <a:xfrm>
            <a:off x="418012" y="4623844"/>
            <a:ext cx="2651760" cy="2076994"/>
          </a:xfrm>
          <a:prstGeom prst="rect">
            <a:avLst/>
          </a:prstGeom>
        </p:spPr>
      </p:pic>
    </p:spTree>
    <p:extLst>
      <p:ext uri="{BB962C8B-B14F-4D97-AF65-F5344CB8AC3E}">
        <p14:creationId xmlns:p14="http://schemas.microsoft.com/office/powerpoint/2010/main" val="37275058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a:solidFill>
                  <a:schemeClr val="accent1">
                    <a:lumMod val="75000"/>
                  </a:schemeClr>
                </a:solidFill>
                <a:cs typeface="B Nazanin" panose="00000400000000000000" pitchFamily="2" charset="-78"/>
              </a:rPr>
              <a:t/>
            </a:r>
            <a:br>
              <a:rPr lang="fa-IR" sz="3200" b="1" dirty="0">
                <a:solidFill>
                  <a:schemeClr val="accent1">
                    <a:lumMod val="75000"/>
                  </a:schemeClr>
                </a:solidFill>
                <a:cs typeface="B Nazanin" panose="00000400000000000000" pitchFamily="2" charset="-78"/>
              </a:rPr>
            </a:b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63</a:t>
            </a:fld>
            <a:endParaRPr lang="en-US" altLang="en-US">
              <a:solidFill>
                <a:srgbClr val="000000"/>
              </a:solidFill>
            </a:endParaRPr>
          </a:p>
        </p:txBody>
      </p:sp>
      <p:sp>
        <p:nvSpPr>
          <p:cNvPr id="4" name="Content Placeholder 3"/>
          <p:cNvSpPr>
            <a:spLocks noGrp="1"/>
          </p:cNvSpPr>
          <p:nvPr>
            <p:ph idx="1"/>
          </p:nvPr>
        </p:nvSpPr>
        <p:spPr>
          <a:xfrm>
            <a:off x="0" y="2194559"/>
            <a:ext cx="12192000" cy="5355365"/>
          </a:xfrm>
        </p:spPr>
        <p:txBody>
          <a:bodyPr/>
          <a:lstStyle/>
          <a:p>
            <a:pPr marL="0" indent="0" algn="r" rtl="1">
              <a:buNone/>
            </a:pPr>
            <a:r>
              <a:rPr lang="fa-IR" sz="2400" b="1" dirty="0">
                <a:solidFill>
                  <a:schemeClr val="accent1">
                    <a:lumMod val="75000"/>
                  </a:schemeClr>
                </a:solidFill>
                <a:cs typeface="B Nazanin" panose="00000400000000000000" pitchFamily="2" charset="-78"/>
              </a:rPr>
              <a:t>مزایای روش </a:t>
            </a:r>
            <a:r>
              <a:rPr lang="fa-IR" sz="2400" b="1" dirty="0" smtClean="0">
                <a:solidFill>
                  <a:schemeClr val="accent1">
                    <a:lumMod val="75000"/>
                  </a:schemeClr>
                </a:solidFill>
                <a:cs typeface="B Nazanin" panose="00000400000000000000" pitchFamily="2" charset="-78"/>
              </a:rPr>
              <a:t>بچ:</a:t>
            </a:r>
          </a:p>
          <a:p>
            <a:pPr marL="457200" indent="-457200" algn="r" rtl="1">
              <a:buAutoNum type="arabicParenR"/>
            </a:pPr>
            <a:r>
              <a:rPr lang="fa-IR" sz="2400" b="1" dirty="0" smtClean="0">
                <a:cs typeface="B Nazanin" panose="00000400000000000000" pitchFamily="2" charset="-78"/>
              </a:rPr>
              <a:t>کنترل راحت تر درجه حرارت و زمان </a:t>
            </a:r>
          </a:p>
          <a:p>
            <a:pPr marL="457200" indent="-457200" algn="r" rtl="1">
              <a:buAutoNum type="arabicParenR"/>
            </a:pPr>
            <a:r>
              <a:rPr lang="fa-IR" sz="2400" b="1" dirty="0" smtClean="0">
                <a:cs typeface="B Nazanin" panose="00000400000000000000" pitchFamily="2" charset="-78"/>
              </a:rPr>
              <a:t>عدم لطمه به ترکیبات شیر به دلیل دمای پایین تر </a:t>
            </a:r>
          </a:p>
          <a:p>
            <a:pPr marL="457200" indent="-457200" algn="r" rtl="1">
              <a:buAutoNum type="arabicParenR"/>
            </a:pPr>
            <a:endParaRPr lang="fa-IR" sz="2400" b="1" dirty="0">
              <a:solidFill>
                <a:schemeClr val="accent1">
                  <a:lumMod val="75000"/>
                </a:schemeClr>
              </a:solidFill>
              <a:cs typeface="B Nazanin" panose="00000400000000000000" pitchFamily="2" charset="-78"/>
            </a:endParaRPr>
          </a:p>
          <a:p>
            <a:pPr marL="0" indent="0" algn="r" rtl="1">
              <a:buNone/>
            </a:pPr>
            <a:r>
              <a:rPr lang="fa-IR" sz="2400" b="1" dirty="0" smtClean="0">
                <a:solidFill>
                  <a:schemeClr val="accent1">
                    <a:lumMod val="75000"/>
                  </a:schemeClr>
                </a:solidFill>
                <a:cs typeface="B Nazanin" panose="00000400000000000000" pitchFamily="2" charset="-78"/>
              </a:rPr>
              <a:t>معایب روش بچ:</a:t>
            </a:r>
          </a:p>
          <a:p>
            <a:pPr marL="457200" indent="-457200" algn="r" rtl="1">
              <a:buAutoNum type="arabicParenR"/>
            </a:pPr>
            <a:r>
              <a:rPr lang="fa-IR" sz="2400" b="1" dirty="0" smtClean="0">
                <a:cs typeface="B Nazanin" panose="00000400000000000000" pitchFamily="2" charset="-78"/>
              </a:rPr>
              <a:t>کند و طولانی بودن </a:t>
            </a:r>
          </a:p>
          <a:p>
            <a:pPr marL="457200" indent="-457200" algn="r" rtl="1">
              <a:buAutoNum type="arabicParenR"/>
            </a:pPr>
            <a:r>
              <a:rPr lang="fa-IR" sz="2400" b="1" dirty="0" smtClean="0">
                <a:cs typeface="B Nazanin" panose="00000400000000000000" pitchFamily="2" charset="-78"/>
              </a:rPr>
              <a:t>اشغال فضای زیاد </a:t>
            </a:r>
          </a:p>
          <a:p>
            <a:pPr marL="457200" indent="-457200" algn="r" rtl="1">
              <a:buAutoNum type="arabicParenR"/>
            </a:pPr>
            <a:r>
              <a:rPr lang="fa-IR" sz="2400" b="1" dirty="0" smtClean="0">
                <a:cs typeface="B Nazanin" panose="00000400000000000000" pitchFamily="2" charset="-78"/>
              </a:rPr>
              <a:t>احتیاج بیشتر به کارگر و انرژی </a:t>
            </a:r>
          </a:p>
          <a:p>
            <a:pPr marL="457200" indent="-457200" algn="r" rtl="1">
              <a:buAutoNum type="arabicParenR"/>
            </a:pPr>
            <a:r>
              <a:rPr lang="fa-IR" sz="2400" b="1" dirty="0" smtClean="0">
                <a:cs typeface="B Nazanin" panose="00000400000000000000" pitchFamily="2" charset="-78"/>
              </a:rPr>
              <a:t>راندمان پایین</a:t>
            </a:r>
          </a:p>
        </p:txBody>
      </p:sp>
    </p:spTree>
    <p:extLst>
      <p:ext uri="{BB962C8B-B14F-4D97-AF65-F5344CB8AC3E}">
        <p14:creationId xmlns:p14="http://schemas.microsoft.com/office/powerpoint/2010/main" val="10103177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marL="342900" indent="-342900" algn="ctr" rtl="1">
              <a:tabLst>
                <a:tab pos="457200" algn="l"/>
              </a:tabLst>
            </a:pPr>
            <a:r>
              <a:rPr lang="fa-IR" sz="3200" b="1" dirty="0" smtClean="0">
                <a:latin typeface="Times New Roman" panose="02020603050405020304" pitchFamily="18" charset="0"/>
                <a:cs typeface="B Titr" panose="00000700000000000000" pitchFamily="2" charset="-78"/>
              </a:rPr>
              <a:t>پاستوریزاسیون به روش مداوم</a:t>
            </a:r>
            <a:endParaRPr lang="en-US" sz="3200" b="1" dirty="0">
              <a:latin typeface="Times New Roman" panose="02020603050405020304" pitchFamily="18"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64</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lvl="1" indent="0" algn="just" rtl="1">
              <a:buClr>
                <a:schemeClr val="folHlink"/>
              </a:buClr>
              <a:buSzPct val="60000"/>
              <a:buNone/>
            </a:pPr>
            <a:endParaRPr lang="fa-IR" sz="2200" b="1" dirty="0">
              <a:latin typeface="Arial" charset="0"/>
              <a:cs typeface="B Nazanin" panose="00000400000000000000" pitchFamily="2" charset="-78"/>
            </a:endParaRPr>
          </a:p>
          <a:p>
            <a:pPr marL="0" lvl="1" indent="0" algn="just" rtl="1">
              <a:buClr>
                <a:schemeClr val="folHlink"/>
              </a:buClr>
              <a:buSzPct val="60000"/>
              <a:buNone/>
            </a:pPr>
            <a:endParaRPr lang="fa-IR" sz="2200" b="1" dirty="0" smtClean="0">
              <a:latin typeface="Arial" charset="0"/>
              <a:cs typeface="B Nazanin" panose="00000400000000000000" pitchFamily="2" charset="-78"/>
            </a:endParaRPr>
          </a:p>
          <a:p>
            <a:pPr marL="342900" lvl="1" indent="-342900" algn="just" rtl="1">
              <a:buClr>
                <a:schemeClr val="folHlink"/>
              </a:buClr>
              <a:buSzPct val="60000"/>
            </a:pPr>
            <a:r>
              <a:rPr lang="fa-IR" sz="2200" b="1" dirty="0">
                <a:cs typeface="B Nazanin" panose="00000400000000000000" pitchFamily="2" charset="-78"/>
              </a:rPr>
              <a:t>استفاده از تبادل حرارتی صفحه </a:t>
            </a:r>
            <a:r>
              <a:rPr lang="fa-IR" sz="2200" b="1" dirty="0" smtClean="0">
                <a:cs typeface="B Nazanin" panose="00000400000000000000" pitchFamily="2" charset="-78"/>
              </a:rPr>
              <a:t>ای</a:t>
            </a:r>
          </a:p>
          <a:p>
            <a:pPr marL="342900" lvl="1" indent="-342900" algn="just" rtl="1">
              <a:buClr>
                <a:schemeClr val="folHlink"/>
              </a:buClr>
              <a:buSzPct val="60000"/>
            </a:pPr>
            <a:r>
              <a:rPr lang="fa-IR" sz="2200" b="1" dirty="0" smtClean="0">
                <a:cs typeface="B Nazanin" panose="00000400000000000000" pitchFamily="2" charset="-78"/>
              </a:rPr>
              <a:t>از روش</a:t>
            </a:r>
            <a:r>
              <a:rPr lang="fa-IR" sz="2200" b="1" dirty="0">
                <a:cs typeface="B Nazanin" panose="00000400000000000000" pitchFamily="2" charset="-78"/>
              </a:rPr>
              <a:t> </a:t>
            </a:r>
            <a:r>
              <a:rPr lang="en-US" sz="2200" b="1" dirty="0" smtClean="0">
                <a:cs typeface="B Nazanin" panose="00000400000000000000" pitchFamily="2" charset="-78"/>
              </a:rPr>
              <a:t>HTST</a:t>
            </a:r>
            <a:r>
              <a:rPr lang="fa-IR" sz="2200" b="1" dirty="0" smtClean="0">
                <a:cs typeface="B Nazanin" panose="00000400000000000000" pitchFamily="2" charset="-78"/>
              </a:rPr>
              <a:t> استفاده میشود. </a:t>
            </a:r>
          </a:p>
          <a:p>
            <a:pPr marL="342900" lvl="1" indent="-342900" algn="just" rtl="1">
              <a:buClr>
                <a:schemeClr val="folHlink"/>
              </a:buClr>
              <a:buSzPct val="60000"/>
            </a:pPr>
            <a:r>
              <a:rPr lang="fa-IR" sz="2200" b="1" dirty="0" smtClean="0">
                <a:cs typeface="B Nazanin" panose="00000400000000000000" pitchFamily="2" charset="-78"/>
              </a:rPr>
              <a:t>شیر پس از صاف شدن وارد بالانس تانک میشود، شیر وارد بخش اول پاستوریزاتور میشود و دمای شیر به 72 درجه سانتیگراد میرسد سپس شیر وارد بخش هولدینگ (نگهداری) شده و به مدت 20-15 ثانیه در این دما باقی می ماند، سپس وارد بخش بازیافت حرارتی شده که کار این قسمت سرد کردن شیر پاستوریزه شده و گرم کردن شیر خام است سپس وارد بخش سرد کننده شده و دمای آن به 5 درجه کاهش می یابد. </a:t>
            </a:r>
          </a:p>
          <a:p>
            <a:pPr marL="342900" lvl="1" indent="-342900" algn="just" rtl="1">
              <a:buClr>
                <a:schemeClr val="folHlink"/>
              </a:buClr>
              <a:buSzPct val="60000"/>
            </a:pPr>
            <a:endParaRPr lang="fa-IR" sz="2200" b="1" dirty="0" smtClean="0">
              <a:latin typeface="Arial" charset="0"/>
              <a:cs typeface="B Nazanin" panose="00000400000000000000" pitchFamily="2" charset="-78"/>
            </a:endParaRPr>
          </a:p>
        </p:txBody>
      </p:sp>
    </p:spTree>
    <p:extLst>
      <p:ext uri="{BB962C8B-B14F-4D97-AF65-F5344CB8AC3E}">
        <p14:creationId xmlns:p14="http://schemas.microsoft.com/office/powerpoint/2010/main" val="27564756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solidFill>
                  <a:schemeClr val="tx2">
                    <a:lumMod val="60000"/>
                    <a:lumOff val="40000"/>
                  </a:schemeClr>
                </a:solidFill>
                <a:cs typeface="B Titr" panose="00000700000000000000" pitchFamily="2" charset="-78"/>
              </a:rPr>
              <a:t>استریلیزاسیون</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65</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342900" lvl="1" indent="-342900" algn="just" rtl="1">
              <a:buClr>
                <a:schemeClr val="folHlink"/>
              </a:buClr>
              <a:buSzPct val="60000"/>
            </a:pPr>
            <a:endParaRPr lang="fa-IR" sz="2200" b="1" dirty="0" smtClean="0">
              <a:latin typeface="Arial" charset="0"/>
              <a:cs typeface="B Nazanin" panose="00000400000000000000" pitchFamily="2" charset="-78"/>
            </a:endParaRPr>
          </a:p>
          <a:p>
            <a:pPr marL="342900" lvl="1" indent="-342900" algn="just" rtl="1">
              <a:buClr>
                <a:schemeClr val="folHlink"/>
              </a:buClr>
              <a:buSzPct val="60000"/>
            </a:pPr>
            <a:endParaRPr lang="fa-IR" sz="2200" b="1" dirty="0">
              <a:latin typeface="Arial" charset="0"/>
              <a:cs typeface="B Nazanin" panose="00000400000000000000" pitchFamily="2" charset="-78"/>
            </a:endParaRPr>
          </a:p>
          <a:p>
            <a:pPr marL="342900" lvl="1" indent="-342900" algn="just" rtl="1">
              <a:buClr>
                <a:schemeClr val="folHlink"/>
              </a:buClr>
              <a:buSzPct val="60000"/>
            </a:pPr>
            <a:r>
              <a:rPr lang="fa-IR" sz="2200" b="1" dirty="0" smtClean="0">
                <a:latin typeface="Arial" charset="0"/>
                <a:cs typeface="B Nazanin" panose="00000400000000000000" pitchFamily="2" charset="-78"/>
              </a:rPr>
              <a:t>کلیه میکروب ها و باکتری های اسپورزا در این روش از بین میروند.</a:t>
            </a:r>
          </a:p>
          <a:p>
            <a:pPr marL="342900" lvl="1" indent="-342900" algn="just" rtl="1">
              <a:buClr>
                <a:schemeClr val="folHlink"/>
              </a:buClr>
              <a:buSzPct val="60000"/>
            </a:pPr>
            <a:r>
              <a:rPr lang="fa-IR" sz="2200" b="1" dirty="0" smtClean="0">
                <a:latin typeface="Arial" charset="0"/>
                <a:cs typeface="B Nazanin" panose="00000400000000000000" pitchFamily="2" charset="-78"/>
              </a:rPr>
              <a:t>هدف از استریلیزاسیون نگهداری شیر به مدت طولانی می باشد. </a:t>
            </a:r>
          </a:p>
          <a:p>
            <a:pPr marL="342900" lvl="1" indent="-342900" algn="just" rtl="1">
              <a:buClr>
                <a:schemeClr val="folHlink"/>
              </a:buClr>
              <a:buSzPct val="60000"/>
            </a:pPr>
            <a:endParaRPr lang="fa-IR" sz="2200" b="1" dirty="0">
              <a:latin typeface="Arial" charset="0"/>
              <a:cs typeface="B Nazanin" panose="00000400000000000000" pitchFamily="2" charset="-78"/>
            </a:endParaRPr>
          </a:p>
          <a:p>
            <a:pPr marL="342900" lvl="1" indent="-342900" algn="just" rtl="1">
              <a:buClr>
                <a:schemeClr val="folHlink"/>
              </a:buClr>
              <a:buSzPct val="60000"/>
            </a:pPr>
            <a:r>
              <a:rPr lang="fa-IR" sz="2200" b="1" dirty="0" smtClean="0">
                <a:latin typeface="Arial" charset="0"/>
                <a:cs typeface="B Nazanin" panose="00000400000000000000" pitchFamily="2" charset="-78"/>
              </a:rPr>
              <a:t>روش ها استریل کردن شیر:</a:t>
            </a:r>
          </a:p>
          <a:p>
            <a:pPr marL="457200" lvl="1" indent="-457200" algn="just" rtl="1">
              <a:buClr>
                <a:schemeClr val="folHlink"/>
              </a:buClr>
              <a:buSzPct val="60000"/>
              <a:buAutoNum type="arabicParenR"/>
            </a:pPr>
            <a:r>
              <a:rPr lang="fa-IR" sz="2200" b="1" dirty="0" smtClean="0">
                <a:latin typeface="Arial" charset="0"/>
                <a:cs typeface="B Nazanin" panose="00000400000000000000" pitchFamily="2" charset="-78"/>
              </a:rPr>
              <a:t>ابتدا شیر بسته بندی شده سپس شیر استریل میشود.</a:t>
            </a:r>
          </a:p>
          <a:p>
            <a:pPr marL="457200" lvl="1" indent="-457200" algn="just" rtl="1">
              <a:buClr>
                <a:schemeClr val="folHlink"/>
              </a:buClr>
              <a:buSzPct val="60000"/>
              <a:buAutoNum type="arabicParenR"/>
            </a:pPr>
            <a:r>
              <a:rPr lang="fa-IR" sz="2200" b="1" dirty="0" smtClean="0">
                <a:latin typeface="Arial" charset="0"/>
                <a:cs typeface="B Nazanin" panose="00000400000000000000" pitchFamily="2" charset="-78"/>
              </a:rPr>
              <a:t>ابتدا شیر استریل شده و سپس بسته بندی صورت می گیرد (</a:t>
            </a:r>
            <a:r>
              <a:rPr lang="en-US" sz="2200" b="1" dirty="0" smtClean="0">
                <a:latin typeface="Arial" charset="0"/>
                <a:cs typeface="B Nazanin" panose="00000400000000000000" pitchFamily="2" charset="-78"/>
              </a:rPr>
              <a:t>UHT</a:t>
            </a:r>
            <a:r>
              <a:rPr lang="fa-IR" sz="2200" b="1" dirty="0" smtClean="0">
                <a:latin typeface="Arial" charset="0"/>
                <a:cs typeface="B Nazanin" panose="00000400000000000000" pitchFamily="2" charset="-78"/>
              </a:rPr>
              <a:t>) </a:t>
            </a:r>
            <a:r>
              <a:rPr lang="en-US" sz="2200" b="1" dirty="0" smtClean="0">
                <a:latin typeface="Arial" charset="0"/>
                <a:cs typeface="B Nazanin" panose="00000400000000000000" pitchFamily="2" charset="-78"/>
              </a:rPr>
              <a:t>Ultra High </a:t>
            </a:r>
            <a:r>
              <a:rPr lang="en-US" sz="2200" b="1" dirty="0" err="1" smtClean="0">
                <a:latin typeface="Arial" charset="0"/>
                <a:cs typeface="B Nazanin" panose="00000400000000000000" pitchFamily="2" charset="-78"/>
              </a:rPr>
              <a:t>Temprature</a:t>
            </a:r>
            <a:r>
              <a:rPr lang="fa-IR" sz="2200" b="1" dirty="0" smtClean="0">
                <a:latin typeface="Arial" charset="0"/>
                <a:cs typeface="B Nazanin" panose="00000400000000000000" pitchFamily="2" charset="-78"/>
              </a:rPr>
              <a:t> </a:t>
            </a:r>
          </a:p>
          <a:p>
            <a:pPr marL="0" lvl="1" indent="0" algn="just" rtl="1">
              <a:buClr>
                <a:schemeClr val="folHlink"/>
              </a:buClr>
              <a:buSzPct val="60000"/>
              <a:buNone/>
            </a:pPr>
            <a:r>
              <a:rPr lang="fa-IR" sz="2200" b="1" dirty="0" smtClean="0">
                <a:latin typeface="Arial" charset="0"/>
                <a:cs typeface="B Nazanin" panose="00000400000000000000" pitchFamily="2" charset="-78"/>
              </a:rPr>
              <a:t>خود روش </a:t>
            </a:r>
            <a:r>
              <a:rPr lang="en-US" sz="2200" b="1" dirty="0" smtClean="0">
                <a:latin typeface="Arial" charset="0"/>
                <a:cs typeface="B Nazanin" panose="00000400000000000000" pitchFamily="2" charset="-78"/>
              </a:rPr>
              <a:t>UHT</a:t>
            </a:r>
            <a:r>
              <a:rPr lang="fa-IR" sz="2200" b="1" dirty="0" smtClean="0">
                <a:latin typeface="Arial" charset="0"/>
                <a:cs typeface="B Nazanin" panose="00000400000000000000" pitchFamily="2" charset="-78"/>
              </a:rPr>
              <a:t> به دو صورت انجام میگیرد:</a:t>
            </a:r>
            <a:endParaRPr lang="fa-IR" sz="2200" b="1" dirty="0">
              <a:latin typeface="Arial" charset="0"/>
              <a:cs typeface="B Nazanin" panose="00000400000000000000" pitchFamily="2" charset="-78"/>
            </a:endParaRPr>
          </a:p>
          <a:p>
            <a:pPr marL="457200" lvl="1" indent="-457200" algn="just" rtl="1">
              <a:buClr>
                <a:schemeClr val="folHlink"/>
              </a:buClr>
              <a:buSzPct val="60000"/>
              <a:buAutoNum type="arabicParenR"/>
            </a:pPr>
            <a:r>
              <a:rPr lang="fa-IR" sz="2200" b="1" dirty="0" smtClean="0">
                <a:latin typeface="Arial" charset="0"/>
                <a:cs typeface="B Nazanin" panose="00000400000000000000" pitchFamily="2" charset="-78"/>
              </a:rPr>
              <a:t>روش مستقیم</a:t>
            </a:r>
          </a:p>
          <a:p>
            <a:pPr marL="457200" lvl="1" indent="-457200" algn="just" rtl="1">
              <a:buClr>
                <a:schemeClr val="folHlink"/>
              </a:buClr>
              <a:buSzPct val="60000"/>
              <a:buAutoNum type="arabicParenR"/>
            </a:pPr>
            <a:r>
              <a:rPr lang="fa-IR" sz="2200" b="1" dirty="0" smtClean="0">
                <a:latin typeface="Arial" charset="0"/>
                <a:cs typeface="B Nazanin" panose="00000400000000000000" pitchFamily="2" charset="-78"/>
              </a:rPr>
              <a:t>روش غیر مستقیم</a:t>
            </a:r>
          </a:p>
        </p:txBody>
      </p:sp>
    </p:spTree>
    <p:extLst>
      <p:ext uri="{BB962C8B-B14F-4D97-AF65-F5344CB8AC3E}">
        <p14:creationId xmlns:p14="http://schemas.microsoft.com/office/powerpoint/2010/main" val="1264357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en-US" sz="3200" b="1" dirty="0" smtClean="0">
                <a:solidFill>
                  <a:schemeClr val="tx2">
                    <a:lumMod val="60000"/>
                    <a:lumOff val="40000"/>
                  </a:schemeClr>
                </a:solidFill>
                <a:cs typeface="B Titr" panose="00000700000000000000" pitchFamily="2" charset="-78"/>
              </a:rPr>
              <a:t>UHT</a:t>
            </a:r>
            <a:endParaRPr lang="en-US" sz="3200" b="1" dirty="0">
              <a:solidFill>
                <a:schemeClr val="tx2">
                  <a:lumMod val="60000"/>
                  <a:lumOff val="40000"/>
                </a:schemeClr>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66</a:t>
            </a:fld>
            <a:endParaRPr lang="en-US" altLang="en-US">
              <a:solidFill>
                <a:srgbClr val="000000"/>
              </a:solidFill>
            </a:endParaRPr>
          </a:p>
        </p:txBody>
      </p:sp>
      <p:sp>
        <p:nvSpPr>
          <p:cNvPr id="4" name="Content Placeholder 3"/>
          <p:cNvSpPr>
            <a:spLocks noGrp="1"/>
          </p:cNvSpPr>
          <p:nvPr>
            <p:ph idx="1"/>
          </p:nvPr>
        </p:nvSpPr>
        <p:spPr>
          <a:xfrm>
            <a:off x="0" y="1345473"/>
            <a:ext cx="12192000" cy="5355365"/>
          </a:xfrm>
        </p:spPr>
        <p:txBody>
          <a:bodyPr/>
          <a:lstStyle/>
          <a:p>
            <a:pPr marL="0" lvl="1" indent="0" algn="just" rtl="1">
              <a:buClr>
                <a:schemeClr val="folHlink"/>
              </a:buClr>
              <a:buSzPct val="60000"/>
              <a:buNone/>
            </a:pPr>
            <a:endParaRPr lang="fa-IR" sz="2200" b="1" dirty="0">
              <a:latin typeface="Arial" charset="0"/>
              <a:cs typeface="B Nazanin" panose="00000400000000000000" pitchFamily="2" charset="-78"/>
            </a:endParaRPr>
          </a:p>
          <a:p>
            <a:pPr marL="457200" lvl="1" indent="-457200" algn="just" rtl="1">
              <a:buClr>
                <a:schemeClr val="folHlink"/>
              </a:buClr>
              <a:buSzPct val="60000"/>
              <a:buAutoNum type="arabicParenR"/>
            </a:pPr>
            <a:r>
              <a:rPr lang="fa-IR" sz="2200" b="1" dirty="0" smtClean="0">
                <a:solidFill>
                  <a:schemeClr val="accent2">
                    <a:lumMod val="75000"/>
                  </a:schemeClr>
                </a:solidFill>
                <a:latin typeface="Arial" charset="0"/>
                <a:cs typeface="B Nazanin" panose="00000400000000000000" pitchFamily="2" charset="-78"/>
              </a:rPr>
              <a:t>روش مستقیم</a:t>
            </a:r>
          </a:p>
          <a:p>
            <a:pPr marL="0" lvl="1" indent="0" algn="just" rtl="1">
              <a:buClr>
                <a:schemeClr val="folHlink"/>
              </a:buClr>
              <a:buSzPct val="60000"/>
              <a:buNone/>
            </a:pPr>
            <a:r>
              <a:rPr lang="fa-IR" sz="2200" b="1" dirty="0" smtClean="0">
                <a:latin typeface="Arial" charset="0"/>
                <a:cs typeface="B Nazanin" panose="00000400000000000000" pitchFamily="2" charset="-78"/>
              </a:rPr>
              <a:t>ابتدا شیر تا دمای 80 درجه گرم میشود سپس بخار مستقیما به داخل شیر تزریق می گردد تا دمای شیر به 140 درجه برسد (نفوذ مستقیم بخار باعث افزایش سریع دما میشود) مدت زمان افزایش دما 2 ثانیه طول میکشد. سپس شیر وارد محفظه خلا شده و بخارات از آن خارج میشود. سپس دمای آن سریعا کاهش می یابد </a:t>
            </a:r>
          </a:p>
          <a:p>
            <a:pPr marL="0" lvl="1" indent="0" algn="just" rtl="1">
              <a:buClr>
                <a:schemeClr val="folHlink"/>
              </a:buClr>
              <a:buSzPct val="60000"/>
              <a:buNone/>
            </a:pPr>
            <a:endParaRPr lang="fa-IR" sz="2200" b="1" dirty="0">
              <a:latin typeface="Arial" charset="0"/>
              <a:cs typeface="B Nazanin" panose="00000400000000000000" pitchFamily="2" charset="-78"/>
            </a:endParaRPr>
          </a:p>
          <a:p>
            <a:pPr marL="0" lvl="1" indent="0" algn="just" rtl="1">
              <a:buClr>
                <a:schemeClr val="folHlink"/>
              </a:buClr>
              <a:buSzPct val="60000"/>
              <a:buNone/>
            </a:pPr>
            <a:r>
              <a:rPr lang="fa-IR" sz="2200" b="1" dirty="0" smtClean="0">
                <a:latin typeface="Arial" charset="0"/>
                <a:cs typeface="B Nazanin" panose="00000400000000000000" pitchFamily="2" charset="-78"/>
              </a:rPr>
              <a:t>2) </a:t>
            </a:r>
            <a:r>
              <a:rPr lang="fa-IR" sz="2200" b="1" dirty="0" smtClean="0">
                <a:solidFill>
                  <a:schemeClr val="accent2">
                    <a:lumMod val="75000"/>
                  </a:schemeClr>
                </a:solidFill>
                <a:latin typeface="Arial" charset="0"/>
                <a:cs typeface="B Nazanin" panose="00000400000000000000" pitchFamily="2" charset="-78"/>
              </a:rPr>
              <a:t>روش غیر مستقیم</a:t>
            </a:r>
          </a:p>
          <a:p>
            <a:pPr marL="0" lvl="1" indent="0" algn="just" rtl="1">
              <a:buClr>
                <a:schemeClr val="folHlink"/>
              </a:buClr>
              <a:buSzPct val="60000"/>
              <a:buNone/>
            </a:pPr>
            <a:r>
              <a:rPr lang="fa-IR" sz="2200" b="1" dirty="0" smtClean="0">
                <a:latin typeface="Arial" charset="0"/>
                <a:cs typeface="B Nazanin" panose="00000400000000000000" pitchFamily="2" charset="-78"/>
              </a:rPr>
              <a:t>دمای شیر تا 80 درجه افزایش می یابد. سپس هموژنیزاسیون صورت میگیرد، در مرحله بعد وارد بخش حرارت دهی اصلی شده که دارای دستگال تبادل حرارتی است در این دستگاه بخار در جداره ها در جریان است و بخار به صورت مستقیم به شیر اعمال نمیشود دما تا 137 درجه افزایش یافته و زمان حرارت دهی 7-8 ثانیه است سپس شیر سرد شده و وارد مرحله پر کنی و بسته بندی میشود. </a:t>
            </a:r>
          </a:p>
          <a:p>
            <a:pPr marL="0" lvl="1" indent="0" algn="just" rtl="1">
              <a:buClr>
                <a:schemeClr val="folHlink"/>
              </a:buClr>
              <a:buSzPct val="60000"/>
              <a:buNone/>
            </a:pPr>
            <a:endParaRPr lang="fa-IR" sz="2200" b="1" dirty="0">
              <a:latin typeface="Arial" charset="0"/>
              <a:cs typeface="B Nazanin" panose="00000400000000000000" pitchFamily="2" charset="-78"/>
            </a:endParaRPr>
          </a:p>
          <a:p>
            <a:pPr marL="0" lvl="1" indent="0" algn="ctr" rtl="1">
              <a:buClr>
                <a:schemeClr val="folHlink"/>
              </a:buClr>
              <a:buSzPct val="60000"/>
              <a:buNone/>
            </a:pPr>
            <a:r>
              <a:rPr lang="fa-IR" sz="2200" b="1" dirty="0" smtClean="0">
                <a:solidFill>
                  <a:schemeClr val="accent1">
                    <a:lumMod val="75000"/>
                  </a:schemeClr>
                </a:solidFill>
                <a:latin typeface="Arial" charset="0"/>
                <a:cs typeface="B Nazanin" panose="00000400000000000000" pitchFamily="2" charset="-78"/>
              </a:rPr>
              <a:t>روش </a:t>
            </a:r>
            <a:r>
              <a:rPr lang="en-US" sz="2200" b="1" dirty="0" smtClean="0">
                <a:solidFill>
                  <a:schemeClr val="accent1">
                    <a:lumMod val="75000"/>
                  </a:schemeClr>
                </a:solidFill>
                <a:latin typeface="Arial" charset="0"/>
                <a:cs typeface="B Nazanin" panose="00000400000000000000" pitchFamily="2" charset="-78"/>
              </a:rPr>
              <a:t>UHT</a:t>
            </a:r>
            <a:r>
              <a:rPr lang="fa-IR" sz="2200" b="1" dirty="0" smtClean="0">
                <a:solidFill>
                  <a:schemeClr val="accent1">
                    <a:lumMod val="75000"/>
                  </a:schemeClr>
                </a:solidFill>
                <a:latin typeface="Arial" charset="0"/>
                <a:cs typeface="B Nazanin" panose="00000400000000000000" pitchFamily="2" charset="-78"/>
              </a:rPr>
              <a:t> مستقیم بهتر از روش </a:t>
            </a:r>
            <a:r>
              <a:rPr lang="en-US" sz="2200" b="1" dirty="0" smtClean="0">
                <a:solidFill>
                  <a:schemeClr val="accent1">
                    <a:lumMod val="75000"/>
                  </a:schemeClr>
                </a:solidFill>
                <a:latin typeface="Arial" charset="0"/>
                <a:cs typeface="B Nazanin" panose="00000400000000000000" pitchFamily="2" charset="-78"/>
              </a:rPr>
              <a:t>UHT</a:t>
            </a:r>
            <a:r>
              <a:rPr lang="fa-IR" sz="2200" b="1" dirty="0" smtClean="0">
                <a:solidFill>
                  <a:schemeClr val="accent1">
                    <a:lumMod val="75000"/>
                  </a:schemeClr>
                </a:solidFill>
                <a:latin typeface="Arial" charset="0"/>
                <a:cs typeface="B Nazanin" panose="00000400000000000000" pitchFamily="2" charset="-78"/>
              </a:rPr>
              <a:t> غیر مستقیم است.</a:t>
            </a:r>
          </a:p>
        </p:txBody>
      </p:sp>
    </p:spTree>
    <p:extLst>
      <p:ext uri="{BB962C8B-B14F-4D97-AF65-F5344CB8AC3E}">
        <p14:creationId xmlns:p14="http://schemas.microsoft.com/office/powerpoint/2010/main" val="10000493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60" y="770709"/>
            <a:ext cx="10390716" cy="914400"/>
          </a:xfrm>
        </p:spPr>
        <p:txBody>
          <a:bodyPr/>
          <a:lstStyle/>
          <a:p>
            <a:pPr algn="ctr" rtl="1"/>
            <a:r>
              <a:rPr lang="fa-IR" sz="3200" b="1" dirty="0" smtClean="0">
                <a:latin typeface="Arial" charset="0"/>
                <a:cs typeface="B Titr" panose="00000700000000000000" pitchFamily="2" charset="-78"/>
              </a:rPr>
              <a:t>هموژنیزاسیون</a:t>
            </a:r>
            <a:endParaRPr lang="en-US" sz="3200" b="1" dirty="0">
              <a:latin typeface="Arial"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67</a:t>
            </a:fld>
            <a:endParaRPr lang="en-US" altLang="en-US">
              <a:solidFill>
                <a:srgbClr val="000000"/>
              </a:solidFill>
            </a:endParaRPr>
          </a:p>
        </p:txBody>
      </p:sp>
      <p:sp>
        <p:nvSpPr>
          <p:cNvPr id="4" name="Content Placeholder 3"/>
          <p:cNvSpPr>
            <a:spLocks noGrp="1"/>
          </p:cNvSpPr>
          <p:nvPr>
            <p:ph idx="1"/>
          </p:nvPr>
        </p:nvSpPr>
        <p:spPr>
          <a:xfrm>
            <a:off x="0" y="1815736"/>
            <a:ext cx="12192000" cy="5355365"/>
          </a:xfrm>
        </p:spPr>
        <p:txBody>
          <a:bodyPr/>
          <a:lstStyle/>
          <a:p>
            <a:pPr marL="342900" lvl="1" indent="-342900" algn="just" rtl="1">
              <a:buClr>
                <a:schemeClr val="folHlink"/>
              </a:buClr>
              <a:buSzPct val="60000"/>
            </a:pPr>
            <a:endParaRPr lang="fa-IR" sz="2200" b="1" dirty="0" smtClean="0">
              <a:latin typeface="Arial" charset="0"/>
              <a:cs typeface="B Nazanin" panose="00000400000000000000" pitchFamily="2" charset="-78"/>
            </a:endParaRPr>
          </a:p>
          <a:p>
            <a:pPr marL="342900" lvl="1" indent="-342900" algn="just" rtl="1">
              <a:buClr>
                <a:schemeClr val="folHlink"/>
              </a:buClr>
              <a:buSzPct val="60000"/>
            </a:pPr>
            <a:endParaRPr lang="fa-IR" sz="2200" b="1" dirty="0">
              <a:latin typeface="Arial" charset="0"/>
              <a:cs typeface="B Nazanin" panose="00000400000000000000" pitchFamily="2" charset="-78"/>
            </a:endParaRPr>
          </a:p>
          <a:p>
            <a:pPr marL="342900" lvl="1" indent="-342900" algn="just" rtl="1">
              <a:buClr>
                <a:schemeClr val="folHlink"/>
              </a:buClr>
              <a:buSzPct val="60000"/>
            </a:pPr>
            <a:r>
              <a:rPr lang="fa-IR" sz="2200" b="1" dirty="0" smtClean="0">
                <a:latin typeface="Arial" charset="0"/>
                <a:cs typeface="B Nazanin" panose="00000400000000000000" pitchFamily="2" charset="-78"/>
              </a:rPr>
              <a:t>یکنواخت کردن یا هموژنیزه کردن شیر فرآیند مکانیکی است که در آن در اثر فشار گلبول های چربی شکسته شده و هم اندازه میشوند. به صورت یکسان در شیر پخش میشوند.</a:t>
            </a:r>
          </a:p>
          <a:p>
            <a:pPr marL="342900" lvl="1" indent="-342900" algn="just" rtl="1">
              <a:buClr>
                <a:schemeClr val="folHlink"/>
              </a:buClr>
              <a:buSzPct val="60000"/>
            </a:pPr>
            <a:r>
              <a:rPr lang="fa-IR" sz="2200" b="1" dirty="0" smtClean="0">
                <a:latin typeface="Arial" charset="0"/>
                <a:cs typeface="B Nazanin" panose="00000400000000000000" pitchFamily="2" charset="-78"/>
              </a:rPr>
              <a:t>هموژنیزاسیون به دو صورت انجام میشود: </a:t>
            </a:r>
          </a:p>
          <a:p>
            <a:pPr marL="457200" lvl="1" indent="-457200" algn="just" rtl="1">
              <a:buClr>
                <a:schemeClr val="folHlink"/>
              </a:buClr>
              <a:buSzPct val="60000"/>
              <a:buAutoNum type="arabicParenR"/>
            </a:pPr>
            <a:r>
              <a:rPr lang="fa-IR" sz="2200" b="1" dirty="0" smtClean="0">
                <a:latin typeface="Arial" charset="0"/>
                <a:cs typeface="B Nazanin" panose="00000400000000000000" pitchFamily="2" charset="-78"/>
              </a:rPr>
              <a:t>هموژنیزاسیون یک مرحله ای </a:t>
            </a:r>
          </a:p>
          <a:p>
            <a:pPr marL="457200" lvl="1" indent="-457200" algn="just" rtl="1">
              <a:buClr>
                <a:schemeClr val="folHlink"/>
              </a:buClr>
              <a:buSzPct val="60000"/>
              <a:buAutoNum type="arabicParenR"/>
            </a:pPr>
            <a:r>
              <a:rPr lang="fa-IR" sz="2200" b="1" dirty="0" smtClean="0">
                <a:latin typeface="Arial" charset="0"/>
                <a:cs typeface="B Nazanin" panose="00000400000000000000" pitchFamily="2" charset="-78"/>
              </a:rPr>
              <a:t>هموژنیزاسیون دو مرحله ای (معمولا هموژنیزاسیون دو مرحله ای برای محصولات با چربی بالای 6 درصد استفاده میشود)</a:t>
            </a:r>
          </a:p>
          <a:p>
            <a:pPr marL="457200" lvl="1" indent="-457200" algn="just" rtl="1">
              <a:buClr>
                <a:schemeClr val="folHlink"/>
              </a:buClr>
              <a:buSzPct val="60000"/>
              <a:buAutoNum type="arabicParenR"/>
            </a:pPr>
            <a:endParaRPr lang="fa-IR" sz="2200" b="1" dirty="0">
              <a:latin typeface="Arial" charset="0"/>
              <a:cs typeface="B Nazanin" panose="00000400000000000000" pitchFamily="2" charset="-78"/>
            </a:endParaRPr>
          </a:p>
        </p:txBody>
      </p:sp>
    </p:spTree>
    <p:extLst>
      <p:ext uri="{BB962C8B-B14F-4D97-AF65-F5344CB8AC3E}">
        <p14:creationId xmlns:p14="http://schemas.microsoft.com/office/powerpoint/2010/main" val="2738968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endParaRPr lang="en-US" sz="3200" dirty="0">
              <a:cs typeface="B Titr" panose="00000700000000000000" pitchFamily="2" charset="-78"/>
            </a:endParaRPr>
          </a:p>
        </p:txBody>
      </p:sp>
      <p:sp>
        <p:nvSpPr>
          <p:cNvPr id="3" name="Content Placeholder 2"/>
          <p:cNvSpPr>
            <a:spLocks noGrp="1"/>
          </p:cNvSpPr>
          <p:nvPr>
            <p:ph idx="1"/>
          </p:nvPr>
        </p:nvSpPr>
        <p:spPr>
          <a:xfrm>
            <a:off x="-248194" y="2017713"/>
            <a:ext cx="12188311" cy="4114800"/>
          </a:xfrm>
        </p:spPr>
        <p:txBody>
          <a:bodyPr/>
          <a:lstStyle/>
          <a:p>
            <a:pPr algn="just" rtl="1"/>
            <a:r>
              <a:rPr lang="fa-IR" sz="2200" b="1" dirty="0" smtClean="0">
                <a:latin typeface="Arial" charset="0"/>
                <a:cs typeface="B Nazanin" panose="00000400000000000000" pitchFamily="2" charset="-78"/>
                <a:sym typeface="Marlett" pitchFamily="2" charset="2"/>
              </a:rPr>
              <a:t>مزایای </a:t>
            </a:r>
            <a:r>
              <a:rPr lang="fa-IR" sz="2200" b="1" dirty="0" smtClean="0">
                <a:latin typeface="Arial" charset="0"/>
                <a:cs typeface="B Nazanin" panose="00000400000000000000" pitchFamily="2" charset="-78"/>
              </a:rPr>
              <a:t>هموژنیزاسیون</a:t>
            </a:r>
            <a:r>
              <a:rPr lang="fa-IR" sz="2200" b="1" dirty="0" smtClean="0">
                <a:cs typeface="B Nazanin" panose="00000400000000000000" pitchFamily="2" charset="-78"/>
              </a:rPr>
              <a:t>:</a:t>
            </a:r>
          </a:p>
          <a:p>
            <a:pPr marL="514350" indent="-514350" algn="just" rtl="1">
              <a:buAutoNum type="arabicParenR"/>
            </a:pPr>
            <a:r>
              <a:rPr lang="fa-IR" sz="2200" b="1" dirty="0" smtClean="0">
                <a:latin typeface="Arial" charset="0"/>
                <a:cs typeface="B Nazanin" panose="00000400000000000000" pitchFamily="2" charset="-78"/>
              </a:rPr>
              <a:t>عدم تشکیل خامه در شیر </a:t>
            </a:r>
          </a:p>
          <a:p>
            <a:pPr marL="514350" indent="-514350" algn="just" rtl="1">
              <a:buAutoNum type="arabicParenR"/>
            </a:pPr>
            <a:r>
              <a:rPr lang="fa-IR" sz="2200" b="1" dirty="0" smtClean="0">
                <a:latin typeface="Arial" charset="0"/>
                <a:cs typeface="B Nazanin" panose="00000400000000000000" pitchFamily="2" charset="-78"/>
              </a:rPr>
              <a:t>بهتر شدن رنگ شیر </a:t>
            </a:r>
          </a:p>
          <a:p>
            <a:pPr marL="514350" indent="-514350" algn="just" rtl="1">
              <a:buAutoNum type="arabicParenR"/>
            </a:pPr>
            <a:r>
              <a:rPr lang="fa-IR" sz="2200" b="1" dirty="0" smtClean="0">
                <a:latin typeface="Arial" charset="0"/>
                <a:cs typeface="B Nazanin" panose="00000400000000000000" pitchFamily="2" charset="-78"/>
              </a:rPr>
              <a:t>عدم جدا شدن چربی در اثر همزدن و جابجایی</a:t>
            </a:r>
          </a:p>
          <a:p>
            <a:pPr marL="514350" indent="-514350" algn="just" rtl="1">
              <a:buAutoNum type="arabicParenR"/>
            </a:pPr>
            <a:r>
              <a:rPr lang="fa-IR" sz="2200" b="1" dirty="0" smtClean="0">
                <a:latin typeface="Arial" charset="0"/>
                <a:cs typeface="B Nazanin" panose="00000400000000000000" pitchFamily="2" charset="-78"/>
              </a:rPr>
              <a:t>بهبود عطر و طعم شیر </a:t>
            </a:r>
          </a:p>
          <a:p>
            <a:pPr marL="514350" indent="-514350" algn="just" rtl="1">
              <a:buAutoNum type="arabicParenR"/>
            </a:pPr>
            <a:endParaRPr lang="fa-IR" sz="2200" b="1" dirty="0">
              <a:latin typeface="Arial" charset="0"/>
              <a:cs typeface="B Nazanin" panose="00000400000000000000" pitchFamily="2" charset="-78"/>
            </a:endParaRPr>
          </a:p>
          <a:p>
            <a:pPr marL="0" indent="0" algn="just" rtl="1">
              <a:buNone/>
            </a:pPr>
            <a:r>
              <a:rPr lang="fa-IR" sz="2200" b="1" dirty="0" smtClean="0">
                <a:latin typeface="Arial" charset="0"/>
                <a:cs typeface="B Nazanin" panose="00000400000000000000" pitchFamily="2" charset="-78"/>
              </a:rPr>
              <a:t>معایب هموژنیزاسیون:</a:t>
            </a:r>
          </a:p>
          <a:p>
            <a:pPr marL="457200" indent="-457200" algn="just" rtl="1">
              <a:buAutoNum type="arabicParenR"/>
            </a:pPr>
            <a:r>
              <a:rPr lang="fa-IR" sz="2200" b="1" dirty="0" smtClean="0">
                <a:latin typeface="Arial" charset="0"/>
                <a:cs typeface="B Nazanin" panose="00000400000000000000" pitchFamily="2" charset="-78"/>
              </a:rPr>
              <a:t>هزینه بالا</a:t>
            </a:r>
          </a:p>
          <a:p>
            <a:pPr marL="457200" indent="-457200" algn="just" rtl="1">
              <a:buAutoNum type="arabicParenR"/>
            </a:pPr>
            <a:r>
              <a:rPr lang="fa-IR" sz="2200" b="1" dirty="0" smtClean="0">
                <a:latin typeface="Arial" charset="0"/>
                <a:cs typeface="B Nazanin" panose="00000400000000000000" pitchFamily="2" charset="-78"/>
              </a:rPr>
              <a:t>تولید دلمه نرم که برای پنیرسازی مناسب نیست.</a:t>
            </a:r>
          </a:p>
          <a:p>
            <a:pPr marL="457200" indent="-457200" algn="just" rtl="1">
              <a:buAutoNum type="arabicParenR"/>
            </a:pPr>
            <a:r>
              <a:rPr lang="fa-IR" sz="2200" b="1" dirty="0" smtClean="0">
                <a:latin typeface="Arial" charset="0"/>
                <a:cs typeface="B Nazanin" panose="00000400000000000000" pitchFamily="2" charset="-78"/>
              </a:rPr>
              <a:t>کاهش مقاومت حرارتی پروتئین ها</a:t>
            </a: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68</a:t>
            </a:fld>
            <a:endParaRPr lang="en-US" altLang="en-US">
              <a:solidFill>
                <a:srgbClr val="000000"/>
              </a:solidFill>
            </a:endParaRPr>
          </a:p>
        </p:txBody>
      </p:sp>
    </p:spTree>
    <p:extLst>
      <p:ext uri="{BB962C8B-B14F-4D97-AF65-F5344CB8AC3E}">
        <p14:creationId xmlns:p14="http://schemas.microsoft.com/office/powerpoint/2010/main" val="225007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08" y="253502"/>
            <a:ext cx="10390716" cy="1462087"/>
          </a:xfrm>
        </p:spPr>
        <p:txBody>
          <a:bodyPr/>
          <a:lstStyle/>
          <a:p>
            <a:pPr algn="ctr" rtl="1"/>
            <a:endParaRPr lang="en-US" sz="3200" dirty="0">
              <a:cs typeface="B Titr" panose="00000700000000000000" pitchFamily="2" charset="-78"/>
            </a:endParaRPr>
          </a:p>
        </p:txBody>
      </p:sp>
      <p:sp>
        <p:nvSpPr>
          <p:cNvPr id="3" name="Content Placeholder 2"/>
          <p:cNvSpPr>
            <a:spLocks noGrp="1"/>
          </p:cNvSpPr>
          <p:nvPr>
            <p:ph idx="1"/>
          </p:nvPr>
        </p:nvSpPr>
        <p:spPr>
          <a:xfrm>
            <a:off x="-104503" y="2128838"/>
            <a:ext cx="12188311" cy="4114800"/>
          </a:xfrm>
        </p:spPr>
        <p:txBody>
          <a:bodyPr/>
          <a:lstStyle/>
          <a:p>
            <a:pPr algn="r" rtl="1"/>
            <a:r>
              <a:rPr lang="fa-IR" sz="2400" b="1" dirty="0" smtClean="0">
                <a:cs typeface="B Nazanin" panose="00000400000000000000" pitchFamily="2" charset="-78"/>
              </a:rPr>
              <a:t>اثر </a:t>
            </a:r>
            <a:r>
              <a:rPr lang="fa-IR" sz="2400" b="1" dirty="0" smtClean="0">
                <a:latin typeface="Arial" charset="0"/>
                <a:cs typeface="B Nazanin" panose="00000400000000000000" pitchFamily="2" charset="-78"/>
              </a:rPr>
              <a:t>هموژنیزاسیون بر شیر:</a:t>
            </a:r>
          </a:p>
          <a:p>
            <a:pPr marL="457200" indent="-457200" algn="r" rtl="1">
              <a:buAutoNum type="arabicParenR"/>
            </a:pPr>
            <a:r>
              <a:rPr lang="fa-IR" sz="2400" b="1" dirty="0" smtClean="0">
                <a:solidFill>
                  <a:srgbClr val="FF0000"/>
                </a:solidFill>
                <a:latin typeface="Arial" charset="0"/>
                <a:cs typeface="B Nazanin" panose="00000400000000000000" pitchFamily="2" charset="-78"/>
              </a:rPr>
              <a:t>اندازه: </a:t>
            </a:r>
            <a:r>
              <a:rPr lang="fa-IR" sz="2400" b="1" dirty="0" smtClean="0">
                <a:latin typeface="Arial" charset="0"/>
                <a:cs typeface="B Nazanin" panose="00000400000000000000" pitchFamily="2" charset="-78"/>
              </a:rPr>
              <a:t>اندازه گلبول های چربی شیر کاهش می یابد.</a:t>
            </a:r>
          </a:p>
          <a:p>
            <a:pPr marL="457200" indent="-457200" algn="r" rtl="1">
              <a:buAutoNum type="arabicParenR"/>
            </a:pPr>
            <a:r>
              <a:rPr lang="fa-IR" sz="2400" b="1" dirty="0" smtClean="0">
                <a:solidFill>
                  <a:srgbClr val="FF0000"/>
                </a:solidFill>
                <a:latin typeface="Arial" charset="0"/>
                <a:cs typeface="B Nazanin" panose="00000400000000000000" pitchFamily="2" charset="-78"/>
              </a:rPr>
              <a:t>رنگ: </a:t>
            </a:r>
            <a:r>
              <a:rPr lang="fa-IR" sz="2400" b="1" dirty="0" smtClean="0">
                <a:latin typeface="Arial" charset="0"/>
                <a:cs typeface="B Nazanin" panose="00000400000000000000" pitchFamily="2" charset="-78"/>
              </a:rPr>
              <a:t>به دلیل افزایش نسبت سطح به حجم انعکاس نور افزایش یافته و رنگ شیر سفیدتر میشود.</a:t>
            </a:r>
          </a:p>
          <a:p>
            <a:pPr marL="457200" indent="-457200" algn="r" rtl="1">
              <a:buAutoNum type="arabicParenR"/>
            </a:pPr>
            <a:r>
              <a:rPr lang="fa-IR" sz="2400" b="1" dirty="0" smtClean="0">
                <a:solidFill>
                  <a:srgbClr val="FF0000"/>
                </a:solidFill>
                <a:latin typeface="Arial" charset="0"/>
                <a:cs typeface="B Nazanin" panose="00000400000000000000" pitchFamily="2" charset="-78"/>
              </a:rPr>
              <a:t>ویسکوزیته: </a:t>
            </a:r>
            <a:r>
              <a:rPr lang="fa-IR" sz="2400" b="1" dirty="0" smtClean="0">
                <a:latin typeface="Arial" charset="0"/>
                <a:cs typeface="B Nazanin" panose="00000400000000000000" pitchFamily="2" charset="-78"/>
              </a:rPr>
              <a:t>افزایش می یابد.</a:t>
            </a:r>
          </a:p>
          <a:p>
            <a:pPr marL="0" indent="0" algn="r" rtl="1">
              <a:buNone/>
            </a:pPr>
            <a:endParaRPr lang="en-US" sz="2400" b="1" dirty="0">
              <a:solidFill>
                <a:srgbClr val="FF0000"/>
              </a:solidFill>
              <a:cs typeface="B Nazanin" panose="00000400000000000000" pitchFamily="2" charset="-78"/>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69</a:t>
            </a:fld>
            <a:endParaRPr lang="en-US" altLang="en-US">
              <a:solidFill>
                <a:srgbClr val="000000"/>
              </a:solidFill>
            </a:endParaRPr>
          </a:p>
        </p:txBody>
      </p:sp>
    </p:spTree>
    <p:extLst>
      <p:ext uri="{BB962C8B-B14F-4D97-AF65-F5344CB8AC3E}">
        <p14:creationId xmlns:p14="http://schemas.microsoft.com/office/powerpoint/2010/main" val="15165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8823" y="2326283"/>
            <a:ext cx="11655213" cy="2308324"/>
          </a:xfrm>
          <a:prstGeom prst="rect">
            <a:avLst/>
          </a:prstGeom>
        </p:spPr>
        <p:txBody>
          <a:bodyPr wrap="square">
            <a:spAutoFit/>
          </a:bodyPr>
          <a:lstStyle/>
          <a:p>
            <a:pPr algn="just" rtl="1"/>
            <a:r>
              <a:rPr lang="fa-IR" sz="2400" dirty="0" smtClean="0">
                <a:cs typeface="B Nazanin" panose="00000400000000000000" pitchFamily="2" charset="-78"/>
              </a:rPr>
              <a:t>1) ترکیبات </a:t>
            </a:r>
            <a:r>
              <a:rPr lang="fa-IR" sz="2400" dirty="0">
                <a:cs typeface="B Nazanin" panose="00000400000000000000" pitchFamily="2" charset="-78"/>
              </a:rPr>
              <a:t>شیر محصول مخصوص حباب های غده ای است زیرا در خون </a:t>
            </a:r>
            <a:r>
              <a:rPr lang="fa-IR" sz="2400" dirty="0" smtClean="0">
                <a:solidFill>
                  <a:srgbClr val="FF0000"/>
                </a:solidFill>
                <a:cs typeface="B Nazanin" panose="00000400000000000000" pitchFamily="2" charset="-78"/>
              </a:rPr>
              <a:t>چربی</a:t>
            </a:r>
            <a:r>
              <a:rPr lang="fa-IR" sz="2400" dirty="0" smtClean="0">
                <a:cs typeface="B Nazanin" panose="00000400000000000000" pitchFamily="2" charset="-78"/>
              </a:rPr>
              <a:t>، </a:t>
            </a:r>
            <a:r>
              <a:rPr lang="fa-IR" sz="2400" dirty="0">
                <a:solidFill>
                  <a:srgbClr val="FF0000"/>
                </a:solidFill>
                <a:cs typeface="B Nazanin" panose="00000400000000000000" pitchFamily="2" charset="-78"/>
              </a:rPr>
              <a:t>کازئین</a:t>
            </a:r>
            <a:r>
              <a:rPr lang="fa-IR" sz="2400" dirty="0">
                <a:cs typeface="B Nazanin" panose="00000400000000000000" pitchFamily="2" charset="-78"/>
              </a:rPr>
              <a:t> و </a:t>
            </a:r>
            <a:r>
              <a:rPr lang="fa-IR" sz="2400" dirty="0">
                <a:solidFill>
                  <a:srgbClr val="FF0000"/>
                </a:solidFill>
                <a:cs typeface="B Nazanin" panose="00000400000000000000" pitchFamily="2" charset="-78"/>
              </a:rPr>
              <a:t>قند</a:t>
            </a:r>
            <a:r>
              <a:rPr lang="fa-IR" sz="2400" dirty="0">
                <a:cs typeface="B Nazanin" panose="00000400000000000000" pitchFamily="2" charset="-78"/>
              </a:rPr>
              <a:t> شیر به </a:t>
            </a:r>
            <a:r>
              <a:rPr lang="fa-IR" sz="2400" dirty="0" smtClean="0">
                <a:cs typeface="B Nazanin" panose="00000400000000000000" pitchFamily="2" charset="-78"/>
              </a:rPr>
              <a:t>صورتی که </a:t>
            </a:r>
            <a:r>
              <a:rPr lang="fa-IR" sz="2400" dirty="0">
                <a:cs typeface="B Nazanin" panose="00000400000000000000" pitchFamily="2" charset="-78"/>
              </a:rPr>
              <a:t>در شیر </a:t>
            </a:r>
            <a:r>
              <a:rPr lang="fa-IR" sz="2400" dirty="0" smtClean="0">
                <a:cs typeface="B Nazanin" panose="00000400000000000000" pitchFamily="2" charset="-78"/>
              </a:rPr>
              <a:t>است، </a:t>
            </a:r>
            <a:r>
              <a:rPr lang="fa-IR" sz="2400" dirty="0">
                <a:cs typeface="B Nazanin" panose="00000400000000000000" pitchFamily="2" charset="-78"/>
              </a:rPr>
              <a:t>وجود </a:t>
            </a:r>
            <a:r>
              <a:rPr lang="fa-IR" sz="2400" dirty="0" smtClean="0">
                <a:cs typeface="B Nazanin" panose="00000400000000000000" pitchFamily="2" charset="-78"/>
              </a:rPr>
              <a:t>ندارد، به عنوان مثال در </a:t>
            </a:r>
            <a:r>
              <a:rPr lang="fa-IR" sz="2400" dirty="0">
                <a:cs typeface="B Nazanin" panose="00000400000000000000" pitchFamily="2" charset="-78"/>
              </a:rPr>
              <a:t>شیر کازئین داریم ولی در خون </a:t>
            </a:r>
            <a:r>
              <a:rPr lang="fa-IR" sz="2400" dirty="0" smtClean="0">
                <a:cs typeface="B Nazanin" panose="00000400000000000000" pitchFamily="2" charset="-78"/>
              </a:rPr>
              <a:t>نداریم، </a:t>
            </a:r>
            <a:r>
              <a:rPr lang="fa-IR" sz="2400" dirty="0">
                <a:cs typeface="B Nazanin" panose="00000400000000000000" pitchFamily="2" charset="-78"/>
              </a:rPr>
              <a:t>بنابراین </a:t>
            </a:r>
            <a:r>
              <a:rPr lang="fa-IR" sz="2400" dirty="0" smtClean="0">
                <a:cs typeface="B Nazanin" panose="00000400000000000000" pitchFamily="2" charset="-78"/>
              </a:rPr>
              <a:t>مواد پیش ساز آنها </a:t>
            </a:r>
            <a:r>
              <a:rPr lang="fa-IR" sz="2400" dirty="0">
                <a:cs typeface="B Nazanin" panose="00000400000000000000" pitchFamily="2" charset="-78"/>
              </a:rPr>
              <a:t>از سرم خون گرفته می شود و در داخل سلول های شیری تحت تغییر </a:t>
            </a:r>
            <a:r>
              <a:rPr lang="fa-IR" sz="2400" dirty="0" smtClean="0">
                <a:cs typeface="B Nazanin" panose="00000400000000000000" pitchFamily="2" charset="-78"/>
              </a:rPr>
              <a:t>و تحول </a:t>
            </a:r>
            <a:r>
              <a:rPr lang="fa-IR" sz="2400" dirty="0">
                <a:cs typeface="B Nazanin" panose="00000400000000000000" pitchFamily="2" charset="-78"/>
              </a:rPr>
              <a:t>قرار گرفته و به یک سری مواد با ترکیبات </a:t>
            </a:r>
            <a:r>
              <a:rPr lang="fa-IR" sz="2400" dirty="0" smtClean="0">
                <a:cs typeface="B Nazanin" panose="00000400000000000000" pitchFamily="2" charset="-78"/>
              </a:rPr>
              <a:t>دیگر </a:t>
            </a:r>
            <a:r>
              <a:rPr lang="fa-IR" sz="2400" dirty="0">
                <a:cs typeface="B Nazanin" panose="00000400000000000000" pitchFamily="2" charset="-78"/>
              </a:rPr>
              <a:t>کاملا متفاوت از خون تبدیل می شوند که در </a:t>
            </a:r>
            <a:r>
              <a:rPr lang="fa-IR" sz="2400" dirty="0" smtClean="0">
                <a:cs typeface="B Nazanin" panose="00000400000000000000" pitchFamily="2" charset="-78"/>
              </a:rPr>
              <a:t>شیر وجود دارد.</a:t>
            </a:r>
            <a:endParaRPr lang="fa-IR" sz="2400" b="1" dirty="0">
              <a:cs typeface="B Nazanin" panose="00000400000000000000" pitchFamily="2" charset="-78"/>
            </a:endParaRPr>
          </a:p>
          <a:p>
            <a:pPr algn="just" rtl="1"/>
            <a:endParaRPr lang="fa-IR" sz="2400" dirty="0" smtClean="0">
              <a:cs typeface="B Nazanin" panose="00000400000000000000" pitchFamily="2" charset="-78"/>
            </a:endParaRPr>
          </a:p>
          <a:p>
            <a:pPr algn="just" rtl="1"/>
            <a:r>
              <a:rPr lang="fa-IR" sz="2400" dirty="0" smtClean="0">
                <a:cs typeface="B Nazanin" panose="00000400000000000000" pitchFamily="2" charset="-78"/>
              </a:rPr>
              <a:t>2) برخی دیگر از ترکیبات به طور مستقیم از خون وارد شیر می شوند: مانند </a:t>
            </a:r>
            <a:r>
              <a:rPr lang="fa-IR" sz="2400" dirty="0" smtClean="0">
                <a:solidFill>
                  <a:srgbClr val="FF0000"/>
                </a:solidFill>
                <a:cs typeface="B Nazanin" panose="00000400000000000000" pitchFamily="2" charset="-78"/>
              </a:rPr>
              <a:t>آلبومین سرم خونی، ایمونوگلوبولین</a:t>
            </a:r>
            <a:endParaRPr lang="fa-IR" sz="2400" dirty="0">
              <a:solidFill>
                <a:srgbClr val="FF0000"/>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7</a:t>
            </a:fld>
            <a:endParaRPr lang="en-US" altLang="en-US">
              <a:solidFill>
                <a:srgbClr val="000000"/>
              </a:solidFill>
            </a:endParaRPr>
          </a:p>
        </p:txBody>
      </p:sp>
      <p:sp>
        <p:nvSpPr>
          <p:cNvPr id="8" name="Title 7"/>
          <p:cNvSpPr>
            <a:spLocks noGrp="1"/>
          </p:cNvSpPr>
          <p:nvPr>
            <p:ph type="title"/>
          </p:nvPr>
        </p:nvSpPr>
        <p:spPr>
          <a:xfrm>
            <a:off x="1069278" y="723722"/>
            <a:ext cx="10390716" cy="789806"/>
          </a:xfrm>
        </p:spPr>
        <p:txBody>
          <a:bodyPr/>
          <a:lstStyle/>
          <a:p>
            <a:pPr algn="ctr"/>
            <a:r>
              <a:rPr lang="fa-IR" sz="3200" dirty="0" smtClean="0">
                <a:cs typeface="B Titr" panose="00000700000000000000" pitchFamily="2" charset="-78"/>
              </a:rPr>
              <a:t>انواع ترکیبات موجود در شیر </a:t>
            </a:r>
            <a:endParaRPr lang="en-US" sz="3200" dirty="0">
              <a:cs typeface="B Titr" panose="00000700000000000000" pitchFamily="2" charset="-78"/>
            </a:endParaRPr>
          </a:p>
        </p:txBody>
      </p:sp>
    </p:spTree>
    <p:extLst>
      <p:ext uri="{BB962C8B-B14F-4D97-AF65-F5344CB8AC3E}">
        <p14:creationId xmlns:p14="http://schemas.microsoft.com/office/powerpoint/2010/main" val="132062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8299" y="2169529"/>
            <a:ext cx="11512674" cy="3097002"/>
          </a:xfrm>
          <a:prstGeom prst="rect">
            <a:avLst/>
          </a:prstGeom>
        </p:spPr>
        <p:txBody>
          <a:bodyPr wrap="square">
            <a:spAutoFit/>
          </a:bodyPr>
          <a:lstStyle/>
          <a:p>
            <a:pPr marL="342900" indent="-342900" algn="just" rtl="1">
              <a:lnSpc>
                <a:spcPct val="150000"/>
              </a:lnSpc>
              <a:buFont typeface="Wingdings" panose="05000000000000000000" pitchFamily="2" charset="2"/>
              <a:buChar char="Ø"/>
            </a:pPr>
            <a:r>
              <a:rPr lang="fa-IR" sz="2200" b="1" dirty="0" smtClean="0">
                <a:cs typeface="B Nazanin" panose="00000400000000000000" pitchFamily="2" charset="-78"/>
              </a:rPr>
              <a:t>نژاد </a:t>
            </a:r>
          </a:p>
          <a:p>
            <a:pPr marL="342900" indent="-342900" algn="just" rtl="1">
              <a:lnSpc>
                <a:spcPct val="150000"/>
              </a:lnSpc>
              <a:buFont typeface="Wingdings" panose="05000000000000000000" pitchFamily="2" charset="2"/>
              <a:buChar char="Ø"/>
            </a:pPr>
            <a:r>
              <a:rPr lang="fa-IR" sz="2200" b="1" dirty="0" smtClean="0">
                <a:cs typeface="B Nazanin" panose="00000400000000000000" pitchFamily="2" charset="-78"/>
              </a:rPr>
              <a:t>مرحله شیردهی</a:t>
            </a:r>
          </a:p>
          <a:p>
            <a:pPr marL="342900" indent="-342900" algn="just" rtl="1">
              <a:lnSpc>
                <a:spcPct val="150000"/>
              </a:lnSpc>
              <a:buFont typeface="Wingdings" panose="05000000000000000000" pitchFamily="2" charset="2"/>
              <a:buChar char="Ø"/>
            </a:pPr>
            <a:r>
              <a:rPr lang="fa-IR" sz="2200" b="1" dirty="0" smtClean="0">
                <a:cs typeface="B Nazanin" panose="00000400000000000000" pitchFamily="2" charset="-78"/>
              </a:rPr>
              <a:t>عمر و تعداد زایمان  </a:t>
            </a:r>
          </a:p>
          <a:p>
            <a:pPr marL="342900" indent="-342900" algn="just" rtl="1">
              <a:lnSpc>
                <a:spcPct val="150000"/>
              </a:lnSpc>
              <a:buFont typeface="Wingdings" panose="05000000000000000000" pitchFamily="2" charset="2"/>
              <a:buChar char="Ø"/>
            </a:pPr>
            <a:r>
              <a:rPr lang="fa-IR" sz="2200" b="1" dirty="0" smtClean="0">
                <a:cs typeface="B Nazanin" panose="00000400000000000000" pitchFamily="2" charset="-78"/>
              </a:rPr>
              <a:t>تغذیه </a:t>
            </a:r>
          </a:p>
          <a:p>
            <a:pPr marL="342900" indent="-342900" algn="just" rtl="1">
              <a:lnSpc>
                <a:spcPct val="150000"/>
              </a:lnSpc>
              <a:buFont typeface="Wingdings" panose="05000000000000000000" pitchFamily="2" charset="2"/>
              <a:buChar char="Ø"/>
            </a:pPr>
            <a:r>
              <a:rPr lang="fa-IR" sz="2200" b="1" dirty="0" smtClean="0">
                <a:cs typeface="B Nazanin" panose="00000400000000000000" pitchFamily="2" charset="-78"/>
              </a:rPr>
              <a:t>نوع دوشش </a:t>
            </a:r>
          </a:p>
          <a:p>
            <a:pPr marL="342900" indent="-342900" algn="just" rtl="1">
              <a:lnSpc>
                <a:spcPct val="150000"/>
              </a:lnSpc>
              <a:buFont typeface="Wingdings" panose="05000000000000000000" pitchFamily="2" charset="2"/>
              <a:buChar char="Ø"/>
            </a:pPr>
            <a:r>
              <a:rPr lang="fa-IR" sz="2200" b="1" dirty="0" smtClean="0">
                <a:cs typeface="B Nazanin" panose="00000400000000000000" pitchFamily="2" charset="-78"/>
              </a:rPr>
              <a:t>ورم پستان </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8</a:t>
            </a:fld>
            <a:endParaRPr lang="en-US" altLang="en-US">
              <a:solidFill>
                <a:srgbClr val="000000"/>
              </a:solidFill>
            </a:endParaRPr>
          </a:p>
        </p:txBody>
      </p:sp>
      <p:sp>
        <p:nvSpPr>
          <p:cNvPr id="8" name="Title 7"/>
          <p:cNvSpPr>
            <a:spLocks noGrp="1"/>
          </p:cNvSpPr>
          <p:nvPr>
            <p:ph type="title"/>
          </p:nvPr>
        </p:nvSpPr>
        <p:spPr>
          <a:xfrm>
            <a:off x="1069278" y="723722"/>
            <a:ext cx="10390716" cy="789806"/>
          </a:xfrm>
        </p:spPr>
        <p:txBody>
          <a:bodyPr/>
          <a:lstStyle/>
          <a:p>
            <a:pPr algn="ctr"/>
            <a:r>
              <a:rPr lang="fa-IR" sz="3200" dirty="0" smtClean="0">
                <a:cs typeface="B Titr" panose="00000700000000000000" pitchFamily="2" charset="-78"/>
              </a:rPr>
              <a:t>عوامل موثر بر کمیت و کیفیت شیر </a:t>
            </a:r>
            <a:endParaRPr lang="en-US" sz="3200" dirty="0">
              <a:cs typeface="B Titr" panose="00000700000000000000" pitchFamily="2" charset="-78"/>
            </a:endParaRPr>
          </a:p>
        </p:txBody>
      </p:sp>
    </p:spTree>
    <p:extLst>
      <p:ext uri="{BB962C8B-B14F-4D97-AF65-F5344CB8AC3E}">
        <p14:creationId xmlns:p14="http://schemas.microsoft.com/office/powerpoint/2010/main" val="1826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276" y="648275"/>
            <a:ext cx="10390716" cy="735107"/>
          </a:xfrm>
        </p:spPr>
        <p:txBody>
          <a:bodyPr/>
          <a:lstStyle/>
          <a:p>
            <a:pPr algn="ctr"/>
            <a:r>
              <a:rPr lang="fa-IR" sz="2800" dirty="0" smtClean="0">
                <a:solidFill>
                  <a:schemeClr val="tx2">
                    <a:lumMod val="60000"/>
                    <a:lumOff val="40000"/>
                  </a:schemeClr>
                </a:solidFill>
                <a:latin typeface="IranNastaliq" panose="02020505000000020003" pitchFamily="18" charset="0"/>
                <a:cs typeface="B Titr" panose="00000700000000000000" pitchFamily="2" charset="-78"/>
              </a:rPr>
              <a:t>نژاد</a:t>
            </a:r>
            <a:r>
              <a:rPr lang="fa-IR" sz="2800" dirty="0" smtClean="0">
                <a:solidFill>
                  <a:schemeClr val="tx1"/>
                </a:solidFill>
                <a:latin typeface="IranNastaliq" panose="02020505000000020003" pitchFamily="18" charset="0"/>
                <a:cs typeface="B Titr" panose="00000700000000000000" pitchFamily="2" charset="-78"/>
              </a:rPr>
              <a:t> </a:t>
            </a:r>
            <a:endParaRPr lang="en-US" sz="2800" dirty="0">
              <a:solidFill>
                <a:schemeClr val="tx1"/>
              </a:solidFill>
              <a:latin typeface="IranNastaliq" panose="02020505000000020003" pitchFamily="18" charset="0"/>
              <a:cs typeface="B Titr" panose="00000700000000000000" pitchFamily="2" charset="-78"/>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fld id="{68A185B4-B284-4491-8ECB-49EE65C8AE6D}" type="slidenum">
              <a:rPr lang="ar-SA" altLang="en-US" smtClean="0">
                <a:solidFill>
                  <a:srgbClr val="000000"/>
                </a:solidFill>
              </a:rPr>
              <a:pPr fontAlgn="base">
                <a:spcBef>
                  <a:spcPct val="0"/>
                </a:spcBef>
                <a:spcAft>
                  <a:spcPct val="0"/>
                </a:spcAft>
                <a:defRPr/>
              </a:pPr>
              <a:t>9</a:t>
            </a:fld>
            <a:endParaRPr lang="en-US" altLang="en-US">
              <a:solidFill>
                <a:srgbClr val="000000"/>
              </a:solidFill>
            </a:endParaRPr>
          </a:p>
        </p:txBody>
      </p:sp>
      <p:sp>
        <p:nvSpPr>
          <p:cNvPr id="12" name="Rectangle 11"/>
          <p:cNvSpPr/>
          <p:nvPr/>
        </p:nvSpPr>
        <p:spPr>
          <a:xfrm>
            <a:off x="679269" y="2097315"/>
            <a:ext cx="10894423" cy="2462213"/>
          </a:xfrm>
          <a:prstGeom prst="rect">
            <a:avLst/>
          </a:prstGeom>
        </p:spPr>
        <p:txBody>
          <a:bodyPr wrap="square">
            <a:spAutoFit/>
          </a:bodyPr>
          <a:lstStyle/>
          <a:p>
            <a:pPr marL="342900" indent="-342900" algn="r" rtl="1">
              <a:buFont typeface="Arial" panose="020B0604020202020204" pitchFamily="34" charset="0"/>
              <a:buChar char="•"/>
            </a:pPr>
            <a:r>
              <a:rPr lang="fa-IR" sz="2200" b="1" dirty="0">
                <a:cs typeface="B Nazanin" panose="00000400000000000000" pitchFamily="2" charset="-78"/>
              </a:rPr>
              <a:t>شامل تغییرات بین گونه </a:t>
            </a:r>
            <a:r>
              <a:rPr lang="fa-IR" sz="2200" b="1" dirty="0" smtClean="0">
                <a:cs typeface="B Nazanin" panose="00000400000000000000" pitchFamily="2" charset="-78"/>
              </a:rPr>
              <a:t>ها و </a:t>
            </a:r>
            <a:r>
              <a:rPr lang="fa-IR" sz="2200" b="1" dirty="0">
                <a:cs typeface="B Nazanin" panose="00000400000000000000" pitchFamily="2" charset="-78"/>
              </a:rPr>
              <a:t>نژاد </a:t>
            </a:r>
            <a:r>
              <a:rPr lang="fa-IR" sz="2200" b="1" dirty="0" smtClean="0">
                <a:cs typeface="B Nazanin" panose="00000400000000000000" pitchFamily="2" charset="-78"/>
              </a:rPr>
              <a:t>ها می باشد.</a:t>
            </a:r>
          </a:p>
          <a:p>
            <a:pPr marL="342900" indent="-342900" algn="r" rtl="1">
              <a:buFont typeface="Arial" panose="020B0604020202020204" pitchFamily="34" charset="0"/>
              <a:buChar char="•"/>
            </a:pPr>
            <a:r>
              <a:rPr lang="fa-IR" sz="2200" b="1" dirty="0">
                <a:cs typeface="B Nazanin" panose="00000400000000000000" pitchFamily="2" charset="-78"/>
              </a:rPr>
              <a:t>در حدود 5 هزار گونه پستاندار وجود دارد که فقط </a:t>
            </a:r>
            <a:r>
              <a:rPr lang="fa-IR" sz="2200" b="1" dirty="0" smtClean="0">
                <a:cs typeface="B Nazanin" panose="00000400000000000000" pitchFamily="2" charset="-78"/>
              </a:rPr>
              <a:t>ترکیبات </a:t>
            </a:r>
            <a:r>
              <a:rPr lang="fa-IR" sz="2200" b="1" dirty="0">
                <a:cs typeface="B Nazanin" panose="00000400000000000000" pitchFamily="2" charset="-78"/>
              </a:rPr>
              <a:t>شیر 522 گونه از آن شناخته شده است </a:t>
            </a:r>
            <a:r>
              <a:rPr lang="fa-IR" sz="2200" b="1" dirty="0" smtClean="0">
                <a:cs typeface="B Nazanin" panose="00000400000000000000" pitchFamily="2" charset="-78"/>
              </a:rPr>
              <a:t>اطلاعات موجود </a:t>
            </a:r>
            <a:r>
              <a:rPr lang="fa-IR" sz="2200" b="1" dirty="0">
                <a:cs typeface="B Nazanin" panose="00000400000000000000" pitchFamily="2" charset="-78"/>
              </a:rPr>
              <a:t>نشان می دهد که ترکیبات شیر گونه های مختلف مخصوصا از لحاظ اسیدهای چرب موجود </a:t>
            </a:r>
            <a:r>
              <a:rPr lang="fa-IR" sz="2200" b="1" dirty="0" smtClean="0">
                <a:cs typeface="B Nazanin" panose="00000400000000000000" pitchFamily="2" charset="-78"/>
              </a:rPr>
              <a:t>در ساختمان </a:t>
            </a:r>
            <a:r>
              <a:rPr lang="fa-IR" sz="2200" b="1" dirty="0">
                <a:cs typeface="B Nazanin" panose="00000400000000000000" pitchFamily="2" charset="-78"/>
              </a:rPr>
              <a:t>آن </a:t>
            </a:r>
            <a:r>
              <a:rPr lang="fa-IR" sz="2200" b="1" dirty="0" smtClean="0">
                <a:cs typeface="B Nazanin" panose="00000400000000000000" pitchFamily="2" charset="-78"/>
              </a:rPr>
              <a:t>ها، </a:t>
            </a:r>
            <a:r>
              <a:rPr lang="fa-IR" sz="2200" b="1" dirty="0">
                <a:cs typeface="B Nazanin" panose="00000400000000000000" pitchFamily="2" charset="-78"/>
              </a:rPr>
              <a:t>ترکیب </a:t>
            </a:r>
            <a:r>
              <a:rPr lang="fa-IR" sz="2200" b="1" dirty="0" smtClean="0">
                <a:cs typeface="B Nazanin" panose="00000400000000000000" pitchFamily="2" charset="-78"/>
              </a:rPr>
              <a:t>پروتئین، </a:t>
            </a:r>
            <a:r>
              <a:rPr lang="fa-IR" sz="2200" b="1" dirty="0">
                <a:cs typeface="B Nazanin" panose="00000400000000000000" pitchFamily="2" charset="-78"/>
              </a:rPr>
              <a:t>قند و املاح </a:t>
            </a:r>
            <a:r>
              <a:rPr lang="fa-IR" sz="2200" b="1" dirty="0" smtClean="0">
                <a:cs typeface="B Nazanin" panose="00000400000000000000" pitchFamily="2" charset="-78"/>
              </a:rPr>
              <a:t>متفاوتند.</a:t>
            </a:r>
          </a:p>
          <a:p>
            <a:pPr algn="ctr" rtl="1"/>
            <a:endParaRPr lang="fa-IR" sz="2200" b="1" dirty="0" smtClean="0">
              <a:solidFill>
                <a:srgbClr val="FF0000"/>
              </a:solidFill>
              <a:cs typeface="B Nazanin" panose="00000400000000000000" pitchFamily="2" charset="-78"/>
            </a:endParaRPr>
          </a:p>
          <a:p>
            <a:pPr algn="ctr" rtl="1"/>
            <a:r>
              <a:rPr lang="fa-IR" sz="2200" b="1" dirty="0" smtClean="0">
                <a:solidFill>
                  <a:srgbClr val="FF0000"/>
                </a:solidFill>
                <a:cs typeface="B Nazanin" panose="00000400000000000000" pitchFamily="2" charset="-78"/>
              </a:rPr>
              <a:t>نژاد گاوی سازگار با آب و هوای ایران: هولشتاین</a:t>
            </a:r>
          </a:p>
          <a:p>
            <a:pPr algn="r" rtl="1"/>
            <a:endParaRPr lang="fa-IR" sz="2200" b="1" dirty="0" smtClean="0">
              <a:cs typeface="B Nazanin" panose="00000400000000000000" pitchFamily="2" charset="-78"/>
            </a:endParaRPr>
          </a:p>
        </p:txBody>
      </p:sp>
    </p:spTree>
    <p:extLst>
      <p:ext uri="{BB962C8B-B14F-4D97-AF65-F5344CB8AC3E}">
        <p14:creationId xmlns:p14="http://schemas.microsoft.com/office/powerpoint/2010/main" val="422622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13187</TotalTime>
  <Words>3702</Words>
  <Application>Microsoft Office PowerPoint</Application>
  <PresentationFormat>Widescreen</PresentationFormat>
  <Paragraphs>521</Paragraphs>
  <Slides>69</Slides>
  <Notes>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69</vt:i4>
      </vt:variant>
    </vt:vector>
  </HeadingPairs>
  <TitlesOfParts>
    <vt:vector size="85" baseType="lpstr">
      <vt:lpstr>Arial</vt:lpstr>
      <vt:lpstr>B Nazanin</vt:lpstr>
      <vt:lpstr>B Titr</vt:lpstr>
      <vt:lpstr>Calibri</vt:lpstr>
      <vt:lpstr>Century Gothic</vt:lpstr>
      <vt:lpstr>Courier New</vt:lpstr>
      <vt:lpstr>IranNastaliq</vt:lpstr>
      <vt:lpstr>Mangal</vt:lpstr>
      <vt:lpstr>Marlett</vt:lpstr>
      <vt:lpstr>Palatino Linotype</vt:lpstr>
      <vt:lpstr>Tahoma</vt:lpstr>
      <vt:lpstr>Times New Roman</vt:lpstr>
      <vt:lpstr>Wingdings</vt:lpstr>
      <vt:lpstr>Blends</vt:lpstr>
      <vt:lpstr>1_Office Theme</vt:lpstr>
      <vt:lpstr>Executive</vt:lpstr>
      <vt:lpstr>PowerPoint Presentation</vt:lpstr>
      <vt:lpstr>             تکنولوژی لبنی </vt:lpstr>
      <vt:lpstr>سرفصل های درس تکنولوژی کنسرو</vt:lpstr>
      <vt:lpstr>برخی منابع پیشنهادی</vt:lpstr>
      <vt:lpstr>تعریف شیر</vt:lpstr>
      <vt:lpstr>فیزیولوژی تولید و ترشح شیر </vt:lpstr>
      <vt:lpstr>انواع ترکیبات موجود در شیر </vt:lpstr>
      <vt:lpstr>عوامل موثر بر کمیت و کیفیت شیر </vt:lpstr>
      <vt:lpstr>نژاد </vt:lpstr>
      <vt:lpstr>مرحله شیردهی </vt:lpstr>
      <vt:lpstr>عمر و تعداد زایمان </vt:lpstr>
      <vt:lpstr>تغذیه</vt:lpstr>
      <vt:lpstr>نوع دوشش</vt:lpstr>
      <vt:lpstr>ورم پستان (Mustitis)</vt:lpstr>
      <vt:lpstr>کلستروم (آغوز)</vt:lpstr>
      <vt:lpstr>خصوصیات فیزیکی و شیمیایی شیر </vt:lpstr>
      <vt:lpstr>رنگ </vt:lpstr>
      <vt:lpstr>بو</vt:lpstr>
      <vt:lpstr>دانسیته یا وزن مخصوص</vt:lpstr>
      <vt:lpstr>نقطه انجماد شیر</vt:lpstr>
      <vt:lpstr>ویسکوزیته</vt:lpstr>
      <vt:lpstr>pH</vt:lpstr>
      <vt:lpstr>اسیدیته</vt:lpstr>
      <vt:lpstr>PowerPoint Presentation</vt:lpstr>
      <vt:lpstr>ترکیبات شیمیایی</vt:lpstr>
      <vt:lpstr>چربی</vt:lpstr>
      <vt:lpstr>انواع اسیدهای چرب سازنده چربی شیر </vt:lpstr>
      <vt:lpstr>انواع اسیدهای چرب سازنده چربی شیر </vt:lpstr>
      <vt:lpstr>پروتئین</vt:lpstr>
      <vt:lpstr>کازئین</vt:lpstr>
      <vt:lpstr>کاپا کازئین</vt:lpstr>
      <vt:lpstr>اثر آنزیم رنین روی کاپا کازئین </vt:lpstr>
      <vt:lpstr>رسوب دادن کازئین</vt:lpstr>
      <vt:lpstr>پروتئین های محلول در آب شیر (آب پنیر)</vt:lpstr>
      <vt:lpstr>انواع پروتئین های آب پنیر </vt:lpstr>
      <vt:lpstr>بتالاکتوگلوبولین </vt:lpstr>
      <vt:lpstr>   آلفالاکتوآلبومین</vt:lpstr>
      <vt:lpstr>ایمونوگلوبولین </vt:lpstr>
      <vt:lpstr>پروتئوز پپتون </vt:lpstr>
      <vt:lpstr>لاکتوفرین </vt:lpstr>
      <vt:lpstr>پروتئین موجود در غشاء گلبول چربی </vt:lpstr>
      <vt:lpstr>لاکتوز  </vt:lpstr>
      <vt:lpstr>عدم تحمل لاکتوز </vt:lpstr>
      <vt:lpstr>مواد ازت دار غیر پروتئینی (NPN)</vt:lpstr>
      <vt:lpstr>ویتامین ها </vt:lpstr>
      <vt:lpstr>املاح </vt:lpstr>
      <vt:lpstr>آنزیم</vt:lpstr>
      <vt:lpstr>لاکتوپراکسیداز</vt:lpstr>
      <vt:lpstr>لیپاز</vt:lpstr>
      <vt:lpstr>پروتئاز</vt:lpstr>
      <vt:lpstr>فسفاتاز قلیایی</vt:lpstr>
      <vt:lpstr>کاتالاز</vt:lpstr>
      <vt:lpstr>اساس خرید شیر </vt:lpstr>
      <vt:lpstr>تهیه و بسته بندی شیر پاستوریزه</vt:lpstr>
      <vt:lpstr>دریافت شیر </vt:lpstr>
      <vt:lpstr>حرارت دادن مقدماتی شیر </vt:lpstr>
      <vt:lpstr>صاف کردن و گرفتن مواد معلق </vt:lpstr>
      <vt:lpstr>استاندارد کردن چربی شیر </vt:lpstr>
      <vt:lpstr>فرآیندهای حرارتی</vt:lpstr>
      <vt:lpstr>پاستوریزاسیون</vt:lpstr>
      <vt:lpstr>پاستوریزاسیون</vt:lpstr>
      <vt:lpstr>انواع روش های پاستوریزاسیون </vt:lpstr>
      <vt:lpstr> </vt:lpstr>
      <vt:lpstr>پاستوریزاسیون به روش مداوم</vt:lpstr>
      <vt:lpstr>استریلیزاسیون</vt:lpstr>
      <vt:lpstr>UHT</vt:lpstr>
      <vt:lpstr>هموژنیزاسیون</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آنزیم اینورتاز و کاربرد آن در صنایع غذایی</dc:title>
  <dc:creator>Nesa</dc:creator>
  <cp:lastModifiedBy>Windows User</cp:lastModifiedBy>
  <cp:revision>637</cp:revision>
  <dcterms:created xsi:type="dcterms:W3CDTF">2016-12-15T06:10:11Z</dcterms:created>
  <dcterms:modified xsi:type="dcterms:W3CDTF">2020-03-05T10:34:14Z</dcterms:modified>
</cp:coreProperties>
</file>