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94"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2" r:id="rId20"/>
    <p:sldId id="274" r:id="rId21"/>
    <p:sldId id="275" r:id="rId22"/>
    <p:sldId id="281" r:id="rId23"/>
    <p:sldId id="276" r:id="rId24"/>
    <p:sldId id="283" r:id="rId25"/>
    <p:sldId id="277" r:id="rId26"/>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01dpimI1ZJWYb6Khbe6g==" hashData="zEz1t5BpeiZvXwnKQx/7QqL2r/g/012A+94AFbUn+Fd26/5XU1YaVWQPlZOEbR+86ThaYoLtlGClEl4mLxMng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5050"/>
    <a:srgbClr val="07A922"/>
    <a:srgbClr val="CCCC00"/>
    <a:srgbClr val="C8E72D"/>
    <a:srgbClr val="FF0000"/>
    <a:srgbClr val="3450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EEDBAD06-AFE1-441F-95E4-0DCC2F299EC5}" type="datetimeFigureOut">
              <a:rPr lang="fa-IR" smtClean="0"/>
              <a:t>19/07/1441</a:t>
            </a:fld>
            <a:endParaRPr lang="fa-I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4D35FDB9-4BDF-433B-A775-A0758AA16D7F}" type="slidenum">
              <a:rPr lang="fa-IR" smtClean="0"/>
              <a:t>‹#›</a:t>
            </a:fld>
            <a:endParaRPr lang="fa-IR"/>
          </a:p>
        </p:txBody>
      </p:sp>
    </p:spTree>
    <p:extLst>
      <p:ext uri="{BB962C8B-B14F-4D97-AF65-F5344CB8AC3E}">
        <p14:creationId xmlns:p14="http://schemas.microsoft.com/office/powerpoint/2010/main" val="25073447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FDC6E503-81E2-48D1-9014-B62654CC00E0}" type="datetimeFigureOut">
              <a:rPr lang="fa-IR" smtClean="0"/>
              <a:t>19/07/1441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5071D8A0-4924-4FA8-9712-DEDC0C7980BE}" type="slidenum">
              <a:rPr lang="fa-IR" smtClean="0"/>
              <a:t>‹#›</a:t>
            </a:fld>
            <a:endParaRPr lang="fa-IR"/>
          </a:p>
        </p:txBody>
      </p:sp>
    </p:spTree>
    <p:extLst>
      <p:ext uri="{BB962C8B-B14F-4D97-AF65-F5344CB8AC3E}">
        <p14:creationId xmlns:p14="http://schemas.microsoft.com/office/powerpoint/2010/main" val="7977891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38D63C1-80EA-4762-9FC3-AF2C9A7E13C6}" type="datetime8">
              <a:rPr lang="fa-IR" smtClean="0"/>
              <a:t>13 مارس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22876199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7270D0C-E301-4965-9DB7-FD9F0B9A25C5}" type="datetime8">
              <a:rPr lang="fa-IR" smtClean="0"/>
              <a:t>13 مارس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93260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ABF1145-BF8D-441C-9800-8C7945EA45FD}" type="datetime8">
              <a:rPr lang="fa-IR" smtClean="0"/>
              <a:t>13 مارس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350827605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08BF28B-1AA0-440A-811F-10B55419E0E1}" type="datetime8">
              <a:rPr lang="fa-IR" smtClean="0"/>
              <a:t>13 مارس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1418409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A36CBD6-7DDA-4B33-95D9-4FEF028BB839}" type="datetime8">
              <a:rPr lang="fa-IR" smtClean="0"/>
              <a:t>13 مارس 20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24650597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F8625D0-F5A0-4FD9-8F4A-75303FD86925}" type="datetime8">
              <a:rPr lang="fa-IR" smtClean="0"/>
              <a:t>13 مارس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406730995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F4F1D1D3-B183-4B55-B554-33EC33D2E43E}" type="datetime8">
              <a:rPr lang="fa-IR" smtClean="0"/>
              <a:t>13 مارس 20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13489088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8BFA508C-DED9-4143-8874-A66D4F8CB9DB}" type="datetime8">
              <a:rPr lang="fa-IR" smtClean="0"/>
              <a:t>13 مارس 20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3558778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32BA7-8B1D-4A56-9E05-8EF2EBA3FB5A}" type="datetime8">
              <a:rPr lang="fa-IR" smtClean="0"/>
              <a:t>13 مارس 20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1650208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AE32274-F449-40C0-A013-D173419A946C}" type="datetime8">
              <a:rPr lang="fa-IR" smtClean="0"/>
              <a:t>13 مارس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26009103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C5C5FF-B49A-4112-96DB-A285E8E39312}" type="datetime8">
              <a:rPr lang="fa-IR" smtClean="0"/>
              <a:t>13 مارس 20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710DE575-FB72-4192-BE09-08F27D644825}" type="slidenum">
              <a:rPr lang="fa-IR" smtClean="0"/>
              <a:t>‹#›</a:t>
            </a:fld>
            <a:endParaRPr lang="fa-IR"/>
          </a:p>
        </p:txBody>
      </p:sp>
    </p:spTree>
    <p:extLst>
      <p:ext uri="{BB962C8B-B14F-4D97-AF65-F5344CB8AC3E}">
        <p14:creationId xmlns:p14="http://schemas.microsoft.com/office/powerpoint/2010/main" val="2604191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84B64-1701-4348-B51B-09E05BE5FB07}" type="datetime8">
              <a:rPr lang="fa-IR" smtClean="0"/>
              <a:t>13 مارس 20</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DE575-FB72-4192-BE09-08F27D644825}" type="slidenum">
              <a:rPr lang="fa-IR" smtClean="0"/>
              <a:t>‹#›</a:t>
            </a:fld>
            <a:endParaRPr lang="fa-IR"/>
          </a:p>
        </p:txBody>
      </p:sp>
    </p:spTree>
    <p:extLst>
      <p:ext uri="{BB962C8B-B14F-4D97-AF65-F5344CB8AC3E}">
        <p14:creationId xmlns:p14="http://schemas.microsoft.com/office/powerpoint/2010/main" val="233135315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rastineh.ir/%d9%87%d9%85%d9%87-%da%86%db%8c%d8%b1-%d8%af%d8%b1%d8%a8%d8%a7%d8%b1%d9%87-%da%86%d8%a7%d9%82%db%8c/"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galb.ir/archives/13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189"/>
            <a:ext cx="12192000" cy="6857999"/>
          </a:xfrm>
          <a:prstGeom prst="rect">
            <a:avLst/>
          </a:prstGeom>
        </p:spPr>
      </p:pic>
      <p:sp>
        <p:nvSpPr>
          <p:cNvPr id="5" name="TextBox 4"/>
          <p:cNvSpPr txBox="1"/>
          <p:nvPr/>
        </p:nvSpPr>
        <p:spPr>
          <a:xfrm>
            <a:off x="2808514" y="418011"/>
            <a:ext cx="7289075" cy="1476103"/>
          </a:xfrm>
          <a:prstGeom prst="rect">
            <a:avLst/>
          </a:prstGeom>
          <a:noFill/>
        </p:spPr>
        <p:txBody>
          <a:bodyPr wrap="square" rtlCol="1">
            <a:spAutoFit/>
          </a:bodyPr>
          <a:lstStyle/>
          <a:p>
            <a:endParaRPr lang="fa-IR" dirty="0"/>
          </a:p>
        </p:txBody>
      </p:sp>
      <p:pic>
        <p:nvPicPr>
          <p:cNvPr id="6" name="Picture 5"/>
          <p:cNvPicPr>
            <a:picLocks noChangeAspect="1"/>
          </p:cNvPicPr>
          <p:nvPr/>
        </p:nvPicPr>
        <p:blipFill>
          <a:blip r:embed="rId3">
            <a:duotone>
              <a:prstClr val="black"/>
              <a:schemeClr val="bg1">
                <a:lumMod val="65000"/>
                <a:tint val="45000"/>
                <a:satMod val="400000"/>
              </a:schemeClr>
            </a:duotone>
            <a:extLst>
              <a:ext uri="{28A0092B-C50C-407E-A947-70E740481C1C}">
                <a14:useLocalDpi xmlns:a14="http://schemas.microsoft.com/office/drawing/2010/main" val="0"/>
              </a:ext>
            </a:extLst>
          </a:blip>
          <a:stretch>
            <a:fillRect/>
          </a:stretch>
        </p:blipFill>
        <p:spPr>
          <a:xfrm>
            <a:off x="4411570" y="143691"/>
            <a:ext cx="4082961" cy="1894115"/>
          </a:xfrm>
          <a:prstGeom prst="rect">
            <a:avLst/>
          </a:prstGeom>
          <a:ln>
            <a:noFill/>
          </a:ln>
          <a:effectLst>
            <a:softEdge rad="112500"/>
          </a:effectLst>
        </p:spPr>
      </p:pic>
      <p:sp>
        <p:nvSpPr>
          <p:cNvPr id="8" name="TextBox 7"/>
          <p:cNvSpPr txBox="1"/>
          <p:nvPr/>
        </p:nvSpPr>
        <p:spPr>
          <a:xfrm>
            <a:off x="2932610" y="2312125"/>
            <a:ext cx="7008225" cy="2062103"/>
          </a:xfrm>
          <a:prstGeom prst="rect">
            <a:avLst/>
          </a:prstGeom>
          <a:noFill/>
        </p:spPr>
        <p:txBody>
          <a:bodyPr wrap="square" rtlCol="1">
            <a:spAutoFit/>
          </a:bodyPr>
          <a:lstStyle/>
          <a:p>
            <a:pPr algn="ctr"/>
            <a:r>
              <a:rPr lang="fa-IR" sz="4400" b="1" dirty="0" smtClean="0">
                <a:ln w="13462">
                  <a:solidFill>
                    <a:schemeClr val="bg1"/>
                  </a:solidFill>
                  <a:prstDash val="solid"/>
                </a:ln>
                <a:solidFill>
                  <a:srgbClr val="00B050"/>
                </a:solidFill>
                <a:effectLst>
                  <a:outerShdw dist="38100" dir="2700000" algn="bl" rotWithShape="0">
                    <a:schemeClr val="accent5"/>
                  </a:outerShdw>
                </a:effectLst>
                <a:cs typeface="B Titr" panose="00000700000000000000" pitchFamily="2" charset="-78"/>
              </a:rPr>
              <a:t>تغذیه کاربردی</a:t>
            </a:r>
          </a:p>
          <a:p>
            <a:pPr algn="ctr"/>
            <a:endParaRPr lang="fa-IR" sz="1200" b="1" dirty="0" smtClean="0">
              <a:ln w="13462">
                <a:solidFill>
                  <a:schemeClr val="bg1"/>
                </a:solidFill>
                <a:prstDash val="solid"/>
              </a:ln>
              <a:effectLst>
                <a:outerShdw dist="38100" dir="2700000" algn="bl" rotWithShape="0">
                  <a:schemeClr val="accent5"/>
                </a:outerShdw>
              </a:effectLst>
              <a:cs typeface="B Titr" panose="00000700000000000000" pitchFamily="2" charset="-78"/>
            </a:endParaRPr>
          </a:p>
          <a:p>
            <a:pPr algn="ctr"/>
            <a:r>
              <a:rPr lang="fa-IR" sz="2400" dirty="0" smtClean="0">
                <a:cs typeface="B Titr" panose="00000700000000000000" pitchFamily="2" charset="-78"/>
              </a:rPr>
              <a:t>رشته: صنایع غذایی</a:t>
            </a:r>
            <a:endParaRPr lang="en-US" sz="2400" dirty="0" smtClean="0">
              <a:cs typeface="B Titr" panose="00000700000000000000" pitchFamily="2" charset="-78"/>
            </a:endParaRPr>
          </a:p>
          <a:p>
            <a:pPr algn="ctr"/>
            <a:endParaRPr lang="fa-IR" sz="2000" dirty="0" smtClean="0">
              <a:cs typeface="B Titr" panose="00000700000000000000" pitchFamily="2" charset="-78"/>
            </a:endParaRPr>
          </a:p>
          <a:p>
            <a:pPr algn="ctr"/>
            <a:r>
              <a:rPr lang="fa-IR" sz="2400" dirty="0" smtClean="0">
                <a:solidFill>
                  <a:srgbClr val="FF0000"/>
                </a:solidFill>
                <a:cs typeface="B Titr" panose="00000700000000000000" pitchFamily="2" charset="-78"/>
              </a:rPr>
              <a:t>مدرس:حمیده ژاله رضایی</a:t>
            </a:r>
            <a:endParaRPr lang="fa-IR" sz="2400" dirty="0">
              <a:solidFill>
                <a:srgbClr val="FF0000"/>
              </a:solidFill>
              <a:cs typeface="B Titr" panose="00000700000000000000" pitchFamily="2" charset="-78"/>
            </a:endParaRPr>
          </a:p>
        </p:txBody>
      </p:sp>
    </p:spTree>
    <p:extLst>
      <p:ext uri="{BB962C8B-B14F-4D97-AF65-F5344CB8AC3E}">
        <p14:creationId xmlns:p14="http://schemas.microsoft.com/office/powerpoint/2010/main" val="9305524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742304" y="326390"/>
            <a:ext cx="9906000" cy="6310313"/>
          </a:xfrm>
        </p:spPr>
        <p:txBody>
          <a:bodyPr>
            <a:noAutofit/>
          </a:bodyPr>
          <a:lstStyle/>
          <a:p>
            <a:pPr marL="0" indent="0" algn="r">
              <a:buNone/>
            </a:pPr>
            <a:r>
              <a:rPr lang="fa-IR" sz="2400" dirty="0">
                <a:solidFill>
                  <a:srgbClr val="FF0000"/>
                </a:solidFill>
                <a:effectLst/>
                <a:cs typeface="B Nazanin" panose="00000400000000000000" pitchFamily="2" charset="-78"/>
              </a:rPr>
              <a:t>دیابت</a:t>
            </a:r>
            <a:r>
              <a:rPr lang="fa-IR" sz="2400" dirty="0">
                <a:effectLst/>
                <a:cs typeface="B Nazanin" panose="00000400000000000000" pitchFamily="2" charset="-78"/>
              </a:rPr>
              <a:t>: دیابت بطور جدی شانس بروز بیماریهای قلبی عروقی را  افزایش می دهد. حتی با وجود کنترل قند خون ، دیابت شانس بیماری قلبی را افزایش می دهد ولی در صورت عدم کنترل این خطر به مراتب بالاتر خواهد رفت</a:t>
            </a:r>
            <a:r>
              <a:rPr lang="en-US" sz="2400" dirty="0">
                <a:effectLst/>
                <a:cs typeface="B Nazanin" panose="00000400000000000000" pitchFamily="2" charset="-78"/>
              </a:rPr>
              <a:t>.</a:t>
            </a:r>
            <a:br>
              <a:rPr lang="en-US" sz="2400" dirty="0">
                <a:effectLst/>
                <a:cs typeface="B Nazanin" panose="00000400000000000000" pitchFamily="2" charset="-78"/>
              </a:rPr>
            </a:br>
            <a:r>
              <a:rPr lang="en-US" sz="2400" dirty="0">
                <a:effectLst/>
                <a:cs typeface="B Nazanin" panose="00000400000000000000" pitchFamily="2" charset="-78"/>
              </a:rPr>
              <a:t> </a:t>
            </a:r>
            <a:r>
              <a:rPr lang="fa-IR" sz="2400" dirty="0">
                <a:effectLst/>
                <a:cs typeface="B Nazanin" panose="00000400000000000000" pitchFamily="2" charset="-78"/>
              </a:rPr>
              <a:t>دیگر عوامل خطر:پاسخ افراد به استرس های روزمره نیز می تواند در ایجاد بیماری قلبی سهم داشته باشد. بطور مثال بعضی از افراد در اثر استرسهای روزمره به مصرف دخانیات روی آورده یا بیش از حد غذا می خورند و بدین صورت  خود را در معرض عوامل خطر ثابت شده بیماریهای قلبی عروقی قرار می دهند</a:t>
            </a:r>
            <a:r>
              <a:rPr lang="en-US" sz="2400" dirty="0">
                <a:effectLst/>
                <a:cs typeface="B Nazanin" panose="00000400000000000000" pitchFamily="2" charset="-78"/>
              </a:rPr>
              <a:t>.</a:t>
            </a:r>
          </a:p>
          <a:p>
            <a:pPr marL="0" indent="0" algn="r">
              <a:buNone/>
            </a:pPr>
            <a:r>
              <a:rPr lang="fa-IR" sz="2400" dirty="0">
                <a:solidFill>
                  <a:srgbClr val="FF0000"/>
                </a:solidFill>
                <a:effectLst/>
                <a:cs typeface="B Nazanin" panose="00000400000000000000" pitchFamily="2" charset="-78"/>
              </a:rPr>
              <a:t>مصرف الکل</a:t>
            </a:r>
            <a:r>
              <a:rPr lang="fa-IR" sz="2400" dirty="0">
                <a:effectLst/>
                <a:cs typeface="B Nazanin" panose="00000400000000000000" pitchFamily="2" charset="-78"/>
              </a:rPr>
              <a:t>: نوشیدن زیاد نوشابه های الکلی منجر به افزایش فشار خون و بروز بیماری نارسایی احتقانی قلب می شود.  با اینکه بنظر می </a:t>
            </a:r>
            <a:r>
              <a:rPr lang="fa-IR" sz="2400" dirty="0" smtClean="0">
                <a:effectLst/>
                <a:cs typeface="B Nazanin" panose="00000400000000000000" pitchFamily="2" charset="-78"/>
              </a:rPr>
              <a:t>رسد، </a:t>
            </a:r>
            <a:r>
              <a:rPr lang="fa-IR" sz="2400" dirty="0">
                <a:effectLst/>
                <a:cs typeface="B Nazanin" panose="00000400000000000000" pitchFamily="2" charset="-78"/>
              </a:rPr>
              <a:t>بعلت عوارض بیشمار الکل </a:t>
            </a:r>
            <a:r>
              <a:rPr lang="fa-IR" sz="2400" dirty="0" smtClean="0">
                <a:effectLst/>
                <a:cs typeface="B Nazanin" panose="00000400000000000000" pitchFamily="2" charset="-78"/>
              </a:rPr>
              <a:t>مصرف آن توصیه</a:t>
            </a:r>
            <a:r>
              <a:rPr lang="fa-IR" sz="2400" dirty="0">
                <a:effectLst/>
                <a:cs typeface="B Nazanin" panose="00000400000000000000" pitchFamily="2" charset="-78"/>
              </a:rPr>
              <a:t>  نمی </a:t>
            </a:r>
            <a:r>
              <a:rPr lang="fa-IR" sz="2400" dirty="0" smtClean="0">
                <a:effectLst/>
                <a:cs typeface="B Nazanin" panose="00000400000000000000" pitchFamily="2" charset="-78"/>
              </a:rPr>
              <a:t>شود</a:t>
            </a:r>
            <a:endParaRPr lang="en-US" sz="2400" dirty="0">
              <a:effectLst/>
              <a:cs typeface="B Nazanin" panose="00000400000000000000" pitchFamily="2" charset="-78"/>
            </a:endParaRPr>
          </a:p>
          <a:p>
            <a:pPr marL="0" indent="0" algn="r">
              <a:buNone/>
            </a:pPr>
            <a:r>
              <a:rPr lang="fa-IR" sz="2400" dirty="0">
                <a:solidFill>
                  <a:srgbClr val="FF0000"/>
                </a:solidFill>
                <a:effectLst/>
                <a:cs typeface="B Nazanin" panose="00000400000000000000" pitchFamily="2" charset="-78"/>
              </a:rPr>
              <a:t>دیابت نوع دوم</a:t>
            </a:r>
            <a:r>
              <a:rPr lang="fa-IR" sz="2400" dirty="0">
                <a:effectLst/>
                <a:cs typeface="B Nazanin" panose="00000400000000000000" pitchFamily="2" charset="-78"/>
              </a:rPr>
              <a:t>:.</a:t>
            </a:r>
            <a:r>
              <a:rPr lang="ar-SA" sz="2400" dirty="0">
                <a:effectLst/>
                <a:cs typeface="B Nazanin" panose="00000400000000000000" pitchFamily="2" charset="-78"/>
              </a:rPr>
              <a:t>دیابت نوع 2 (دیابت بزرگسالان یا دیابت غیروابسته به انسولین)، یکی از شایع‌ترین انواع دیابت بوده و حدود 90 درصد بیماران دیابتی را تشکیل می‌دهد. برخلاف دیابت نوع 1، بدن در زمان ابتلا به دیابت نوع 2 انسولین تولید می‌کند؛ اما یا میزان انسولین تولید شده توسط پانکراس کافی نبوده و یا بدن نمی‌تواند از انسولین تولید شده، استفاده کند. متاسفانه هنوز درمان کاملی برای این بیماری وجودندارد، اما با رژیم غذایی سالم، ورزش و حفظ تناسب اندام، می شود آنرا بهبود بخشید. </a:t>
            </a:r>
            <a:endParaRPr lang="en-US" sz="2400" dirty="0">
              <a:effectLst/>
              <a:cs typeface="B Nazanin" panose="00000400000000000000" pitchFamily="2" charset="-78"/>
            </a:endParaRPr>
          </a:p>
          <a:p>
            <a:pPr marL="0" indent="0" algn="r">
              <a:buNone/>
            </a:pPr>
            <a:endParaRPr lang="fa-IR" sz="2400" dirty="0">
              <a:cs typeface="B Nazanin" panose="00000400000000000000"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8464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3745" y="600892"/>
            <a:ext cx="9883638" cy="5826034"/>
          </a:xfrm>
        </p:spPr>
        <p:txBody>
          <a:bodyPr>
            <a:normAutofit/>
          </a:bodyPr>
          <a:lstStyle/>
          <a:p>
            <a:pPr marL="0" indent="0" algn="r">
              <a:buNone/>
            </a:pPr>
            <a:r>
              <a:rPr lang="ar-SA" sz="2400" dirty="0">
                <a:effectLst/>
                <a:cs typeface="B Nazanin" panose="00000400000000000000" pitchFamily="2" charset="-78"/>
              </a:rPr>
              <a:t>نشانه های دیابت نوع 2:علایم دیابت نوع 2 معمولا آرام آرام خود را نشان می‌دهند. ممکن است شما سالها بدون اینکه بدانید به دیابت نوع 2 مبتلا باشید. این علایم </a:t>
            </a:r>
            <a:r>
              <a:rPr lang="ar-SA" sz="2400" dirty="0" smtClean="0">
                <a:effectLst/>
                <a:cs typeface="B Nazanin" panose="00000400000000000000" pitchFamily="2" charset="-78"/>
              </a:rPr>
              <a:t>شامل</a:t>
            </a:r>
            <a:r>
              <a:rPr lang="en-US" sz="2400" dirty="0" smtClean="0">
                <a:effectLst/>
                <a:cs typeface="B Nazanin" panose="00000400000000000000" pitchFamily="2" charset="-78"/>
              </a:rPr>
              <a:t>……</a:t>
            </a:r>
            <a:r>
              <a:rPr lang="ar-SA" sz="2400" dirty="0" smtClean="0">
                <a:effectLst/>
                <a:cs typeface="B Nazanin" panose="00000400000000000000" pitchFamily="2" charset="-78"/>
              </a:rPr>
              <a:t>افزایش </a:t>
            </a:r>
            <a:r>
              <a:rPr lang="ar-SA" sz="2400" dirty="0">
                <a:effectLst/>
                <a:cs typeface="B Nazanin" panose="00000400000000000000" pitchFamily="2" charset="-78"/>
              </a:rPr>
              <a:t>تشنگی </a:t>
            </a:r>
            <a:r>
              <a:rPr lang="fa-IR" sz="2400" dirty="0" smtClean="0">
                <a:effectLst/>
                <a:cs typeface="B Nazanin" panose="00000400000000000000" pitchFamily="2" charset="-78"/>
              </a:rPr>
              <a:t>، خشکی </a:t>
            </a:r>
            <a:r>
              <a:rPr lang="ar-SA" sz="2400" dirty="0" smtClean="0">
                <a:effectLst/>
                <a:cs typeface="B Nazanin" panose="00000400000000000000" pitchFamily="2" charset="-78"/>
              </a:rPr>
              <a:t>دهان</a:t>
            </a:r>
            <a:r>
              <a:rPr lang="ar-SA" sz="2400" dirty="0">
                <a:effectLst/>
                <a:cs typeface="B Nazanin" panose="00000400000000000000" pitchFamily="2" charset="-78"/>
              </a:rPr>
              <a:t>، تهوع و گاهی استفراغ،خستگی و یا ضعف بی حسی و یا سوزن سوزن شدن دست و پا،عفونت پی در پی پوست، دستگاه ادرار و یا واژن،تاری دید،زخم هایی که دیر درمان می‌شوند</a:t>
            </a:r>
            <a:r>
              <a:rPr lang="fa-IR" sz="2400" dirty="0">
                <a:effectLst/>
                <a:cs typeface="B Nazanin" panose="00000400000000000000" pitchFamily="2" charset="-78"/>
              </a:rPr>
              <a:t>.</a:t>
            </a:r>
            <a:endParaRPr lang="en-US" sz="2400" dirty="0">
              <a:effectLst/>
              <a:cs typeface="B Nazanin" panose="00000400000000000000" pitchFamily="2" charset="-78"/>
            </a:endParaRPr>
          </a:p>
          <a:p>
            <a:pPr marL="0" indent="0" algn="r">
              <a:buNone/>
            </a:pPr>
            <a:r>
              <a:rPr lang="ar-SA" sz="2400" dirty="0">
                <a:effectLst/>
                <a:cs typeface="B Nazanin" panose="00000400000000000000" pitchFamily="2" charset="-78"/>
              </a:rPr>
              <a:t>دلایل ابتلا به دیابت نوع 2:زمانی دیابت نوع 2 رخ می‌دهد که  غده پانکراس انسولین کافی تولید نمی‌کند. هرچند دلیل این اتفاق هنوز مشخص نیست، اما عوامل زیر بر این بیماری تاثیر داشته و خطر ابتلا به آن را افزایش می‌دهد.وزن زیاد و یا چاقی</a:t>
            </a:r>
            <a:r>
              <a:rPr lang="en-US" sz="2400" dirty="0">
                <a:effectLst/>
                <a:cs typeface="B Nazanin" panose="00000400000000000000" pitchFamily="2" charset="-78"/>
                <a:hlinkClick r:id="rId2"/>
              </a:rPr>
              <a:t> </a:t>
            </a:r>
            <a:r>
              <a:rPr lang="ar-SA" sz="2400" dirty="0">
                <a:effectLst/>
                <a:cs typeface="B Nazanin" panose="00000400000000000000" pitchFamily="2" charset="-78"/>
              </a:rPr>
              <a:t>، سن بالای 45 سال، ابتلا به دیابت حاملگی، ابتلای سایر افراد خانواده </a:t>
            </a:r>
            <a:r>
              <a:rPr lang="ar-SA" sz="2400" dirty="0" smtClean="0">
                <a:effectLst/>
                <a:cs typeface="B Nazanin" panose="00000400000000000000" pitchFamily="2" charset="-78"/>
              </a:rPr>
              <a:t>، عدم </a:t>
            </a:r>
            <a:r>
              <a:rPr lang="ar-SA" sz="2400" dirty="0">
                <a:effectLst/>
                <a:cs typeface="B Nazanin" panose="00000400000000000000" pitchFamily="2" charset="-78"/>
              </a:rPr>
              <a:t>تحرک کافی </a:t>
            </a:r>
            <a:r>
              <a:rPr lang="fa-IR" sz="2400" dirty="0" smtClean="0">
                <a:effectLst/>
                <a:cs typeface="B Nazanin" panose="00000400000000000000" pitchFamily="2" charset="-78"/>
              </a:rPr>
              <a:t>.......</a:t>
            </a:r>
            <a:r>
              <a:rPr lang="ar-SA" sz="2400" dirty="0" smtClean="0">
                <a:effectLst/>
                <a:cs typeface="B Nazanin" panose="00000400000000000000" pitchFamily="2" charset="-78"/>
              </a:rPr>
              <a:t> </a:t>
            </a:r>
            <a:r>
              <a:rPr lang="en-US" sz="2400" dirty="0">
                <a:effectLst/>
                <a:cs typeface="B Nazanin" panose="00000400000000000000" pitchFamily="2" charset="-78"/>
              </a:rPr>
              <a:t> </a:t>
            </a:r>
            <a:r>
              <a:rPr lang="ar-SA" sz="2400" dirty="0" smtClean="0">
                <a:effectLst/>
                <a:cs typeface="B Nazanin" panose="00000400000000000000" pitchFamily="2" charset="-78"/>
              </a:rPr>
              <a:t> </a:t>
            </a:r>
            <a:r>
              <a:rPr lang="fa-IR" sz="2400" dirty="0" smtClean="0">
                <a:effectLst/>
                <a:cs typeface="B Nazanin" panose="00000400000000000000" pitchFamily="2" charset="-78"/>
              </a:rPr>
              <a:t>،</a:t>
            </a:r>
            <a:r>
              <a:rPr lang="ar-SA" sz="2400" dirty="0" smtClean="0">
                <a:effectLst/>
                <a:cs typeface="B Nazanin" panose="00000400000000000000" pitchFamily="2" charset="-78"/>
              </a:rPr>
              <a:t>گلیسیرید </a:t>
            </a:r>
            <a:r>
              <a:rPr lang="ar-SA" sz="2400" dirty="0">
                <a:effectLst/>
                <a:cs typeface="B Nazanin" panose="00000400000000000000" pitchFamily="2" charset="-78"/>
              </a:rPr>
              <a:t>بالا، فشارخون بالا، نژاد </a:t>
            </a:r>
            <a:r>
              <a:rPr lang="en-US" sz="2400" dirty="0" smtClean="0">
                <a:effectLst/>
                <a:cs typeface="B Nazanin" panose="00000400000000000000" pitchFamily="2" charset="-78"/>
              </a:rPr>
              <a:t> </a:t>
            </a:r>
            <a:r>
              <a:rPr lang="ar-SA" sz="2400" dirty="0" smtClean="0">
                <a:cs typeface="B Nazanin" panose="00000400000000000000" pitchFamily="2" charset="-78"/>
              </a:rPr>
              <a:t>ژنتیک</a:t>
            </a:r>
            <a:r>
              <a:rPr lang="en-US" sz="2400" dirty="0" smtClean="0">
                <a:cs typeface="B Nazanin" panose="00000400000000000000" pitchFamily="2" charset="-78"/>
              </a:rPr>
              <a:t> </a:t>
            </a:r>
            <a:r>
              <a:rPr lang="ar-SA" sz="2400" dirty="0" smtClean="0">
                <a:cs typeface="B Nazanin" panose="00000400000000000000" pitchFamily="2" charset="-78"/>
              </a:rPr>
              <a:t>داشتن</a:t>
            </a:r>
            <a:r>
              <a:rPr lang="en-US" sz="2400" dirty="0" smtClean="0">
                <a:cs typeface="B Nazanin" panose="00000400000000000000" pitchFamily="2" charset="-78"/>
              </a:rPr>
              <a:t> </a:t>
            </a:r>
            <a:r>
              <a:rPr lang="ar-SA" sz="2400" dirty="0">
                <a:cs typeface="B Nazanin" panose="00000400000000000000" pitchFamily="2" charset="-78"/>
              </a:rPr>
              <a:t>و یا</a:t>
            </a:r>
            <a:endParaRPr lang="en-US" sz="2400" dirty="0">
              <a:effectLst/>
              <a:cs typeface="B Nazanin" panose="00000400000000000000" pitchFamily="2" charset="-78"/>
            </a:endParaRPr>
          </a:p>
          <a:p>
            <a:pPr marL="0" indent="0" algn="r">
              <a:buNone/>
            </a:pPr>
            <a:r>
              <a:rPr lang="fa-IR" sz="2400" dirty="0">
                <a:solidFill>
                  <a:srgbClr val="FF0000"/>
                </a:solidFill>
                <a:effectLst/>
                <a:cs typeface="B Nazanin" panose="00000400000000000000" pitchFamily="2" charset="-78"/>
              </a:rPr>
              <a:t>پوسیدگی دندان </a:t>
            </a:r>
            <a:r>
              <a:rPr lang="fa-IR" sz="2400" dirty="0">
                <a:effectLst/>
                <a:cs typeface="B Nazanin" panose="00000400000000000000" pitchFamily="2" charset="-78"/>
              </a:rPr>
              <a:t>: پوسیدگی دندان به اندازه ای شایع است که مردم تصور نمی کنند یک بیماری باشد. تشکیل دندانهای سالم و مناسب در دوران جنینی شروع می شود و تا کودکی ادامه می یابد </a:t>
            </a:r>
            <a:r>
              <a:rPr lang="fa-IR" sz="2400" dirty="0" smtClean="0">
                <a:effectLst/>
                <a:cs typeface="B Nazanin" panose="00000400000000000000" pitchFamily="2" charset="-78"/>
              </a:rPr>
              <a:t>. </a:t>
            </a:r>
            <a:r>
              <a:rPr lang="fa-IR" sz="2400" dirty="0">
                <a:effectLst/>
                <a:cs typeface="B Nazanin" panose="00000400000000000000" pitchFamily="2" charset="-78"/>
              </a:rPr>
              <a:t>کلسیم ، </a:t>
            </a:r>
            <a:r>
              <a:rPr lang="fa-IR" sz="2400" dirty="0" smtClean="0">
                <a:effectLst/>
                <a:cs typeface="B Nazanin" panose="00000400000000000000" pitchFamily="2" charset="-78"/>
              </a:rPr>
              <a:t>فسفر ، </a:t>
            </a:r>
            <a:r>
              <a:rPr lang="fa-IR" sz="2400" dirty="0" smtClean="0">
                <a:cs typeface="B Nazanin" panose="00000400000000000000" pitchFamily="2" charset="-78"/>
              </a:rPr>
              <a:t>فلوراید ازجمله مواد </a:t>
            </a:r>
            <a:r>
              <a:rPr lang="fa-IR" sz="2400" dirty="0">
                <a:cs typeface="B Nazanin" panose="00000400000000000000" pitchFamily="2" charset="-78"/>
              </a:rPr>
              <a:t>مغذی مهم در این دوره هستند.  </a:t>
            </a:r>
            <a:r>
              <a:rPr lang="fa-IR" sz="2400" dirty="0" smtClean="0">
                <a:cs typeface="B Nazanin" panose="00000400000000000000" pitchFamily="2" charset="-78"/>
              </a:rPr>
              <a:t> عامل </a:t>
            </a:r>
            <a:r>
              <a:rPr lang="fa-IR" sz="2400" dirty="0">
                <a:cs typeface="B Nazanin" panose="00000400000000000000" pitchFamily="2" charset="-78"/>
              </a:rPr>
              <a:t>مهم پوسیدگی دندان </a:t>
            </a:r>
            <a:r>
              <a:rPr lang="fa-IR" sz="2400" dirty="0" smtClean="0">
                <a:cs typeface="B Nazanin" panose="00000400000000000000" pitchFamily="2" charset="-78"/>
              </a:rPr>
              <a:t>تماس</a:t>
            </a:r>
            <a:r>
              <a:rPr lang="en-US" sz="2400" dirty="0" smtClean="0">
                <a:cs typeface="B Nazanin" panose="00000400000000000000" pitchFamily="2" charset="-78"/>
              </a:rPr>
              <a:t> </a:t>
            </a:r>
            <a:r>
              <a:rPr lang="fa-IR" sz="2400" dirty="0" smtClean="0">
                <a:cs typeface="B Nazanin" panose="00000400000000000000" pitchFamily="2" charset="-78"/>
              </a:rPr>
              <a:t>،</a:t>
            </a:r>
            <a:r>
              <a:rPr lang="fa-IR" sz="2400" dirty="0" smtClean="0">
                <a:effectLst/>
                <a:cs typeface="B Nazanin" panose="00000400000000000000" pitchFamily="2" charset="-78"/>
              </a:rPr>
              <a:t> مکرردندان ها با قند است .توارث </a:t>
            </a:r>
            <a:r>
              <a:rPr lang="fa-IR" sz="2400" dirty="0">
                <a:effectLst/>
                <a:cs typeface="B Nazanin" panose="00000400000000000000" pitchFamily="2" charset="-78"/>
              </a:rPr>
              <a:t>،فقدان مراقبت های تخصصی و بهداشت ضعیف دندان </a:t>
            </a:r>
            <a:r>
              <a:rPr lang="fa-IR" sz="2400" dirty="0" smtClean="0">
                <a:effectLst/>
                <a:cs typeface="B Nazanin" panose="00000400000000000000" pitchFamily="2" charset="-78"/>
              </a:rPr>
              <a:t>،عوامل </a:t>
            </a:r>
            <a:r>
              <a:rPr lang="fa-IR" sz="2400" dirty="0">
                <a:effectLst/>
                <a:cs typeface="B Nazanin" panose="00000400000000000000" pitchFamily="2" charset="-78"/>
              </a:rPr>
              <a:t>غیر غذایی پوسیدگی </a:t>
            </a:r>
            <a:r>
              <a:rPr lang="fa-IR" sz="2400" dirty="0" smtClean="0">
                <a:effectLst/>
                <a:cs typeface="B Nazanin" panose="00000400000000000000" pitchFamily="2" charset="-78"/>
              </a:rPr>
              <a:t>هستند.</a:t>
            </a:r>
            <a:endParaRPr lang="en-US" sz="2400" dirty="0">
              <a:effectLst/>
              <a:cs typeface="B Nazanin" panose="00000400000000000000" pitchFamily="2" charset="-78"/>
            </a:endParaRPr>
          </a:p>
          <a:p>
            <a:pPr marL="0" indent="0" algn="r">
              <a:buNone/>
            </a:pPr>
            <a:endParaRPr lang="fa-IR" sz="2400" dirty="0">
              <a:cs typeface="B Nazanin" panose="00000400000000000000" pitchFamily="2" charset="-78"/>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43370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980" y="446313"/>
            <a:ext cx="9905998" cy="6241870"/>
          </a:xfrm>
        </p:spPr>
        <p:txBody>
          <a:bodyPr>
            <a:normAutofit/>
          </a:bodyPr>
          <a:lstStyle/>
          <a:p>
            <a:pPr marL="0" indent="0" algn="r">
              <a:buNone/>
            </a:pPr>
            <a:r>
              <a:rPr lang="fa-IR" dirty="0">
                <a:solidFill>
                  <a:srgbClr val="FF0000"/>
                </a:solidFill>
                <a:effectLst/>
                <a:cs typeface="B Titr" panose="00000700000000000000" pitchFamily="2" charset="-78"/>
              </a:rPr>
              <a:t>فشار خون بالا </a:t>
            </a:r>
            <a:endParaRPr lang="en-US" dirty="0">
              <a:solidFill>
                <a:srgbClr val="FF0000"/>
              </a:solidFill>
              <a:effectLst/>
              <a:cs typeface="B Titr" panose="00000700000000000000" pitchFamily="2" charset="-78"/>
            </a:endParaRPr>
          </a:p>
          <a:p>
            <a:pPr marL="0" indent="0" algn="just" rtl="1">
              <a:buNone/>
            </a:pPr>
            <a:endParaRPr lang="fa-IR" sz="3200" dirty="0" smtClean="0">
              <a:solidFill>
                <a:srgbClr val="FF0000"/>
              </a:solidFill>
              <a:effectLst/>
              <a:cs typeface="B Nazanin" panose="00000400000000000000" pitchFamily="2" charset="-78"/>
            </a:endParaRPr>
          </a:p>
          <a:p>
            <a:pPr marL="0" indent="0" algn="just" rtl="1">
              <a:buNone/>
            </a:pPr>
            <a:r>
              <a:rPr lang="fa-IR" sz="3200" dirty="0" smtClean="0">
                <a:solidFill>
                  <a:srgbClr val="FF0000"/>
                </a:solidFill>
                <a:effectLst/>
                <a:cs typeface="B Nazanin" panose="00000400000000000000" pitchFamily="2" charset="-78"/>
              </a:rPr>
              <a:t>نیروی </a:t>
            </a:r>
            <a:r>
              <a:rPr lang="fa-IR" sz="3200" dirty="0">
                <a:solidFill>
                  <a:srgbClr val="FF0000"/>
                </a:solidFill>
                <a:effectLst/>
                <a:cs typeface="B Nazanin" panose="00000400000000000000" pitchFamily="2" charset="-78"/>
              </a:rPr>
              <a:t>فشاری وارده به دیواره سرخرگها (با ورود خون بداخل سرخرگها در اثر پمپاژ قلب)، فشارخون نامیده میشود</a:t>
            </a:r>
            <a:r>
              <a:rPr lang="fa-IR" sz="3200" dirty="0">
                <a:effectLst/>
                <a:cs typeface="B Nazanin" panose="00000400000000000000" pitchFamily="2" charset="-78"/>
              </a:rPr>
              <a:t>. </a:t>
            </a:r>
            <a:endParaRPr lang="fa-IR" sz="3200" dirty="0" smtClean="0">
              <a:effectLst/>
              <a:cs typeface="B Nazanin" panose="00000400000000000000" pitchFamily="2" charset="-78"/>
            </a:endParaRPr>
          </a:p>
          <a:p>
            <a:pPr marL="0" indent="0" algn="just" rtl="1">
              <a:buNone/>
            </a:pPr>
            <a:r>
              <a:rPr lang="fa-IR" sz="3200" dirty="0" smtClean="0">
                <a:effectLst/>
                <a:cs typeface="B Nazanin" panose="00000400000000000000" pitchFamily="2" charset="-78"/>
              </a:rPr>
              <a:t>بعبارتی دیگر فشار خون یعنی فشاری که خون در هر انقباض عضله قلب به دیواره سرخرگها وارد می‌کند</a:t>
            </a:r>
            <a:r>
              <a:rPr lang="en-US" sz="3200" dirty="0" smtClean="0">
                <a:effectLst/>
                <a:cs typeface="B Nazanin" panose="00000400000000000000" pitchFamily="2" charset="-78"/>
              </a:rPr>
              <a:t> .</a:t>
            </a:r>
            <a:r>
              <a:rPr lang="fa-IR" sz="3200" dirty="0" smtClean="0">
                <a:effectLst/>
                <a:cs typeface="B Nazanin" panose="00000400000000000000" pitchFamily="2" charset="-78"/>
              </a:rPr>
              <a:t>بیماری پرفشاری خون قاتل خاموش نامیده می‌شود، زیرا بی‌سروصدا و بدون علامت شخص مبتلا را به مرگ و پایان زندگی نزدیک می‌کند و اگر پرفشاری خون در مراحل اولیه کنترل نشود، نه‌‌تنها فعالیت دستگاه قلب و عروق، بلکه سایراعضای بدن نیزدچار مشکل می‌شود</a:t>
            </a:r>
            <a:r>
              <a:rPr lang="en-US" sz="3200" dirty="0" smtClean="0">
                <a:effectLst/>
                <a:cs typeface="B Nazanin" panose="00000400000000000000" pitchFamily="2" charset="-78"/>
              </a:rPr>
              <a:t>. </a:t>
            </a:r>
            <a:endParaRPr lang="fa-IR" sz="3200" dirty="0">
              <a:cs typeface="B Nazanin" panose="00000400000000000000"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03419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632980" y="508681"/>
            <a:ext cx="9906000" cy="6192837"/>
          </a:xfrm>
        </p:spPr>
        <p:txBody>
          <a:bodyPr>
            <a:normAutofit lnSpcReduction="10000"/>
          </a:bodyPr>
          <a:lstStyle/>
          <a:p>
            <a:pPr marL="0" indent="0" algn="r">
              <a:buNone/>
            </a:pPr>
            <a:r>
              <a:rPr lang="fa-IR" sz="2400" dirty="0">
                <a:solidFill>
                  <a:srgbClr val="FF0000"/>
                </a:solidFill>
                <a:effectLst/>
                <a:cs typeface="B Nazanin" panose="00000400000000000000" pitchFamily="2" charset="-78"/>
              </a:rPr>
              <a:t>جنس</a:t>
            </a:r>
            <a:r>
              <a:rPr lang="fa-IR" sz="2400" dirty="0">
                <a:effectLst/>
                <a:cs typeface="B Nazanin" panose="00000400000000000000" pitchFamily="2" charset="-78"/>
              </a:rPr>
              <a:t>:مرد تا سن ۶۰ سالگی،احتمال ابتلا به فشارخون بالا در مردان بیشتر از زنان است  ولی بعد از آن،  زنان در معرض خطر بیشتری هستند. احتمالا آسیب دیدن برخی سلولهای کلیوی مهمترین علت ابتلا به فشار خون در افراد مسن می‌باشد. بهترین راه برای جلوگیری ازآسیب دیدن سلولهای کلیوی با افزایش سن، </a:t>
            </a:r>
            <a:r>
              <a:rPr lang="en-US" sz="2400" dirty="0">
                <a:effectLst/>
                <a:cs typeface="B Nazanin" panose="00000400000000000000" pitchFamily="2" charset="-78"/>
              </a:rPr>
              <a:t> </a:t>
            </a:r>
            <a:r>
              <a:rPr lang="fa-IR" sz="2400" dirty="0">
                <a:effectLst/>
                <a:cs typeface="B Nazanin" panose="00000400000000000000" pitchFamily="2" charset="-78"/>
              </a:rPr>
              <a:t>اصلاح رژیم غذایی و استفاده از میوه‌ها و سبزیجات و دانه‌های کامل غلات و حبوبات و جلوگیری از افزایش وزن می‌باشد</a:t>
            </a:r>
            <a:r>
              <a:rPr lang="en-US" sz="2400" dirty="0">
                <a:effectLst/>
                <a:cs typeface="B Nazanin" panose="00000400000000000000" pitchFamily="2" charset="-78"/>
              </a:rPr>
              <a:t>.</a:t>
            </a:r>
          </a:p>
          <a:p>
            <a:pPr marL="0" indent="0" algn="r">
              <a:buNone/>
            </a:pPr>
            <a:r>
              <a:rPr lang="fa-IR" sz="2400" dirty="0">
                <a:effectLst/>
                <a:cs typeface="B Nazanin" panose="00000400000000000000" pitchFamily="2" charset="-78"/>
              </a:rPr>
              <a:t>سن </a:t>
            </a:r>
            <a:r>
              <a:rPr lang="fa-IR" sz="2400" dirty="0" smtClean="0">
                <a:effectLst/>
                <a:cs typeface="B Nazanin" panose="00000400000000000000" pitchFamily="2" charset="-78"/>
              </a:rPr>
              <a:t>:به </a:t>
            </a:r>
            <a:r>
              <a:rPr lang="fa-IR" sz="2400" dirty="0">
                <a:effectLst/>
                <a:cs typeface="B Nazanin" panose="00000400000000000000" pitchFamily="2" charset="-78"/>
              </a:rPr>
              <a:t>طور عمومی احتمال ابتلا به فشارخون بالا با افزایش سن بیشتر میشود</a:t>
            </a:r>
            <a:r>
              <a:rPr lang="en-US" sz="2400" dirty="0">
                <a:effectLst/>
                <a:cs typeface="B Nazanin" panose="00000400000000000000" pitchFamily="2" charset="-78"/>
              </a:rPr>
              <a:t>. </a:t>
            </a:r>
            <a:r>
              <a:rPr lang="fa-IR" sz="2400" dirty="0">
                <a:effectLst/>
                <a:cs typeface="B Nazanin" panose="00000400000000000000" pitchFamily="2" charset="-78"/>
              </a:rPr>
              <a:t>درمردان پس از ۳۵ سالگی و در زنان پس از یائسگی، احتمال ابتلا به فشارخون بالا افزایش می یابد ولی ابتلا به فشارخون بالا یک روند حتمی در فرآیند سالمندی نبوده و برخی از افراد هرگز دچار آن نمیشوند اما حدود دو سوم افراد بالای ۶۵ سال دچار فشار خون بالا هستند</a:t>
            </a:r>
            <a:r>
              <a:rPr lang="en-US" sz="2400" dirty="0">
                <a:effectLst/>
                <a:cs typeface="B Nazanin" panose="00000400000000000000" pitchFamily="2" charset="-78"/>
              </a:rPr>
              <a:t> .</a:t>
            </a:r>
          </a:p>
          <a:p>
            <a:pPr marL="0" indent="0" algn="r">
              <a:buNone/>
            </a:pPr>
            <a:r>
              <a:rPr lang="fa-IR" sz="2400" dirty="0">
                <a:effectLst/>
                <a:cs typeface="B Nazanin" panose="00000400000000000000" pitchFamily="2" charset="-78"/>
              </a:rPr>
              <a:t>نژاد</a:t>
            </a:r>
            <a:r>
              <a:rPr lang="en-US" sz="2400" dirty="0">
                <a:effectLst/>
                <a:cs typeface="B Nazanin" panose="00000400000000000000" pitchFamily="2" charset="-78"/>
              </a:rPr>
              <a:t> :</a:t>
            </a:r>
            <a:r>
              <a:rPr lang="fa-IR" sz="2400" dirty="0">
                <a:effectLst/>
                <a:cs typeface="B Nazanin" panose="00000400000000000000" pitchFamily="2" charset="-78"/>
              </a:rPr>
              <a:t>سیاهپوستان بیش از سفیدپوستان مبتلا به فشارخون بالا میگردند. همچنین شدت بیماری در سیاهپوستان بیشتر بوده و به شکل زودتری نیز رخ میدهد</a:t>
            </a:r>
            <a:r>
              <a:rPr lang="en-US" sz="2400" dirty="0">
                <a:effectLst/>
                <a:cs typeface="B Nazanin" panose="00000400000000000000" pitchFamily="2" charset="-78"/>
              </a:rPr>
              <a:t>.</a:t>
            </a:r>
          </a:p>
          <a:p>
            <a:pPr marL="0" indent="0" algn="r">
              <a:buNone/>
            </a:pPr>
            <a:r>
              <a:rPr lang="fa-IR" sz="2400" dirty="0">
                <a:effectLst/>
                <a:cs typeface="B Nazanin" panose="00000400000000000000" pitchFamily="2" charset="-78"/>
              </a:rPr>
              <a:t>سابقه خانوادگی</a:t>
            </a:r>
            <a:r>
              <a:rPr lang="en-US" sz="2400" dirty="0">
                <a:effectLst/>
                <a:cs typeface="B Nazanin" panose="00000400000000000000" pitchFamily="2" charset="-78"/>
              </a:rPr>
              <a:t>:</a:t>
            </a:r>
            <a:r>
              <a:rPr lang="fa-IR" sz="2400" dirty="0">
                <a:effectLst/>
                <a:cs typeface="B Nazanin" panose="00000400000000000000" pitchFamily="2" charset="-78"/>
              </a:rPr>
              <a:t>  اگر والدین یا برادر و خواهر و یا عمو،عمه،خاله و دایی مبتلا به فشارخون بالا باشند، احتمال ابتلا به فشارخون بالا بیشتر خواهد شد</a:t>
            </a:r>
            <a:r>
              <a:rPr lang="en-US" sz="2400" dirty="0">
                <a:effectLst/>
                <a:cs typeface="B Nazanin" panose="00000400000000000000" pitchFamily="2" charset="-78"/>
              </a:rPr>
              <a:t>.</a:t>
            </a:r>
          </a:p>
          <a:p>
            <a:pPr marL="0" indent="0" algn="r">
              <a:buNone/>
            </a:pPr>
            <a:r>
              <a:rPr lang="fa-IR" sz="2400" dirty="0">
                <a:effectLst/>
                <a:cs typeface="B Nazanin" panose="00000400000000000000" pitchFamily="2" charset="-78"/>
              </a:rPr>
              <a:t>عدم فعالیت جسمانی</a:t>
            </a:r>
            <a:r>
              <a:rPr lang="en-US" sz="2400" dirty="0">
                <a:effectLst/>
                <a:cs typeface="B Nazanin" panose="00000400000000000000" pitchFamily="2" charset="-78"/>
              </a:rPr>
              <a:t> :</a:t>
            </a:r>
            <a:r>
              <a:rPr lang="fa-IR" sz="2400" dirty="0">
                <a:effectLst/>
                <a:cs typeface="B Nazanin" panose="00000400000000000000" pitchFamily="2" charset="-78"/>
              </a:rPr>
              <a:t>شیوه زندگی غیرفعال و بدون تحرک سبب افزایش احتمال ابتلا به فشارخون بالا و اضافه وزن میشود، با افزایش وزن ، فشارخون باز هم بیشتر میشود</a:t>
            </a:r>
            <a:endParaRPr lang="en-US" sz="2400" dirty="0">
              <a:effectLst/>
              <a:cs typeface="B Nazanin" panose="00000400000000000000" pitchFamily="2" charset="-78"/>
            </a:endParaRPr>
          </a:p>
          <a:p>
            <a:pPr marL="0" indent="0" algn="r">
              <a:buNone/>
            </a:pPr>
            <a:r>
              <a:rPr lang="fa-IR" sz="2400" dirty="0">
                <a:effectLst/>
                <a:cs typeface="B Nazanin" panose="00000400000000000000" pitchFamily="2" charset="-78"/>
              </a:rPr>
              <a:t>نمک و رژیم غذایی ناسالم</a:t>
            </a:r>
            <a:r>
              <a:rPr lang="en-US" sz="2400" dirty="0">
                <a:effectLst/>
                <a:cs typeface="B Nazanin" panose="00000400000000000000" pitchFamily="2" charset="-78"/>
              </a:rPr>
              <a:t> :</a:t>
            </a:r>
            <a:r>
              <a:rPr lang="fa-IR" sz="2400" dirty="0">
                <a:effectLst/>
                <a:cs typeface="B Nazanin" panose="00000400000000000000" pitchFamily="2" charset="-78"/>
              </a:rPr>
              <a:t>رژیم حاوی مقادیر اندک میوه و سبزیجات یا دارای مقادیر زیاد چربی، سبب افزایش خطر ابتلا به فشارخون بالا میشود. بسیاری از افراد مبتلا به فشارخون بالا به نمک حساس هستند و مصرف زیاد نمک، فشارخون را در اکثر افراد بالا میبرد</a:t>
            </a:r>
            <a:r>
              <a:rPr lang="en-US" sz="2000" dirty="0" smtClean="0">
                <a:effectLst/>
                <a:cs typeface="B Nazanin" panose="00000400000000000000" pitchFamily="2" charset="-78"/>
              </a:rPr>
              <a:t>.</a:t>
            </a:r>
            <a:endParaRPr lang="en-US" sz="2000" dirty="0">
              <a:effectLst/>
              <a:cs typeface="B Nazanin" panose="00000400000000000000"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126"/>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45375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4110" y="783772"/>
            <a:ext cx="9905998" cy="6074228"/>
          </a:xfrm>
        </p:spPr>
        <p:txBody>
          <a:bodyPr>
            <a:normAutofit/>
          </a:bodyPr>
          <a:lstStyle/>
          <a:p>
            <a:pPr marL="0" indent="0" algn="r">
              <a:buNone/>
            </a:pPr>
            <a:r>
              <a:rPr lang="fa-IR" sz="2400" dirty="0">
                <a:effectLst/>
                <a:cs typeface="B Nazanin" panose="00000400000000000000" pitchFamily="2" charset="-78"/>
              </a:rPr>
              <a:t>مصرف مشروبات الکلی</a:t>
            </a:r>
            <a:r>
              <a:rPr lang="en-US" sz="2400" b="1" dirty="0">
                <a:effectLst/>
                <a:cs typeface="B Nazanin" panose="00000400000000000000" pitchFamily="2" charset="-78"/>
              </a:rPr>
              <a:t> :‌</a:t>
            </a:r>
            <a:r>
              <a:rPr lang="fa-IR" sz="2400" dirty="0">
                <a:effectLst/>
                <a:cs typeface="B Nazanin" panose="00000400000000000000" pitchFamily="2" charset="-78"/>
              </a:rPr>
              <a:t>سوء مصرف الکل ممکن است فشارخون را بطور قابل توجهی افزایش دهد</a:t>
            </a:r>
            <a:r>
              <a:rPr lang="en-US" sz="2400" dirty="0">
                <a:effectLst/>
                <a:cs typeface="B Nazanin" panose="00000400000000000000" pitchFamily="2" charset="-78"/>
              </a:rPr>
              <a:t>.</a:t>
            </a:r>
          </a:p>
          <a:p>
            <a:pPr marL="0" indent="0" algn="r">
              <a:buNone/>
            </a:pPr>
            <a:r>
              <a:rPr lang="fa-IR" sz="2400" dirty="0">
                <a:effectLst/>
                <a:cs typeface="B Nazanin" panose="00000400000000000000" pitchFamily="2" charset="-78"/>
              </a:rPr>
              <a:t>برخی داروها</a:t>
            </a:r>
            <a:r>
              <a:rPr lang="en-US" sz="2400" dirty="0">
                <a:effectLst/>
                <a:cs typeface="B Nazanin" panose="00000400000000000000" pitchFamily="2" charset="-78"/>
              </a:rPr>
              <a:t>:</a:t>
            </a:r>
            <a:r>
              <a:rPr lang="fa-IR" sz="2400" dirty="0">
                <a:effectLst/>
                <a:cs typeface="B Nazanin" panose="00000400000000000000" pitchFamily="2" charset="-78"/>
              </a:rPr>
              <a:t>  داروهای استروییدی، بعضی‌ از انواع‌ داروهای‌ مهارکننده‌ اشتها، ضد احتقانها ( دکونژستانت‌ها) درداروهای ضد سرماخوردگی ونیز برخی از مکملهای غذایی ممکن است فشارخون را افزایش دهند. قرصهای ضد حاملگی هم میتوانند سبب افزایش فشارخون در برخی از زنان شوند</a:t>
            </a:r>
            <a:r>
              <a:rPr lang="en-US" sz="2400" dirty="0">
                <a:effectLst/>
                <a:cs typeface="B Nazanin" panose="00000400000000000000" pitchFamily="2" charset="-78"/>
              </a:rPr>
              <a:t>.</a:t>
            </a:r>
          </a:p>
          <a:p>
            <a:pPr marL="0" indent="0" algn="r">
              <a:buNone/>
            </a:pPr>
            <a:r>
              <a:rPr lang="fa-IR" dirty="0">
                <a:solidFill>
                  <a:srgbClr val="FF0000"/>
                </a:solidFill>
                <a:effectLst/>
                <a:cs typeface="B Titr" panose="00000700000000000000" pitchFamily="2" charset="-78"/>
              </a:rPr>
              <a:t>سرطانها</a:t>
            </a:r>
            <a:endParaRPr lang="en-US" dirty="0">
              <a:solidFill>
                <a:srgbClr val="FF0000"/>
              </a:solidFill>
              <a:effectLst/>
              <a:cs typeface="B Titr" panose="00000700000000000000" pitchFamily="2" charset="-78"/>
            </a:endParaRPr>
          </a:p>
          <a:p>
            <a:pPr marL="0" indent="0" algn="r">
              <a:buNone/>
            </a:pPr>
            <a:r>
              <a:rPr lang="fa-IR" sz="2400" dirty="0">
                <a:effectLst/>
                <a:cs typeface="B Nazanin" panose="00000400000000000000" pitchFamily="2" charset="-78"/>
              </a:rPr>
              <a:t>سرطان پس از بیماریهای قلبی </a:t>
            </a:r>
            <a:r>
              <a:rPr lang="fa-IR" sz="2400" dirty="0">
                <a:solidFill>
                  <a:srgbClr val="FF0000"/>
                </a:solidFill>
                <a:effectLst/>
                <a:cs typeface="B Nazanin" panose="00000400000000000000" pitchFamily="2" charset="-78"/>
              </a:rPr>
              <a:t>، دومین </a:t>
            </a:r>
            <a:r>
              <a:rPr lang="fa-IR" sz="2400" dirty="0">
                <a:effectLst/>
                <a:cs typeface="B Nazanin" panose="00000400000000000000" pitchFamily="2" charset="-78"/>
              </a:rPr>
              <a:t>علت مرگ است . امروزه بسیاری از سرطانها قبل از پیشروی ، قابل معالجه می باشند .</a:t>
            </a:r>
            <a:r>
              <a:rPr lang="fa-IR" sz="2400" dirty="0">
                <a:solidFill>
                  <a:srgbClr val="FF0000"/>
                </a:solidFill>
                <a:effectLst/>
                <a:cs typeface="B Nazanin" panose="00000400000000000000" pitchFamily="2" charset="-78"/>
              </a:rPr>
              <a:t>منشاء بیش از 80 درصد سرطان ها عوامل محیطی هستند </a:t>
            </a:r>
            <a:r>
              <a:rPr lang="fa-IR" sz="2400" dirty="0">
                <a:effectLst/>
                <a:cs typeface="B Nazanin" panose="00000400000000000000" pitchFamily="2" charset="-78"/>
              </a:rPr>
              <a:t>و بنابر این اگر شرایط محیطی تغییر داده شوند می توان از آنها پیشگیری کرد . </a:t>
            </a:r>
            <a:r>
              <a:rPr lang="fa-IR" sz="2400" dirty="0">
                <a:solidFill>
                  <a:srgbClr val="FF0000"/>
                </a:solidFill>
                <a:effectLst/>
                <a:cs typeface="B Nazanin" panose="00000400000000000000" pitchFamily="2" charset="-78"/>
              </a:rPr>
              <a:t>آلودگی های شیمیایی ، دخانیات، بعضی مواد غذایی ،  برخی پرتوها از جمله فرابنفش خورشید از عوامل سرطانزا است . همچنین از عوامل خطر زای غذایی می توان به مصرف زیاد چربی ،  الکل،  ماهی دودی یا نمک سود شده ، چاقی ، در یافت کم مواد فبیری و استفاده زیاد از فرآورده های گوشتی اشاره نمود</a:t>
            </a:r>
            <a:r>
              <a:rPr lang="fa-IR" sz="2400" dirty="0">
                <a:effectLst/>
                <a:cs typeface="B Nazanin" panose="00000400000000000000" pitchFamily="2" charset="-78"/>
              </a:rPr>
              <a:t>. علاوره بر عوامل فوق  تکثیر بعضی عفونت های باکتریایی و ویروس‌ها ، عوامل ژنتیکی و افزایش سن از دیگر موارد در افزایش آن می باشد.</a:t>
            </a:r>
            <a:endParaRPr lang="en-US" sz="2400" dirty="0">
              <a:effectLst/>
              <a:cs typeface="B Nazanin" panose="00000400000000000000" pitchFamily="2" charset="-78"/>
            </a:endParaRPr>
          </a:p>
          <a:p>
            <a:pPr marL="0" indent="0" algn="r">
              <a:buNone/>
            </a:pPr>
            <a:endParaRPr lang="fa-IR" sz="2400" dirty="0">
              <a:cs typeface="B Nazanin" panose="00000400000000000000"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8752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980" y="574764"/>
            <a:ext cx="10053455" cy="5525589"/>
          </a:xfrm>
        </p:spPr>
        <p:txBody>
          <a:bodyPr>
            <a:noAutofit/>
          </a:bodyPr>
          <a:lstStyle/>
          <a:p>
            <a:pPr marL="0" indent="0" algn="r">
              <a:buNone/>
            </a:pPr>
            <a:r>
              <a:rPr lang="fa-IR" dirty="0">
                <a:solidFill>
                  <a:srgbClr val="FF0000"/>
                </a:solidFill>
                <a:effectLst/>
                <a:cs typeface="B Titr" panose="00000700000000000000" pitchFamily="2" charset="-78"/>
              </a:rPr>
              <a:t>پوکی استخوان</a:t>
            </a:r>
            <a:endParaRPr lang="en-US" dirty="0">
              <a:solidFill>
                <a:srgbClr val="FF0000"/>
              </a:solidFill>
              <a:effectLst/>
              <a:cs typeface="B Titr" panose="00000700000000000000" pitchFamily="2" charset="-78"/>
            </a:endParaRPr>
          </a:p>
          <a:p>
            <a:pPr marL="0" indent="0" algn="r">
              <a:buNone/>
            </a:pPr>
            <a:r>
              <a:rPr lang="fa-IR" sz="2000" dirty="0">
                <a:effectLst/>
                <a:cs typeface="B Nazanin" panose="00000400000000000000" pitchFamily="2" charset="-78"/>
              </a:rPr>
              <a:t>پوكي استخوان حالتي است كه در آن استخوان شكننده شده و احتمال شكستگي با ضربات كوچك افزايش مي‌يابد. پوكي استخوان از گرفتاري‌هاي بسيار شايع جوامع بشري است كه بعد از </a:t>
            </a:r>
            <a:r>
              <a:rPr lang="fa-IR" sz="2000" dirty="0">
                <a:solidFill>
                  <a:srgbClr val="FF0000"/>
                </a:solidFill>
                <a:effectLst/>
                <a:cs typeface="B Nazanin" panose="00000400000000000000" pitchFamily="2" charset="-78"/>
              </a:rPr>
              <a:t>سن 35 سالگي </a:t>
            </a:r>
            <a:r>
              <a:rPr lang="fa-IR" sz="2000" dirty="0">
                <a:effectLst/>
                <a:cs typeface="B Nazanin" panose="00000400000000000000" pitchFamily="2" charset="-78"/>
              </a:rPr>
              <a:t>روند آن در انسان آغاز مي‌شود. در زنان بعد از يائسگي به علت توقف ترشح هورمون‌هاي زنانه و نقش مهم اين هورمون‌ها در استحكام استخوان ها، شيوع پوكي استخوان زيادتر مي‌شود.</a:t>
            </a:r>
            <a:r>
              <a:rPr lang="fa-IR" sz="2000" dirty="0">
                <a:solidFill>
                  <a:srgbClr val="FF0000"/>
                </a:solidFill>
                <a:effectLst/>
                <a:cs typeface="B Nazanin" panose="00000400000000000000" pitchFamily="2" charset="-78"/>
              </a:rPr>
              <a:t>حدود نيمي‌از زنان مسن‌تر از 45 سال و 90 درصد زنان مسن‌تر از 75 سال به بيماري پوكي استخوان مبتلا مي‌شوند</a:t>
            </a:r>
            <a:r>
              <a:rPr lang="fa-IR" sz="2000" dirty="0">
                <a:effectLst/>
                <a:cs typeface="B Nazanin" panose="00000400000000000000" pitchFamily="2" charset="-78"/>
              </a:rPr>
              <a:t>. مردان مسن نيز به پوكي استخوان مبتلا مي‌شوند كه البته ميزان ابتلاي آنان كمتر از زنان است.</a:t>
            </a:r>
            <a:r>
              <a:rPr lang="en-US" sz="2000" dirty="0">
                <a:effectLst/>
                <a:cs typeface="B Nazanin" panose="00000400000000000000" pitchFamily="2" charset="-78"/>
              </a:rPr>
              <a:t>. </a:t>
            </a:r>
            <a:r>
              <a:rPr lang="fa-IR" sz="2000" dirty="0">
                <a:effectLst/>
                <a:cs typeface="B Nazanin" panose="00000400000000000000" pitchFamily="2" charset="-78"/>
              </a:rPr>
              <a:t>بنابراين بهترين روش </a:t>
            </a:r>
            <a:r>
              <a:rPr lang="fa-IR" sz="2000" dirty="0">
                <a:solidFill>
                  <a:srgbClr val="FF0000"/>
                </a:solidFill>
                <a:effectLst/>
                <a:cs typeface="B Nazanin" panose="00000400000000000000" pitchFamily="2" charset="-78"/>
              </a:rPr>
              <a:t>پيش‌گيري از پوكي استخوان و عوارض آن رعايت رژيم غذايي مناسب سرشار از کلسیم و پروتئین ، فعاليت ورزشي مناسب و دوري از عوامل كمك كننده در افزايش پوكي استخوان مانند مصرف سيگار است </a:t>
            </a:r>
            <a:r>
              <a:rPr lang="fa-IR" sz="2000" dirty="0">
                <a:effectLst/>
                <a:cs typeface="B Nazanin" panose="00000400000000000000" pitchFamily="2" charset="-78"/>
              </a:rPr>
              <a:t>.</a:t>
            </a:r>
            <a:endParaRPr lang="en-US" sz="2000" dirty="0">
              <a:effectLst/>
              <a:cs typeface="B Nazanin" panose="00000400000000000000" pitchFamily="2" charset="-78"/>
            </a:endParaRPr>
          </a:p>
          <a:p>
            <a:pPr marL="0" indent="0" algn="r">
              <a:buNone/>
            </a:pPr>
            <a:r>
              <a:rPr lang="fa-IR" b="1" dirty="0" smtClean="0">
                <a:solidFill>
                  <a:srgbClr val="FF0000"/>
                </a:solidFill>
                <a:effectLst/>
                <a:cs typeface="B Titr" panose="00000700000000000000" pitchFamily="2" charset="-78"/>
              </a:rPr>
              <a:t>مواد مغذی</a:t>
            </a:r>
          </a:p>
          <a:p>
            <a:pPr marL="0" indent="0" algn="r">
              <a:buNone/>
            </a:pPr>
            <a:r>
              <a:rPr lang="fa-IR" sz="2000" dirty="0" smtClean="0">
                <a:effectLst/>
                <a:cs typeface="B Nazanin" panose="00000400000000000000" pitchFamily="2" charset="-78"/>
              </a:rPr>
              <a:t>معمولا </a:t>
            </a:r>
            <a:r>
              <a:rPr lang="fa-IR" sz="2000" dirty="0">
                <a:effectLst/>
                <a:cs typeface="B Nazanin" panose="00000400000000000000" pitchFamily="2" charset="-78"/>
              </a:rPr>
              <a:t>هر غذایی که انسان مصرف میکند از مواد مختلفی نظیر چربیها ، کربوهیدراتها ،پروتئین  ها و ویتامین ها و عناصری نظیر کلسیم ، فسفر ، سدیم ،آهن و غیره همچنین مقادیری آب تشکیل یافته است این مواد هریک به نام ماده مغذی </a:t>
            </a:r>
            <a:r>
              <a:rPr lang="fa-IR" sz="2000" dirty="0" smtClean="0">
                <a:effectLst/>
                <a:cs typeface="B Nazanin" panose="00000400000000000000" pitchFamily="2" charset="-78"/>
              </a:rPr>
              <a:t>نامیده </a:t>
            </a:r>
            <a:r>
              <a:rPr lang="fa-IR" sz="2000" dirty="0">
                <a:effectLst/>
                <a:cs typeface="B Nazanin" panose="00000400000000000000" pitchFamily="2" charset="-78"/>
              </a:rPr>
              <a:t>می شوند.بعضی از غذاها فقط حاوی یک ماده مغذی هستند مثل شکر که فقط دارای کربوهیدرات می باشد و بعضی دیگر حاوی مقدار فراوان و متنوعی از مواد مغذی هستند نظیر شیر که حاوی پروتئین ، چربی ، کربوهیدرات و املاح مختلف و گروهی از ویتامین ها می باشد. بطور کلی ماده مغذی ممکن است یک یا چند عمل تغذیه ای در بدن انجام دهد. نظیر پروتئین ها که هم می توانند در بدن سوخته و ایجاد حرارت و انرژی کنند ، هم برای رشد و نمو و تولید سلولها و نسوج تازه به کار روند ،و هم برای ساختن هورمونها ، آنزیمها ، کوآنزیمها و پادتنها( موادی که بدن را در مقابل بیماریهای مختلف محافظت می نماید )به مصرف برسند. برای اینکه بدن بتواند تمام احتیاجات غذایی خود را بطور کامل بدست آورد باید از رژیم غذایی متعادلی برخودار باشد و بدین ترتیب مواد مغذی لازمه را دریافت نماید.</a:t>
            </a:r>
            <a:endParaRPr lang="fa-IR" sz="2000" dirty="0">
              <a:cs typeface="B Nazanin" panose="00000400000000000000" pitchFamily="2" charset="-78"/>
            </a:endParaRP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45318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3847" y="100148"/>
            <a:ext cx="9905998" cy="1127760"/>
          </a:xfrm>
        </p:spPr>
        <p:txBody>
          <a:bodyPr>
            <a:normAutofit fontScale="90000"/>
          </a:bodyPr>
          <a:lstStyle/>
          <a:p>
            <a:pPr algn="ctr"/>
            <a:r>
              <a:rPr lang="fa-IR" dirty="0" smtClean="0">
                <a:solidFill>
                  <a:srgbClr val="00B050"/>
                </a:solidFill>
                <a:cs typeface="B Titr" panose="00000700000000000000" pitchFamily="2" charset="-78"/>
              </a:rPr>
              <a:t>فصل دوم: </a:t>
            </a:r>
            <a:r>
              <a:rPr lang="fa-IR" dirty="0" smtClean="0">
                <a:solidFill>
                  <a:srgbClr val="00B050"/>
                </a:solidFill>
                <a:effectLst/>
                <a:cs typeface="B Titr" panose="00000700000000000000" pitchFamily="2" charset="-78"/>
              </a:rPr>
              <a:t>مروری </a:t>
            </a:r>
            <a:r>
              <a:rPr lang="fa-IR" dirty="0">
                <a:solidFill>
                  <a:srgbClr val="00B050"/>
                </a:solidFill>
                <a:effectLst/>
                <a:cs typeface="B Titr" panose="00000700000000000000" pitchFamily="2" charset="-78"/>
              </a:rPr>
              <a:t>بر اصول تغذیه </a:t>
            </a:r>
            <a:r>
              <a:rPr lang="en-US" dirty="0">
                <a:solidFill>
                  <a:srgbClr val="00B050"/>
                </a:solidFill>
                <a:effectLst/>
                <a:cs typeface="B Titr" panose="00000700000000000000" pitchFamily="2" charset="-78"/>
              </a:rPr>
              <a:t/>
            </a:r>
            <a:br>
              <a:rPr lang="en-US" dirty="0">
                <a:solidFill>
                  <a:srgbClr val="00B050"/>
                </a:solidFill>
                <a:effectLst/>
                <a:cs typeface="B Titr" panose="00000700000000000000" pitchFamily="2" charset="-78"/>
              </a:rPr>
            </a:br>
            <a:endParaRPr lang="fa-IR" dirty="0">
              <a:solidFill>
                <a:srgbClr val="00B050"/>
              </a:solidFill>
              <a:cs typeface="B Titr" panose="00000700000000000000" pitchFamily="2" charset="-78"/>
            </a:endParaRPr>
          </a:p>
        </p:txBody>
      </p:sp>
      <p:sp>
        <p:nvSpPr>
          <p:cNvPr id="3" name="Content Placeholder 2"/>
          <p:cNvSpPr>
            <a:spLocks noGrp="1"/>
          </p:cNvSpPr>
          <p:nvPr>
            <p:ph idx="1"/>
          </p:nvPr>
        </p:nvSpPr>
        <p:spPr>
          <a:xfrm>
            <a:off x="6113416" y="1227908"/>
            <a:ext cx="5917475" cy="5094514"/>
          </a:xfrm>
        </p:spPr>
        <p:txBody>
          <a:bodyPr>
            <a:noAutofit/>
          </a:bodyPr>
          <a:lstStyle/>
          <a:p>
            <a:pPr marL="0" indent="0" algn="r">
              <a:buNone/>
            </a:pPr>
            <a:r>
              <a:rPr lang="fa-IR" dirty="0">
                <a:solidFill>
                  <a:srgbClr val="FF0000"/>
                </a:solidFill>
                <a:effectLst/>
                <a:cs typeface="B Titr" panose="00000700000000000000" pitchFamily="2" charset="-78"/>
              </a:rPr>
              <a:t>تغذیه و تعریف آن</a:t>
            </a:r>
            <a:endParaRPr lang="en-US" dirty="0">
              <a:solidFill>
                <a:srgbClr val="FF0000"/>
              </a:solidFill>
              <a:effectLst/>
              <a:cs typeface="B Titr" panose="00000700000000000000" pitchFamily="2" charset="-78"/>
            </a:endParaRPr>
          </a:p>
          <a:p>
            <a:pPr marL="0" indent="0" algn="r">
              <a:buNone/>
            </a:pPr>
            <a:r>
              <a:rPr lang="fa-IR" sz="2000" dirty="0">
                <a:effectLst/>
                <a:cs typeface="B Nazanin" panose="00000400000000000000" pitchFamily="2" charset="-78"/>
              </a:rPr>
              <a:t>تغذیه عبارت است از مجموعه فعل و انفعالاتی که موجب میگردد عضو زنده و سلولهای آن مواد مغذی را دریافت کند و آنها را به مصرف رشد و نمو و نوسازی و نگاهداری عضو برساندو حرارت و انرژی لازم و کافی را جهت انجام اعمال حیاتی و سایر فعالیتهای مربوط تامین نماید .</a:t>
            </a:r>
            <a:endParaRPr lang="en-US" sz="2000" dirty="0">
              <a:effectLst/>
              <a:cs typeface="B Nazanin" panose="00000400000000000000" pitchFamily="2" charset="-78"/>
            </a:endParaRPr>
          </a:p>
          <a:p>
            <a:pPr marL="0" indent="0" algn="r">
              <a:buNone/>
            </a:pPr>
            <a:r>
              <a:rPr lang="fa-IR" sz="2000" dirty="0">
                <a:effectLst/>
                <a:cs typeface="B Nazanin" panose="00000400000000000000" pitchFamily="2" charset="-78"/>
              </a:rPr>
              <a:t>شرط اصلی سالم زیستن ،تغذیه صحیح است.تغذیه صحیح یعنی رعایت دو اصل </a:t>
            </a:r>
            <a:r>
              <a:rPr lang="fa-IR" sz="2000" b="1" dirty="0">
                <a:effectLst/>
                <a:cs typeface="B Nazanin" panose="00000400000000000000" pitchFamily="2" charset="-78"/>
              </a:rPr>
              <a:t>تعادل و تنوع </a:t>
            </a:r>
            <a:r>
              <a:rPr lang="fa-IR" sz="2000" dirty="0">
                <a:effectLst/>
                <a:cs typeface="B Nazanin" panose="00000400000000000000" pitchFamily="2" charset="-78"/>
              </a:rPr>
              <a:t>در برنامه غذایی روزانه . تعادل به معنی مصرف مقادیر کافی از مواد مورد نیاز برای حفظ سلامت بدن است و تنوع یعنی مصرف انواع مختلف مواد غذایی که در 5 گروه غذایی اصلی است .پنج گروه اصلی غذایی عبارتند از </a:t>
            </a:r>
            <a:r>
              <a:rPr lang="fa-IR" sz="2400" dirty="0">
                <a:solidFill>
                  <a:srgbClr val="FF0000"/>
                </a:solidFill>
                <a:effectLst/>
                <a:cs typeface="B Nazanin" panose="00000400000000000000" pitchFamily="2" charset="-78"/>
              </a:rPr>
              <a:t>گروه نان و غلات ، گروه میوه ها،گروه سبزیها ، گروه شیرو لنبیات ،گروه گوشت ،حبوبات ،تخم مرغ و مغزها</a:t>
            </a:r>
            <a:r>
              <a:rPr lang="fa-IR" sz="2000" dirty="0">
                <a:effectLst/>
                <a:cs typeface="B Nazanin" panose="00000400000000000000" pitchFamily="2" charset="-78"/>
              </a:rPr>
              <a:t>. تعدادی از مواد غذایی نیز در یک گروه مجزا به نام متفرقه جا گرفته اند.مواد غذایی داخل هرگروه، دارای ارزش غذایی تقریبا یکسان هستند و می توان از یکی به جای دیگری استفاده کرد .مقایسه مقدار مصرف روزانه از گروههای غذایی را می توان با استفاده از شکل یک هرم نشان داد.</a:t>
            </a:r>
            <a:endParaRPr lang="en-US" sz="2000" dirty="0">
              <a:effectLst/>
              <a:cs typeface="B Nazanin" panose="00000400000000000000" pitchFamily="2" charset="-78"/>
            </a:endParaRPr>
          </a:p>
          <a:p>
            <a:pPr marL="0" indent="0" algn="r">
              <a:buNone/>
            </a:pPr>
            <a:endParaRPr lang="fa-IR" sz="2000" dirty="0">
              <a:cs typeface="B Nazanin"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70" y="1227908"/>
            <a:ext cx="5891346" cy="5094514"/>
          </a:xfrm>
          <a:prstGeom prst="rect">
            <a:avLst/>
          </a:prstGeom>
          <a:ln>
            <a:noFill/>
          </a:ln>
          <a:effectLst>
            <a:softEdge rad="112500"/>
          </a:effectLst>
        </p:spPr>
      </p:pic>
    </p:spTree>
    <p:extLst>
      <p:ext uri="{BB962C8B-B14F-4D97-AF65-F5344CB8AC3E}">
        <p14:creationId xmlns:p14="http://schemas.microsoft.com/office/powerpoint/2010/main" val="2996749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6034" y="705395"/>
            <a:ext cx="6201091" cy="5490754"/>
          </a:xfrm>
        </p:spPr>
        <p:txBody>
          <a:bodyPr>
            <a:noAutofit/>
          </a:bodyPr>
          <a:lstStyle/>
          <a:p>
            <a:pPr marL="0" indent="0" algn="r">
              <a:buNone/>
            </a:pPr>
            <a:r>
              <a:rPr lang="fa-IR" dirty="0">
                <a:solidFill>
                  <a:srgbClr val="FF0000"/>
                </a:solidFill>
                <a:effectLst/>
                <a:cs typeface="B Titr" panose="00000700000000000000" pitchFamily="2" charset="-78"/>
              </a:rPr>
              <a:t>معرفی هرم غذایی</a:t>
            </a:r>
            <a:r>
              <a:rPr lang="fa-IR" b="1" dirty="0">
                <a:solidFill>
                  <a:srgbClr val="FF0000"/>
                </a:solidFill>
                <a:effectLst/>
                <a:cs typeface="B Titr" panose="00000700000000000000" pitchFamily="2" charset="-78"/>
              </a:rPr>
              <a:t> </a:t>
            </a:r>
            <a:endParaRPr lang="en-US" dirty="0">
              <a:solidFill>
                <a:srgbClr val="FF0000"/>
              </a:solidFill>
              <a:effectLst/>
              <a:cs typeface="B Titr" panose="00000700000000000000" pitchFamily="2" charset="-78"/>
            </a:endParaRPr>
          </a:p>
          <a:p>
            <a:pPr marL="0" indent="0" algn="r">
              <a:buNone/>
            </a:pPr>
            <a:r>
              <a:rPr lang="fa-IR" sz="2000" dirty="0">
                <a:effectLst/>
                <a:cs typeface="B Nazanin" panose="00000400000000000000" pitchFamily="2" charset="-78"/>
              </a:rPr>
              <a:t>هرم راهنمای غذایی از نتایج تحقیقات انجام شده بروی مصرف کنندگان در کشورهای غربی تهیه شده تا چهارچوبی برای استفاده از مواد غذایی مشخص شود . هرم غذایی برتنوع استفاده از شش گروه مواد غذایی ، میانه وری در مقادیر مصرف ، مصرف نسبتا بیشتر مواد غذایی پایه هرم و مصرف نسبت کمتری از مواد غذایی سایر گروه ها تکیه دارد. </a:t>
            </a:r>
            <a:endParaRPr lang="en-US" sz="2000" dirty="0">
              <a:effectLst/>
              <a:cs typeface="B Nazanin" panose="00000400000000000000" pitchFamily="2" charset="-78"/>
            </a:endParaRPr>
          </a:p>
          <a:p>
            <a:pPr marL="0" indent="0" algn="r">
              <a:buNone/>
            </a:pPr>
            <a:r>
              <a:rPr lang="fa-IR" sz="2000" dirty="0">
                <a:effectLst/>
                <a:cs typeface="B Nazanin" panose="00000400000000000000" pitchFamily="2" charset="-78"/>
              </a:rPr>
              <a:t>هرم غذایی نشان دهنده گروه های غذایی و موادی است که در هر گروه جای می گیرند .قرار گرفتن مواد غذایی در بالای هرم که کمترین حجم را در هرم اشغال می کند به این معنی است که افراد باید از این دسته از مواد غذایی کمتر مصرف کنند ( مانند قندها و چربیها). هرچه از بالای هرم به سمت پایین نزدیک می شویم حجمی که گروهها  به خود اختصاص می دهند بیشتر می شود که به  این معنی است که مقدار مصرف روزانه این دسته از مواد غذایی باید بیشتر باشد.شناسایی گروه های غذایی به عنوان راهنمایی برای تغذیه کلیه گروه های سنی در جامعه ضروری است و پایه و اساس برنامه ریزی غذایی است. که البته در گروه های سنی مختلف قابل انطباق با شرایط ویژه آن گروه می باشد.  </a:t>
            </a:r>
            <a:endParaRPr lang="en-US" sz="2000" dirty="0">
              <a:effectLst/>
              <a:cs typeface="B Nazanin" panose="00000400000000000000" pitchFamily="2" charset="-78"/>
            </a:endParaRPr>
          </a:p>
          <a:p>
            <a:pPr marL="0" indent="0" algn="r">
              <a:buNone/>
            </a:pPr>
            <a:endParaRPr lang="fa-IR" sz="2000"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381" y="999484"/>
            <a:ext cx="5538653" cy="5196665"/>
          </a:xfrm>
          <a:prstGeom prst="rect">
            <a:avLst/>
          </a:prstGeom>
          <a:ln>
            <a:noFill/>
          </a:ln>
          <a:effectLst>
            <a:softEdge rad="112500"/>
          </a:effectLst>
        </p:spPr>
      </p:pic>
    </p:spTree>
    <p:extLst>
      <p:ext uri="{BB962C8B-B14F-4D97-AF65-F5344CB8AC3E}">
        <p14:creationId xmlns:p14="http://schemas.microsoft.com/office/powerpoint/2010/main" val="2651442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2502" y="640079"/>
            <a:ext cx="5068387" cy="5368834"/>
          </a:xfrm>
        </p:spPr>
        <p:txBody>
          <a:bodyPr>
            <a:noAutofit/>
          </a:bodyPr>
          <a:lstStyle/>
          <a:p>
            <a:pPr marL="0" indent="0" algn="r">
              <a:buNone/>
            </a:pPr>
            <a:r>
              <a:rPr lang="fa-IR" dirty="0">
                <a:solidFill>
                  <a:srgbClr val="FF0000"/>
                </a:solidFill>
                <a:effectLst/>
                <a:cs typeface="B Titr" panose="00000700000000000000" pitchFamily="2" charset="-78"/>
              </a:rPr>
              <a:t>گروه نان و </a:t>
            </a:r>
            <a:r>
              <a:rPr lang="fa-IR" dirty="0" smtClean="0">
                <a:solidFill>
                  <a:srgbClr val="FF0000"/>
                </a:solidFill>
                <a:effectLst/>
                <a:cs typeface="B Titr" panose="00000700000000000000" pitchFamily="2" charset="-78"/>
              </a:rPr>
              <a:t>غلات</a:t>
            </a:r>
          </a:p>
          <a:p>
            <a:pPr marL="0" indent="0" algn="r">
              <a:buNone/>
            </a:pPr>
            <a:r>
              <a:rPr lang="fa-IR" sz="2400" dirty="0" smtClean="0">
                <a:effectLst/>
                <a:cs typeface="B Nazanin" panose="00000400000000000000" pitchFamily="2" charset="-78"/>
              </a:rPr>
              <a:t>اين </a:t>
            </a:r>
            <a:r>
              <a:rPr lang="fa-IR" sz="2400" dirty="0">
                <a:effectLst/>
                <a:cs typeface="B Nazanin" panose="00000400000000000000" pitchFamily="2" charset="-78"/>
              </a:rPr>
              <a:t>گروه شامل انواع نان، برنج، ماكاروني، گندم و جو </a:t>
            </a:r>
            <a:r>
              <a:rPr lang="fa-IR" sz="2400" dirty="0" smtClean="0">
                <a:effectLst/>
                <a:cs typeface="B Nazanin" panose="00000400000000000000" pitchFamily="2" charset="-78"/>
              </a:rPr>
              <a:t>است</a:t>
            </a:r>
            <a:r>
              <a:rPr lang="en-US" sz="2400" dirty="0">
                <a:effectLst/>
                <a:cs typeface="B Nazanin" panose="00000400000000000000" pitchFamily="2" charset="-78"/>
              </a:rPr>
              <a:t/>
            </a:r>
            <a:br>
              <a:rPr lang="en-US" sz="2400" dirty="0">
                <a:effectLst/>
                <a:cs typeface="B Nazanin" panose="00000400000000000000" pitchFamily="2" charset="-78"/>
              </a:rPr>
            </a:br>
            <a:r>
              <a:rPr lang="fa-IR" sz="2400" dirty="0">
                <a:effectLst/>
                <a:cs typeface="B Nazanin" panose="00000400000000000000" pitchFamily="2" charset="-78"/>
              </a:rPr>
              <a:t>واحد اندازه گيري: هر واحد از اين گروه برابر است با يك برش 30 گرمي از انواع نان (به اندازه يك كف دست از نان سنگك، بربري يا تافتون در مورد نان لواش چهار كف دست معادل 30 گرم است)، نصف ليوان ماكاروني يا برنج خام معادل يك ليوان از شكل پخته آن ها، نصف ليوان غلات خام معادل يك ليوان پخته غلات</a:t>
            </a:r>
            <a:r>
              <a:rPr lang="en-US" sz="2400" dirty="0">
                <a:effectLst/>
                <a:cs typeface="B Nazanin" panose="00000400000000000000" pitchFamily="2" charset="-78"/>
              </a:rPr>
              <a:t>.</a:t>
            </a:r>
            <a:br>
              <a:rPr lang="en-US" sz="2400" dirty="0">
                <a:effectLst/>
                <a:cs typeface="B Nazanin" panose="00000400000000000000" pitchFamily="2" charset="-78"/>
              </a:rPr>
            </a:br>
            <a:r>
              <a:rPr lang="fa-IR" sz="2400" dirty="0">
                <a:effectLst/>
                <a:cs typeface="B Nazanin" panose="00000400000000000000" pitchFamily="2" charset="-78"/>
              </a:rPr>
              <a:t>مقدار مصرف: براي افراد بزرگسال سالم مصرف روزانه حداقل تا 11 واحد توصيه مي شود. اين گروه براي تامين انرژي، رشد و سلامت دستگاه عصبي لازم است</a:t>
            </a:r>
            <a:r>
              <a:rPr lang="en-US" sz="2000" dirty="0" smtClean="0">
                <a:effectLst/>
                <a:cs typeface="B Nazanin" panose="00000400000000000000" pitchFamily="2" charset="-78"/>
              </a:rPr>
              <a:t>.</a:t>
            </a:r>
            <a:endParaRPr lang="fa-IR" sz="2000" dirty="0">
              <a:cs typeface="B Nazanin" panose="000004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48" y="1070282"/>
            <a:ext cx="6752254" cy="4508428"/>
          </a:xfrm>
          <a:prstGeom prst="rect">
            <a:avLst/>
          </a:prstGeom>
          <a:ln>
            <a:noFill/>
          </a:ln>
          <a:effectLst>
            <a:softEdge rad="112500"/>
          </a:effectLst>
        </p:spPr>
      </p:pic>
    </p:spTree>
    <p:extLst>
      <p:ext uri="{BB962C8B-B14F-4D97-AF65-F5344CB8AC3E}">
        <p14:creationId xmlns:p14="http://schemas.microsoft.com/office/powerpoint/2010/main" val="15485407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9623" y="509448"/>
            <a:ext cx="4861559" cy="6191795"/>
          </a:xfrm>
        </p:spPr>
        <p:txBody>
          <a:bodyPr>
            <a:normAutofit/>
          </a:bodyPr>
          <a:lstStyle/>
          <a:p>
            <a:pPr marL="0" indent="0" algn="r">
              <a:buNone/>
            </a:pP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fa-IR" dirty="0">
                <a:solidFill>
                  <a:srgbClr val="FF0000"/>
                </a:solidFill>
                <a:cs typeface="B Titr" panose="00000700000000000000" pitchFamily="2" charset="-78"/>
              </a:rPr>
              <a:t>گروه ميوه ها و سبزي </a:t>
            </a:r>
            <a:r>
              <a:rPr lang="fa-IR" dirty="0" smtClean="0">
                <a:solidFill>
                  <a:srgbClr val="FF0000"/>
                </a:solidFill>
                <a:cs typeface="B Titr" panose="00000700000000000000" pitchFamily="2" charset="-78"/>
              </a:rPr>
              <a:t>ها</a:t>
            </a:r>
          </a:p>
          <a:p>
            <a:pPr marL="0" indent="0" algn="r">
              <a:buNone/>
            </a:pPr>
            <a:r>
              <a:rPr lang="fa-IR" sz="2400" dirty="0" smtClean="0">
                <a:cs typeface="B Nazanin" panose="00000400000000000000" pitchFamily="2" charset="-78"/>
              </a:rPr>
              <a:t>اين </a:t>
            </a:r>
            <a:r>
              <a:rPr lang="fa-IR" sz="2400" dirty="0">
                <a:cs typeface="B Nazanin" panose="00000400000000000000" pitchFamily="2" charset="-78"/>
              </a:rPr>
              <a:t>گروه شامل مواد زير </a:t>
            </a:r>
            <a:r>
              <a:rPr lang="fa-IR" sz="2400" dirty="0" smtClean="0">
                <a:cs typeface="B Nazanin" panose="00000400000000000000" pitchFamily="2" charset="-78"/>
              </a:rPr>
              <a:t>است</a:t>
            </a:r>
            <a:r>
              <a:rPr lang="en-US" sz="2400" dirty="0">
                <a:cs typeface="B Nazanin" panose="00000400000000000000" pitchFamily="2" charset="-78"/>
              </a:rPr>
              <a:t/>
            </a:r>
            <a:br>
              <a:rPr lang="en-US" sz="2400" dirty="0">
                <a:cs typeface="B Nazanin" panose="00000400000000000000" pitchFamily="2" charset="-78"/>
              </a:rPr>
            </a:br>
            <a:r>
              <a:rPr lang="fa-IR" sz="2400" dirty="0">
                <a:cs typeface="B Nazanin" panose="00000400000000000000" pitchFamily="2" charset="-78"/>
              </a:rPr>
              <a:t>الف- سبزي ها و ميوه هاي غني از ويتامين</a:t>
            </a:r>
            <a:r>
              <a:rPr lang="en-US" sz="2400" dirty="0">
                <a:cs typeface="B Nazanin" panose="00000400000000000000" pitchFamily="2" charset="-78"/>
              </a:rPr>
              <a:t> </a:t>
            </a:r>
            <a:r>
              <a:rPr lang="fa-IR" sz="2400" dirty="0" smtClean="0">
                <a:cs typeface="B Nazanin" panose="00000400000000000000" pitchFamily="2" charset="-78"/>
              </a:rPr>
              <a:t>مثل </a:t>
            </a:r>
            <a:r>
              <a:rPr lang="fa-IR" sz="2400" dirty="0">
                <a:cs typeface="B Nazanin" panose="00000400000000000000" pitchFamily="2" charset="-78"/>
              </a:rPr>
              <a:t>سبزي هاي برگي، گوجه فرنگي وفلفل دلمه اي و ميوه هايي مثل </a:t>
            </a:r>
            <a:r>
              <a:rPr lang="fa-IR" sz="2400" dirty="0" smtClean="0">
                <a:cs typeface="B Nazanin" panose="00000400000000000000" pitchFamily="2" charset="-78"/>
              </a:rPr>
              <a:t>مركبات</a:t>
            </a:r>
          </a:p>
          <a:p>
            <a:pPr marL="0" indent="0" algn="r">
              <a:buNone/>
            </a:pPr>
            <a:r>
              <a:rPr lang="en-US" sz="2400" dirty="0">
                <a:cs typeface="B Nazanin" panose="00000400000000000000" pitchFamily="2" charset="-78"/>
              </a:rPr>
              <a:t/>
            </a:r>
            <a:br>
              <a:rPr lang="en-US" sz="2400" dirty="0">
                <a:cs typeface="B Nazanin" panose="00000400000000000000" pitchFamily="2" charset="-78"/>
              </a:rPr>
            </a:br>
            <a:r>
              <a:rPr lang="fa-IR" sz="2400" dirty="0">
                <a:cs typeface="B Nazanin" panose="00000400000000000000" pitchFamily="2" charset="-78"/>
              </a:rPr>
              <a:t>ب- سبزي ها و ميوه هاي غني از ويتامين</a:t>
            </a:r>
            <a:r>
              <a:rPr lang="en-US" sz="2400" dirty="0">
                <a:cs typeface="B Nazanin" panose="00000400000000000000" pitchFamily="2" charset="-78"/>
              </a:rPr>
              <a:t> </a:t>
            </a:r>
            <a:r>
              <a:rPr lang="fa-IR" sz="2400" dirty="0" smtClean="0">
                <a:cs typeface="B Nazanin" panose="00000400000000000000" pitchFamily="2" charset="-78"/>
              </a:rPr>
              <a:t>شامل </a:t>
            </a:r>
            <a:r>
              <a:rPr lang="fa-IR" sz="2400" dirty="0">
                <a:cs typeface="B Nazanin" panose="00000400000000000000" pitchFamily="2" charset="-78"/>
              </a:rPr>
              <a:t>سبزي ها و ميوه هاي به رنگ زرد، نارنجي، قرمز و سبز تيره و سبزي هاي برگي (مثل اسفناج، هويج، گوجه فرنگي، طالبي، زردآلو و شليل)</a:t>
            </a:r>
            <a:r>
              <a:rPr lang="en-US" sz="2400" dirty="0">
                <a:cs typeface="B Nazanin" panose="00000400000000000000" pitchFamily="2" charset="-78"/>
              </a:rPr>
              <a:t/>
            </a:r>
            <a:br>
              <a:rPr lang="en-US" sz="2400" dirty="0">
                <a:cs typeface="B Nazanin" panose="00000400000000000000" pitchFamily="2" charset="-78"/>
              </a:rPr>
            </a:br>
            <a:endParaRPr lang="fa-IR" sz="2400" dirty="0">
              <a:cs typeface="B Nazanin" panose="00000400000000000000" pitchFamily="2" charset="-78"/>
            </a:endParaRPr>
          </a:p>
          <a:p>
            <a:pPr marL="0" indent="0" algn="r">
              <a:buNone/>
            </a:pPr>
            <a:r>
              <a:rPr lang="fa-IR" sz="2400" dirty="0">
                <a:cs typeface="B Nazanin" panose="00000400000000000000" pitchFamily="2" charset="-78"/>
              </a:rPr>
              <a:t>ج- ساير سبزي ها يا ميوه ها (مثل سيب، موز، هلو، گلابي، انواع توت ها، گيلاس، انگور، هندوانه، كرفس، بادمجان، كدو، سبزي خوردن، قارچ، پياز، سيب زميني و كاهو)</a:t>
            </a:r>
            <a:endParaRPr lang="fa-IR"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119" y="1137144"/>
            <a:ext cx="6311647" cy="4936401"/>
          </a:xfrm>
          <a:prstGeom prst="rect">
            <a:avLst/>
          </a:prstGeom>
          <a:ln>
            <a:noFill/>
          </a:ln>
          <a:effectLst>
            <a:softEdge rad="112500"/>
          </a:effectLst>
        </p:spPr>
      </p:pic>
    </p:spTree>
    <p:extLst>
      <p:ext uri="{BB962C8B-B14F-4D97-AF65-F5344CB8AC3E}">
        <p14:creationId xmlns:p14="http://schemas.microsoft.com/office/powerpoint/2010/main" val="728991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7275" y="-187235"/>
            <a:ext cx="9905998" cy="1297577"/>
          </a:xfrm>
        </p:spPr>
        <p:txBody>
          <a:bodyPr>
            <a:normAutofit/>
          </a:bodyPr>
          <a:lstStyle/>
          <a:p>
            <a:pPr algn="ctr"/>
            <a:r>
              <a:rPr lang="fa-IR" sz="3600" dirty="0" smtClean="0">
                <a:solidFill>
                  <a:srgbClr val="00B050"/>
                </a:solidFill>
                <a:effectLst/>
                <a:cs typeface="B Titr" panose="00000700000000000000" pitchFamily="2" charset="-78"/>
              </a:rPr>
              <a:t>سرفصل ها</a:t>
            </a:r>
            <a:endParaRPr lang="fa-IR" sz="3600" dirty="0">
              <a:solidFill>
                <a:srgbClr val="00B050"/>
              </a:solidFill>
              <a:cs typeface="B Titr" panose="00000700000000000000" pitchFamily="2" charset="-78"/>
            </a:endParaRPr>
          </a:p>
        </p:txBody>
      </p:sp>
      <p:sp>
        <p:nvSpPr>
          <p:cNvPr id="3" name="Content Placeholder 2"/>
          <p:cNvSpPr>
            <a:spLocks noGrp="1"/>
          </p:cNvSpPr>
          <p:nvPr>
            <p:ph idx="1"/>
          </p:nvPr>
        </p:nvSpPr>
        <p:spPr>
          <a:xfrm>
            <a:off x="1632980" y="992778"/>
            <a:ext cx="10315768" cy="4850674"/>
          </a:xfrm>
        </p:spPr>
        <p:txBody>
          <a:bodyPr>
            <a:noAutofit/>
          </a:bodyPr>
          <a:lstStyle/>
          <a:p>
            <a:pPr marL="0" indent="0" algn="r">
              <a:buNone/>
            </a:pPr>
            <a:r>
              <a:rPr lang="fa-IR" sz="1600" dirty="0" smtClean="0">
                <a:solidFill>
                  <a:srgbClr val="FF0000"/>
                </a:solidFill>
                <a:effectLst/>
                <a:cs typeface="B Nazanin" panose="00000400000000000000" pitchFamily="2" charset="-78"/>
              </a:rPr>
              <a:t>فصل اول </a:t>
            </a:r>
            <a:r>
              <a:rPr lang="fa-IR" sz="1600" dirty="0" smtClean="0">
                <a:effectLst/>
                <a:cs typeface="B Nazanin" panose="00000400000000000000" pitchFamily="2" charset="-78"/>
              </a:rPr>
              <a:t>: کلیات ، مقدمه در ارتباط با اهمیت غذا ، تعریف تغذیه و اصطلاحات متداول درآن</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دوم</a:t>
            </a:r>
            <a:r>
              <a:rPr lang="fa-IR" sz="1600" dirty="0" smtClean="0">
                <a:effectLst/>
                <a:cs typeface="B Nazanin" panose="00000400000000000000" pitchFamily="2" charset="-78"/>
              </a:rPr>
              <a:t>: مروری بر اصول تغذیه</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سوم</a:t>
            </a:r>
            <a:r>
              <a:rPr lang="fa-IR" sz="1600" dirty="0" smtClean="0">
                <a:effectLst/>
                <a:cs typeface="B Nazanin" panose="00000400000000000000" pitchFamily="2" charset="-78"/>
              </a:rPr>
              <a:t> :انرژی و نقش آن در سلامت و بیماریهای انسان</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چهارم </a:t>
            </a:r>
            <a:r>
              <a:rPr lang="fa-IR" sz="1600" dirty="0" smtClean="0">
                <a:effectLst/>
                <a:cs typeface="B Nazanin" panose="00000400000000000000" pitchFamily="2" charset="-78"/>
              </a:rPr>
              <a:t>:گروههای مختلف مواد غذایی( غلات مختلف ،گوشت و محصولات گوشتی، شیر و فرآورده های شیری، سبزیجات ، میوه جات وغیره)و ارزش تغذیه ای آنها </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پنجم </a:t>
            </a:r>
            <a:r>
              <a:rPr lang="fa-IR" sz="1600" dirty="0" smtClean="0">
                <a:effectLst/>
                <a:cs typeface="B Nazanin" panose="00000400000000000000" pitchFamily="2" charset="-78"/>
              </a:rPr>
              <a:t>:ارزش تغذیه ای مواد پروتینی ، کربوهیدراتها و چربیها ونفش آنها درسلامتی و بیماری انسان</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ششم </a:t>
            </a:r>
            <a:r>
              <a:rPr lang="fa-IR" sz="1600" dirty="0" smtClean="0">
                <a:effectLst/>
                <a:cs typeface="B Nazanin" panose="00000400000000000000" pitchFamily="2" charset="-78"/>
              </a:rPr>
              <a:t>:ارزش غذایی و یتامین ها و مواد معدنی</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هفتم </a:t>
            </a:r>
            <a:r>
              <a:rPr lang="fa-IR" sz="1600" dirty="0" smtClean="0">
                <a:effectLst/>
                <a:cs typeface="B Nazanin" panose="00000400000000000000" pitchFamily="2" charset="-78"/>
              </a:rPr>
              <a:t>:تغذیه طبیعی در دوره های مختلف زندگی( بارداری، شیر دهی ، کودکی ، سنین مختلف)</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هشتم</a:t>
            </a:r>
            <a:r>
              <a:rPr lang="fa-IR" sz="1600" dirty="0" smtClean="0">
                <a:effectLst/>
                <a:cs typeface="B Nazanin" panose="00000400000000000000" pitchFamily="2" charset="-78"/>
              </a:rPr>
              <a:t>: محاسبه نیازمندی تغذیه گروههای مختلف</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نهم</a:t>
            </a:r>
            <a:r>
              <a:rPr lang="fa-IR" sz="1600" dirty="0" smtClean="0">
                <a:effectLst/>
                <a:cs typeface="B Nazanin" panose="00000400000000000000" pitchFamily="2" charset="-78"/>
              </a:rPr>
              <a:t>: تغذیه گروهی</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دهم</a:t>
            </a:r>
            <a:r>
              <a:rPr lang="fa-IR" sz="1600" dirty="0" smtClean="0">
                <a:effectLst/>
                <a:cs typeface="B Nazanin" panose="00000400000000000000" pitchFamily="2" charset="-78"/>
              </a:rPr>
              <a:t>: ارزیابی وضعیت تغذیه</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یازدهم</a:t>
            </a:r>
            <a:r>
              <a:rPr lang="fa-IR" sz="1600" dirty="0" smtClean="0">
                <a:effectLst/>
                <a:cs typeface="B Nazanin" panose="00000400000000000000" pitchFamily="2" charset="-78"/>
              </a:rPr>
              <a:t>: وضعیت تغذیه در شرایط بحرانی</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دوازدهم</a:t>
            </a:r>
            <a:r>
              <a:rPr lang="fa-IR" sz="1600" dirty="0" smtClean="0">
                <a:effectLst/>
                <a:cs typeface="B Nazanin" panose="00000400000000000000" pitchFamily="2" charset="-78"/>
              </a:rPr>
              <a:t>: سوء تغذیه و عوارض آن</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سیزدهم</a:t>
            </a:r>
            <a:r>
              <a:rPr lang="fa-IR" sz="1600" dirty="0" smtClean="0">
                <a:effectLst/>
                <a:cs typeface="B Nazanin" panose="00000400000000000000" pitchFamily="2" charset="-78"/>
              </a:rPr>
              <a:t> :عوامل موثر در پیشگیری سوء تغذیه </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چهاردهم </a:t>
            </a:r>
            <a:r>
              <a:rPr lang="fa-IR" sz="1600" dirty="0" smtClean="0">
                <a:effectLst/>
                <a:cs typeface="B Nazanin" panose="00000400000000000000" pitchFamily="2" charset="-78"/>
              </a:rPr>
              <a:t>:تغذیه درمانی برای بیماران ناشی از تغذیه</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پانزدهم</a:t>
            </a:r>
            <a:r>
              <a:rPr lang="fa-IR" sz="1600" dirty="0" smtClean="0">
                <a:effectLst/>
                <a:cs typeface="B Nazanin" panose="00000400000000000000" pitchFamily="2" charset="-78"/>
              </a:rPr>
              <a:t> : سیاست گذاری غذاو تغذیه در کشور</a:t>
            </a:r>
            <a:endParaRPr lang="en-US" sz="1600" dirty="0" smtClean="0">
              <a:effectLst/>
              <a:cs typeface="B Nazanin" panose="00000400000000000000" pitchFamily="2" charset="-78"/>
            </a:endParaRPr>
          </a:p>
          <a:p>
            <a:pPr marL="0" indent="0" algn="r">
              <a:buNone/>
            </a:pPr>
            <a:r>
              <a:rPr lang="fa-IR" sz="1600" dirty="0" smtClean="0">
                <a:solidFill>
                  <a:srgbClr val="FF0000"/>
                </a:solidFill>
                <a:effectLst/>
                <a:cs typeface="B Nazanin" panose="00000400000000000000" pitchFamily="2" charset="-78"/>
              </a:rPr>
              <a:t>فصل شانزدهم</a:t>
            </a:r>
            <a:r>
              <a:rPr lang="fa-IR" sz="1600" dirty="0" smtClean="0">
                <a:effectLst/>
                <a:cs typeface="B Nazanin" panose="00000400000000000000" pitchFamily="2" charset="-78"/>
              </a:rPr>
              <a:t>: نقش سازمانهای ملی و بین المللی در وضع تغذیه و غذا</a:t>
            </a:r>
            <a:endParaRPr lang="en-US" sz="1600" dirty="0" smtClean="0">
              <a:effectLst/>
              <a:cs typeface="B Nazanin" panose="00000400000000000000" pitchFamily="2" charset="-78"/>
            </a:endParaRPr>
          </a:p>
          <a:p>
            <a:pPr marL="0" indent="0" algn="r">
              <a:buNone/>
            </a:pPr>
            <a:endParaRPr lang="fa-IR" sz="1600" dirty="0">
              <a:cs typeface="B Nazanin" panose="00000400000000000000" pitchFamily="2" charset="-78"/>
            </a:endParaRPr>
          </a:p>
        </p:txBody>
      </p:sp>
      <p:pic>
        <p:nvPicPr>
          <p:cNvPr id="14" name="Picture 1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 name="TextBox 16"/>
          <p:cNvSpPr txBox="1"/>
          <p:nvPr/>
        </p:nvSpPr>
        <p:spPr>
          <a:xfrm>
            <a:off x="5630091" y="2880360"/>
            <a:ext cx="65" cy="276999"/>
          </a:xfrm>
          <a:prstGeom prst="rect">
            <a:avLst/>
          </a:prstGeom>
          <a:noFill/>
        </p:spPr>
        <p:txBody>
          <a:bodyPr wrap="none" lIns="0" tIns="0" rIns="0" bIns="0" rtlCol="1">
            <a:spAutoFit/>
          </a:bodyPr>
          <a:lstStyle/>
          <a:p>
            <a:endParaRPr lang="fa-IR" dirty="0"/>
          </a:p>
        </p:txBody>
      </p:sp>
    </p:spTree>
    <p:extLst>
      <p:ext uri="{BB962C8B-B14F-4D97-AF65-F5344CB8AC3E}">
        <p14:creationId xmlns:p14="http://schemas.microsoft.com/office/powerpoint/2010/main" val="3120202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37461" y="287383"/>
            <a:ext cx="4767596" cy="6413863"/>
          </a:xfrm>
        </p:spPr>
        <p:txBody>
          <a:bodyPr>
            <a:noAutofit/>
          </a:bodyPr>
          <a:lstStyle/>
          <a:p>
            <a:pPr marL="0" indent="0" algn="r">
              <a:buNone/>
            </a:pPr>
            <a:r>
              <a:rPr lang="fa-IR" sz="2400" dirty="0">
                <a:effectLst/>
                <a:cs typeface="B Nazanin" panose="00000400000000000000" pitchFamily="2" charset="-78"/>
              </a:rPr>
              <a:t>ج- ساير سبزي ها يا ميوه ها (مثل سيب، موز، هلو، گلابي، انواع توت ها، گيلاس، انگور، هندوانه، كرفس، بادمجان، كدو، سبزي خوردن، قارچ، پياز، سيب زميني و كاهو)</a:t>
            </a:r>
            <a:r>
              <a:rPr lang="en-US" sz="2400" dirty="0">
                <a:effectLst/>
                <a:cs typeface="B Nazanin" panose="00000400000000000000" pitchFamily="2" charset="-78"/>
              </a:rPr>
              <a:t>.</a:t>
            </a:r>
            <a:br>
              <a:rPr lang="en-US" sz="2400" dirty="0">
                <a:effectLst/>
                <a:cs typeface="B Nazanin" panose="00000400000000000000" pitchFamily="2" charset="-78"/>
              </a:rPr>
            </a:br>
            <a:r>
              <a:rPr lang="fa-IR" sz="2400" dirty="0">
                <a:effectLst/>
                <a:cs typeface="B Nazanin" panose="00000400000000000000" pitchFamily="2" charset="-78"/>
              </a:rPr>
              <a:t>مواد مغذي مهم: انواع ويتامينها، انواع املاح و فيبر</a:t>
            </a:r>
            <a:r>
              <a:rPr lang="en-US" sz="2400" dirty="0">
                <a:effectLst/>
                <a:cs typeface="B Nazanin" panose="00000400000000000000" pitchFamily="2" charset="-78"/>
              </a:rPr>
              <a:t>.</a:t>
            </a:r>
            <a:br>
              <a:rPr lang="en-US" sz="2400" dirty="0">
                <a:effectLst/>
                <a:cs typeface="B Nazanin" panose="00000400000000000000" pitchFamily="2" charset="-78"/>
              </a:rPr>
            </a:br>
            <a:r>
              <a:rPr lang="fa-IR" sz="2400" dirty="0">
                <a:effectLst/>
                <a:cs typeface="B Nazanin" panose="00000400000000000000" pitchFamily="2" charset="-78"/>
              </a:rPr>
              <a:t>واحد اندازه گيري: هر واحد از اين گروه برابر است با يك عدد ميوه متوسط (يك عدد سيب يا پرتقال يا هلو) يا يك چهارم طالبي متوسط يا نصف ليوان حبه انگور يا 3 عدد زردآلو يا نصف ليوان آب ميوه و يا يك ليوان سبزي </a:t>
            </a:r>
            <a:r>
              <a:rPr lang="fa-IR" sz="2400" dirty="0" smtClean="0">
                <a:effectLst/>
                <a:cs typeface="B Nazanin" panose="00000400000000000000" pitchFamily="2" charset="-78"/>
              </a:rPr>
              <a:t>برگي </a:t>
            </a:r>
            <a:r>
              <a:rPr lang="fa-IR" sz="2400" dirty="0">
                <a:effectLst/>
                <a:cs typeface="B Nazanin" panose="00000400000000000000" pitchFamily="2" charset="-78"/>
              </a:rPr>
              <a:t>مثل</a:t>
            </a:r>
            <a:r>
              <a:rPr lang="en-US" sz="2400" dirty="0">
                <a:effectLst/>
                <a:cs typeface="B Nazanin" panose="00000400000000000000" pitchFamily="2" charset="-78"/>
              </a:rPr>
              <a:t>: </a:t>
            </a:r>
            <a:r>
              <a:rPr lang="fa-IR" sz="2400" dirty="0">
                <a:effectLst/>
                <a:cs typeface="B Nazanin" panose="00000400000000000000" pitchFamily="2" charset="-78"/>
              </a:rPr>
              <a:t>كاهو و سبزي خوردن يا نصف ليوان سبزي پخته يا يك ليوان سبزي خام خرد شده يا يك عدد سيب زميني متوسط</a:t>
            </a:r>
            <a:r>
              <a:rPr lang="en-US" sz="2400" dirty="0">
                <a:effectLst/>
                <a:cs typeface="B Nazanin" panose="00000400000000000000" pitchFamily="2" charset="-78"/>
              </a:rPr>
              <a:t>.</a:t>
            </a:r>
            <a:br>
              <a:rPr lang="en-US" sz="2400" dirty="0">
                <a:effectLst/>
                <a:cs typeface="B Nazanin" panose="00000400000000000000" pitchFamily="2" charset="-78"/>
              </a:rPr>
            </a:br>
            <a:r>
              <a:rPr lang="fa-IR" sz="2400" dirty="0">
                <a:effectLst/>
                <a:cs typeface="B Nazanin" panose="00000400000000000000" pitchFamily="2" charset="-78"/>
              </a:rPr>
              <a:t>مقدار مصرف: بـــراي افـــراد بزرگسال سالم روزانه 4 -2 واحد ميوه و 5ـ3 واحد سبزي توصيه مي شود. اين گروه براي حفظ مقاومت بدن در برابر عفونت ها، ترميم زخم، بهبود ديد در تاريكي و تقويت بينايي و سلامت پوست ضروري است</a:t>
            </a:r>
            <a:r>
              <a:rPr lang="en-US" sz="2400" dirty="0">
                <a:effectLst/>
                <a:cs typeface="B Nazanin" panose="00000400000000000000" pitchFamily="2" charset="-78"/>
              </a:rPr>
              <a:t>.</a:t>
            </a:r>
            <a:br>
              <a:rPr lang="en-US" sz="2400" dirty="0">
                <a:effectLst/>
                <a:cs typeface="B Nazanin" panose="00000400000000000000" pitchFamily="2" charset="-78"/>
              </a:rPr>
            </a:br>
            <a:endParaRPr lang="fa-IR" sz="2400" dirty="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284" y="698862"/>
            <a:ext cx="6385920" cy="5590903"/>
          </a:xfrm>
          <a:prstGeom prst="rect">
            <a:avLst/>
          </a:prstGeom>
          <a:ln>
            <a:noFill/>
          </a:ln>
          <a:effectLst>
            <a:softEdge rad="112500"/>
          </a:effectLst>
        </p:spPr>
      </p:pic>
    </p:spTree>
    <p:extLst>
      <p:ext uri="{BB962C8B-B14F-4D97-AF65-F5344CB8AC3E}">
        <p14:creationId xmlns:p14="http://schemas.microsoft.com/office/powerpoint/2010/main" val="22130592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75566" y="1214846"/>
            <a:ext cx="4349931" cy="4572000"/>
          </a:xfrm>
        </p:spPr>
        <p:txBody>
          <a:bodyPr>
            <a:normAutofit fontScale="92500" lnSpcReduction="20000"/>
          </a:bodyPr>
          <a:lstStyle/>
          <a:p>
            <a:pPr marL="0" indent="0" algn="r">
              <a:buNone/>
            </a:pPr>
            <a:r>
              <a:rPr lang="fa-IR" dirty="0">
                <a:solidFill>
                  <a:srgbClr val="FF0000"/>
                </a:solidFill>
                <a:effectLst/>
                <a:cs typeface="B Titr" panose="00000700000000000000" pitchFamily="2" charset="-78"/>
              </a:rPr>
              <a:t>گروه شير و </a:t>
            </a:r>
            <a:r>
              <a:rPr lang="fa-IR" dirty="0" smtClean="0">
                <a:solidFill>
                  <a:srgbClr val="FF0000"/>
                </a:solidFill>
                <a:effectLst/>
                <a:cs typeface="B Titr" panose="00000700000000000000" pitchFamily="2" charset="-78"/>
              </a:rPr>
              <a:t>لبنيات</a:t>
            </a:r>
          </a:p>
          <a:p>
            <a:pPr marL="0" indent="0" algn="r">
              <a:buNone/>
            </a:pPr>
            <a:r>
              <a:rPr lang="fa-IR" sz="2600" dirty="0" smtClean="0">
                <a:effectLst/>
                <a:cs typeface="B Nazanin" panose="00000400000000000000" pitchFamily="2" charset="-78"/>
              </a:rPr>
              <a:t>اين </a:t>
            </a:r>
            <a:r>
              <a:rPr lang="fa-IR" sz="2600" dirty="0">
                <a:effectLst/>
                <a:cs typeface="B Nazanin" panose="00000400000000000000" pitchFamily="2" charset="-78"/>
              </a:rPr>
              <a:t>گروه شامل شير، ماست، پنير، كشك و بستني است</a:t>
            </a:r>
            <a:r>
              <a:rPr lang="en-US" sz="2600" dirty="0">
                <a:effectLst/>
                <a:cs typeface="B Nazanin" panose="00000400000000000000" pitchFamily="2" charset="-78"/>
              </a:rPr>
              <a:t>.</a:t>
            </a:r>
            <a:br>
              <a:rPr lang="en-US" sz="2600" dirty="0">
                <a:effectLst/>
                <a:cs typeface="B Nazanin" panose="00000400000000000000" pitchFamily="2" charset="-78"/>
              </a:rPr>
            </a:br>
            <a:r>
              <a:rPr lang="fa-IR" sz="2600" dirty="0">
                <a:effectLst/>
                <a:cs typeface="B Nazanin" panose="00000400000000000000" pitchFamily="2" charset="-78"/>
              </a:rPr>
              <a:t>مواد مغذي مهم: پروتئين، كلسيم، فسفر، بعضي از انواع ويتامين هاي گروه</a:t>
            </a:r>
            <a:r>
              <a:rPr lang="en-US" sz="2600" dirty="0">
                <a:effectLst/>
                <a:cs typeface="B Nazanin" panose="00000400000000000000" pitchFamily="2" charset="-78"/>
              </a:rPr>
              <a:t> B </a:t>
            </a:r>
            <a:r>
              <a:rPr lang="fa-IR" sz="2600" dirty="0">
                <a:effectLst/>
                <a:cs typeface="B Nazanin" panose="00000400000000000000" pitchFamily="2" charset="-78"/>
              </a:rPr>
              <a:t>و ويتامين</a:t>
            </a:r>
            <a:r>
              <a:rPr lang="en-US" sz="2600" dirty="0">
                <a:effectLst/>
                <a:cs typeface="B Nazanin" panose="00000400000000000000" pitchFamily="2" charset="-78"/>
              </a:rPr>
              <a:t> A.</a:t>
            </a:r>
            <a:br>
              <a:rPr lang="en-US" sz="2600" dirty="0">
                <a:effectLst/>
                <a:cs typeface="B Nazanin" panose="00000400000000000000" pitchFamily="2" charset="-78"/>
              </a:rPr>
            </a:br>
            <a:r>
              <a:rPr lang="fa-IR" sz="2600" dirty="0">
                <a:effectLst/>
                <a:cs typeface="B Nazanin" panose="00000400000000000000" pitchFamily="2" charset="-78"/>
              </a:rPr>
              <a:t>واحد اندازه گيري: هر واحد از اين گروه برابراست با يك ليوان شير يا يك ليوان ماست يا 60-45 گرم پنير (دو قوطي كبريت پنير) يا يك ليوان كشك پاستوريزه يا يك و نيم ليوان بستني</a:t>
            </a:r>
            <a:r>
              <a:rPr lang="en-US" sz="2600" dirty="0">
                <a:effectLst/>
                <a:cs typeface="B Nazanin" panose="00000400000000000000" pitchFamily="2" charset="-78"/>
              </a:rPr>
              <a:t>.</a:t>
            </a:r>
            <a:br>
              <a:rPr lang="en-US" sz="2600" dirty="0">
                <a:effectLst/>
                <a:cs typeface="B Nazanin" panose="00000400000000000000" pitchFamily="2" charset="-78"/>
              </a:rPr>
            </a:br>
            <a:r>
              <a:rPr lang="fa-IR" sz="2600" dirty="0">
                <a:effectLst/>
                <a:cs typeface="B Nazanin" panose="00000400000000000000" pitchFamily="2" charset="-78"/>
              </a:rPr>
              <a:t>مقدار مصرف: براي افراد بزرگسال سالم مصرف روزانه 3ـ2 واحد توصيه مي شود</a:t>
            </a:r>
            <a:r>
              <a:rPr lang="en-US" sz="2600" dirty="0">
                <a:effectLst/>
                <a:cs typeface="B Nazanin" panose="00000400000000000000" pitchFamily="2" charset="-78"/>
              </a:rPr>
              <a:t>. </a:t>
            </a:r>
            <a:r>
              <a:rPr lang="fa-IR" sz="2600" dirty="0">
                <a:effectLst/>
                <a:cs typeface="B Nazanin" panose="00000400000000000000" pitchFamily="2" charset="-78"/>
              </a:rPr>
              <a:t>اين گروه براي استحكام استخوان ها و دندان ها ورشد و سلامت پوست لازم است</a:t>
            </a:r>
            <a:r>
              <a:rPr lang="en-US" sz="2600" dirty="0" smtClean="0">
                <a:effectLst/>
                <a:cs typeface="B Nazanin" panose="00000400000000000000" pitchFamily="2" charset="-78"/>
              </a:rPr>
              <a:t>.</a:t>
            </a:r>
            <a:endParaRPr lang="en-US" sz="2600" dirty="0">
              <a:effectLst/>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37" y="1372688"/>
            <a:ext cx="6564448" cy="4204063"/>
          </a:xfrm>
          <a:prstGeom prst="rect">
            <a:avLst/>
          </a:prstGeom>
          <a:ln>
            <a:noFill/>
          </a:ln>
          <a:effectLst>
            <a:softEdge rad="112500"/>
          </a:effectLst>
        </p:spPr>
      </p:pic>
    </p:spTree>
    <p:extLst>
      <p:ext uri="{BB962C8B-B14F-4D97-AF65-F5344CB8AC3E}">
        <p14:creationId xmlns:p14="http://schemas.microsoft.com/office/powerpoint/2010/main" val="2223387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29673" y="1214846"/>
            <a:ext cx="5138057" cy="4641670"/>
          </a:xfrm>
        </p:spPr>
        <p:txBody>
          <a:bodyPr>
            <a:normAutofit/>
          </a:bodyPr>
          <a:lstStyle/>
          <a:p>
            <a:pPr marL="0" indent="0" algn="r">
              <a:buNone/>
            </a:pPr>
            <a:r>
              <a:rPr lang="fa-IR" dirty="0">
                <a:solidFill>
                  <a:srgbClr val="FF0000"/>
                </a:solidFill>
                <a:cs typeface="B Titr" panose="00000700000000000000" pitchFamily="2" charset="-78"/>
              </a:rPr>
              <a:t>گروه گوشت، حبوبات، مغزها و تخم مرغ </a:t>
            </a:r>
            <a:endParaRPr lang="fa-IR" dirty="0" smtClean="0">
              <a:solidFill>
                <a:srgbClr val="FF0000"/>
              </a:solidFill>
              <a:cs typeface="B Titr" panose="00000700000000000000" pitchFamily="2" charset="-78"/>
            </a:endParaRPr>
          </a:p>
          <a:p>
            <a:pPr marL="0" indent="0" algn="r">
              <a:buNone/>
            </a:pPr>
            <a:r>
              <a:rPr lang="fa-IR" dirty="0" smtClean="0">
                <a:cs typeface="B Nazanin" panose="00000400000000000000" pitchFamily="2" charset="-78"/>
              </a:rPr>
              <a:t>انواع </a:t>
            </a:r>
            <a:r>
              <a:rPr lang="fa-IR" dirty="0">
                <a:cs typeface="B Nazanin" panose="00000400000000000000" pitchFamily="2" charset="-78"/>
              </a:rPr>
              <a:t>مواد اين گروه عبارتند </a:t>
            </a:r>
            <a:r>
              <a:rPr lang="fa-IR" dirty="0" smtClean="0">
                <a:cs typeface="B Nazanin" panose="00000400000000000000" pitchFamily="2" charset="-78"/>
              </a:rPr>
              <a:t>از</a:t>
            </a:r>
            <a:r>
              <a:rPr lang="en-US" dirty="0">
                <a:cs typeface="B Nazanin" panose="00000400000000000000" pitchFamily="2" charset="-78"/>
              </a:rPr>
              <a:t/>
            </a:r>
            <a:br>
              <a:rPr lang="en-US" dirty="0">
                <a:cs typeface="B Nazanin" panose="00000400000000000000" pitchFamily="2" charset="-78"/>
              </a:rPr>
            </a:br>
            <a:r>
              <a:rPr lang="fa-IR" dirty="0">
                <a:cs typeface="B Nazanin" panose="00000400000000000000" pitchFamily="2" charset="-78"/>
              </a:rPr>
              <a:t>گوشت هاي قرمز (گوسفند و گوساله) گوشت هاي سفيد (مرغ، ماهي و پرندگان )امعا و احشاء ‌(جگر، دل، قلوه، زبان و مغز)‌، تخم مرغ) حبوبات (نخود، لوبيا، عدس، باقلا، لپه و ماش) و مغزها (گردو، بادام، فندق، پسته و انواع تخمه)</a:t>
            </a:r>
            <a:r>
              <a:rPr lang="en-US" dirty="0">
                <a:cs typeface="B Nazanin" panose="00000400000000000000" pitchFamily="2" charset="-78"/>
              </a:rPr>
              <a:t/>
            </a:r>
            <a:br>
              <a:rPr lang="en-US" dirty="0">
                <a:cs typeface="B Nazanin" panose="00000400000000000000" pitchFamily="2" charset="-78"/>
              </a:rPr>
            </a:br>
            <a:endParaRPr lang="fa-IR" dirty="0">
              <a:cs typeface="B Nazanin" panose="00000400000000000000" pitchFamily="2" charset="-78"/>
            </a:endParaRPr>
          </a:p>
          <a:p>
            <a:pPr marL="0" indent="0" algn="r">
              <a:buNone/>
            </a:pPr>
            <a:endParaRPr lang="fa-IR" dirty="0">
              <a:effectLst>
                <a:glow rad="38100">
                  <a:schemeClr val="bg1">
                    <a:lumMod val="50000"/>
                    <a:lumOff val="50000"/>
                    <a:alpha val="20000"/>
                  </a:schemeClr>
                </a:glow>
              </a:effectLst>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283" y="1214846"/>
            <a:ext cx="6580390" cy="4389120"/>
          </a:xfrm>
          <a:prstGeom prst="rect">
            <a:avLst/>
          </a:prstGeom>
          <a:ln>
            <a:noFill/>
          </a:ln>
          <a:effectLst>
            <a:softEdge rad="112500"/>
          </a:effectLst>
        </p:spPr>
      </p:pic>
    </p:spTree>
    <p:extLst>
      <p:ext uri="{BB962C8B-B14F-4D97-AF65-F5344CB8AC3E}">
        <p14:creationId xmlns:p14="http://schemas.microsoft.com/office/powerpoint/2010/main" val="1838925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617029" y="901111"/>
            <a:ext cx="6217919" cy="5473564"/>
          </a:xfrm>
        </p:spPr>
        <p:txBody>
          <a:bodyPr>
            <a:noAutofit/>
          </a:bodyPr>
          <a:lstStyle/>
          <a:p>
            <a:pPr marL="0" indent="0" algn="r">
              <a:buNone/>
            </a:pPr>
            <a:r>
              <a:rPr lang="fa-IR" dirty="0">
                <a:solidFill>
                  <a:srgbClr val="FF0000"/>
                </a:solidFill>
                <a:effectLst/>
                <a:cs typeface="B Titr" panose="00000700000000000000" pitchFamily="2" charset="-78"/>
              </a:rPr>
              <a:t>مواد مغذي </a:t>
            </a:r>
            <a:r>
              <a:rPr lang="fa-IR" dirty="0" smtClean="0">
                <a:solidFill>
                  <a:srgbClr val="FF0000"/>
                </a:solidFill>
                <a:effectLst/>
                <a:cs typeface="B Titr" panose="00000700000000000000" pitchFamily="2" charset="-78"/>
              </a:rPr>
              <a:t>مهم</a:t>
            </a:r>
          </a:p>
          <a:p>
            <a:pPr marL="0" indent="0" algn="r">
              <a:buNone/>
            </a:pPr>
            <a:r>
              <a:rPr lang="fa-IR" dirty="0" smtClean="0">
                <a:solidFill>
                  <a:srgbClr val="FF0000"/>
                </a:solidFill>
                <a:effectLst/>
                <a:cs typeface="B Titr" panose="00000700000000000000" pitchFamily="2" charset="-78"/>
              </a:rPr>
              <a:t>‌ </a:t>
            </a:r>
            <a:r>
              <a:rPr lang="fa-IR" sz="2400" dirty="0">
                <a:solidFill>
                  <a:srgbClr val="FF0000"/>
                </a:solidFill>
                <a:effectLst/>
                <a:cs typeface="B Nazanin" panose="00000400000000000000" pitchFamily="2" charset="-78"/>
              </a:rPr>
              <a:t>پروتئين، آهن، روي و بعضي از انواع ويتامين هاي گروه ب</a:t>
            </a:r>
            <a:r>
              <a:rPr lang="en-US" sz="2400" dirty="0">
                <a:solidFill>
                  <a:srgbClr val="FF0000"/>
                </a:solidFill>
                <a:effectLst/>
                <a:cs typeface="B Nazanin" panose="00000400000000000000" pitchFamily="2" charset="-78"/>
              </a:rPr>
              <a:t> </a:t>
            </a:r>
            <a:r>
              <a:rPr lang="en-US" sz="2400" dirty="0">
                <a:effectLst/>
                <a:cs typeface="B Nazanin" panose="00000400000000000000" pitchFamily="2" charset="-78"/>
              </a:rPr>
              <a:t/>
            </a:r>
            <a:br>
              <a:rPr lang="en-US" sz="2400" dirty="0">
                <a:effectLst/>
                <a:cs typeface="B Nazanin" panose="00000400000000000000" pitchFamily="2" charset="-78"/>
              </a:rPr>
            </a:br>
            <a:r>
              <a:rPr lang="fa-IR" sz="2400" dirty="0">
                <a:effectLst/>
                <a:cs typeface="B Nazanin" panose="00000400000000000000" pitchFamily="2" charset="-78"/>
              </a:rPr>
              <a:t>واحد اندازه گيري: هر واحد از اين گروه برابر است با 60 گرم گوشت پخته یاخام و یا دو قطعه خورشتی ،يا يك ليوان انواع مغزها (گردو، قندق، بادام، پسته و تخمه) يا دو عدد تخم مرغ </a:t>
            </a:r>
            <a:r>
              <a:rPr lang="en-US" sz="2400" dirty="0">
                <a:effectLst/>
                <a:cs typeface="B Nazanin" panose="00000400000000000000" pitchFamily="2" charset="-78"/>
              </a:rPr>
              <a:t/>
            </a:r>
            <a:br>
              <a:rPr lang="en-US" sz="2400" dirty="0">
                <a:effectLst/>
                <a:cs typeface="B Nazanin" panose="00000400000000000000" pitchFamily="2" charset="-78"/>
              </a:rPr>
            </a:br>
            <a:r>
              <a:rPr lang="fa-IR" sz="2400" dirty="0">
                <a:effectLst/>
                <a:cs typeface="B Nazanin" panose="00000400000000000000" pitchFamily="2" charset="-78"/>
              </a:rPr>
              <a:t>مقدار مصرف: براي افراد بزرگسال و سالم مصرف روزانه، 3-2 واحد از اين گروه توصيه مي شود. اين گروه براي رشد، خون سازي و سلامت دستگاه عصبي لازم است</a:t>
            </a:r>
            <a:r>
              <a:rPr lang="en-US" sz="2400" dirty="0">
                <a:effectLst/>
                <a:cs typeface="B Nazanin" panose="00000400000000000000" pitchFamily="2" charset="-78"/>
              </a:rPr>
              <a:t>.</a:t>
            </a:r>
          </a:p>
          <a:p>
            <a:pPr marL="0" indent="0" algn="r">
              <a:buNone/>
            </a:pPr>
            <a:r>
              <a:rPr lang="fa-IR" sz="2400" dirty="0">
                <a:effectLst/>
                <a:cs typeface="B Nazanin" panose="00000400000000000000" pitchFamily="2" charset="-78"/>
              </a:rPr>
              <a:t>انواع مغزها (گردو، فندق، بادام و پسته) ميان وعده هاي مناسب براي تامين پروتئين، انرژي و برخي از مواد مغذي مانند آهن هستند</a:t>
            </a:r>
            <a:r>
              <a:rPr lang="en-US" sz="2000" dirty="0">
                <a:effectLst/>
                <a:cs typeface="B Nazanin" panose="00000400000000000000" pitchFamily="2" charset="-78"/>
              </a:rPr>
              <a:t>.</a:t>
            </a:r>
            <a:br>
              <a:rPr lang="en-US" sz="2000" dirty="0">
                <a:effectLst/>
                <a:cs typeface="B Nazanin" panose="00000400000000000000" pitchFamily="2" charset="-78"/>
              </a:rPr>
            </a:br>
            <a:endParaRPr lang="fa-IR" sz="2000" dirty="0">
              <a:cs typeface="B Nazanin" panose="00000400000000000000" pitchFamily="2" charset="-78"/>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980" r="-980" b="11581"/>
          <a:stretch/>
        </p:blipFill>
        <p:spPr>
          <a:xfrm>
            <a:off x="282620" y="1044802"/>
            <a:ext cx="5334409" cy="4637540"/>
          </a:xfrm>
          <a:prstGeom prst="rect">
            <a:avLst/>
          </a:prstGeom>
          <a:ln>
            <a:noFill/>
          </a:ln>
          <a:effectLst>
            <a:softEdge rad="112500"/>
          </a:effectLst>
        </p:spPr>
      </p:pic>
    </p:spTree>
    <p:extLst>
      <p:ext uri="{BB962C8B-B14F-4D97-AF65-F5344CB8AC3E}">
        <p14:creationId xmlns:p14="http://schemas.microsoft.com/office/powerpoint/2010/main" val="3593698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3521" y="1045028"/>
            <a:ext cx="6588034" cy="4955203"/>
          </a:xfrm>
          <a:prstGeom prst="rect">
            <a:avLst/>
          </a:prstGeom>
        </p:spPr>
        <p:txBody>
          <a:bodyPr wrap="square">
            <a:spAutoFit/>
          </a:bodyPr>
          <a:lstStyle/>
          <a:p>
            <a:pPr algn="r"/>
            <a:r>
              <a:rPr lang="fa-IR" sz="2800" dirty="0">
                <a:solidFill>
                  <a:srgbClr val="FF0000"/>
                </a:solidFill>
                <a:cs typeface="B Titr" panose="00000700000000000000" pitchFamily="2" charset="-78"/>
              </a:rPr>
              <a:t>گروه </a:t>
            </a:r>
            <a:r>
              <a:rPr lang="fa-IR" sz="2800" dirty="0" smtClean="0">
                <a:solidFill>
                  <a:srgbClr val="FF0000"/>
                </a:solidFill>
                <a:cs typeface="B Titr" panose="00000700000000000000" pitchFamily="2" charset="-78"/>
              </a:rPr>
              <a:t>متفرقه</a:t>
            </a:r>
          </a:p>
          <a:p>
            <a:pPr algn="r"/>
            <a:r>
              <a:rPr lang="fa-IR" sz="2400" dirty="0" smtClean="0">
                <a:cs typeface="B Nazanin" panose="00000400000000000000" pitchFamily="2" charset="-78"/>
              </a:rPr>
              <a:t>اين </a:t>
            </a:r>
            <a:r>
              <a:rPr lang="fa-IR" sz="2400" dirty="0">
                <a:cs typeface="B Nazanin" panose="00000400000000000000" pitchFamily="2" charset="-78"/>
              </a:rPr>
              <a:t>گروه شامل انواع مواد قندي و چربي ها است. توصيه مي شود افراد بزرگسال در برنامه غذايي روزانه از اين گروه كمتر مصرف كنند.انواع مواد غذايي اين گروه عبارتنداز</a:t>
            </a:r>
            <a:r>
              <a:rPr lang="en-US" sz="2400" dirty="0">
                <a:cs typeface="B Nazanin" panose="00000400000000000000" pitchFamily="2" charset="-78"/>
              </a:rPr>
              <a:t/>
            </a:r>
            <a:br>
              <a:rPr lang="en-US" sz="2400" dirty="0">
                <a:cs typeface="B Nazanin" panose="00000400000000000000" pitchFamily="2" charset="-78"/>
              </a:rPr>
            </a:br>
            <a:r>
              <a:rPr lang="fa-IR" sz="2400" dirty="0">
                <a:cs typeface="B Nazanin" panose="00000400000000000000" pitchFamily="2" charset="-78"/>
              </a:rPr>
              <a:t>الف- چربي ها (روغن هاي جامد و روغن هاي مايع، پيه، دنبه، كره، خامه، سرشير و سس هاي چرب مثل مايونز)</a:t>
            </a:r>
            <a:r>
              <a:rPr lang="en-US" sz="2400" dirty="0">
                <a:cs typeface="B Nazanin" panose="00000400000000000000" pitchFamily="2" charset="-78"/>
              </a:rPr>
              <a:t/>
            </a:r>
            <a:br>
              <a:rPr lang="en-US" sz="2400" dirty="0">
                <a:cs typeface="B Nazanin" panose="00000400000000000000" pitchFamily="2" charset="-78"/>
              </a:rPr>
            </a:br>
            <a:r>
              <a:rPr lang="fa-IR" sz="2400" dirty="0">
                <a:cs typeface="B Nazanin" panose="00000400000000000000" pitchFamily="2" charset="-78"/>
              </a:rPr>
              <a:t>ب- شيريني ها و مواد قندي (مثل انواع مربا، شربت، قند و شكر، انواع شيريني هاي خشك و تر، انواع پيراشكي، آب نبات و شكلات)</a:t>
            </a:r>
            <a:endParaRPr lang="en-US" sz="2400" dirty="0">
              <a:cs typeface="B Nazanin" panose="00000400000000000000" pitchFamily="2" charset="-78"/>
            </a:endParaRPr>
          </a:p>
          <a:p>
            <a:pPr algn="r"/>
            <a:r>
              <a:rPr lang="fa-IR" sz="2400" dirty="0">
                <a:cs typeface="B Nazanin" panose="00000400000000000000" pitchFamily="2" charset="-78"/>
              </a:rPr>
              <a:t>پ   ترشي ها، شورها و چاشني ها (انواع ترشي و شور، فلفل، نمك، زردچوبه، دارچين و غيره</a:t>
            </a:r>
            <a:r>
              <a:rPr lang="en-US" sz="2400" dirty="0">
                <a:cs typeface="B Nazanin" panose="00000400000000000000" pitchFamily="2" charset="-78"/>
              </a:rPr>
              <a:t>)</a:t>
            </a:r>
            <a:r>
              <a:rPr lang="fa-IR" sz="2400" dirty="0">
                <a:cs typeface="B Nazanin" panose="00000400000000000000" pitchFamily="2" charset="-78"/>
              </a:rPr>
              <a:t>شکلات</a:t>
            </a:r>
            <a:endParaRPr lang="en-US" sz="2400" dirty="0">
              <a:cs typeface="B Nazanin" panose="00000400000000000000" pitchFamily="2" charset="-78"/>
            </a:endParaRPr>
          </a:p>
          <a:p>
            <a:pPr algn="r"/>
            <a:r>
              <a:rPr lang="fa-IR" sz="2400" dirty="0">
                <a:cs typeface="B Nazanin" panose="00000400000000000000" pitchFamily="2" charset="-78"/>
              </a:rPr>
              <a:t>- نوشيدني ها (نوشابه هاي گازدار، چاي، قهوه، انواع آب ميوه هاي صنعتي و پودرهاي آماده مثل پودر پرتقال و غيره</a:t>
            </a:r>
            <a:r>
              <a:rPr lang="en-US" sz="2400" dirty="0">
                <a:cs typeface="B Nazanin" panose="00000400000000000000" pitchFamily="2" charset="-78"/>
              </a:rPr>
              <a:t>.</a:t>
            </a:r>
            <a:br>
              <a:rPr lang="en-US" sz="2400" dirty="0">
                <a:cs typeface="B Nazanin" panose="00000400000000000000" pitchFamily="2" charset="-78"/>
              </a:rPr>
            </a:br>
            <a:endParaRPr lang="en-US" sz="2400" dirty="0">
              <a:cs typeface="B Nazanin" panose="00000400000000000000" pitchFamily="2" charset="-78"/>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5524"/>
          <a:stretch/>
        </p:blipFill>
        <p:spPr>
          <a:xfrm>
            <a:off x="728799" y="838741"/>
            <a:ext cx="4261213" cy="5367775"/>
          </a:xfrm>
          <a:prstGeom prst="rect">
            <a:avLst/>
          </a:prstGeom>
          <a:ln>
            <a:noFill/>
          </a:ln>
          <a:effectLst>
            <a:softEdge rad="112500"/>
          </a:effectLst>
        </p:spPr>
      </p:pic>
    </p:spTree>
    <p:extLst>
      <p:ext uri="{BB962C8B-B14F-4D97-AF65-F5344CB8AC3E}">
        <p14:creationId xmlns:p14="http://schemas.microsoft.com/office/powerpoint/2010/main" val="25703828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80978124"/>
              </p:ext>
            </p:extLst>
          </p:nvPr>
        </p:nvGraphicFramePr>
        <p:xfrm>
          <a:off x="0" y="0"/>
          <a:ext cx="12192000" cy="7058855"/>
        </p:xfrm>
        <a:graphic>
          <a:graphicData uri="http://schemas.openxmlformats.org/drawingml/2006/table">
            <a:tbl>
              <a:tblPr firstRow="1" firstCol="1" bandRow="1">
                <a:tableStyleId>{ED083AE6-46FA-4A59-8FB0-9F97EB10719F}</a:tableStyleId>
              </a:tblPr>
              <a:tblGrid>
                <a:gridCol w="5304916">
                  <a:extLst>
                    <a:ext uri="{9D8B030D-6E8A-4147-A177-3AD203B41FA5}">
                      <a16:colId xmlns:a16="http://schemas.microsoft.com/office/drawing/2014/main" val="3082200613"/>
                    </a:ext>
                  </a:extLst>
                </a:gridCol>
                <a:gridCol w="3589792">
                  <a:extLst>
                    <a:ext uri="{9D8B030D-6E8A-4147-A177-3AD203B41FA5}">
                      <a16:colId xmlns:a16="http://schemas.microsoft.com/office/drawing/2014/main" val="3050318023"/>
                    </a:ext>
                  </a:extLst>
                </a:gridCol>
                <a:gridCol w="3297292">
                  <a:extLst>
                    <a:ext uri="{9D8B030D-6E8A-4147-A177-3AD203B41FA5}">
                      <a16:colId xmlns:a16="http://schemas.microsoft.com/office/drawing/2014/main" val="1866726256"/>
                    </a:ext>
                  </a:extLst>
                </a:gridCol>
              </a:tblGrid>
              <a:tr h="520895">
                <a:tc>
                  <a:txBody>
                    <a:bodyPr/>
                    <a:lstStyle/>
                    <a:p>
                      <a:pPr marL="0" marR="0" algn="just" rtl="1">
                        <a:lnSpc>
                          <a:spcPct val="150000"/>
                        </a:lnSpc>
                        <a:spcBef>
                          <a:spcPts val="0"/>
                        </a:spcBef>
                        <a:spcAft>
                          <a:spcPts val="0"/>
                        </a:spcAft>
                      </a:pPr>
                      <a:r>
                        <a:rPr lang="fa-IR" sz="2000" dirty="0">
                          <a:solidFill>
                            <a:schemeClr val="bg1"/>
                          </a:solidFill>
                          <a:effectLst/>
                          <a:cs typeface="B Titr" panose="00000700000000000000" pitchFamily="2" charset="-78"/>
                        </a:rPr>
                        <a:t>مقدار هر سهم</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solidFill>
                      <a:srgbClr val="7030A0"/>
                    </a:solidFill>
                  </a:tcPr>
                </a:tc>
                <a:tc>
                  <a:txBody>
                    <a:bodyPr/>
                    <a:lstStyle/>
                    <a:p>
                      <a:pPr marL="0" marR="0" algn="just" rtl="1">
                        <a:lnSpc>
                          <a:spcPct val="150000"/>
                        </a:lnSpc>
                        <a:spcBef>
                          <a:spcPts val="0"/>
                        </a:spcBef>
                        <a:spcAft>
                          <a:spcPts val="0"/>
                        </a:spcAft>
                      </a:pPr>
                      <a:r>
                        <a:rPr lang="fa-IR" sz="2000" dirty="0">
                          <a:solidFill>
                            <a:schemeClr val="bg1"/>
                          </a:solidFill>
                          <a:effectLst/>
                          <a:cs typeface="B Titr" panose="00000700000000000000" pitchFamily="2" charset="-78"/>
                        </a:rPr>
                        <a:t>تعداد و سهم روزانه پیشنهادی</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solidFill>
                      <a:srgbClr val="7030A0"/>
                    </a:solidFill>
                  </a:tcPr>
                </a:tc>
                <a:tc>
                  <a:txBody>
                    <a:bodyPr/>
                    <a:lstStyle/>
                    <a:p>
                      <a:pPr marL="0" marR="0" algn="just" rtl="1">
                        <a:lnSpc>
                          <a:spcPct val="150000"/>
                        </a:lnSpc>
                        <a:spcBef>
                          <a:spcPts val="0"/>
                        </a:spcBef>
                        <a:spcAft>
                          <a:spcPts val="0"/>
                        </a:spcAft>
                      </a:pPr>
                      <a:r>
                        <a:rPr lang="fa-IR" sz="2000" dirty="0">
                          <a:solidFill>
                            <a:schemeClr val="bg1"/>
                          </a:solidFill>
                          <a:effectLst/>
                          <a:cs typeface="B Titr" panose="00000700000000000000" pitchFamily="2" charset="-78"/>
                        </a:rPr>
                        <a:t>گروه غذایی</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solidFill>
                      <a:srgbClr val="7030A0"/>
                    </a:solidFill>
                  </a:tcPr>
                </a:tc>
                <a:extLst>
                  <a:ext uri="{0D108BD9-81ED-4DB2-BD59-A6C34878D82A}">
                    <a16:rowId xmlns:a16="http://schemas.microsoft.com/office/drawing/2014/main" val="2624481496"/>
                  </a:ext>
                </a:extLst>
              </a:tr>
              <a:tr h="1066974">
                <a:tc>
                  <a:txBody>
                    <a:bodyPr/>
                    <a:lstStyle/>
                    <a:p>
                      <a:pPr marL="0" marR="0" algn="just" rtl="1">
                        <a:lnSpc>
                          <a:spcPct val="150000"/>
                        </a:lnSpc>
                        <a:spcBef>
                          <a:spcPts val="0"/>
                        </a:spcBef>
                        <a:spcAft>
                          <a:spcPts val="0"/>
                        </a:spcAft>
                      </a:pPr>
                      <a:r>
                        <a:rPr lang="fa-IR" sz="1600" dirty="0">
                          <a:solidFill>
                            <a:schemeClr val="bg1"/>
                          </a:solidFill>
                          <a:effectLst/>
                          <a:cs typeface="B Titr" panose="00000700000000000000" pitchFamily="2" charset="-78"/>
                        </a:rPr>
                        <a:t>یک برش نان ، نصف نان همبرگر ، یک نان سفید کوچک ،بیسکویت 3 تا 4 کراکر کوچک یا 2 عدد بزرگ ، نصف فنجان غلات پخته ، برنج یا ماکارونی ، 30 گرم غلات صبحانه ( آماده مصرف)</a:t>
                      </a:r>
                      <a:endParaRPr lang="en-US" sz="16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0" scaled="1"/>
                      <a:tileRect/>
                    </a:gradFill>
                  </a:tcPr>
                </a:tc>
                <a:tc>
                  <a:txBody>
                    <a:bodyPr/>
                    <a:lstStyle/>
                    <a:p>
                      <a:pPr marL="0" marR="0" algn="just" rtl="1">
                        <a:lnSpc>
                          <a:spcPct val="150000"/>
                        </a:lnSpc>
                        <a:spcBef>
                          <a:spcPts val="0"/>
                        </a:spcBef>
                        <a:spcAft>
                          <a:spcPts val="0"/>
                        </a:spcAft>
                      </a:pPr>
                      <a:r>
                        <a:rPr lang="fa-IR" sz="2000" dirty="0">
                          <a:solidFill>
                            <a:schemeClr val="bg1"/>
                          </a:solidFill>
                          <a:effectLst/>
                          <a:cs typeface="B Titr" panose="00000700000000000000" pitchFamily="2" charset="-78"/>
                        </a:rPr>
                        <a:t>6 تا 11سهم( شامل چند سهم محصولات غلات کامل)</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solidFill>
                      <a:srgbClr val="FFFF00"/>
                    </a:solidFill>
                  </a:tcPr>
                </a:tc>
                <a:tc>
                  <a:txBody>
                    <a:bodyPr/>
                    <a:lstStyle/>
                    <a:p>
                      <a:pPr marL="0" marR="0" algn="just" rtl="1">
                        <a:lnSpc>
                          <a:spcPct val="150000"/>
                        </a:lnSpc>
                        <a:spcBef>
                          <a:spcPts val="0"/>
                        </a:spcBef>
                        <a:spcAft>
                          <a:spcPts val="0"/>
                        </a:spcAft>
                      </a:pPr>
                      <a:r>
                        <a:rPr lang="fa-IR" sz="2000" dirty="0">
                          <a:solidFill>
                            <a:schemeClr val="bg1"/>
                          </a:solidFill>
                          <a:effectLst/>
                          <a:cs typeface="B Titr" panose="00000700000000000000" pitchFamily="2" charset="-78"/>
                        </a:rPr>
                        <a:t>نان ، غلات و دیگر فرآورده های غلات ، دانه کامل ، دانه غنی شده</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tcPr>
                </a:tc>
                <a:extLst>
                  <a:ext uri="{0D108BD9-81ED-4DB2-BD59-A6C34878D82A}">
                    <a16:rowId xmlns:a16="http://schemas.microsoft.com/office/drawing/2014/main" val="434962151"/>
                  </a:ext>
                </a:extLst>
              </a:tr>
              <a:tr h="1478602">
                <a:tc>
                  <a:txBody>
                    <a:bodyPr/>
                    <a:lstStyle/>
                    <a:p>
                      <a:pPr marL="0" marR="0" algn="just" rtl="1">
                        <a:lnSpc>
                          <a:spcPct val="150000"/>
                        </a:lnSpc>
                        <a:spcBef>
                          <a:spcPts val="0"/>
                        </a:spcBef>
                        <a:spcAft>
                          <a:spcPts val="0"/>
                        </a:spcAft>
                      </a:pPr>
                      <a:r>
                        <a:rPr lang="fa-IR" sz="1200" dirty="0">
                          <a:solidFill>
                            <a:schemeClr val="bg1"/>
                          </a:solidFill>
                          <a:effectLst/>
                          <a:cs typeface="B Titr" panose="00000700000000000000" pitchFamily="2" charset="-78"/>
                        </a:rPr>
                        <a:t> </a:t>
                      </a:r>
                      <a:endParaRPr lang="en-US" sz="1200" dirty="0">
                        <a:solidFill>
                          <a:schemeClr val="bg1"/>
                        </a:solidFill>
                        <a:effectLst/>
                        <a:cs typeface="B Titr" panose="00000700000000000000" pitchFamily="2" charset="-78"/>
                      </a:endParaRPr>
                    </a:p>
                    <a:p>
                      <a:pPr marL="0" marR="0" algn="just" rtl="1">
                        <a:lnSpc>
                          <a:spcPct val="150000"/>
                        </a:lnSpc>
                        <a:spcBef>
                          <a:spcPts val="0"/>
                        </a:spcBef>
                        <a:spcAft>
                          <a:spcPts val="0"/>
                        </a:spcAft>
                      </a:pPr>
                      <a:r>
                        <a:rPr lang="fa-IR" sz="2000" dirty="0">
                          <a:solidFill>
                            <a:schemeClr val="bg1"/>
                          </a:solidFill>
                          <a:effectLst/>
                          <a:cs typeface="B Titr" panose="00000700000000000000" pitchFamily="2" charset="-78"/>
                        </a:rPr>
                        <a:t>نصف فنجان سبزیهای پخته یا خام خرد شده یا یک فنجان سبزیهای برگی خام ، مثل کاهو یا اسفناج </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rgbClr val="07A922">
                            <a:shade val="30000"/>
                            <a:satMod val="115000"/>
                          </a:srgbClr>
                        </a:gs>
                        <a:gs pos="50000">
                          <a:srgbClr val="07A922">
                            <a:shade val="67500"/>
                            <a:satMod val="115000"/>
                          </a:srgbClr>
                        </a:gs>
                        <a:gs pos="100000">
                          <a:srgbClr val="07A922">
                            <a:shade val="100000"/>
                            <a:satMod val="115000"/>
                          </a:srgbClr>
                        </a:gs>
                      </a:gsLst>
                      <a:lin ang="0" scaled="1"/>
                      <a:tileRect/>
                    </a:gradFill>
                  </a:tcPr>
                </a:tc>
                <a:tc>
                  <a:txBody>
                    <a:bodyPr/>
                    <a:lstStyle/>
                    <a:p>
                      <a:pPr marL="0" marR="0" algn="just" rtl="1">
                        <a:lnSpc>
                          <a:spcPct val="150000"/>
                        </a:lnSpc>
                        <a:spcBef>
                          <a:spcPts val="0"/>
                        </a:spcBef>
                        <a:spcAft>
                          <a:spcPts val="0"/>
                        </a:spcAft>
                      </a:pPr>
                      <a:r>
                        <a:rPr lang="fa-IR" sz="1200" dirty="0">
                          <a:solidFill>
                            <a:schemeClr val="bg1"/>
                          </a:solidFill>
                          <a:effectLst/>
                          <a:cs typeface="B Titr" panose="00000700000000000000" pitchFamily="2" charset="-78"/>
                        </a:rPr>
                        <a:t> </a:t>
                      </a:r>
                      <a:endParaRPr lang="en-US" sz="1200" dirty="0">
                        <a:solidFill>
                          <a:schemeClr val="bg1"/>
                        </a:solidFill>
                        <a:effectLst/>
                        <a:cs typeface="B Titr" panose="00000700000000000000" pitchFamily="2" charset="-78"/>
                      </a:endParaRPr>
                    </a:p>
                    <a:p>
                      <a:pPr marL="0" marR="0" algn="just" rtl="1">
                        <a:lnSpc>
                          <a:spcPct val="150000"/>
                        </a:lnSpc>
                        <a:spcBef>
                          <a:spcPts val="0"/>
                        </a:spcBef>
                        <a:spcAft>
                          <a:spcPts val="0"/>
                        </a:spcAft>
                      </a:pPr>
                      <a:r>
                        <a:rPr lang="fa-IR" sz="1800" dirty="0">
                          <a:solidFill>
                            <a:schemeClr val="bg1"/>
                          </a:solidFill>
                          <a:effectLst/>
                          <a:cs typeface="B Titr" panose="00000700000000000000" pitchFamily="2" charset="-78"/>
                        </a:rPr>
                        <a:t>3 تا 5 سهم ( شامل انواع ، هفته ای چند بار سبزیهای دارای برگ سبز تیره و دانه ها را مصرف کنید )</a:t>
                      </a:r>
                      <a:endParaRPr lang="en-US" sz="18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solidFill>
                      <a:srgbClr val="07A922"/>
                    </a:solidFill>
                  </a:tcPr>
                </a:tc>
                <a:tc>
                  <a:txBody>
                    <a:bodyPr/>
                    <a:lstStyle/>
                    <a:p>
                      <a:pPr marL="0" marR="0" algn="just" rtl="1">
                        <a:lnSpc>
                          <a:spcPct val="150000"/>
                        </a:lnSpc>
                        <a:spcBef>
                          <a:spcPts val="0"/>
                        </a:spcBef>
                        <a:spcAft>
                          <a:spcPts val="0"/>
                        </a:spcAft>
                      </a:pPr>
                      <a:r>
                        <a:rPr lang="fa-IR" sz="2000" dirty="0" smtClean="0">
                          <a:solidFill>
                            <a:schemeClr val="bg1"/>
                          </a:solidFill>
                          <a:effectLst/>
                          <a:cs typeface="B Titr" panose="00000700000000000000" pitchFamily="2" charset="-78"/>
                        </a:rPr>
                        <a:t>سبزیها، سبزیهای </a:t>
                      </a:r>
                      <a:r>
                        <a:rPr lang="fa-IR" sz="2000" dirty="0">
                          <a:solidFill>
                            <a:schemeClr val="bg1"/>
                          </a:solidFill>
                          <a:effectLst/>
                          <a:cs typeface="B Titr" panose="00000700000000000000" pitchFamily="2" charset="-78"/>
                        </a:rPr>
                        <a:t>دارای برگ سبز تیره </a:t>
                      </a:r>
                      <a:r>
                        <a:rPr lang="fa-IR" sz="2000" baseline="0" dirty="0" smtClean="0">
                          <a:solidFill>
                            <a:schemeClr val="bg1"/>
                          </a:solidFill>
                          <a:effectLst/>
                          <a:cs typeface="B Titr" panose="00000700000000000000" pitchFamily="2" charset="-78"/>
                        </a:rPr>
                        <a:t> ،</a:t>
                      </a:r>
                      <a:r>
                        <a:rPr lang="fa-IR" sz="2000" dirty="0" smtClean="0">
                          <a:solidFill>
                            <a:schemeClr val="bg1"/>
                          </a:solidFill>
                          <a:effectLst/>
                          <a:cs typeface="B Titr" panose="00000700000000000000" pitchFamily="2" charset="-78"/>
                        </a:rPr>
                        <a:t>سبزیهای زرد تیره، نخود </a:t>
                      </a:r>
                      <a:r>
                        <a:rPr lang="fa-IR" sz="2000" dirty="0">
                          <a:solidFill>
                            <a:schemeClr val="bg1"/>
                          </a:solidFill>
                          <a:effectLst/>
                          <a:cs typeface="B Titr" panose="00000700000000000000" pitchFamily="2" charset="-78"/>
                        </a:rPr>
                        <a:t>و </a:t>
                      </a:r>
                      <a:r>
                        <a:rPr lang="fa-IR" sz="2000" dirty="0" smtClean="0">
                          <a:solidFill>
                            <a:schemeClr val="bg1"/>
                          </a:solidFill>
                          <a:effectLst/>
                          <a:cs typeface="B Titr" panose="00000700000000000000" pitchFamily="2" charset="-78"/>
                        </a:rPr>
                        <a:t>لوبیا، سبزیهای </a:t>
                      </a:r>
                      <a:r>
                        <a:rPr lang="fa-IR" sz="2000" dirty="0">
                          <a:solidFill>
                            <a:schemeClr val="bg1"/>
                          </a:solidFill>
                          <a:effectLst/>
                          <a:cs typeface="B Titr" panose="00000700000000000000" pitchFamily="2" charset="-78"/>
                        </a:rPr>
                        <a:t>نشاسته ای </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rgbClr val="07A922">
                            <a:shade val="30000"/>
                            <a:satMod val="115000"/>
                          </a:srgbClr>
                        </a:gs>
                        <a:gs pos="50000">
                          <a:srgbClr val="07A922">
                            <a:shade val="67500"/>
                            <a:satMod val="115000"/>
                          </a:srgbClr>
                        </a:gs>
                        <a:gs pos="100000">
                          <a:srgbClr val="07A922">
                            <a:shade val="100000"/>
                            <a:satMod val="115000"/>
                          </a:srgbClr>
                        </a:gs>
                      </a:gsLst>
                      <a:lin ang="10800000" scaled="1"/>
                      <a:tileRect/>
                    </a:gradFill>
                  </a:tcPr>
                </a:tc>
                <a:extLst>
                  <a:ext uri="{0D108BD9-81ED-4DB2-BD59-A6C34878D82A}">
                    <a16:rowId xmlns:a16="http://schemas.microsoft.com/office/drawing/2014/main" val="2354750904"/>
                  </a:ext>
                </a:extLst>
              </a:tr>
              <a:tr h="1611814">
                <a:tc>
                  <a:txBody>
                    <a:bodyPr/>
                    <a:lstStyle/>
                    <a:p>
                      <a:pPr marL="0" marR="0" algn="just" rtl="1">
                        <a:lnSpc>
                          <a:spcPct val="150000"/>
                        </a:lnSpc>
                        <a:spcBef>
                          <a:spcPts val="0"/>
                        </a:spcBef>
                        <a:spcAft>
                          <a:spcPts val="0"/>
                        </a:spcAft>
                      </a:pPr>
                      <a:r>
                        <a:rPr lang="fa-IR" sz="1200" dirty="0">
                          <a:solidFill>
                            <a:schemeClr val="bg1"/>
                          </a:solidFill>
                          <a:effectLst/>
                          <a:cs typeface="B Titr" panose="00000700000000000000" pitchFamily="2" charset="-78"/>
                        </a:rPr>
                        <a:t> </a:t>
                      </a:r>
                      <a:endParaRPr lang="en-US" sz="1200" dirty="0">
                        <a:solidFill>
                          <a:schemeClr val="bg1"/>
                        </a:solidFill>
                        <a:effectLst/>
                        <a:cs typeface="B Titr" panose="00000700000000000000" pitchFamily="2" charset="-78"/>
                      </a:endParaRPr>
                    </a:p>
                    <a:p>
                      <a:pPr marL="0" marR="0" algn="just" rtl="1">
                        <a:lnSpc>
                          <a:spcPct val="150000"/>
                        </a:lnSpc>
                        <a:spcBef>
                          <a:spcPts val="0"/>
                        </a:spcBef>
                        <a:spcAft>
                          <a:spcPts val="0"/>
                        </a:spcAft>
                      </a:pPr>
                      <a:r>
                        <a:rPr lang="fa-IR" sz="1600" dirty="0">
                          <a:solidFill>
                            <a:schemeClr val="bg1"/>
                          </a:solidFill>
                          <a:effectLst/>
                          <a:cs typeface="B Titr" panose="00000700000000000000" pitchFamily="2" charset="-78"/>
                        </a:rPr>
                        <a:t>یک عدد میوه مثل سیب ، موز ، پرتقال نصف گریپ فروت ، یک برش خربزه ، 4/3 فنجان آب میوه ، نصف فنجان توت یا میوه های پخته یا کنسرو شده یا 4/1 فنجان میوه های خشک شده</a:t>
                      </a:r>
                      <a:endParaRPr lang="en-US" sz="1600" dirty="0">
                        <a:solidFill>
                          <a:schemeClr val="bg1"/>
                        </a:solidFill>
                        <a:effectLst/>
                        <a:cs typeface="B Titr" panose="00000700000000000000" pitchFamily="2" charset="-78"/>
                      </a:endParaRPr>
                    </a:p>
                    <a:p>
                      <a:pPr marL="0" marR="0" algn="just" rtl="1">
                        <a:lnSpc>
                          <a:spcPct val="150000"/>
                        </a:lnSpc>
                        <a:spcBef>
                          <a:spcPts val="0"/>
                        </a:spcBef>
                        <a:spcAft>
                          <a:spcPts val="0"/>
                        </a:spcAft>
                      </a:pPr>
                      <a:r>
                        <a:rPr lang="en-US" sz="1200" dirty="0">
                          <a:solidFill>
                            <a:schemeClr val="bg1"/>
                          </a:solidFill>
                          <a:effectLst/>
                          <a:cs typeface="B Titr" panose="00000700000000000000" pitchFamily="2" charset="-78"/>
                        </a:rPr>
                        <a:t> </a:t>
                      </a:r>
                      <a:endParaRPr lang="en-US" sz="12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solidFill>
                      <a:srgbClr val="FF6600"/>
                    </a:solidFill>
                  </a:tcPr>
                </a:tc>
                <a:tc>
                  <a:txBody>
                    <a:bodyPr/>
                    <a:lstStyle/>
                    <a:p>
                      <a:pPr marL="0" marR="0" algn="just" rtl="1">
                        <a:lnSpc>
                          <a:spcPct val="150000"/>
                        </a:lnSpc>
                        <a:spcBef>
                          <a:spcPts val="0"/>
                        </a:spcBef>
                        <a:spcAft>
                          <a:spcPts val="0"/>
                        </a:spcAft>
                      </a:pPr>
                      <a:r>
                        <a:rPr lang="fa-IR" sz="1200" dirty="0">
                          <a:solidFill>
                            <a:schemeClr val="bg1"/>
                          </a:solidFill>
                          <a:effectLst/>
                          <a:cs typeface="B Titr" panose="00000700000000000000" pitchFamily="2" charset="-78"/>
                        </a:rPr>
                        <a:t> </a:t>
                      </a:r>
                      <a:endParaRPr lang="en-US" sz="1200" dirty="0">
                        <a:solidFill>
                          <a:schemeClr val="bg1"/>
                        </a:solidFill>
                        <a:effectLst/>
                        <a:cs typeface="B Titr" panose="00000700000000000000" pitchFamily="2" charset="-78"/>
                      </a:endParaRPr>
                    </a:p>
                    <a:p>
                      <a:pPr marL="0" marR="0" algn="just" rtl="1">
                        <a:lnSpc>
                          <a:spcPct val="150000"/>
                        </a:lnSpc>
                        <a:spcBef>
                          <a:spcPts val="0"/>
                        </a:spcBef>
                        <a:spcAft>
                          <a:spcPts val="0"/>
                        </a:spcAft>
                      </a:pPr>
                      <a:r>
                        <a:rPr lang="fa-IR" sz="2400" dirty="0">
                          <a:solidFill>
                            <a:schemeClr val="bg1"/>
                          </a:solidFill>
                          <a:effectLst/>
                          <a:cs typeface="B Titr" panose="00000700000000000000" pitchFamily="2" charset="-78"/>
                        </a:rPr>
                        <a:t>2 تا 4 سهم</a:t>
                      </a:r>
                      <a:endParaRPr lang="en-US" sz="24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solidFill>
                      <a:srgbClr val="FF6600"/>
                    </a:solidFill>
                  </a:tcPr>
                </a:tc>
                <a:tc>
                  <a:txBody>
                    <a:bodyPr/>
                    <a:lstStyle/>
                    <a:p>
                      <a:pPr marL="0" marR="0" algn="just" rtl="1">
                        <a:lnSpc>
                          <a:spcPct val="150000"/>
                        </a:lnSpc>
                        <a:spcBef>
                          <a:spcPts val="0"/>
                        </a:spcBef>
                        <a:spcAft>
                          <a:spcPts val="0"/>
                        </a:spcAft>
                      </a:pPr>
                      <a:r>
                        <a:rPr lang="fa-IR" sz="2400" dirty="0">
                          <a:solidFill>
                            <a:schemeClr val="bg1"/>
                          </a:solidFill>
                          <a:effectLst/>
                          <a:cs typeface="B Titr" panose="00000700000000000000" pitchFamily="2" charset="-78"/>
                        </a:rPr>
                        <a:t>میوه ها</a:t>
                      </a:r>
                      <a:endParaRPr lang="en-US" sz="2400" dirty="0">
                        <a:solidFill>
                          <a:schemeClr val="bg1"/>
                        </a:solidFill>
                        <a:effectLst/>
                        <a:cs typeface="B Titr" panose="00000700000000000000" pitchFamily="2" charset="-78"/>
                      </a:endParaRPr>
                    </a:p>
                    <a:p>
                      <a:pPr marL="0" marR="0" algn="just" rtl="1">
                        <a:lnSpc>
                          <a:spcPct val="150000"/>
                        </a:lnSpc>
                        <a:spcBef>
                          <a:spcPts val="0"/>
                        </a:spcBef>
                        <a:spcAft>
                          <a:spcPts val="0"/>
                        </a:spcAft>
                      </a:pPr>
                      <a:r>
                        <a:rPr lang="fa-IR" sz="2400" dirty="0">
                          <a:solidFill>
                            <a:schemeClr val="bg1"/>
                          </a:solidFill>
                          <a:effectLst/>
                          <a:cs typeface="B Titr" panose="00000700000000000000" pitchFamily="2" charset="-78"/>
                        </a:rPr>
                        <a:t>مرکبات ، توت ها ، خربزه</a:t>
                      </a:r>
                      <a:endParaRPr lang="en-US" sz="24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lnB w="12700" cmpd="sng">
                      <a:noFill/>
                    </a:lnB>
                    <a:solidFill>
                      <a:srgbClr val="FF6600"/>
                    </a:solidFill>
                  </a:tcPr>
                </a:tc>
                <a:extLst>
                  <a:ext uri="{0D108BD9-81ED-4DB2-BD59-A6C34878D82A}">
                    <a16:rowId xmlns:a16="http://schemas.microsoft.com/office/drawing/2014/main" val="1201051016"/>
                  </a:ext>
                </a:extLst>
              </a:tr>
              <a:tr h="522135">
                <a:tc>
                  <a:txBody>
                    <a:bodyPr/>
                    <a:lstStyle/>
                    <a:p>
                      <a:pPr marL="0" marR="0" algn="just" rtl="1">
                        <a:lnSpc>
                          <a:spcPct val="150000"/>
                        </a:lnSpc>
                        <a:spcBef>
                          <a:spcPts val="0"/>
                        </a:spcBef>
                        <a:spcAft>
                          <a:spcPts val="0"/>
                        </a:spcAft>
                      </a:pPr>
                      <a:r>
                        <a:rPr lang="fa-IR" sz="1400" b="1" dirty="0">
                          <a:solidFill>
                            <a:schemeClr val="tx1"/>
                          </a:solidFill>
                          <a:effectLst/>
                          <a:cs typeface="B Titr" panose="00000700000000000000" pitchFamily="2" charset="-78"/>
                        </a:rPr>
                        <a:t>یک فنجان شیر ، 240 گرم ماست ، 30 تا 45 گرم پنیر ، 60 گرم پنیر فرآوری شده </a:t>
                      </a:r>
                      <a:endParaRPr lang="en-US" sz="1400" b="1" dirty="0">
                        <a:solidFill>
                          <a:schemeClr val="tx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0" scaled="1"/>
                      <a:tileRect/>
                    </a:gradFill>
                  </a:tcPr>
                </a:tc>
                <a:tc>
                  <a:txBody>
                    <a:bodyPr/>
                    <a:lstStyle/>
                    <a:p>
                      <a:pPr marL="0" marR="0" algn="just" rtl="1">
                        <a:lnSpc>
                          <a:spcPct val="150000"/>
                        </a:lnSpc>
                        <a:spcBef>
                          <a:spcPts val="0"/>
                        </a:spcBef>
                        <a:spcAft>
                          <a:spcPts val="0"/>
                        </a:spcAft>
                      </a:pPr>
                      <a:r>
                        <a:rPr lang="fa-IR" sz="1400" b="1" dirty="0">
                          <a:solidFill>
                            <a:schemeClr val="tx1"/>
                          </a:solidFill>
                          <a:effectLst/>
                          <a:cs typeface="B Titr" panose="00000700000000000000" pitchFamily="2" charset="-78"/>
                        </a:rPr>
                        <a:t>2 سهم ( 3 سهم برای نوجوانان و زنان باردار و شیرده )</a:t>
                      </a:r>
                      <a:endParaRPr lang="en-US" sz="1400" b="1" dirty="0">
                        <a:solidFill>
                          <a:schemeClr val="tx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lnR w="12700" cmpd="sng">
                      <a:noFill/>
                    </a:lnR>
                    <a:solidFill>
                      <a:schemeClr val="bg1"/>
                    </a:solidFill>
                  </a:tcPr>
                </a:tc>
                <a:tc>
                  <a:txBody>
                    <a:bodyPr/>
                    <a:lstStyle/>
                    <a:p>
                      <a:pPr marL="0" marR="0" algn="just" rtl="1">
                        <a:lnSpc>
                          <a:spcPct val="150000"/>
                        </a:lnSpc>
                        <a:spcBef>
                          <a:spcPts val="0"/>
                        </a:spcBef>
                        <a:spcAft>
                          <a:spcPts val="0"/>
                        </a:spcAft>
                      </a:pPr>
                      <a:r>
                        <a:rPr lang="fa-IR" sz="2400" b="1" dirty="0">
                          <a:solidFill>
                            <a:schemeClr val="tx1"/>
                          </a:solidFill>
                          <a:effectLst/>
                          <a:cs typeface="B Titr" panose="00000700000000000000" pitchFamily="2" charset="-78"/>
                        </a:rPr>
                        <a:t>شیر ، پنیر و ماست </a:t>
                      </a:r>
                      <a:endParaRPr lang="en-US" sz="2400" b="1" dirty="0">
                        <a:solidFill>
                          <a:schemeClr val="tx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0">
                          <a:schemeClr val="bg1">
                            <a:shade val="30000"/>
                            <a:satMod val="115000"/>
                          </a:schemeClr>
                        </a:gs>
                        <a:gs pos="50000">
                          <a:schemeClr val="bg1">
                            <a:shade val="67500"/>
                            <a:satMod val="115000"/>
                          </a:schemeClr>
                        </a:gs>
                        <a:gs pos="100000">
                          <a:schemeClr val="bg1">
                            <a:shade val="100000"/>
                            <a:satMod val="115000"/>
                          </a:schemeClr>
                        </a:gs>
                      </a:gsLst>
                      <a:lin ang="10800000" scaled="1"/>
                      <a:tileRect/>
                    </a:gradFill>
                  </a:tcPr>
                </a:tc>
                <a:extLst>
                  <a:ext uri="{0D108BD9-81ED-4DB2-BD59-A6C34878D82A}">
                    <a16:rowId xmlns:a16="http://schemas.microsoft.com/office/drawing/2014/main" val="4250436122"/>
                  </a:ext>
                </a:extLst>
              </a:tr>
              <a:tr h="1361860">
                <a:tc>
                  <a:txBody>
                    <a:bodyPr/>
                    <a:lstStyle/>
                    <a:p>
                      <a:pPr marL="0" marR="0" algn="just" rtl="1">
                        <a:lnSpc>
                          <a:spcPct val="150000"/>
                        </a:lnSpc>
                        <a:spcBef>
                          <a:spcPts val="0"/>
                        </a:spcBef>
                        <a:spcAft>
                          <a:spcPts val="0"/>
                        </a:spcAft>
                      </a:pPr>
                      <a:r>
                        <a:rPr lang="fa-IR" sz="1400" dirty="0">
                          <a:solidFill>
                            <a:schemeClr val="bg1"/>
                          </a:solidFill>
                          <a:effectLst/>
                          <a:cs typeface="B Titr" panose="00000700000000000000" pitchFamily="2" charset="-78"/>
                        </a:rPr>
                        <a:t>مقدار یک سهم متفاوت است اما بطور کلی باید روزانه 150 تا 270 گرم گوشت بدون چربی ، ماهی یا مرغ مصرف شود . یک برش گوشت به اندازه کف یک دست حدود 90 تا 150گرم وزن دارد . به جای هر 30گرم گوشت بدون چربی ، یک عدد تخم مرغ یا نصف فنجان حبوبات پخته یا 2 قاشق غذا خوری کره بادام زمینی در نظر بگیرید.</a:t>
                      </a:r>
                      <a:endParaRPr lang="en-US" sz="14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0" scaled="1"/>
                      <a:tileRect/>
                    </a:gradFill>
                  </a:tcPr>
                </a:tc>
                <a:tc>
                  <a:txBody>
                    <a:bodyPr/>
                    <a:lstStyle/>
                    <a:p>
                      <a:pPr marL="0" marR="0" algn="just" rtl="1">
                        <a:lnSpc>
                          <a:spcPct val="150000"/>
                        </a:lnSpc>
                        <a:spcBef>
                          <a:spcPts val="0"/>
                        </a:spcBef>
                        <a:spcAft>
                          <a:spcPts val="0"/>
                        </a:spcAft>
                      </a:pPr>
                      <a:r>
                        <a:rPr lang="fa-IR" sz="2000" dirty="0">
                          <a:solidFill>
                            <a:schemeClr val="bg1"/>
                          </a:solidFill>
                          <a:effectLst/>
                          <a:cs typeface="B Titr" panose="00000700000000000000" pitchFamily="2" charset="-78"/>
                        </a:rPr>
                        <a:t>2 تا 3 سهم ( مجموعا 150 تا 270گرم گوشت بدون چربی)</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18900000" scaled="1"/>
                      <a:tileRect/>
                    </a:gradFill>
                  </a:tcPr>
                </a:tc>
                <a:tc>
                  <a:txBody>
                    <a:bodyPr/>
                    <a:lstStyle/>
                    <a:p>
                      <a:pPr marL="0" marR="0" algn="just" rtl="1">
                        <a:lnSpc>
                          <a:spcPct val="150000"/>
                        </a:lnSpc>
                        <a:spcBef>
                          <a:spcPts val="0"/>
                        </a:spcBef>
                        <a:spcAft>
                          <a:spcPts val="0"/>
                        </a:spcAft>
                      </a:pPr>
                      <a:r>
                        <a:rPr lang="fa-IR" sz="2000" dirty="0">
                          <a:solidFill>
                            <a:schemeClr val="bg1"/>
                          </a:solidFill>
                          <a:effectLst/>
                          <a:cs typeface="B Titr" panose="00000700000000000000" pitchFamily="2" charset="-78"/>
                        </a:rPr>
                        <a:t>گوشت ، مرغ ، ماهی و جانشین های گوشت ( تخم مرغ ، حبوبات ، بادام زمینی)</a:t>
                      </a:r>
                      <a:endParaRPr lang="en-US" sz="20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lnT w="12700" cmpd="sng">
                      <a:noFill/>
                    </a:lnT>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lin ang="10800000" scaled="1"/>
                      <a:tileRect/>
                    </a:gradFill>
                  </a:tcPr>
                </a:tc>
                <a:extLst>
                  <a:ext uri="{0D108BD9-81ED-4DB2-BD59-A6C34878D82A}">
                    <a16:rowId xmlns:a16="http://schemas.microsoft.com/office/drawing/2014/main" val="1569221395"/>
                  </a:ext>
                </a:extLst>
              </a:tr>
              <a:tr h="295720">
                <a:tc>
                  <a:txBody>
                    <a:bodyPr/>
                    <a:lstStyle/>
                    <a:p>
                      <a:pPr marL="0" marR="0" algn="just" rtl="1">
                        <a:lnSpc>
                          <a:spcPct val="150000"/>
                        </a:lnSpc>
                        <a:spcBef>
                          <a:spcPts val="0"/>
                        </a:spcBef>
                        <a:spcAft>
                          <a:spcPts val="0"/>
                        </a:spcAft>
                      </a:pPr>
                      <a:r>
                        <a:rPr lang="en-US" sz="1200" dirty="0">
                          <a:solidFill>
                            <a:schemeClr val="bg1"/>
                          </a:solidFill>
                          <a:effectLst/>
                          <a:cs typeface="B Titr" panose="00000700000000000000" pitchFamily="2" charset="-78"/>
                        </a:rPr>
                        <a:t> </a:t>
                      </a:r>
                      <a:endParaRPr lang="en-US" sz="12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0" scaled="1"/>
                      <a:tileRect/>
                    </a:gradFill>
                  </a:tcPr>
                </a:tc>
                <a:tc>
                  <a:txBody>
                    <a:bodyPr/>
                    <a:lstStyle/>
                    <a:p>
                      <a:pPr marL="0" marR="0" algn="just" rtl="1">
                        <a:lnSpc>
                          <a:spcPct val="150000"/>
                        </a:lnSpc>
                        <a:spcBef>
                          <a:spcPts val="0"/>
                        </a:spcBef>
                        <a:spcAft>
                          <a:spcPts val="0"/>
                        </a:spcAft>
                      </a:pPr>
                      <a:r>
                        <a:rPr lang="fa-IR" sz="1600" dirty="0">
                          <a:solidFill>
                            <a:schemeClr val="bg1"/>
                          </a:solidFill>
                          <a:effectLst/>
                          <a:cs typeface="B Titr" panose="00000700000000000000" pitchFamily="2" charset="-78"/>
                        </a:rPr>
                        <a:t>از مصرف چربی و قند زیاد پرهیز کنید</a:t>
                      </a:r>
                      <a:endParaRPr lang="en-US" sz="16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solidFill>
                      <a:srgbClr val="FF6600"/>
                    </a:solidFill>
                  </a:tcPr>
                </a:tc>
                <a:tc>
                  <a:txBody>
                    <a:bodyPr/>
                    <a:lstStyle/>
                    <a:p>
                      <a:pPr marL="0" marR="0" algn="just" rtl="1">
                        <a:lnSpc>
                          <a:spcPct val="150000"/>
                        </a:lnSpc>
                        <a:spcBef>
                          <a:spcPts val="0"/>
                        </a:spcBef>
                        <a:spcAft>
                          <a:spcPts val="0"/>
                        </a:spcAft>
                      </a:pPr>
                      <a:r>
                        <a:rPr lang="fa-IR" sz="1600" dirty="0">
                          <a:solidFill>
                            <a:schemeClr val="bg1"/>
                          </a:solidFill>
                          <a:effectLst/>
                          <a:cs typeface="B Titr" panose="00000700000000000000" pitchFamily="2" charset="-78"/>
                        </a:rPr>
                        <a:t>چربیها ، قند ها </a:t>
                      </a:r>
                      <a:endParaRPr lang="en-US" sz="1600" dirty="0">
                        <a:solidFill>
                          <a:schemeClr val="bg1"/>
                        </a:solidFill>
                        <a:effectLst/>
                        <a:latin typeface="B Lotus" panose="00000400000000000000" pitchFamily="2" charset="-78"/>
                        <a:ea typeface="Calibri" panose="020F0502020204030204" pitchFamily="34" charset="0"/>
                        <a:cs typeface="B Titr" panose="00000700000000000000" pitchFamily="2" charset="-78"/>
                      </a:endParaRPr>
                    </a:p>
                  </a:txBody>
                  <a:tcPr marL="38079" marR="38079" marT="0" marB="0">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0800000" scaled="1"/>
                      <a:tileRect/>
                    </a:gradFill>
                  </a:tcPr>
                </a:tc>
                <a:extLst>
                  <a:ext uri="{0D108BD9-81ED-4DB2-BD59-A6C34878D82A}">
                    <a16:rowId xmlns:a16="http://schemas.microsoft.com/office/drawing/2014/main" val="3435359425"/>
                  </a:ext>
                </a:extLst>
              </a:tr>
            </a:tbl>
          </a:graphicData>
        </a:graphic>
      </p:graphicFrame>
    </p:spTree>
    <p:extLst>
      <p:ext uri="{BB962C8B-B14F-4D97-AF65-F5344CB8AC3E}">
        <p14:creationId xmlns:p14="http://schemas.microsoft.com/office/powerpoint/2010/main" val="3578258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053" y="0"/>
            <a:ext cx="9905998" cy="1846216"/>
          </a:xfrm>
        </p:spPr>
        <p:txBody>
          <a:bodyPr>
            <a:normAutofit/>
          </a:bodyPr>
          <a:lstStyle/>
          <a:p>
            <a:pPr algn="ctr"/>
            <a:r>
              <a:rPr lang="fa-IR" sz="3600" dirty="0" smtClean="0">
                <a:solidFill>
                  <a:srgbClr val="00B050"/>
                </a:solidFill>
                <a:cs typeface="B Titr" panose="00000700000000000000" pitchFamily="2" charset="-78"/>
              </a:rPr>
              <a:t>فصل اول: </a:t>
            </a:r>
            <a:r>
              <a:rPr lang="fa-IR" sz="3600" dirty="0" smtClean="0">
                <a:solidFill>
                  <a:srgbClr val="00B050"/>
                </a:solidFill>
                <a:effectLst/>
                <a:cs typeface="B Titr" panose="00000700000000000000" pitchFamily="2" charset="-78"/>
              </a:rPr>
              <a:t>کلیات </a:t>
            </a:r>
            <a:r>
              <a:rPr lang="fa-IR" sz="3600" dirty="0">
                <a:solidFill>
                  <a:srgbClr val="00B050"/>
                </a:solidFill>
                <a:effectLst/>
                <a:cs typeface="B Titr" panose="00000700000000000000" pitchFamily="2" charset="-78"/>
              </a:rPr>
              <a:t>و مقدمه در ارتباط با اهمیت غذا و تغذیه</a:t>
            </a:r>
            <a:r>
              <a:rPr lang="en-US" dirty="0">
                <a:solidFill>
                  <a:srgbClr val="FFFF00"/>
                </a:solidFill>
                <a:effectLst/>
                <a:cs typeface="B Titr" panose="00000700000000000000" pitchFamily="2" charset="-78"/>
              </a:rPr>
              <a:t/>
            </a:r>
            <a:br>
              <a:rPr lang="en-US" dirty="0">
                <a:solidFill>
                  <a:srgbClr val="FFFF00"/>
                </a:solidFill>
                <a:effectLst/>
                <a:cs typeface="B Titr" panose="00000700000000000000" pitchFamily="2" charset="-78"/>
              </a:rPr>
            </a:br>
            <a:endParaRPr lang="fa-IR" dirty="0">
              <a:solidFill>
                <a:srgbClr val="FFFF00"/>
              </a:solidFill>
              <a:cs typeface="B Titr" panose="00000700000000000000" pitchFamily="2" charset="-78"/>
            </a:endParaRPr>
          </a:p>
        </p:txBody>
      </p:sp>
      <p:sp>
        <p:nvSpPr>
          <p:cNvPr id="3" name="Content Placeholder 2"/>
          <p:cNvSpPr>
            <a:spLocks noGrp="1"/>
          </p:cNvSpPr>
          <p:nvPr>
            <p:ph idx="1"/>
          </p:nvPr>
        </p:nvSpPr>
        <p:spPr>
          <a:xfrm>
            <a:off x="1690053" y="1284515"/>
            <a:ext cx="9905998" cy="5379721"/>
          </a:xfrm>
        </p:spPr>
        <p:txBody>
          <a:bodyPr>
            <a:noAutofit/>
          </a:bodyPr>
          <a:lstStyle/>
          <a:p>
            <a:pPr marL="0" indent="0" algn="r">
              <a:buNone/>
            </a:pPr>
            <a:r>
              <a:rPr lang="fa-IR" sz="2400" dirty="0">
                <a:effectLst/>
                <a:cs typeface="B Nazanin" panose="00000400000000000000" pitchFamily="2" charset="-78"/>
              </a:rPr>
              <a:t>تغذیه </a:t>
            </a:r>
            <a:r>
              <a:rPr lang="fa-IR" sz="2400" dirty="0" smtClean="0">
                <a:effectLst/>
                <a:cs typeface="B Nazanin" panose="00000400000000000000" pitchFamily="2" charset="-78"/>
              </a:rPr>
              <a:t>از </a:t>
            </a:r>
            <a:r>
              <a:rPr lang="fa-IR" sz="2400" dirty="0">
                <a:effectLst/>
                <a:cs typeface="B Nazanin" panose="00000400000000000000" pitchFamily="2" charset="-78"/>
              </a:rPr>
              <a:t>دیدگاه علمی، تغذیه دانشی است که نوع غذای تهیه شده ، نحوه نگهداری و اثرات فرآیند بر روی غذا و مقادیر انرژی موجود در واحد وزن غذا و انرژی مورد نیاز و به </a:t>
            </a:r>
            <a:r>
              <a:rPr lang="fa-IR" sz="2400" dirty="0" smtClean="0">
                <a:effectLst/>
                <a:cs typeface="B Nazanin" panose="00000400000000000000" pitchFamily="2" charset="-78"/>
              </a:rPr>
              <a:t>طبع </a:t>
            </a:r>
            <a:r>
              <a:rPr lang="fa-IR" sz="2400" dirty="0">
                <a:effectLst/>
                <a:cs typeface="B Nazanin" panose="00000400000000000000" pitchFamily="2" charset="-78"/>
              </a:rPr>
              <a:t>آن مقدار غذای مورد نیاز فرد را بر اساس سن و جنس و قد و وزن و فعالیت در حالات مختلف سلامت و بیماری و نیز تحولات بیوشیمیایی غذا در بدن را بررسی می </a:t>
            </a:r>
            <a:r>
              <a:rPr lang="fa-IR" sz="2400" dirty="0" smtClean="0">
                <a:effectLst/>
                <a:cs typeface="B Nazanin" panose="00000400000000000000" pitchFamily="2" charset="-78"/>
              </a:rPr>
              <a:t>نماید</a:t>
            </a:r>
          </a:p>
          <a:p>
            <a:pPr marL="0" indent="0" algn="r">
              <a:buNone/>
            </a:pPr>
            <a:r>
              <a:rPr lang="fa-IR" sz="2400" dirty="0">
                <a:solidFill>
                  <a:srgbClr val="FF0000"/>
                </a:solidFill>
                <a:cs typeface="B Nazanin" panose="00000400000000000000" pitchFamily="2" charset="-78"/>
              </a:rPr>
              <a:t>دانشمندان از اوایل قرن بیستم متوجه شدند که با مصرف رژیم های غذایی کافی ، می توان از بروز بیماریهای ناشی از سوء تغذیه مثل اسکوربوت ، بربری ، پلاگر و کم خونی ها پیشگیری کرد. </a:t>
            </a:r>
            <a:r>
              <a:rPr lang="fa-IR" sz="2400" dirty="0">
                <a:effectLst/>
                <a:cs typeface="B Nazanin" panose="00000400000000000000" pitchFamily="2" charset="-78"/>
              </a:rPr>
              <a:t>.همچنین از طریق ایمن سازی و پیشرفت بهداشت ، بسیاری از بیماریهای عفونی قابل جلوگیری هستند. امروزه مردم بخاطر کاهش شدید بیماریهای عفونی و تغذیه مناسب زندگی طولانی تری دارند و بیشتر مستعد به بیماریهای مزمن در میانسالی  و سالهای آخر عمر هستند از جمله  بیماریهای قلبی و عروقی ، سرطان ،پرفشاری خون دیابت نوع دوم ، پوکی استخوان و بیماریهای کبدی </a:t>
            </a:r>
            <a:endParaRPr lang="fa-IR" sz="2400" dirty="0" smtClean="0">
              <a:effectLst/>
              <a:cs typeface="B Nazanin" panose="00000400000000000000" pitchFamily="2" charset="-78"/>
            </a:endParaRPr>
          </a:p>
          <a:p>
            <a:pPr marL="0" indent="0" algn="r">
              <a:buNone/>
            </a:pPr>
            <a:r>
              <a:rPr lang="fa-IR" sz="2400" dirty="0">
                <a:solidFill>
                  <a:srgbClr val="FF0000"/>
                </a:solidFill>
                <a:effectLst/>
                <a:cs typeface="B Nazanin" panose="00000400000000000000" pitchFamily="2" charset="-78"/>
              </a:rPr>
              <a:t>شش گروه اصلی مواد مغذی در بدن وجود دارند که به کربوهیدراتها ،پروتئین ها، چربی ها ، ویتامین ها ، آب و املاح تقسیم شده اند. انسان روزانه به 17 ویتامین و 24 ماده معدنی برای انجام وظایف گوناگون نیازمند است</a:t>
            </a:r>
            <a:r>
              <a:rPr lang="fa-IR" sz="2400" dirty="0">
                <a:effectLst/>
                <a:cs typeface="B Nazanin" panose="00000400000000000000" pitchFamily="2" charset="-78"/>
              </a:rPr>
              <a:t>. ترکیب بدن انسان ۶۰ تا ۶۲ درصد آب ،17 درصد پروتئین ،14درصد چربی6درصد املاح و یک درصد کربوهیدرات است.در کودکان درصد آب در مقایسه با بزرگتر ها بیشتر است.در زنان درصد آب اندکی کمتر از مردان و درصد چربی بیشتر از مردان است.ذخیره چربی در بدن با افزایش سن، بیشتر می شود.</a:t>
            </a:r>
            <a:endParaRPr lang="en-US" sz="2400" dirty="0">
              <a:effectLst/>
              <a:cs typeface="B Nazanin" panose="00000400000000000000" pitchFamily="2" charset="-78"/>
            </a:endParaRPr>
          </a:p>
          <a:p>
            <a:pPr marL="0" indent="0" algn="r">
              <a:buNone/>
            </a:pPr>
            <a:endParaRPr lang="fa-IR" sz="2400" dirty="0">
              <a:cs typeface="B Nazanin" panose="00000400000000000000" pitchFamily="2" charset="-78"/>
            </a:endParaRPr>
          </a:p>
        </p:txBody>
      </p:sp>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67292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94998" y="509450"/>
            <a:ext cx="9905998" cy="6074229"/>
          </a:xfrm>
        </p:spPr>
        <p:txBody>
          <a:bodyPr>
            <a:noAutofit/>
          </a:bodyPr>
          <a:lstStyle/>
          <a:p>
            <a:pPr marL="0" indent="0" algn="r">
              <a:buNone/>
            </a:pPr>
            <a:r>
              <a:rPr lang="fa-IR" dirty="0">
                <a:solidFill>
                  <a:srgbClr val="FF0000"/>
                </a:solidFill>
                <a:effectLst/>
                <a:cs typeface="B Titr" panose="00000700000000000000" pitchFamily="2" charset="-78"/>
              </a:rPr>
              <a:t>مقدار متعادل و مقدار مورد نیاز </a:t>
            </a:r>
            <a:r>
              <a:rPr lang="fa-IR" dirty="0" smtClean="0">
                <a:solidFill>
                  <a:srgbClr val="FF0000"/>
                </a:solidFill>
                <a:effectLst/>
                <a:cs typeface="B Titr" panose="00000700000000000000" pitchFamily="2" charset="-78"/>
              </a:rPr>
              <a:t>غذا</a:t>
            </a:r>
            <a:endParaRPr lang="en-US" dirty="0">
              <a:solidFill>
                <a:srgbClr val="FF0000"/>
              </a:solidFill>
              <a:effectLst/>
              <a:cs typeface="B Titr" panose="00000700000000000000" pitchFamily="2" charset="-78"/>
            </a:endParaRPr>
          </a:p>
          <a:p>
            <a:pPr marL="0" indent="0" algn="r">
              <a:buNone/>
            </a:pPr>
            <a:r>
              <a:rPr lang="fa-IR" sz="2000" dirty="0">
                <a:effectLst/>
                <a:cs typeface="B Nazanin" panose="00000400000000000000" pitchFamily="2" charset="-78"/>
              </a:rPr>
              <a:t>وقتی همه مواد غذایی ضروری در یک نسبت صحیح و متناسب با نیاز بدن ما در وعده های غذا موجود باشد ،برنامه غذایی متعادل و مطلوب خوانده می شود . غذای متعادل برای حفظ سلامتی ضروری است . نشانه هایی که بر تغذیه خوب ، دلالت دارند عبارتند از : قد و وزن متناسب با سن ،ترکیب متناسب بدن ، موو پوست زنده و شاداب ،ناخنهای سالم و صورتی رنگ ، گامهای سالم و صحیح ،چشمهائی جستجوگر و تیزبین ،اشتهای خوب و تخلیه روده ای کامل ، فهم و درک کامل ،واکنشی مطمئن و شخصیتی مقبول و ..</a:t>
            </a:r>
            <a:endParaRPr lang="en-US" sz="2000" dirty="0">
              <a:effectLst/>
              <a:cs typeface="B Nazanin" panose="00000400000000000000" pitchFamily="2" charset="-78"/>
            </a:endParaRPr>
          </a:p>
          <a:p>
            <a:pPr marL="0" indent="0" algn="r">
              <a:buNone/>
            </a:pPr>
            <a:r>
              <a:rPr lang="fa-IR" dirty="0">
                <a:solidFill>
                  <a:srgbClr val="FF0000"/>
                </a:solidFill>
                <a:effectLst/>
                <a:cs typeface="B Titr" panose="00000700000000000000" pitchFamily="2" charset="-78"/>
              </a:rPr>
              <a:t>کم غذایی </a:t>
            </a:r>
            <a:endParaRPr lang="en-US" dirty="0">
              <a:solidFill>
                <a:srgbClr val="FF0000"/>
              </a:solidFill>
              <a:effectLst/>
              <a:cs typeface="B Titr" panose="00000700000000000000" pitchFamily="2" charset="-78"/>
            </a:endParaRPr>
          </a:p>
          <a:p>
            <a:pPr marL="0" indent="0" algn="r">
              <a:buNone/>
            </a:pPr>
            <a:r>
              <a:rPr lang="fa-IR" sz="2000" dirty="0">
                <a:effectLst/>
                <a:cs typeface="B Nazanin" panose="00000400000000000000" pitchFamily="2" charset="-78"/>
              </a:rPr>
              <a:t>وقتی مواد مغذی کمتر از حد نیاز خورده شود،وضعیت را کم غذایی گویند. کم غذایی قسمتی از قحطی و گرسنگی شدید است . شخص کم غذا علائم و نشانه هایی از کمبود را دارد و احساس سلامت نمیکند . وزن کم ،مقاومت کم در برابر عفونت ،ضعف ،احساس بیماری  ،کم حسی و بی عاطفگی همه نشانه های کم غذایی هستند.</a:t>
            </a:r>
            <a:endParaRPr lang="en-US" sz="2000" dirty="0">
              <a:effectLst/>
              <a:cs typeface="B Nazanin" panose="00000400000000000000" pitchFamily="2" charset="-78"/>
            </a:endParaRPr>
          </a:p>
          <a:p>
            <a:pPr marL="0" indent="0" algn="r">
              <a:buNone/>
            </a:pPr>
            <a:r>
              <a:rPr lang="fa-IR" dirty="0">
                <a:solidFill>
                  <a:srgbClr val="FF0000"/>
                </a:solidFill>
                <a:effectLst/>
                <a:cs typeface="B Titr" panose="00000700000000000000" pitchFamily="2" charset="-78"/>
              </a:rPr>
              <a:t>سوءتغذیه </a:t>
            </a:r>
            <a:endParaRPr lang="en-US" dirty="0">
              <a:solidFill>
                <a:srgbClr val="FF0000"/>
              </a:solidFill>
              <a:effectLst/>
              <a:cs typeface="B Titr" panose="00000700000000000000" pitchFamily="2" charset="-78"/>
            </a:endParaRPr>
          </a:p>
          <a:p>
            <a:pPr marL="0" indent="0" algn="r">
              <a:buNone/>
            </a:pPr>
            <a:r>
              <a:rPr lang="fa-IR" sz="2000" dirty="0">
                <a:effectLst/>
                <a:cs typeface="B Nazanin" panose="00000400000000000000" pitchFamily="2" charset="-78"/>
              </a:rPr>
              <a:t>سوءتغذیه </a:t>
            </a:r>
            <a:r>
              <a:rPr lang="fa-IR" sz="2000" dirty="0" smtClean="0">
                <a:effectLst/>
                <a:cs typeface="B Nazanin" panose="00000400000000000000" pitchFamily="2" charset="-78"/>
              </a:rPr>
              <a:t>دراثر کمبود </a:t>
            </a:r>
            <a:r>
              <a:rPr lang="fa-IR" sz="2000" dirty="0">
                <a:effectLst/>
                <a:cs typeface="B Nazanin" panose="00000400000000000000" pitchFamily="2" charset="-78"/>
              </a:rPr>
              <a:t>یا افزایش مواد مغذی پدید می آید. سوء تغذیه شدید در یک مرحله خاص از زندگی می تواند خطرات جبران ناپذیری برای بدن داشته باشد .سوءتغذیه بر وضعیت جسمانی ،ذهنی و درک و فهم روشن یک شخص اثر نامطلوب می گذارد </a:t>
            </a:r>
            <a:r>
              <a:rPr lang="fa-IR" sz="2000" dirty="0" smtClean="0">
                <a:effectLst/>
                <a:cs typeface="B Nazanin" panose="00000400000000000000" pitchFamily="2" charset="-78"/>
              </a:rPr>
              <a:t>.توانایی </a:t>
            </a:r>
            <a:r>
              <a:rPr lang="fa-IR" sz="2000" dirty="0">
                <a:effectLst/>
                <a:cs typeface="B Nazanin" panose="00000400000000000000" pitchFamily="2" charset="-78"/>
              </a:rPr>
              <a:t>در انجام وظایف کاهش می یابد و نقص در اثر سوءتغذیه پدیدار می شود .ماراسموس ،کواشیوکور،گزروفتالمی ،اسکوربوت ،راشیتیسم ، نرمی استخوان ،بری بری، پلاگر و کم خونی  نتیجه کمبود هستند. سوء تغذیه تاثیر قطعی بر رشد و نموشخص دارد . عقب افتادگی ذهنی اولیه در اثر نقص در سیستم عصبی در مراحل اولیه زندگی شخص وقتی رخ می دهد که سوءتغذیه شدید وجود داشته باشد</a:t>
            </a:r>
            <a:endParaRPr lang="fa-IR" sz="2000" dirty="0">
              <a:cs typeface="B Nazanin" panose="00000400000000000000" pitchFamily="2" charset="-78"/>
            </a:endParaRP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508877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73380" y="548639"/>
            <a:ext cx="9465627" cy="6048103"/>
          </a:xfrm>
        </p:spPr>
        <p:txBody>
          <a:bodyPr>
            <a:noAutofit/>
          </a:bodyPr>
          <a:lstStyle/>
          <a:p>
            <a:pPr marL="0" indent="0" algn="r">
              <a:buNone/>
            </a:pPr>
            <a:r>
              <a:rPr lang="fa-IR" dirty="0" smtClean="0">
                <a:solidFill>
                  <a:srgbClr val="FF0000"/>
                </a:solidFill>
                <a:effectLst/>
                <a:cs typeface="B Titr" panose="00000700000000000000" pitchFamily="2" charset="-78"/>
              </a:rPr>
              <a:t>طبقه بندی غذایی</a:t>
            </a:r>
          </a:p>
          <a:p>
            <a:pPr marL="0" indent="0" algn="r">
              <a:buNone/>
            </a:pPr>
            <a:r>
              <a:rPr lang="fa-IR" sz="2000" dirty="0" smtClean="0">
                <a:effectLst/>
                <a:cs typeface="B Nazanin" panose="00000400000000000000" pitchFamily="2" charset="-78"/>
              </a:rPr>
              <a:t>گروههای </a:t>
            </a:r>
            <a:r>
              <a:rPr lang="fa-IR" sz="2000" dirty="0">
                <a:effectLst/>
                <a:cs typeface="B Nazanin" panose="00000400000000000000" pitchFamily="2" charset="-78"/>
              </a:rPr>
              <a:t>غذایی هرکدام وظایفی در بدن دارند . گروهی از غذاها تامین کننده انرژی هستند و برخی محافظ بدن و بعضی کارساختمانی بدن را به عهده دارند .در بدن انسان ،متابولیسم یک گرم کربوهیدرات و یا پروتئین منجر به </a:t>
            </a:r>
            <a:r>
              <a:rPr lang="fa-IR" sz="2000" dirty="0" smtClean="0">
                <a:effectLst/>
                <a:cs typeface="B Nazanin" panose="00000400000000000000" pitchFamily="2" charset="-78"/>
              </a:rPr>
              <a:t>تولید4کالری </a:t>
            </a:r>
            <a:r>
              <a:rPr lang="fa-IR" sz="2000" dirty="0">
                <a:effectLst/>
                <a:cs typeface="B Nazanin" panose="00000400000000000000" pitchFamily="2" charset="-78"/>
              </a:rPr>
              <a:t>انرژی می شود .در حالیکه از متابولیسم یک گرم چربی </a:t>
            </a:r>
            <a:r>
              <a:rPr lang="fa-IR" sz="2000" dirty="0" smtClean="0">
                <a:effectLst/>
                <a:cs typeface="B Nazanin" panose="00000400000000000000" pitchFamily="2" charset="-78"/>
              </a:rPr>
              <a:t>9کالری </a:t>
            </a:r>
            <a:r>
              <a:rPr lang="fa-IR" sz="2000" dirty="0">
                <a:effectLst/>
                <a:cs typeface="B Nazanin" panose="00000400000000000000" pitchFamily="2" charset="-78"/>
              </a:rPr>
              <a:t>بدست می آید.</a:t>
            </a:r>
            <a:endParaRPr lang="en-US" sz="2000" dirty="0">
              <a:effectLst/>
              <a:cs typeface="B Nazanin" panose="00000400000000000000" pitchFamily="2" charset="-78"/>
            </a:endParaRPr>
          </a:p>
          <a:p>
            <a:pPr marL="0" indent="0" algn="r">
              <a:buNone/>
            </a:pPr>
            <a:r>
              <a:rPr lang="fa-IR" sz="2000" dirty="0">
                <a:effectLst/>
                <a:cs typeface="B Nazanin" panose="00000400000000000000" pitchFamily="2" charset="-78"/>
              </a:rPr>
              <a:t>دانه های معمولی نظیر برنج،گندم و ذرت ، ریشه ها و غده ها نظیر سیب زمینی ، منابع خوب کربوهیدرات هستند.چربیها منابع فشرده و مطلوب انرژی هستند و در وزن برابر بیش از پروتئین ها و کربوهیدرات ها انرژی تولید می نمایند . اگر چه پروتئین در بدن تولید انرژی می نماید ،ولی باید به عنوان غذای سازنده بدن استفاده شود.</a:t>
            </a:r>
            <a:endParaRPr lang="en-US" sz="2000" dirty="0">
              <a:effectLst/>
              <a:cs typeface="B Nazanin" panose="00000400000000000000" pitchFamily="2" charset="-78"/>
            </a:endParaRPr>
          </a:p>
          <a:p>
            <a:pPr marL="0" indent="0" algn="r">
              <a:buNone/>
            </a:pPr>
            <a:r>
              <a:rPr lang="fa-IR" sz="2000" dirty="0">
                <a:effectLst/>
                <a:cs typeface="B Nazanin" panose="00000400000000000000" pitchFamily="2" charset="-78"/>
              </a:rPr>
              <a:t>پروتئین و برخی املاح مانند کلسیم ، فسفر ، آهن و</a:t>
            </a:r>
            <a:r>
              <a:rPr lang="fa-IR" sz="2000" dirty="0" smtClean="0">
                <a:effectLst/>
                <a:cs typeface="B Nazanin" panose="00000400000000000000" pitchFamily="2" charset="-78"/>
              </a:rPr>
              <a:t>... </a:t>
            </a:r>
            <a:r>
              <a:rPr lang="fa-IR" sz="2000" dirty="0">
                <a:effectLst/>
                <a:cs typeface="B Nazanin" panose="00000400000000000000" pitchFamily="2" charset="-78"/>
              </a:rPr>
              <a:t>مواد سازنده بدن هستند . بدن نیز از مواد مغذی موجود در غذا ساخته می شود.غذاهای پروتئینی نظیر شیر ،گوشت و املاحی مثل کلسیم ،فسفر ،آهن مواد سازنده بدن هستند ،ماهی ،تخم مرغ ،حبوبات و آجیل ها برای تشکیل بافتهای بدن و خون ضروری هستند.واکنش های بدن توسط آب و املاح و ویتامین ها تنظیم می شوند .غذای غنی از پروتئین ،املاح ، و یتامین و آب را اصطلاحا غذای نگهدارنده می گویند .آب برای انواع واکنشها و مراحل حیات بدن ضروری است.برخی املاح نظیر کلسیم وظایفی همچون انعقاد خون ،انقباض عضلات و کارایی قلب را کنترل می نمایند .آهن برای شکل گیری گلبولهای قرمز و ید برای تولید تیروکسین مترشحه از غده تیروئید ضروری </a:t>
            </a:r>
            <a:r>
              <a:rPr lang="fa-IR" sz="2000" dirty="0" smtClean="0">
                <a:effectLst/>
                <a:cs typeface="B Nazanin" panose="00000400000000000000" pitchFamily="2" charset="-78"/>
              </a:rPr>
              <a:t>هستند</a:t>
            </a:r>
          </a:p>
          <a:p>
            <a:pPr marL="0" indent="0" algn="r">
              <a:buNone/>
            </a:pPr>
            <a:r>
              <a:rPr lang="ar-SA" sz="2000" dirty="0">
                <a:effectLst/>
                <a:cs typeface="B Nazanin" panose="00000400000000000000" pitchFamily="2" charset="-78"/>
              </a:rPr>
              <a:t>ویتامین ها برای رشد و سلامت عضلات ،چشم ،گوش ،بینی و پوست ضروری هستند. بنابر این ،غذا دائما نقش نگهداری وضعیت طبیعی جسمانی ،ذهنی و اجتماعی را که به بیان عمومی تر سلامتی نامیده می شود ،به عهده دارد. وضعیت سلامت  شخص بستگی به توان بدن در به کارگیری مواد مغذی دارد . اطلاعات رژیم غذایی گذشته فرد ،آزمایشهای فیزیکی و آزمایشهای بیوشیمیایی این وضعیت را آشکار می سازد</a:t>
            </a:r>
            <a:r>
              <a:rPr lang="fa-IR" sz="2000" dirty="0">
                <a:effectLst/>
                <a:cs typeface="B Nazanin" panose="00000400000000000000" pitchFamily="2" charset="-78"/>
              </a:rPr>
              <a:t>.</a:t>
            </a:r>
            <a:endParaRPr lang="en-US" sz="2000" dirty="0">
              <a:effectLst/>
              <a:cs typeface="B Nazanin" panose="00000400000000000000" pitchFamily="2" charset="-78"/>
            </a:endParaRPr>
          </a:p>
          <a:p>
            <a:pPr marL="0" indent="0" algn="r">
              <a:buNone/>
            </a:pPr>
            <a:endParaRPr lang="fa-IR" sz="2000" dirty="0">
              <a:cs typeface="B Nazanin" panose="00000400000000000000" pitchFamily="2" charset="-78"/>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16488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2304" y="418011"/>
            <a:ext cx="9905998" cy="6021978"/>
          </a:xfrm>
        </p:spPr>
        <p:txBody>
          <a:bodyPr>
            <a:noAutofit/>
          </a:bodyPr>
          <a:lstStyle/>
          <a:p>
            <a:pPr marL="0" indent="0" algn="r">
              <a:buNone/>
            </a:pPr>
            <a:r>
              <a:rPr lang="fa-IR" dirty="0" smtClean="0">
                <a:solidFill>
                  <a:srgbClr val="FF0000"/>
                </a:solidFill>
                <a:effectLst/>
                <a:cs typeface="B Titr" panose="00000700000000000000" pitchFamily="2" charset="-78"/>
              </a:rPr>
              <a:t>غذا و تعریف آن</a:t>
            </a:r>
          </a:p>
          <a:p>
            <a:pPr marL="0" indent="0" algn="r">
              <a:buNone/>
            </a:pPr>
            <a:r>
              <a:rPr lang="fa-IR" sz="2000" dirty="0" smtClean="0">
                <a:effectLst/>
                <a:cs typeface="B Nazanin" panose="00000400000000000000" pitchFamily="2" charset="-78"/>
              </a:rPr>
              <a:t>غذا : </a:t>
            </a:r>
            <a:r>
              <a:rPr lang="fa-IR" sz="2000" dirty="0">
                <a:effectLst/>
                <a:cs typeface="B Nazanin" panose="00000400000000000000" pitchFamily="2" charset="-78"/>
              </a:rPr>
              <a:t>هر ماده ای که بطور صحیح پخت و پز و یا آماده شده و از </a:t>
            </a:r>
            <a:r>
              <a:rPr lang="fa-IR" sz="2000" dirty="0" smtClean="0">
                <a:effectLst/>
                <a:cs typeface="B Nazanin" panose="00000400000000000000" pitchFamily="2" charset="-78"/>
              </a:rPr>
              <a:t>نظر </a:t>
            </a:r>
            <a:r>
              <a:rPr lang="fa-IR" sz="2000" dirty="0">
                <a:effectLst/>
                <a:cs typeface="B Nazanin" panose="00000400000000000000" pitchFamily="2" charset="-78"/>
              </a:rPr>
              <a:t>بهداشتی فاقد عوامل بیماری زا باشد و از نظر ذائقه انسانی قابل خوردن بوده و توسط دستگاه گوارش قابل هضم و جذب و مورد استفاده سلول های بدنی قرار گیرد و اگر هضم و جذب نشود به نوعی مفید حال بدن باشد ، غذا نامیده می </a:t>
            </a:r>
            <a:r>
              <a:rPr lang="fa-IR" sz="2000" dirty="0" smtClean="0">
                <a:effectLst/>
                <a:cs typeface="B Nazanin" panose="00000400000000000000" pitchFamily="2" charset="-78"/>
              </a:rPr>
              <a:t>شود</a:t>
            </a:r>
          </a:p>
          <a:p>
            <a:pPr marL="0" indent="0" algn="r">
              <a:buNone/>
            </a:pPr>
            <a:r>
              <a:rPr lang="fa-IR" sz="2000" dirty="0">
                <a:solidFill>
                  <a:srgbClr val="FF0000"/>
                </a:solidFill>
                <a:effectLst/>
                <a:cs typeface="B Nazanin" panose="00000400000000000000" pitchFamily="2" charset="-78"/>
              </a:rPr>
              <a:t>اصطلاحات رایج </a:t>
            </a:r>
            <a:endParaRPr lang="en-US" sz="2000" dirty="0">
              <a:solidFill>
                <a:srgbClr val="FF0000"/>
              </a:solidFill>
              <a:effectLst/>
              <a:cs typeface="B Nazanin" panose="00000400000000000000" pitchFamily="2" charset="-78"/>
            </a:endParaRPr>
          </a:p>
          <a:p>
            <a:pPr marL="0" indent="0" algn="r">
              <a:buNone/>
            </a:pPr>
            <a:r>
              <a:rPr lang="en-US" sz="2000" dirty="0" smtClean="0">
                <a:solidFill>
                  <a:srgbClr val="FF0000"/>
                </a:solidFill>
                <a:effectLst/>
                <a:cs typeface="B Nazanin" panose="00000400000000000000" pitchFamily="2" charset="-78"/>
              </a:rPr>
              <a:t>(Diet) </a:t>
            </a:r>
            <a:r>
              <a:rPr lang="fa-IR" sz="2000" dirty="0" smtClean="0">
                <a:solidFill>
                  <a:srgbClr val="FF0000"/>
                </a:solidFill>
                <a:effectLst/>
                <a:cs typeface="B Nazanin" panose="00000400000000000000" pitchFamily="2" charset="-78"/>
              </a:rPr>
              <a:t>رژیم غذایی </a:t>
            </a:r>
            <a:endParaRPr lang="en-US" sz="2000" dirty="0">
              <a:solidFill>
                <a:srgbClr val="FF0000"/>
              </a:solidFill>
              <a:effectLst/>
              <a:cs typeface="B Nazanin" panose="00000400000000000000" pitchFamily="2" charset="-78"/>
            </a:endParaRPr>
          </a:p>
          <a:p>
            <a:pPr marL="0" indent="0" algn="r">
              <a:buNone/>
            </a:pPr>
            <a:r>
              <a:rPr lang="fa-IR" sz="2000" dirty="0">
                <a:effectLst/>
                <a:cs typeface="B Nazanin" panose="00000400000000000000" pitchFamily="2" charset="-78"/>
              </a:rPr>
              <a:t>انواع و مقادیری از مواد غذایی و آشامیدنی هااست که روزانه مصرف می شود. </a:t>
            </a:r>
            <a:endParaRPr lang="fa-IR" sz="2000" dirty="0" smtClean="0">
              <a:effectLst/>
              <a:cs typeface="B Nazanin" panose="00000400000000000000" pitchFamily="2" charset="-78"/>
            </a:endParaRPr>
          </a:p>
          <a:p>
            <a:pPr marL="0" indent="0" algn="r">
              <a:buNone/>
            </a:pPr>
            <a:r>
              <a:rPr lang="en-US" sz="2000" dirty="0" smtClean="0">
                <a:solidFill>
                  <a:srgbClr val="FF0000"/>
                </a:solidFill>
                <a:effectLst/>
                <a:cs typeface="B Nazanin" panose="00000400000000000000" pitchFamily="2" charset="-78"/>
              </a:rPr>
              <a:t>(nutrient) </a:t>
            </a:r>
            <a:r>
              <a:rPr lang="fa-IR" sz="2000" dirty="0" smtClean="0">
                <a:solidFill>
                  <a:srgbClr val="FF0000"/>
                </a:solidFill>
                <a:effectLst/>
                <a:cs typeface="B Nazanin" panose="00000400000000000000" pitchFamily="2" charset="-78"/>
              </a:rPr>
              <a:t>مواد </a:t>
            </a:r>
            <a:r>
              <a:rPr lang="fa-IR" sz="2000" dirty="0">
                <a:solidFill>
                  <a:srgbClr val="FF0000"/>
                </a:solidFill>
                <a:effectLst/>
                <a:cs typeface="B Nazanin" panose="00000400000000000000" pitchFamily="2" charset="-78"/>
              </a:rPr>
              <a:t>مغذی </a:t>
            </a:r>
            <a:endParaRPr lang="en-US" sz="2000" dirty="0">
              <a:solidFill>
                <a:srgbClr val="FF0000"/>
              </a:solidFill>
              <a:effectLst/>
              <a:cs typeface="B Nazanin" panose="00000400000000000000" pitchFamily="2" charset="-78"/>
            </a:endParaRPr>
          </a:p>
          <a:p>
            <a:pPr marL="0" indent="0" algn="r">
              <a:buNone/>
            </a:pPr>
            <a:r>
              <a:rPr lang="fa-IR" sz="2000" dirty="0">
                <a:effectLst/>
                <a:cs typeface="B Nazanin" panose="00000400000000000000" pitchFamily="2" charset="-78"/>
              </a:rPr>
              <a:t> در مواد غذایی پنجاه یا بیش از 50 ماده شیمیایی وجود دارند که مورد نیاز بدن می باشند</a:t>
            </a:r>
            <a:endParaRPr lang="en-US" sz="2000" dirty="0">
              <a:effectLst/>
              <a:cs typeface="B Nazanin" panose="00000400000000000000" pitchFamily="2" charset="-78"/>
            </a:endParaRPr>
          </a:p>
          <a:p>
            <a:pPr marL="0" indent="0" algn="r">
              <a:buNone/>
            </a:pPr>
            <a:r>
              <a:rPr lang="en-US" sz="2000" dirty="0" smtClean="0">
                <a:solidFill>
                  <a:srgbClr val="FF0000"/>
                </a:solidFill>
                <a:effectLst/>
                <a:cs typeface="B Nazanin" panose="00000400000000000000" pitchFamily="2" charset="-78"/>
              </a:rPr>
              <a:t>(nutrition) </a:t>
            </a:r>
            <a:r>
              <a:rPr lang="fa-IR" sz="2000" dirty="0" smtClean="0">
                <a:solidFill>
                  <a:srgbClr val="FF0000"/>
                </a:solidFill>
                <a:effectLst/>
                <a:cs typeface="B Nazanin" panose="00000400000000000000" pitchFamily="2" charset="-78"/>
              </a:rPr>
              <a:t>تغذیه </a:t>
            </a:r>
            <a:endParaRPr lang="en-US" sz="2000" dirty="0">
              <a:solidFill>
                <a:srgbClr val="FF0000"/>
              </a:solidFill>
              <a:effectLst/>
              <a:cs typeface="B Nazanin" panose="00000400000000000000" pitchFamily="2" charset="-78"/>
            </a:endParaRPr>
          </a:p>
          <a:p>
            <a:pPr marL="0" indent="0" algn="r">
              <a:buNone/>
            </a:pPr>
            <a:r>
              <a:rPr lang="fa-IR" sz="2000" dirty="0">
                <a:effectLst/>
                <a:cs typeface="B Nazanin" panose="00000400000000000000" pitchFamily="2" charset="-78"/>
              </a:rPr>
              <a:t>فرآیند استفاده بدن از مواد غذایی است. این فرایند شامل خوردن مقادیر و انواع مناسبی از مواد غذایی برای تامین نیاز بدن، هضم مواد غذایی ،بطوریکه بدن بتواند از مواد مغذی آنها استفاده کند، جذب مواد مغذی به جریان خون ، استفاده سلولها از آنها برای تولید انرژی و حفظ و رشد سلولها ، بافتها و ارگان ها ،دفع مواد زاید ، می باشد.</a:t>
            </a:r>
            <a:endParaRPr lang="en-US" sz="2000" dirty="0">
              <a:effectLst/>
              <a:cs typeface="B Nazanin" panose="00000400000000000000" pitchFamily="2" charset="-78"/>
            </a:endParaRPr>
          </a:p>
          <a:p>
            <a:pPr marL="0" indent="0" algn="r">
              <a:buNone/>
            </a:pPr>
            <a:r>
              <a:rPr lang="en-US" sz="2000" dirty="0">
                <a:solidFill>
                  <a:srgbClr val="FF0000"/>
                </a:solidFill>
                <a:cs typeface="B Nazanin" panose="00000400000000000000" pitchFamily="2" charset="-78"/>
              </a:rPr>
              <a:t>(</a:t>
            </a:r>
            <a:r>
              <a:rPr lang="en-US" sz="2000" dirty="0" smtClean="0">
                <a:solidFill>
                  <a:srgbClr val="FF0000"/>
                </a:solidFill>
                <a:effectLst/>
                <a:cs typeface="B Nazanin" panose="00000400000000000000" pitchFamily="2" charset="-78"/>
              </a:rPr>
              <a:t>Health) </a:t>
            </a:r>
            <a:r>
              <a:rPr lang="fa-IR" sz="2000" dirty="0" smtClean="0">
                <a:solidFill>
                  <a:srgbClr val="FF0000"/>
                </a:solidFill>
                <a:effectLst/>
                <a:cs typeface="B Nazanin" panose="00000400000000000000" pitchFamily="2" charset="-78"/>
              </a:rPr>
              <a:t>سلامت</a:t>
            </a:r>
            <a:endParaRPr lang="en-US" sz="2000" dirty="0">
              <a:solidFill>
                <a:srgbClr val="FF0000"/>
              </a:solidFill>
              <a:effectLst/>
              <a:cs typeface="B Nazanin" panose="00000400000000000000" pitchFamily="2" charset="-78"/>
            </a:endParaRPr>
          </a:p>
          <a:p>
            <a:pPr marL="0" indent="0" algn="r">
              <a:buNone/>
            </a:pPr>
            <a:r>
              <a:rPr lang="fa-IR" sz="2000" dirty="0">
                <a:effectLst/>
                <a:cs typeface="B Nazanin" panose="00000400000000000000" pitchFamily="2" charset="-78"/>
              </a:rPr>
              <a:t>سازمان بهداشت جهانی سلامت را "رفاه کامل جسمی ،روانی و اجتماعی و نه فقط بیمار نبودن " تعریف کرده </a:t>
            </a:r>
            <a:r>
              <a:rPr lang="fa-IR" sz="2000" dirty="0" smtClean="0">
                <a:effectLst/>
                <a:cs typeface="B Nazanin" panose="00000400000000000000" pitchFamily="2" charset="-78"/>
              </a:rPr>
              <a:t>است</a:t>
            </a:r>
            <a:endParaRPr lang="en-US" sz="2000" dirty="0">
              <a:effectLst/>
              <a:cs typeface="B Nazanin" panose="00000400000000000000" pitchFamily="2" charset="-78"/>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9139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781492" y="711925"/>
            <a:ext cx="9905998" cy="5852160"/>
          </a:xfrm>
        </p:spPr>
        <p:txBody>
          <a:bodyPr>
            <a:normAutofit/>
          </a:bodyPr>
          <a:lstStyle/>
          <a:p>
            <a:pPr marL="0" indent="0" algn="r">
              <a:buNone/>
            </a:pPr>
            <a:r>
              <a:rPr lang="fa-IR" sz="2400" dirty="0">
                <a:effectLst/>
                <a:cs typeface="B Nazanin" panose="00000400000000000000" pitchFamily="2" charset="-78"/>
              </a:rPr>
              <a:t> </a:t>
            </a:r>
            <a:r>
              <a:rPr lang="fa-IR" dirty="0" smtClean="0">
                <a:solidFill>
                  <a:srgbClr val="FF0000"/>
                </a:solidFill>
                <a:effectLst/>
                <a:cs typeface="B Titr" panose="00000700000000000000" pitchFamily="2" charset="-78"/>
              </a:rPr>
              <a:t>اپیدمیولوژی</a:t>
            </a:r>
            <a:endParaRPr lang="fa-IR" sz="2400" dirty="0">
              <a:cs typeface="B Nazanin" panose="00000400000000000000" pitchFamily="2" charset="-78"/>
            </a:endParaRPr>
          </a:p>
          <a:p>
            <a:pPr marL="0" indent="0" algn="r">
              <a:buNone/>
            </a:pPr>
            <a:r>
              <a:rPr lang="fa-IR" sz="2400" dirty="0" smtClean="0">
                <a:solidFill>
                  <a:srgbClr val="FF0000"/>
                </a:solidFill>
                <a:effectLst/>
                <a:cs typeface="B Nazanin" panose="00000400000000000000" pitchFamily="2" charset="-78"/>
              </a:rPr>
              <a:t>علم </a:t>
            </a:r>
            <a:r>
              <a:rPr lang="fa-IR" sz="2400" dirty="0">
                <a:solidFill>
                  <a:srgbClr val="FF0000"/>
                </a:solidFill>
                <a:effectLst/>
                <a:cs typeface="B Nazanin" panose="00000400000000000000" pitchFamily="2" charset="-78"/>
              </a:rPr>
              <a:t>بیماریهای همه گیر است</a:t>
            </a:r>
            <a:r>
              <a:rPr lang="fa-IR" sz="2400" dirty="0">
                <a:effectLst/>
                <a:cs typeface="B Nazanin" panose="00000400000000000000" pitchFamily="2" charset="-78"/>
              </a:rPr>
              <a:t>. بیماریهایی که افراد زیادی در جامعه به آن مبتلا می شوند . با استفاده از مطالعات اپیدمیولوژیکی ، رابطه بین بیماریها و عوامل محیطی مثل اجزای رژیم غذایی شناخته می شود و به این ترتیب ،تعیین علت ،درمان و پیشگیری امکان پذیر است.برای مثال سرطان کولون در ملل توسعه یافته شایع است . محققین متوجه شدند که بیماری مذکور در مناطق روستایی افریقابندرت اتفاق می افتد. پس از این یافته سعی شد اختلاف شرایط محیطی افریقا و غرب تعیین شود . یک اختلاف مهم مقدار فبیر غذایی بود . افریقایی ها رژیم های غذایی پر فبیر داشتند در حالیکه مقدار فبیر در رژیم غذایی در دنیای غرب بسیار کم بود بر اساس این داده ها ،فرضیه رژیم غذایی پرفبیر موجب حفاظت در مقابل تعدادی از بیماریهای گوارشی میشود ،مطرح شد</a:t>
            </a:r>
            <a:r>
              <a:rPr lang="fa-IR" sz="2400" dirty="0" smtClean="0">
                <a:effectLst/>
                <a:cs typeface="B Nazanin" panose="00000400000000000000" pitchFamily="2" charset="-78"/>
              </a:rPr>
              <a:t>.</a:t>
            </a:r>
          </a:p>
          <a:p>
            <a:pPr marL="0" indent="0" algn="r">
              <a:buNone/>
            </a:pPr>
            <a:r>
              <a:rPr lang="fa-IR" dirty="0">
                <a:solidFill>
                  <a:srgbClr val="FF0000"/>
                </a:solidFill>
                <a:effectLst/>
                <a:cs typeface="B Titr" panose="00000700000000000000" pitchFamily="2" charset="-78"/>
              </a:rPr>
              <a:t>بیماریهای مزمن و پیشگیری از آنها </a:t>
            </a:r>
            <a:endParaRPr lang="en-US" dirty="0">
              <a:solidFill>
                <a:srgbClr val="FF0000"/>
              </a:solidFill>
              <a:effectLst/>
              <a:cs typeface="B Titr" panose="00000700000000000000" pitchFamily="2" charset="-78"/>
            </a:endParaRPr>
          </a:p>
          <a:p>
            <a:pPr marL="0" indent="0" algn="r">
              <a:buNone/>
            </a:pPr>
            <a:r>
              <a:rPr lang="ar-SA" sz="2400" dirty="0">
                <a:effectLst/>
                <a:cs typeface="B Nazanin" panose="00000400000000000000" pitchFamily="2" charset="-78"/>
              </a:rPr>
              <a:t>بیماریهای مهم مزمن شامل  بیماری های قلبی - عروقی، سرطان ها، دیابت ،پرفشاری خون و پوکی استخوان  است</a:t>
            </a:r>
            <a:r>
              <a:rPr lang="ar-SA" sz="2400" dirty="0" smtClean="0">
                <a:effectLst/>
                <a:cs typeface="B Nazanin" panose="00000400000000000000" pitchFamily="2" charset="-78"/>
              </a:rPr>
              <a:t>.</a:t>
            </a:r>
            <a:endParaRPr lang="en-US" sz="2400" dirty="0">
              <a:effectLst/>
              <a:cs typeface="B Nazanin" panose="00000400000000000000" pitchFamily="2" charset="-78"/>
            </a:endParaRPr>
          </a:p>
          <a:p>
            <a:pPr marL="0" indent="0" algn="r">
              <a:buNone/>
            </a:pPr>
            <a:r>
              <a:rPr lang="fa-IR" sz="2400" dirty="0">
                <a:effectLst/>
                <a:cs typeface="B Nazanin" panose="00000400000000000000" pitchFamily="2" charset="-78"/>
              </a:rPr>
              <a:t>بیماریهای قلبی و عروقی: بیماریهای قلبی عروقی در حال حاضر جزو سه علت اول مرگ و میر و ناتوانی انسان در سراسر دنیا بوده و در حال تبدیل شدن به اصلی ترین عامل مرگ و میر  یا ناتوانی  در اغلب کشورها می باشد. </a:t>
            </a:r>
            <a:endParaRPr lang="fa-IR" sz="2400" dirty="0">
              <a:cs typeface="B Nazanin" panose="00000400000000000000" pitchFamily="2" charset="-78"/>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67689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42304" y="907868"/>
            <a:ext cx="9962016" cy="5120640"/>
          </a:xfrm>
        </p:spPr>
        <p:txBody>
          <a:bodyPr>
            <a:noAutofit/>
          </a:bodyPr>
          <a:lstStyle/>
          <a:p>
            <a:pPr marL="0" indent="0" algn="r">
              <a:buNone/>
            </a:pPr>
            <a:r>
              <a:rPr lang="fa-IR" sz="2400" dirty="0" smtClean="0">
                <a:effectLst/>
                <a:cs typeface="B Nazanin" panose="00000400000000000000" pitchFamily="2" charset="-78"/>
              </a:rPr>
              <a:t>اگرچه </a:t>
            </a:r>
            <a:r>
              <a:rPr lang="fa-IR" sz="2400" dirty="0">
                <a:effectLst/>
                <a:cs typeface="B Nazanin" panose="00000400000000000000" pitchFamily="2" charset="-78"/>
              </a:rPr>
              <a:t>خطرات ناشی از بیماریهای عفونی و مسری بدلیل ماهیت واگیری آنها سریع است امّا عوارض ناشی از بیماریهای مزمن مثل بیماریهای قلبی عروقی برای بیمار و جامعه،  ماندگارتر ، ناتوان کننده تر و پرهزینه تر بودن،  در عین حال قابل پیشگیری</a:t>
            </a:r>
            <a:r>
              <a:rPr lang="fa-IR" sz="2400" dirty="0">
                <a:effectLst/>
                <a:cs typeface="B Nazanin" panose="00000400000000000000" pitchFamily="2" charset="-78"/>
                <a:hlinkClick r:id="rId2" tooltip="پیشگیری از بیماری های قلبی عروقی با شناخت عوامل خطر"/>
              </a:rPr>
              <a:t> </a:t>
            </a:r>
            <a:r>
              <a:rPr lang="fa-IR" sz="2400" dirty="0">
                <a:effectLst/>
                <a:cs typeface="B Nazanin" panose="00000400000000000000" pitchFamily="2" charset="-78"/>
              </a:rPr>
              <a:t>می باشند. امکان ایجاد بیماریهای قلبی عروقی بعد از سن ۴۰ سالگی در مردان ۵۰% و در زنان ۴۰% است. </a:t>
            </a:r>
            <a:endParaRPr lang="fa-IR" sz="2400" dirty="0" smtClean="0">
              <a:effectLst/>
              <a:cs typeface="B Nazanin" panose="00000400000000000000" pitchFamily="2" charset="-78"/>
            </a:endParaRPr>
          </a:p>
          <a:p>
            <a:pPr marL="0" indent="0" algn="r">
              <a:buNone/>
            </a:pPr>
            <a:r>
              <a:rPr lang="en-US" sz="2400" dirty="0" smtClean="0">
                <a:solidFill>
                  <a:srgbClr val="FF0000"/>
                </a:solidFill>
                <a:effectLst/>
                <a:cs typeface="B Nazanin" panose="00000400000000000000" pitchFamily="2" charset="-78"/>
              </a:rPr>
              <a:t> </a:t>
            </a:r>
            <a:r>
              <a:rPr lang="fa-IR" sz="2400" dirty="0" smtClean="0">
                <a:solidFill>
                  <a:srgbClr val="FF0000"/>
                </a:solidFill>
                <a:effectLst/>
                <a:cs typeface="B Nazanin" panose="00000400000000000000" pitchFamily="2" charset="-78"/>
              </a:rPr>
              <a:t>عوامل خطر غیر قابل تغییر</a:t>
            </a:r>
            <a:endParaRPr lang="en-US" sz="2400" dirty="0" smtClean="0">
              <a:solidFill>
                <a:srgbClr val="FF0000"/>
              </a:solidFill>
              <a:effectLst/>
              <a:cs typeface="B Nazanin" panose="00000400000000000000" pitchFamily="2" charset="-78"/>
            </a:endParaRPr>
          </a:p>
          <a:p>
            <a:pPr marL="0" indent="0" algn="r">
              <a:buNone/>
            </a:pPr>
            <a:r>
              <a:rPr lang="fa-IR" sz="2400" dirty="0" smtClean="0">
                <a:solidFill>
                  <a:srgbClr val="FF0000"/>
                </a:solidFill>
                <a:effectLst/>
                <a:cs typeface="B Nazanin" panose="00000400000000000000" pitchFamily="2" charset="-78"/>
              </a:rPr>
              <a:t>افزایش </a:t>
            </a:r>
            <a:r>
              <a:rPr lang="fa-IR" sz="2400" dirty="0">
                <a:solidFill>
                  <a:srgbClr val="FF0000"/>
                </a:solidFill>
                <a:effectLst/>
                <a:cs typeface="B Nazanin" panose="00000400000000000000" pitchFamily="2" charset="-78"/>
              </a:rPr>
              <a:t>سن</a:t>
            </a:r>
            <a:r>
              <a:rPr lang="fa-IR" sz="2400" dirty="0">
                <a:effectLst/>
                <a:cs typeface="B Nazanin" panose="00000400000000000000" pitchFamily="2" charset="-78"/>
              </a:rPr>
              <a:t>: حدود 83 درصد از کسانی که در اثر بیماریهای عروقی قلب می میرند در سنین بالای 65 سال قرار </a:t>
            </a:r>
            <a:r>
              <a:rPr lang="fa-IR" sz="2400" dirty="0" smtClean="0">
                <a:effectLst/>
                <a:cs typeface="B Nazanin" panose="00000400000000000000" pitchFamily="2" charset="-78"/>
              </a:rPr>
              <a:t>دارند</a:t>
            </a:r>
            <a:endParaRPr lang="en-US" sz="2400" dirty="0">
              <a:effectLst/>
              <a:cs typeface="B Nazanin" panose="00000400000000000000" pitchFamily="2" charset="-78"/>
            </a:endParaRPr>
          </a:p>
          <a:p>
            <a:pPr marL="0" indent="0" algn="r">
              <a:buNone/>
            </a:pPr>
            <a:r>
              <a:rPr lang="fa-IR" sz="2400" dirty="0">
                <a:effectLst/>
                <a:cs typeface="B Nazanin" panose="00000400000000000000" pitchFamily="2" charset="-78"/>
              </a:rPr>
              <a:t>در سنین بالاتر زنانی که دچار حملات قلبی می شوند بیش از مردان در خطر مرگ در هفته های اول بعد از حمله قلبی قرار </a:t>
            </a:r>
            <a:r>
              <a:rPr lang="fa-IR" sz="2400" dirty="0" smtClean="0">
                <a:effectLst/>
                <a:cs typeface="B Nazanin" panose="00000400000000000000" pitchFamily="2" charset="-78"/>
              </a:rPr>
              <a:t>دارند</a:t>
            </a:r>
            <a:r>
              <a:rPr lang="en-US" sz="2400" dirty="0">
                <a:effectLst/>
                <a:cs typeface="B Nazanin" panose="00000400000000000000" pitchFamily="2" charset="-78"/>
              </a:rPr>
              <a:t/>
            </a:r>
            <a:br>
              <a:rPr lang="en-US" sz="2400" dirty="0">
                <a:effectLst/>
                <a:cs typeface="B Nazanin" panose="00000400000000000000" pitchFamily="2" charset="-78"/>
              </a:rPr>
            </a:br>
            <a:r>
              <a:rPr lang="fa-IR" sz="2400" dirty="0">
                <a:solidFill>
                  <a:srgbClr val="FF0000"/>
                </a:solidFill>
                <a:effectLst/>
                <a:cs typeface="B Nazanin" panose="00000400000000000000" pitchFamily="2" charset="-78"/>
              </a:rPr>
              <a:t>جنسیت(مرد بودن): </a:t>
            </a:r>
            <a:r>
              <a:rPr lang="fa-IR" sz="2400" dirty="0">
                <a:effectLst/>
                <a:cs typeface="B Nazanin" panose="00000400000000000000" pitchFamily="2" charset="-78"/>
              </a:rPr>
              <a:t>مردان بیش از زنان و در سنین پایینتری دچار حملات قلبی می شوند. در زنان حتی بعد از یائسگی ، با وجودیکه میزان مرگ ناشی از حملات قلبی در زنان زیادتر می شود ، ولی به حد مردان نمی </a:t>
            </a:r>
            <a:r>
              <a:rPr lang="fa-IR" sz="2400" dirty="0" smtClean="0">
                <a:effectLst/>
                <a:cs typeface="B Nazanin" panose="00000400000000000000" pitchFamily="2" charset="-78"/>
              </a:rPr>
              <a:t>رسد.توارث </a:t>
            </a:r>
            <a:r>
              <a:rPr lang="fa-IR" sz="2400" dirty="0">
                <a:effectLst/>
                <a:cs typeface="B Nazanin" panose="00000400000000000000" pitchFamily="2" charset="-78"/>
              </a:rPr>
              <a:t>( از جمله نژاد): کودکان والدین بیمار قلبی بیش از دیگر کودکان در خطر بروز بیماری قلبی عروقی قرار </a:t>
            </a:r>
            <a:r>
              <a:rPr lang="fa-IR" sz="2400" dirty="0" smtClean="0">
                <a:effectLst/>
                <a:cs typeface="B Nazanin" panose="00000400000000000000" pitchFamily="2" charset="-78"/>
              </a:rPr>
              <a:t>دارند</a:t>
            </a:r>
            <a:r>
              <a:rPr lang="en-US" sz="2400" dirty="0">
                <a:effectLst/>
                <a:cs typeface="B Nazanin" panose="00000400000000000000" pitchFamily="2" charset="-78"/>
              </a:rPr>
              <a:t/>
            </a:r>
            <a:br>
              <a:rPr lang="en-US" sz="2400" dirty="0">
                <a:effectLst/>
                <a:cs typeface="B Nazanin" panose="00000400000000000000" pitchFamily="2" charset="-78"/>
              </a:rPr>
            </a:br>
            <a:endParaRPr lang="fa-IR" sz="2400" dirty="0">
              <a:cs typeface="B Nazanin" panose="00000400000000000000" pitchFamily="2" charset="-78"/>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9889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768430" y="574675"/>
            <a:ext cx="9906000" cy="6283325"/>
          </a:xfrm>
        </p:spPr>
        <p:txBody>
          <a:bodyPr>
            <a:noAutofit/>
          </a:bodyPr>
          <a:lstStyle/>
          <a:p>
            <a:pPr marL="0" indent="0" algn="r">
              <a:buNone/>
            </a:pPr>
            <a:r>
              <a:rPr lang="fa-IR" sz="2400" dirty="0">
                <a:solidFill>
                  <a:srgbClr val="FF0000"/>
                </a:solidFill>
                <a:effectLst/>
                <a:cs typeface="B Nazanin" panose="00000400000000000000" pitchFamily="2" charset="-78"/>
              </a:rPr>
              <a:t>عوامل خطر قابل تعدیل</a:t>
            </a:r>
            <a:r>
              <a:rPr lang="en-US" sz="2400" dirty="0">
                <a:effectLst/>
                <a:cs typeface="B Nazanin" panose="00000400000000000000" pitchFamily="2" charset="-78"/>
              </a:rPr>
              <a:t/>
            </a:r>
            <a:br>
              <a:rPr lang="en-US" sz="2400" dirty="0">
                <a:effectLst/>
                <a:cs typeface="B Nazanin" panose="00000400000000000000" pitchFamily="2" charset="-78"/>
              </a:rPr>
            </a:br>
            <a:r>
              <a:rPr lang="fa-IR" sz="2400" dirty="0">
                <a:solidFill>
                  <a:srgbClr val="FF0000"/>
                </a:solidFill>
                <a:effectLst/>
                <a:cs typeface="B Nazanin" panose="00000400000000000000" pitchFamily="2" charset="-78"/>
              </a:rPr>
              <a:t>مصرف دخانیات</a:t>
            </a:r>
            <a:r>
              <a:rPr lang="fa-IR" sz="2400" dirty="0">
                <a:effectLst/>
                <a:cs typeface="B Nazanin" panose="00000400000000000000" pitchFamily="2" charset="-78"/>
              </a:rPr>
              <a:t>: شانس بروز بیماری عروق  قلبی در سیگاریها 2 تا 4 برابر غیر سیگاریها است.مصرف سیگار یک عامل خطر مستقل جدی  برای مرگ ناگهانی در بیماری عروق کرونر است (2 برابرغیرسیگاریها)</a:t>
            </a:r>
            <a:r>
              <a:rPr lang="en-US" sz="2400" dirty="0">
                <a:effectLst/>
                <a:cs typeface="B Nazanin" panose="00000400000000000000" pitchFamily="2" charset="-78"/>
              </a:rPr>
              <a:t> . </a:t>
            </a:r>
            <a:br>
              <a:rPr lang="en-US" sz="2400" dirty="0">
                <a:effectLst/>
                <a:cs typeface="B Nazanin" panose="00000400000000000000" pitchFamily="2" charset="-78"/>
              </a:rPr>
            </a:br>
            <a:r>
              <a:rPr lang="fa-IR" sz="2400" dirty="0">
                <a:solidFill>
                  <a:srgbClr val="FF0000"/>
                </a:solidFill>
                <a:effectLst/>
                <a:cs typeface="B Nazanin" panose="00000400000000000000" pitchFamily="2" charset="-78"/>
              </a:rPr>
              <a:t>بالا بودن کلسترول خون</a:t>
            </a:r>
            <a:r>
              <a:rPr lang="fa-IR" sz="2400" dirty="0">
                <a:effectLst/>
                <a:cs typeface="B Nazanin" panose="00000400000000000000" pitchFamily="2" charset="-78"/>
              </a:rPr>
              <a:t>: هر چه میزان کلسترول خون بالاتر رود میزان بروز بیماری کرونر قلب افزایش می یابد. اگر عامل خطر دیگر همچون مصرف دخانیات و پرفشاری خون نیز وجود داشته باشد، این خطر بیشتر افزایش می یابد. کلسترول خون افراد به سن ، جنس ، وراثت و نژاد نیز بستگی دارد</a:t>
            </a:r>
            <a:r>
              <a:rPr lang="en-US" sz="2400" dirty="0">
                <a:effectLst/>
                <a:cs typeface="B Nazanin" panose="00000400000000000000" pitchFamily="2" charset="-78"/>
              </a:rPr>
              <a:t>.</a:t>
            </a:r>
          </a:p>
          <a:p>
            <a:pPr marL="0" indent="0" algn="r">
              <a:buNone/>
            </a:pPr>
            <a:r>
              <a:rPr lang="fa-IR" sz="2400" dirty="0">
                <a:solidFill>
                  <a:srgbClr val="FF0000"/>
                </a:solidFill>
                <a:effectLst/>
                <a:cs typeface="B Nazanin" panose="00000400000000000000" pitchFamily="2" charset="-78"/>
              </a:rPr>
              <a:t>پرفشاری خون</a:t>
            </a:r>
            <a:r>
              <a:rPr lang="fa-IR" sz="2400" dirty="0">
                <a:effectLst/>
                <a:cs typeface="B Nazanin" panose="00000400000000000000" pitchFamily="2" charset="-78"/>
              </a:rPr>
              <a:t>: فشار خون بالا میزان بار قلب را افزایش و از این طریق موجب ضخیم شدن و سخت شدن قلب می شود. علاوه براین شانس سکته مغزی ، حمله قلبی ، نارسایی کلیه و نارسایی احتقانی قلب را افزایش می دهد.در حضور دیگر عوامل خطر شانس حمله قلبی در بیماران مبتلا به پرفشاری خون چندین برابرخواهد شد</a:t>
            </a:r>
            <a:r>
              <a:rPr lang="en-US" sz="2400" dirty="0">
                <a:effectLst/>
                <a:cs typeface="B Nazanin" panose="00000400000000000000" pitchFamily="2" charset="-78"/>
              </a:rPr>
              <a:t>.</a:t>
            </a:r>
          </a:p>
          <a:p>
            <a:pPr marL="0" indent="0" algn="r">
              <a:buNone/>
            </a:pPr>
            <a:r>
              <a:rPr lang="fa-IR" sz="2400" dirty="0">
                <a:solidFill>
                  <a:srgbClr val="FF0000"/>
                </a:solidFill>
                <a:effectLst/>
                <a:cs typeface="B Nazanin" panose="00000400000000000000" pitchFamily="2" charset="-78"/>
              </a:rPr>
              <a:t>کم تحرکی</a:t>
            </a:r>
            <a:r>
              <a:rPr lang="fa-IR" sz="2400" dirty="0">
                <a:effectLst/>
                <a:cs typeface="B Nazanin" panose="00000400000000000000" pitchFamily="2" charset="-78"/>
              </a:rPr>
              <a:t>: زندگی بدون فعالیت یک عامل خطر برا ی بروز بیماری عروق کرونر است. فعالیت جسمانی متوسط تا شدید  بصورت منظم  از بیماری عروق خونی و قلب جلوگیری می کند</a:t>
            </a:r>
            <a:r>
              <a:rPr lang="en-US" sz="2400" dirty="0">
                <a:effectLst/>
                <a:cs typeface="B Nazanin" panose="00000400000000000000" pitchFamily="2" charset="-78"/>
              </a:rPr>
              <a:t>.</a:t>
            </a:r>
            <a:br>
              <a:rPr lang="en-US" sz="2400" dirty="0">
                <a:effectLst/>
                <a:cs typeface="B Nazanin" panose="00000400000000000000" pitchFamily="2" charset="-78"/>
              </a:rPr>
            </a:br>
            <a:r>
              <a:rPr lang="fa-IR" sz="2400" dirty="0">
                <a:solidFill>
                  <a:srgbClr val="FF0000"/>
                </a:solidFill>
                <a:effectLst/>
                <a:cs typeface="B Nazanin" panose="00000400000000000000" pitchFamily="2" charset="-78"/>
              </a:rPr>
              <a:t>چاقی و اضافه وزن</a:t>
            </a:r>
            <a:r>
              <a:rPr lang="fa-IR" sz="2400" dirty="0">
                <a:effectLst/>
                <a:cs typeface="B Nazanin" panose="00000400000000000000" pitchFamily="2" charset="-78"/>
              </a:rPr>
              <a:t>: کسانی که چربی اضافه بخصوص در ناحیه شکمی دارندبیش از دیگران به بیماریهای قلبی دچار می شوند. افزایش وزن منجر به بالا رفتن بار قلب ، افزایش کلسترول خون و بالارفتن فشار خون </a:t>
            </a:r>
            <a:r>
              <a:rPr lang="fa-IR" sz="2400" dirty="0" smtClean="0">
                <a:effectLst/>
                <a:cs typeface="B Nazanin" panose="00000400000000000000" pitchFamily="2" charset="-78"/>
              </a:rPr>
              <a:t>از </a:t>
            </a:r>
            <a:r>
              <a:rPr lang="fa-IR" sz="2400" dirty="0">
                <a:effectLst/>
                <a:cs typeface="B Nazanin" panose="00000400000000000000" pitchFamily="2" charset="-78"/>
              </a:rPr>
              <a:t>طرف دیگر می شود. این عامل خطر بروز دیابت را نیز در افراد افزایش می دهد. </a:t>
            </a:r>
            <a:endParaRPr lang="en-US" sz="2400" dirty="0">
              <a:effectLst/>
              <a:cs typeface="B Nazanin" panose="00000400000000000000" pitchFamily="2" charset="-78"/>
            </a:endParaRPr>
          </a:p>
          <a:p>
            <a:pPr marL="0" indent="0" algn="r">
              <a:buNone/>
            </a:pPr>
            <a:endParaRPr lang="fa-IR" sz="2400" dirty="0">
              <a:cs typeface="B Nazanin" panose="00000400000000000000" pitchFamily="2" charset="-78"/>
            </a:endParaRP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32980" cy="142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26883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3227</Words>
  <Application>Microsoft Office PowerPoint</Application>
  <PresentationFormat>Widescreen</PresentationFormat>
  <Paragraphs>136</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B Lotus</vt:lpstr>
      <vt:lpstr>B Nazanin</vt:lpstr>
      <vt:lpstr>B Titr</vt:lpstr>
      <vt:lpstr>Calibri</vt:lpstr>
      <vt:lpstr>Calibri Light</vt:lpstr>
      <vt:lpstr>Times New Roman</vt:lpstr>
      <vt:lpstr>Office Theme</vt:lpstr>
      <vt:lpstr>PowerPoint Presentation</vt:lpstr>
      <vt:lpstr>سرفصل ها</vt:lpstr>
      <vt:lpstr>فصل اول: کلیات و مقدمه در ارتباط با اهمیت غذا و تغذیه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فصل دوم: مروری بر اصول تغذیه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ergfdgfdgf</dc:title>
  <dc:creator/>
  <cp:lastModifiedBy/>
  <cp:revision>66</cp:revision>
  <dcterms:created xsi:type="dcterms:W3CDTF">2020-03-11T18:12:05Z</dcterms:created>
  <dcterms:modified xsi:type="dcterms:W3CDTF">2020-03-13T16:19:07Z</dcterms:modified>
  <cp:contentStatus/>
</cp:coreProperties>
</file>