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52" r:id="rId2"/>
    <p:sldMasterId id="2147483876" r:id="rId3"/>
    <p:sldMasterId id="2147483893" r:id="rId4"/>
  </p:sldMasterIdLst>
  <p:notesMasterIdLst>
    <p:notesMasterId r:id="rId34"/>
  </p:notesMasterIdLst>
  <p:handoutMasterIdLst>
    <p:handoutMasterId r:id="rId35"/>
  </p:handoutMasterIdLst>
  <p:sldIdLst>
    <p:sldId id="285" r:id="rId5"/>
    <p:sldId id="286" r:id="rId6"/>
    <p:sldId id="256" r:id="rId7"/>
    <p:sldId id="287" r:id="rId8"/>
    <p:sldId id="263" r:id="rId9"/>
    <p:sldId id="267" r:id="rId10"/>
    <p:sldId id="289" r:id="rId11"/>
    <p:sldId id="272" r:id="rId12"/>
    <p:sldId id="274" r:id="rId13"/>
    <p:sldId id="297" r:id="rId14"/>
    <p:sldId id="308" r:id="rId15"/>
    <p:sldId id="290" r:id="rId16"/>
    <p:sldId id="275" r:id="rId17"/>
    <p:sldId id="276" r:id="rId18"/>
    <p:sldId id="292" r:id="rId19"/>
    <p:sldId id="293" r:id="rId20"/>
    <p:sldId id="299" r:id="rId21"/>
    <p:sldId id="301" r:id="rId22"/>
    <p:sldId id="309" r:id="rId23"/>
    <p:sldId id="310" r:id="rId24"/>
    <p:sldId id="311" r:id="rId25"/>
    <p:sldId id="312" r:id="rId26"/>
    <p:sldId id="313" r:id="rId27"/>
    <p:sldId id="314" r:id="rId28"/>
    <p:sldId id="316" r:id="rId29"/>
    <p:sldId id="317" r:id="rId30"/>
    <p:sldId id="318" r:id="rId31"/>
    <p:sldId id="315"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728" autoAdjust="0"/>
  </p:normalViewPr>
  <p:slideViewPr>
    <p:cSldViewPr>
      <p:cViewPr varScale="1">
        <p:scale>
          <a:sx n="74" d="100"/>
          <a:sy n="74" d="100"/>
        </p:scale>
        <p:origin x="-129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33388C2-D433-46C2-9BBD-79EEEAEF23C3}" type="datetimeFigureOut">
              <a:rPr lang="fa-IR" smtClean="0"/>
              <a:t>08/08/1441</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C162F65-D0FE-4594-A53C-06CB4EEF515C}" type="slidenum">
              <a:rPr lang="fa-IR" smtClean="0"/>
              <a:t>‹#›</a:t>
            </a:fld>
            <a:endParaRPr lang="fa-IR"/>
          </a:p>
        </p:txBody>
      </p:sp>
    </p:spTree>
    <p:extLst>
      <p:ext uri="{BB962C8B-B14F-4D97-AF65-F5344CB8AC3E}">
        <p14:creationId xmlns:p14="http://schemas.microsoft.com/office/powerpoint/2010/main" val="2266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2124ACC-7AE8-4C56-A6D7-AAB9B23421B3}" type="datetimeFigureOut">
              <a:rPr lang="fa-IR" smtClean="0"/>
              <a:t>08/08/1441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3CD9A3-C22E-418D-B477-F56D4B22F121}" type="slidenum">
              <a:rPr lang="fa-IR" smtClean="0"/>
              <a:t>‹#›</a:t>
            </a:fld>
            <a:endParaRPr lang="fa-IR"/>
          </a:p>
        </p:txBody>
      </p:sp>
    </p:spTree>
    <p:extLst>
      <p:ext uri="{BB962C8B-B14F-4D97-AF65-F5344CB8AC3E}">
        <p14:creationId xmlns:p14="http://schemas.microsoft.com/office/powerpoint/2010/main" val="27882408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73CD9A3-C22E-418D-B477-F56D4B22F121}" type="slidenum">
              <a:rPr lang="fa-IR" smtClean="0"/>
              <a:t>3</a:t>
            </a:fld>
            <a:endParaRPr lang="fa-IR"/>
          </a:p>
        </p:txBody>
      </p:sp>
    </p:spTree>
    <p:extLst>
      <p:ext uri="{BB962C8B-B14F-4D97-AF65-F5344CB8AC3E}">
        <p14:creationId xmlns:p14="http://schemas.microsoft.com/office/powerpoint/2010/main" val="161217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0065BE-0657-4A47-90AD-C21C55E16B1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72868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8418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D2193-4505-4A75-99BB-880C6989A75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071940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0136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388C">
                  <a:lumMod val="60000"/>
                  <a:lumOff val="40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34155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388C">
                  <a:lumMod val="60000"/>
                  <a:lumOff val="40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8845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B7499E-3031-413E-B01E-B94970708CAA}"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4095888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388C">
                  <a:lumMod val="60000"/>
                  <a:lumOff val="40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237933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377492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solidFill>
                  <a:srgbClr val="FF388C">
                    <a:lumMod val="60000"/>
                    <a:lumOff val="40000"/>
                  </a:srgbClr>
                </a:solidFill>
              </a:rPr>
              <a:pPr/>
              <a:t>April 1, 2020</a:t>
            </a:fld>
            <a:endParaRPr lang="en-US">
              <a:solidFill>
                <a:srgbClr val="FF388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388C">
                  <a:lumMod val="60000"/>
                  <a:lumOff val="40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FF388C">
                    <a:lumMod val="60000"/>
                    <a:lumOff val="40000"/>
                  </a:srgbClr>
                </a:solidFill>
              </a:rPr>
              <a:pPr/>
              <a:t>‹#›</a:t>
            </a:fld>
            <a:endParaRPr lang="en-US">
              <a:solidFill>
                <a:srgbClr val="FF388C">
                  <a:lumMod val="60000"/>
                  <a:lumOff val="40000"/>
                </a:srgbClr>
              </a:solidFill>
            </a:endParaRPr>
          </a:p>
        </p:txBody>
      </p:sp>
    </p:spTree>
    <p:extLst>
      <p:ext uri="{BB962C8B-B14F-4D97-AF65-F5344CB8AC3E}">
        <p14:creationId xmlns:p14="http://schemas.microsoft.com/office/powerpoint/2010/main" val="116066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2047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367573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368002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322814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557944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5859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48239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3424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20313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5945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064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9976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45394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922761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971978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1085609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8932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5124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3649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245830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8" name="Footer Placeholder 7"/>
          <p:cNvSpPr>
            <a:spLocks noGrp="1"/>
          </p:cNvSpPr>
          <p:nvPr>
            <p:ph type="ftr" sz="quarter" idx="11"/>
          </p:nvPr>
        </p:nvSpPr>
        <p:spPr/>
        <p:txBody>
          <a:bodyPr/>
          <a:lstStyle/>
          <a:p>
            <a:endParaRPr lang="en-GB">
              <a:solidFill>
                <a:srgbClr val="49345F"/>
              </a:solidFill>
            </a:endParaRPr>
          </a:p>
        </p:txBody>
      </p:sp>
      <p:sp>
        <p:nvSpPr>
          <p:cNvPr id="9" name="Slide Number Placeholder 8"/>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24532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4" name="Footer Placeholder 3"/>
          <p:cNvSpPr>
            <a:spLocks noGrp="1"/>
          </p:cNvSpPr>
          <p:nvPr>
            <p:ph type="ftr" sz="quarter" idx="11"/>
          </p:nvPr>
        </p:nvSpPr>
        <p:spPr/>
        <p:txBody>
          <a:bodyPr/>
          <a:lstStyle/>
          <a:p>
            <a:endParaRPr lang="en-GB">
              <a:solidFill>
                <a:srgbClr val="49345F"/>
              </a:solidFill>
            </a:endParaRPr>
          </a:p>
        </p:txBody>
      </p:sp>
      <p:sp>
        <p:nvSpPr>
          <p:cNvPr id="5" name="Slide Number Placeholder 4"/>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30174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3" name="Footer Placeholder 2"/>
          <p:cNvSpPr>
            <a:spLocks noGrp="1"/>
          </p:cNvSpPr>
          <p:nvPr>
            <p:ph type="ftr" sz="quarter" idx="11"/>
          </p:nvPr>
        </p:nvSpPr>
        <p:spPr/>
        <p:txBody>
          <a:bodyPr/>
          <a:lstStyle/>
          <a:p>
            <a:endParaRPr lang="en-GB">
              <a:solidFill>
                <a:srgbClr val="49345F"/>
              </a:solidFill>
            </a:endParaRPr>
          </a:p>
        </p:txBody>
      </p:sp>
      <p:sp>
        <p:nvSpPr>
          <p:cNvPr id="4" name="Slide Number Placeholder 3"/>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FFFFFF">
                      <a:lumMod val="20000"/>
                      <a:lumOff val="80000"/>
                    </a:srgbClr>
                  </a:gs>
                </a:gsLst>
                <a:lin ang="5400000" scaled="0"/>
              </a:gradFill>
            </a:endParaRPr>
          </a:p>
        </p:txBody>
      </p:sp>
    </p:spTree>
    <p:extLst>
      <p:ext uri="{BB962C8B-B14F-4D97-AF65-F5344CB8AC3E}">
        <p14:creationId xmlns:p14="http://schemas.microsoft.com/office/powerpoint/2010/main" val="295707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7647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930706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844476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11805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956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429033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6" name="Footer Placeholder 5"/>
          <p:cNvSpPr>
            <a:spLocks noGrp="1"/>
          </p:cNvSpPr>
          <p:nvPr>
            <p:ph type="ftr" sz="quarter" idx="11"/>
          </p:nvPr>
        </p:nvSpPr>
        <p:spPr/>
        <p:txBody>
          <a:bodyPr/>
          <a:lstStyle/>
          <a:p>
            <a:endParaRPr lang="en-GB">
              <a:solidFill>
                <a:srgbClr val="49345F"/>
              </a:solidFill>
            </a:endParaRPr>
          </a:p>
        </p:txBody>
      </p:sp>
      <p:sp>
        <p:nvSpPr>
          <p:cNvPr id="7" name="Slide Number Placeholder 6"/>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77421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31563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11"/>
          </p:nvPr>
        </p:nvSpPr>
        <p:spPr/>
        <p:txBody>
          <a:bodyPr/>
          <a:lstStyle/>
          <a:p>
            <a:endParaRPr lang="en-GB">
              <a:solidFill>
                <a:srgbClr val="49345F"/>
              </a:solidFill>
            </a:endParaRPr>
          </a:p>
        </p:txBody>
      </p:sp>
      <p:sp>
        <p:nvSpPr>
          <p:cNvPr id="6" name="Slide Number Placeholder 5"/>
          <p:cNvSpPr>
            <a:spLocks noGrp="1"/>
          </p:cNvSpPr>
          <p:nvPr>
            <p:ph type="sldNum" sz="quarter" idx="12"/>
          </p:nvPr>
        </p:nvSpPr>
        <p:spPr/>
        <p:txBody>
          <a:body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597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4/1/2020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1B13E-D5AF-485E-81A1-82A140076526}" type="datetime4">
              <a:rPr lang="en-US" smtClean="0">
                <a:solidFill>
                  <a:srgbClr val="FF388C">
                    <a:lumMod val="60000"/>
                    <a:lumOff val="40000"/>
                  </a:srgbClr>
                </a:solidFill>
              </a:rPr>
              <a:pPr/>
              <a:t>April 1, 2020</a:t>
            </a:fld>
            <a:endParaRPr lang="en-US" dirty="0">
              <a:solidFill>
                <a:srgbClr val="FF388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FF388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754ED01-E2A0-4C1E-8E21-014B99041579}" type="slidenum">
              <a:rPr lang="en-US" smtClean="0">
                <a:solidFill>
                  <a:srgbClr val="FF388C">
                    <a:lumMod val="60000"/>
                    <a:lumOff val="40000"/>
                  </a:srgbClr>
                </a:solidFill>
              </a:rPr>
              <a:pPr/>
              <a:t>‹#›</a:t>
            </a:fld>
            <a:endParaRPr lang="en-US" dirty="0">
              <a:solidFill>
                <a:srgbClr val="FF388C">
                  <a:lumMod val="60000"/>
                  <a:lumOff val="40000"/>
                </a:srgbClr>
              </a:solidFill>
            </a:endParaRPr>
          </a:p>
        </p:txBody>
      </p:sp>
    </p:spTree>
    <p:extLst>
      <p:ext uri="{BB962C8B-B14F-4D97-AF65-F5344CB8AC3E}">
        <p14:creationId xmlns:p14="http://schemas.microsoft.com/office/powerpoint/2010/main" val="1240544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306002264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5A75B18C-B8EF-422F-9F72-FF9B628C81D0}" type="datetimeFigureOut">
              <a:rPr lang="en-US" smtClean="0">
                <a:solidFill>
                  <a:srgbClr val="49345F"/>
                </a:solidFill>
              </a:rPr>
              <a:pPr/>
              <a:t>4/1/2020</a:t>
            </a:fld>
            <a:endParaRPr lang="en-GB">
              <a:solidFill>
                <a:srgbClr val="49345F"/>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GB">
              <a:solidFill>
                <a:srgbClr val="49345F"/>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4BB2D519-4F3E-4269-8DC8-E0E37C7D4EA7}" type="slidenum">
              <a:rPr lang="en-GB" smtClean="0">
                <a:solidFill>
                  <a:srgbClr val="49345F"/>
                </a:solidFill>
              </a:rPr>
              <a:pPr/>
              <a:t>‹#›</a:t>
            </a:fld>
            <a:endParaRPr lang="en-GB">
              <a:solidFill>
                <a:srgbClr val="49345F"/>
              </a:solidFill>
            </a:endParaRPr>
          </a:p>
        </p:txBody>
      </p:sp>
    </p:spTree>
    <p:extLst>
      <p:ext uri="{BB962C8B-B14F-4D97-AF65-F5344CB8AC3E}">
        <p14:creationId xmlns:p14="http://schemas.microsoft.com/office/powerpoint/2010/main" val="409062065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42409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1626" name="Picture 5" descr="BESM7"/>
          <p:cNvPicPr>
            <a:picLocks noChangeAspect="1" noChangeArrowheads="1"/>
          </p:cNvPicPr>
          <p:nvPr/>
        </p:nvPicPr>
        <p:blipFill>
          <a:blip r:embed="rId3">
            <a:grayscl/>
            <a:biLevel thresh="50000"/>
          </a:blip>
          <a:srcRect/>
          <a:stretch>
            <a:fillRect/>
          </a:stretch>
        </p:blipFill>
        <p:spPr bwMode="auto">
          <a:xfrm>
            <a:off x="1295400" y="1066800"/>
            <a:ext cx="6248400" cy="5081588"/>
          </a:xfrm>
          <a:prstGeom prst="rect">
            <a:avLst/>
          </a:prstGeom>
          <a:noFill/>
          <a:ln w="57150" cmpd="thickThin">
            <a:noFill/>
            <a:miter lim="800000"/>
            <a:headEnd/>
            <a:tailEnd/>
          </a:ln>
        </p:spPr>
      </p:pic>
    </p:spTree>
    <p:extLst>
      <p:ext uri="{BB962C8B-B14F-4D97-AF65-F5344CB8AC3E}">
        <p14:creationId xmlns:p14="http://schemas.microsoft.com/office/powerpoint/2010/main" val="3524936830"/>
      </p:ext>
    </p:extLst>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11"/>
              <p:cNvSpPr/>
              <p:nvPr/>
            </p:nvSpPr>
            <p:spPr>
              <a:xfrm>
                <a:off x="457200" y="533400"/>
                <a:ext cx="7315200" cy="6036011"/>
              </a:xfrm>
              <a:prstGeom prst="rect">
                <a:avLst/>
              </a:prstGeom>
            </p:spPr>
            <p:txBody>
              <a:bodyPr wrap="square">
                <a:spAutoFit/>
              </a:bodyPr>
              <a:lstStyle/>
              <a:p>
                <a:pPr algn="just" rtl="1"/>
                <a:r>
                  <a:rPr lang="fa-IR" sz="1400" b="1" dirty="0"/>
                  <a:t>زمان پردازش: </a:t>
                </a:r>
                <a:r>
                  <a:rPr lang="fa-IR" sz="1400" dirty="0"/>
                  <a:t>زمانی است که معمولاً از موقع سفارش به عرضه کنندگان کالا تا زمان دریافت و تحویل کالا طول می کشد. مدت زمان سپری شده طی فرایند انجام سفارش تا زمان تحویل کالا تحت عنوان زمان پردازش شناخته می شود.</a:t>
                </a:r>
                <a:endParaRPr lang="en-US" sz="1400" dirty="0"/>
              </a:p>
              <a:p>
                <a:pPr algn="just" rtl="1"/>
                <a:r>
                  <a:rPr lang="fa-IR" sz="1400" dirty="0"/>
                  <a:t> </a:t>
                </a:r>
                <a:r>
                  <a:rPr lang="fa-IR" sz="1400" b="1" dirty="0"/>
                  <a:t>موجودی احتیاطی: </a:t>
                </a:r>
                <a:r>
                  <a:rPr lang="fa-IR" sz="1400" dirty="0"/>
                  <a:t>عبارت است از موجودی های اضافی که می­توان آن را کنار گذاشت و این زمانی وجود خواهد داشت که زمان پردازش کالا و نرخ استفاده بیشتر از مقدار مورد انتظار باشد. موجودی احتیاطی با توجه به هزینه فرصت از دست رفته و هزینه حمل تعیین می شوند. اگر واحد تجاری میزان پایینی از موجودی احتیاطی را حفظ کند، این امر موجب افزایش هزینه فرصت از دست رفته خواهد شد و میزان بالای ذخیره احتیاطی نیز سبب افزایش هزینه نگهداری کالا می شود. </a:t>
                </a:r>
                <a:endParaRPr lang="en-US" sz="1400" dirty="0"/>
              </a:p>
              <a:p>
                <a:pPr algn="just" rtl="1"/>
                <a:r>
                  <a:rPr lang="ar-SA" sz="1400" b="1" dirty="0"/>
                  <a:t>مقدار اقصادی سفارش (</a:t>
                </a:r>
                <a:r>
                  <a:rPr lang="en-US" sz="1400" b="1" dirty="0"/>
                  <a:t>EOQ</a:t>
                </a:r>
                <a:r>
                  <a:rPr lang="ar-SA" sz="1400" b="1" dirty="0"/>
                  <a:t>) </a:t>
                </a:r>
                <a:endParaRPr lang="en-US" sz="1400" dirty="0"/>
              </a:p>
              <a:p>
                <a:pPr algn="just" rtl="1"/>
                <a:r>
                  <a:rPr lang="fa-IR" sz="1400" dirty="0"/>
                  <a:t>اشاره به سطحی از موجودی دارد که هزینه کل موجودی شامل هزینه</a:t>
                </a:r>
                <a:r>
                  <a:rPr lang="en-US" sz="1400" dirty="0"/>
                  <a:t>­</a:t>
                </a:r>
                <a:r>
                  <a:rPr lang="fa-IR" sz="1400" dirty="0"/>
                  <a:t>های سفارش نگهداری، تأمین مالی و خرید کالا را به حداقل می­رساند. </a:t>
                </a:r>
                <a:r>
                  <a:rPr lang="en-US" sz="1400" dirty="0"/>
                  <a:t>EOQ </a:t>
                </a:r>
                <a:r>
                  <a:rPr lang="fa-IR" sz="1400" dirty="0"/>
                  <a:t>سطحی از موجودی است که مجموعه هزینه های موجودی را به حداقل می رساند.</a:t>
                </a:r>
                <a:endParaRPr lang="en-US" sz="1400" dirty="0"/>
              </a:p>
              <a:p>
                <a:pPr algn="just" rtl="1"/>
                <a:r>
                  <a:rPr lang="fa-IR" sz="1400" dirty="0"/>
                  <a:t>با توجه به مطالب فوق، مقدار اقتصادی سفارش براساس حداقل کردن رابطه زیر (مشتق گیری) به دست می­آید:</a:t>
                </a:r>
                <a:endParaRPr lang="en-US" sz="1400" dirty="0"/>
              </a:p>
              <a:p>
                <a:pPr algn="just" rtl="1"/>
                <a:r>
                  <a:rPr lang="fa-IR" sz="1400" dirty="0"/>
                  <a:t>هزینه تأمین مالی + (هزینه نگهداری + هزینه ثابت سفارش + هزینه خرید) (نرخ مالیات – 1) = هزینه کل موجودیها</a:t>
                </a:r>
                <a:endParaRPr lang="en-US" sz="1400" dirty="0"/>
              </a:p>
              <a:p>
                <a:pPr algn="just"/>
                <a:r>
                  <a:rPr lang="en-US" sz="1400" dirty="0"/>
                  <a:t>TC = (</a:t>
                </a:r>
                <a:r>
                  <a:rPr lang="ar-SA" sz="1400" dirty="0"/>
                  <a:t>1</a:t>
                </a:r>
                <a:r>
                  <a:rPr lang="en-US" sz="1400" dirty="0"/>
                  <a:t> – T)(CS + </a:t>
                </a:r>
                <a14:m>
                  <m:oMath xmlns:m="http://schemas.openxmlformats.org/officeDocument/2006/math">
                    <m:f>
                      <m:fPr>
                        <m:ctrlPr>
                          <a:rPr lang="en-US" sz="1400" i="1"/>
                        </m:ctrlPr>
                      </m:fPr>
                      <m:num>
                        <m:r>
                          <a:rPr lang="en-US" sz="1400" i="1"/>
                          <m:t>𝐹𝑆</m:t>
                        </m:r>
                      </m:num>
                      <m:den>
                        <m:r>
                          <a:rPr lang="en-US" sz="1400" i="1"/>
                          <m:t>𝑄</m:t>
                        </m:r>
                      </m:den>
                    </m:f>
                  </m:oMath>
                </a14:m>
                <a:r>
                  <a:rPr lang="en-US" sz="1400" dirty="0"/>
                  <a:t> + </a:t>
                </a:r>
                <a14:m>
                  <m:oMath xmlns:m="http://schemas.openxmlformats.org/officeDocument/2006/math">
                    <m:f>
                      <m:fPr>
                        <m:ctrlPr>
                          <a:rPr lang="en-US" sz="1400" i="1"/>
                        </m:ctrlPr>
                      </m:fPr>
                      <m:num>
                        <m:r>
                          <a:rPr lang="en-US" sz="1400" i="1"/>
                          <m:t>h</m:t>
                        </m:r>
                        <m:r>
                          <a:rPr lang="en-US" sz="1400" i="1"/>
                          <m:t>𝐶𝑄</m:t>
                        </m:r>
                      </m:num>
                      <m:den>
                        <m:r>
                          <a:rPr lang="en-US" sz="1400" i="1"/>
                          <m:t>2</m:t>
                        </m:r>
                      </m:den>
                    </m:f>
                  </m:oMath>
                </a14:m>
                <a:r>
                  <a:rPr lang="en-US" sz="1400" dirty="0"/>
                  <a:t>) + </a:t>
                </a:r>
                <a14:m>
                  <m:oMath xmlns:m="http://schemas.openxmlformats.org/officeDocument/2006/math">
                    <m:f>
                      <m:fPr>
                        <m:ctrlPr>
                          <a:rPr lang="en-US" sz="1400" i="1"/>
                        </m:ctrlPr>
                      </m:fPr>
                      <m:num>
                        <m:r>
                          <a:rPr lang="en-US" sz="1400" i="1"/>
                          <m:t>𝐾𝐶𝑄</m:t>
                        </m:r>
                      </m:num>
                      <m:den>
                        <m:r>
                          <a:rPr lang="en-US" sz="1400" i="1"/>
                          <m:t>2</m:t>
                        </m:r>
                      </m:den>
                    </m:f>
                  </m:oMath>
                </a14:m>
                <a:endParaRPr lang="en-US" sz="1400" dirty="0"/>
              </a:p>
              <a:p>
                <a:pPr algn="just" rtl="1"/>
                <a:r>
                  <a:rPr lang="fa-IR" sz="1400" dirty="0"/>
                  <a:t>با مشتق­گیری از رابطه فوق، مدل مقدار اقتصادی سفارش به ترتیب زیر استخراج می­شود:</a:t>
                </a:r>
                <a:endParaRPr lang="en-US" sz="1400" dirty="0"/>
              </a:p>
              <a:p>
                <a:pPr algn="just"/>
                <a:r>
                  <a:rPr lang="en-US" sz="1400" dirty="0"/>
                  <a:t>EOQ = </a:t>
                </a:r>
                <a14:m>
                  <m:oMath xmlns:m="http://schemas.openxmlformats.org/officeDocument/2006/math">
                    <m:rad>
                      <m:radPr>
                        <m:degHide m:val="on"/>
                        <m:ctrlPr>
                          <a:rPr lang="en-US" sz="1400" i="1"/>
                        </m:ctrlPr>
                      </m:radPr>
                      <m:deg/>
                      <m:e>
                        <m:f>
                          <m:fPr>
                            <m:ctrlPr>
                              <a:rPr lang="en-US" sz="1400" i="1"/>
                            </m:ctrlPr>
                          </m:fPr>
                          <m:num>
                            <m:r>
                              <a:rPr lang="en-US" sz="1400" i="1"/>
                              <m:t>2</m:t>
                            </m:r>
                            <m:r>
                              <a:rPr lang="en-US" sz="1400" i="1"/>
                              <m:t> </m:t>
                            </m:r>
                            <m:d>
                              <m:dPr>
                                <m:ctrlPr>
                                  <a:rPr lang="en-US" sz="1400" i="1"/>
                                </m:ctrlPr>
                              </m:dPr>
                              <m:e>
                                <m:r>
                                  <a:rPr lang="en-US" sz="1400" i="1"/>
                                  <m:t>1</m:t>
                                </m:r>
                                <m:r>
                                  <a:rPr lang="en-US" sz="1400" i="1"/>
                                  <m:t>−</m:t>
                                </m:r>
                                <m:r>
                                  <a:rPr lang="en-US" sz="1400" i="1"/>
                                  <m:t>𝑇</m:t>
                                </m:r>
                              </m:e>
                            </m:d>
                            <m:r>
                              <a:rPr lang="en-US" sz="1400" i="1"/>
                              <m:t>𝐹𝑆</m:t>
                            </m:r>
                          </m:num>
                          <m:den>
                            <m:d>
                              <m:dPr>
                                <m:ctrlPr>
                                  <a:rPr lang="en-US" sz="1400" i="1"/>
                                </m:ctrlPr>
                              </m:dPr>
                              <m:e>
                                <m:r>
                                  <a:rPr lang="en-US" sz="1400" i="1"/>
                                  <m:t>1</m:t>
                                </m:r>
                                <m:r>
                                  <a:rPr lang="en-US" sz="1400" i="1"/>
                                  <m:t>−</m:t>
                                </m:r>
                                <m:r>
                                  <a:rPr lang="en-US" sz="1400" i="1"/>
                                  <m:t>𝑇</m:t>
                                </m:r>
                              </m:e>
                            </m:d>
                            <m:r>
                              <a:rPr lang="en-US" sz="1400" i="1"/>
                              <m:t>h</m:t>
                            </m:r>
                            <m:r>
                              <a:rPr lang="en-US" sz="1400" i="1"/>
                              <m:t>𝐶</m:t>
                            </m:r>
                            <m:r>
                              <a:rPr lang="en-US" sz="1400" i="1"/>
                              <m:t>+</m:t>
                            </m:r>
                            <m:r>
                              <a:rPr lang="en-US" sz="1400" i="1"/>
                              <m:t>𝐾𝐶</m:t>
                            </m:r>
                          </m:den>
                        </m:f>
                      </m:e>
                    </m:rad>
                  </m:oMath>
                </a14:m>
                <a:endParaRPr lang="en-US" sz="1400" dirty="0"/>
              </a:p>
              <a:p>
                <a:pPr algn="just" rtl="1"/>
                <a:r>
                  <a:rPr lang="fa-IR" sz="1400" dirty="0"/>
                  <a:t>که در آن:</a:t>
                </a:r>
                <a:endParaRPr lang="en-US" sz="1400" dirty="0"/>
              </a:p>
              <a:p>
                <a:pPr algn="just" rtl="1"/>
                <a:r>
                  <a:rPr lang="en-US" sz="1400" dirty="0"/>
                  <a:t>T</a:t>
                </a:r>
                <a:r>
                  <a:rPr lang="fa-IR" sz="1400" dirty="0"/>
                  <a:t>: نرخ مالیات                                                                    </a:t>
                </a:r>
                <a:r>
                  <a:rPr lang="en-US" sz="1400" dirty="0"/>
                  <a:t>h</a:t>
                </a:r>
                <a:r>
                  <a:rPr lang="fa-IR" sz="1400" dirty="0"/>
                  <a:t>: نرخ هزینه نگهداری</a:t>
                </a:r>
                <a:endParaRPr lang="en-US" sz="1400" dirty="0"/>
              </a:p>
              <a:p>
                <a:pPr algn="just" rtl="1"/>
                <a:r>
                  <a:rPr lang="en-US" sz="1400" dirty="0"/>
                  <a:t>F</a:t>
                </a:r>
                <a:r>
                  <a:rPr lang="fa-IR" sz="1400" dirty="0"/>
                  <a:t>: هزینه ثابت سفارش                                                         </a:t>
                </a:r>
                <a:r>
                  <a:rPr lang="en-US" sz="1400" dirty="0"/>
                  <a:t>C</a:t>
                </a:r>
                <a:r>
                  <a:rPr lang="fa-IR" sz="1400" dirty="0"/>
                  <a:t>: قیمت خرید</a:t>
                </a:r>
                <a:endParaRPr lang="en-US" sz="1400" dirty="0"/>
              </a:p>
              <a:p>
                <a:pPr algn="just" rtl="1"/>
                <a:r>
                  <a:rPr lang="en-US" sz="1400" dirty="0"/>
                  <a:t>S</a:t>
                </a:r>
                <a:r>
                  <a:rPr lang="fa-IR" sz="1400" dirty="0"/>
                  <a:t>: مقدار تقاضا در سال                                                         </a:t>
                </a:r>
                <a:r>
                  <a:rPr lang="en-US" sz="1400" dirty="0"/>
                  <a:t>K</a:t>
                </a:r>
                <a:r>
                  <a:rPr lang="fa-IR" sz="1400" dirty="0"/>
                  <a:t>: نرخ هزینه تأمین مالی</a:t>
                </a:r>
                <a:endParaRPr lang="en-US" sz="1400" dirty="0"/>
              </a:p>
              <a:p>
                <a:pPr algn="just" rtl="1"/>
                <a:endParaRPr lang="fa-IR" sz="1400" dirty="0" smtClean="0"/>
              </a:p>
              <a:p>
                <a:pPr algn="just" rtl="1"/>
                <a:r>
                  <a:rPr lang="fa-IR" sz="1400" dirty="0" smtClean="0"/>
                  <a:t>به </a:t>
                </a:r>
                <a:r>
                  <a:rPr lang="fa-IR" sz="1400" dirty="0"/>
                  <a:t>دلیل اینکه در محاسبه هزینه تأمین مالی و نرخ آن، اثر مالیات لحاظ شده است، مزیت مالیاتی و سه هزینه اصلی موجودی در فرمول اعمال شده است.</a:t>
                </a:r>
                <a:endParaRPr lang="en-US" sz="1400" dirty="0"/>
              </a:p>
            </p:txBody>
          </p:sp>
        </mc:Choice>
        <mc:Fallback>
          <p:sp>
            <p:nvSpPr>
              <p:cNvPr id="12" name="Rectangle 11"/>
              <p:cNvSpPr>
                <a:spLocks noRot="1" noChangeAspect="1" noMove="1" noResize="1" noEditPoints="1" noAdjustHandles="1" noChangeArrowheads="1" noChangeShapeType="1" noTextEdit="1"/>
              </p:cNvSpPr>
              <p:nvPr/>
            </p:nvSpPr>
            <p:spPr>
              <a:xfrm>
                <a:off x="457200" y="533400"/>
                <a:ext cx="7315200" cy="6036011"/>
              </a:xfrm>
              <a:prstGeom prst="rect">
                <a:avLst/>
              </a:prstGeom>
              <a:blipFill rotWithShape="1">
                <a:blip r:embed="rId2"/>
                <a:stretch>
                  <a:fillRect l="-1000" t="-101" r="-333"/>
                </a:stretch>
              </a:blipFill>
            </p:spPr>
            <p:txBody>
              <a:bodyPr/>
              <a:lstStyle/>
              <a:p>
                <a:r>
                  <a:rPr lang="fa-IR">
                    <a:noFill/>
                  </a:rPr>
                  <a:t> </a:t>
                </a:r>
              </a:p>
            </p:txBody>
          </p:sp>
        </mc:Fallback>
      </mc:AlternateContent>
    </p:spTree>
    <p:extLst>
      <p:ext uri="{BB962C8B-B14F-4D97-AF65-F5344CB8AC3E}">
        <p14:creationId xmlns:p14="http://schemas.microsoft.com/office/powerpoint/2010/main" val="42431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Rectangle 10"/>
              <p:cNvSpPr/>
              <p:nvPr/>
            </p:nvSpPr>
            <p:spPr>
              <a:xfrm>
                <a:off x="533400" y="1295400"/>
                <a:ext cx="7162800" cy="4057777"/>
              </a:xfrm>
              <a:prstGeom prst="rect">
                <a:avLst/>
              </a:prstGeom>
            </p:spPr>
            <p:txBody>
              <a:bodyPr wrap="square">
                <a:spAutoFit/>
              </a:bodyPr>
              <a:lstStyle/>
              <a:p>
                <a:pPr algn="just" rtl="1"/>
                <a:r>
                  <a:rPr lang="fa-IR" sz="1600" b="1" u="sng" dirty="0"/>
                  <a:t>مثال:</a:t>
                </a:r>
                <a:r>
                  <a:rPr lang="fa-IR" sz="1600" dirty="0"/>
                  <a:t> </a:t>
                </a:r>
                <a:endParaRPr lang="fa-IR" sz="1600" dirty="0" smtClean="0"/>
              </a:p>
              <a:p>
                <a:pPr algn="just" rtl="1"/>
                <a:endParaRPr lang="fa-IR" sz="1600" dirty="0" smtClean="0"/>
              </a:p>
              <a:p>
                <a:pPr algn="just" rtl="1"/>
                <a:r>
                  <a:rPr lang="fa-IR" sz="1600" dirty="0" smtClean="0"/>
                  <a:t>مقدار </a:t>
                </a:r>
                <a:r>
                  <a:rPr lang="fa-IR" sz="1600" dirty="0"/>
                  <a:t>اقتصادی سفارش و تعداد سفارش در هر سال را با استفاده از اطلاعات زیر بدست آورید. </a:t>
                </a:r>
                <a:endParaRPr lang="en-US" sz="1600" dirty="0"/>
              </a:p>
              <a:p>
                <a:pPr algn="just" rtl="1"/>
                <a:r>
                  <a:rPr lang="fa-IR" sz="1600" dirty="0"/>
                  <a:t>مصرف سالانه   36.000 واحد </a:t>
                </a:r>
                <a:endParaRPr lang="en-US" sz="1600" dirty="0"/>
              </a:p>
              <a:p>
                <a:pPr algn="just" rtl="1"/>
                <a:r>
                  <a:rPr lang="fa-IR" sz="1600" dirty="0"/>
                  <a:t>بهای خرید هر واحد  54 ریال </a:t>
                </a:r>
                <a:endParaRPr lang="en-US" sz="1600" dirty="0"/>
              </a:p>
              <a:p>
                <a:pPr algn="just" rtl="1"/>
                <a:r>
                  <a:rPr lang="fa-IR" sz="1600" dirty="0"/>
                  <a:t>هزینه ثابت سفارش هر واحد  150ریال </a:t>
                </a:r>
                <a:endParaRPr lang="en-US" sz="1600" dirty="0"/>
              </a:p>
              <a:p>
                <a:pPr algn="just" rtl="1"/>
                <a:r>
                  <a:rPr lang="fa-IR" sz="1600" dirty="0"/>
                  <a:t>هزینه نگهداری و حمل موجودی برابر است با 20 درصد متوسط موجودی</a:t>
                </a:r>
                <a:r>
                  <a:rPr lang="fa-IR" sz="1600" dirty="0" smtClean="0"/>
                  <a:t>.</a:t>
                </a:r>
              </a:p>
              <a:p>
                <a:pPr algn="just" rtl="1"/>
                <a:endParaRPr lang="fa-IR" sz="1600" dirty="0"/>
              </a:p>
              <a:p>
                <a:pPr algn="just" rtl="1"/>
                <a:endParaRPr lang="en-US" sz="1600" dirty="0"/>
              </a:p>
              <a:p>
                <a:pPr algn="just" rtl="1"/>
                <a:r>
                  <a:rPr lang="fa-IR" sz="1600" b="1" dirty="0"/>
                  <a:t>پاسخ:</a:t>
                </a:r>
                <a:endParaRPr lang="en-US" sz="1600" dirty="0"/>
              </a:p>
              <a:p>
                <a:pPr algn="just"/>
                <a:r>
                  <a:rPr lang="en-US" sz="1600" dirty="0"/>
                  <a:t>a = </a:t>
                </a:r>
                <a:r>
                  <a:rPr lang="fa-IR" sz="1600" dirty="0"/>
                  <a:t>واحد          36.000</a:t>
                </a:r>
                <a:endParaRPr lang="en-US" sz="1600" dirty="0"/>
              </a:p>
              <a:p>
                <a:pPr algn="just"/>
                <a:r>
                  <a:rPr lang="en-US" sz="1600" dirty="0"/>
                  <a:t>b = </a:t>
                </a:r>
                <a:r>
                  <a:rPr lang="fa-IR" sz="1600" dirty="0"/>
                  <a:t>ریال               150</a:t>
                </a:r>
                <a:endParaRPr lang="en-US" sz="1600" dirty="0"/>
              </a:p>
              <a:p>
                <a:pPr algn="just"/>
                <a14:m>
                  <m:oMathPara xmlns:m="http://schemas.openxmlformats.org/officeDocument/2006/math">
                    <m:oMathParaPr>
                      <m:jc m:val="centerGroup"/>
                    </m:oMathParaPr>
                    <m:oMath xmlns:m="http://schemas.openxmlformats.org/officeDocument/2006/math">
                      <m:r>
                        <a:rPr lang="en-US" sz="1600" i="1"/>
                        <m:t>𝑐</m:t>
                      </m:r>
                      <m:r>
                        <a:rPr lang="en-US" sz="1600" i="1"/>
                        <m:t>=</m:t>
                      </m:r>
                      <m:r>
                        <a:rPr lang="en-US" sz="1600" i="1"/>
                        <m:t>20</m:t>
                      </m:r>
                      <m:r>
                        <a:rPr lang="en-US" sz="1600" i="1"/>
                        <m:t>%×</m:t>
                      </m:r>
                      <m:f>
                        <m:fPr>
                          <m:ctrlPr>
                            <a:rPr lang="en-US" sz="1600" i="1"/>
                          </m:ctrlPr>
                        </m:fPr>
                        <m:num>
                          <m:r>
                            <a:rPr lang="en-US" sz="1600" i="1"/>
                            <m:t>54</m:t>
                          </m:r>
                        </m:num>
                        <m:den>
                          <m:r>
                            <a:rPr lang="en-US" sz="1600" i="1"/>
                            <m:t>2</m:t>
                          </m:r>
                        </m:den>
                      </m:f>
                      <m:r>
                        <a:rPr lang="en-US" sz="1600" i="1"/>
                        <m:t>=</m:t>
                      </m:r>
                      <m:r>
                        <a:rPr lang="en-US" sz="1600" i="1"/>
                        <m:t>5</m:t>
                      </m:r>
                      <m:r>
                        <a:rPr lang="en-US" sz="1600" i="1"/>
                        <m:t>/</m:t>
                      </m:r>
                      <m:r>
                        <a:rPr lang="en-US" sz="1600" i="1"/>
                        <m:t>4</m:t>
                      </m:r>
                    </m:oMath>
                  </m:oMathPara>
                </a14:m>
                <a:endParaRPr lang="en-US" sz="1600" dirty="0"/>
              </a:p>
              <a:p>
                <a:pPr algn="just"/>
                <a14:m>
                  <m:oMath xmlns:m="http://schemas.openxmlformats.org/officeDocument/2006/math">
                    <m:r>
                      <a:rPr lang="en-US" sz="1600" i="1"/>
                      <m:t>𝐸𝑂𝑄</m:t>
                    </m:r>
                    <m:r>
                      <a:rPr lang="en-US" sz="1600" i="1"/>
                      <m:t>=</m:t>
                    </m:r>
                    <m:rad>
                      <m:radPr>
                        <m:degHide m:val="on"/>
                        <m:ctrlPr>
                          <a:rPr lang="en-US" sz="1600" i="1"/>
                        </m:ctrlPr>
                      </m:radPr>
                      <m:deg/>
                      <m:e>
                        <m:r>
                          <a:rPr lang="en-US" sz="1600" i="1"/>
                          <m:t>2</m:t>
                        </m:r>
                        <m:r>
                          <a:rPr lang="en-US" sz="1600"/>
                          <m:t> </m:t>
                        </m:r>
                        <m:r>
                          <a:rPr lang="en-US" sz="1600" i="1"/>
                          <m:t>𝑎𝑏</m:t>
                        </m:r>
                        <m:r>
                          <a:rPr lang="en-US" sz="1600" i="1"/>
                          <m:t>/</m:t>
                        </m:r>
                        <m:r>
                          <a:rPr lang="en-US" sz="1600" i="1"/>
                          <m:t>𝑐</m:t>
                        </m:r>
                      </m:e>
                    </m:rad>
                    <m:r>
                      <a:rPr lang="en-US" sz="1600" i="1"/>
                      <m:t>=</m:t>
                    </m:r>
                    <m:rad>
                      <m:radPr>
                        <m:degHide m:val="on"/>
                        <m:ctrlPr>
                          <a:rPr lang="en-US" sz="1600" i="1"/>
                        </m:ctrlPr>
                      </m:radPr>
                      <m:deg/>
                      <m:e>
                        <m:r>
                          <a:rPr lang="en-US" sz="1600" i="1"/>
                          <m:t>(</m:t>
                        </m:r>
                        <m:r>
                          <a:rPr lang="en-US" sz="1600" i="1"/>
                          <m:t>2</m:t>
                        </m:r>
                        <m:r>
                          <a:rPr lang="en-US" sz="1600" i="1"/>
                          <m:t>×</m:t>
                        </m:r>
                        <m:r>
                          <a:rPr lang="en-US" sz="1600" i="1"/>
                          <m:t>36000</m:t>
                        </m:r>
                        <m:r>
                          <a:rPr lang="en-US" sz="1600" i="1"/>
                          <m:t>×</m:t>
                        </m:r>
                        <m:r>
                          <a:rPr lang="en-US" sz="1600" i="1"/>
                          <m:t>150</m:t>
                        </m:r>
                        <m:r>
                          <a:rPr lang="en-US" sz="1600" i="1"/>
                          <m:t>)÷</m:t>
                        </m:r>
                        <m:r>
                          <a:rPr lang="en-US" sz="1600" i="1"/>
                          <m:t>5</m:t>
                        </m:r>
                        <m:r>
                          <a:rPr lang="en-US" sz="1600" i="1"/>
                          <m:t>/</m:t>
                        </m:r>
                        <m:r>
                          <a:rPr lang="en-US" sz="1600" i="1"/>
                          <m:t>4</m:t>
                        </m:r>
                      </m:e>
                    </m:rad>
                    <m:r>
                      <a:rPr lang="en-US" sz="1600" i="1"/>
                      <m:t>=</m:t>
                    </m:r>
                    <m:rad>
                      <m:radPr>
                        <m:degHide m:val="on"/>
                        <m:ctrlPr>
                          <a:rPr lang="en-US" sz="1600" i="1"/>
                        </m:ctrlPr>
                      </m:radPr>
                      <m:deg/>
                      <m:e>
                        <m:r>
                          <a:rPr lang="en-US" sz="1600" i="1"/>
                          <m:t>2</m:t>
                        </m:r>
                        <m:r>
                          <a:rPr lang="en-US" sz="1600" i="1"/>
                          <m:t>.</m:t>
                        </m:r>
                        <m:r>
                          <a:rPr lang="en-US" sz="1600" i="1"/>
                          <m:t>000</m:t>
                        </m:r>
                        <m:r>
                          <a:rPr lang="en-US" sz="1600" i="1"/>
                          <m:t>.</m:t>
                        </m:r>
                        <m:r>
                          <a:rPr lang="en-US" sz="1600" i="1"/>
                          <m:t>000</m:t>
                        </m:r>
                      </m:e>
                    </m:rad>
                    <m:r>
                      <a:rPr lang="en-US" sz="1600" i="1"/>
                      <m:t>=</m:t>
                    </m:r>
                    <m:r>
                      <a:rPr lang="en-US" sz="1600" i="1"/>
                      <m:t>1414</m:t>
                    </m:r>
                    <m:r>
                      <a:rPr lang="en-US" sz="1600" i="1"/>
                      <m:t>/</m:t>
                    </m:r>
                    <m:r>
                      <a:rPr lang="en-US" sz="1600" i="1"/>
                      <m:t>21</m:t>
                    </m:r>
                  </m:oMath>
                </a14:m>
                <a:r>
                  <a:rPr lang="en-US" sz="1600" dirty="0"/>
                  <a:t> </a:t>
                </a:r>
              </a:p>
            </p:txBody>
          </p:sp>
        </mc:Choice>
        <mc:Fallback>
          <p:sp>
            <p:nvSpPr>
              <p:cNvPr id="11" name="Rectangle 10"/>
              <p:cNvSpPr>
                <a:spLocks noRot="1" noChangeAspect="1" noMove="1" noResize="1" noEditPoints="1" noAdjustHandles="1" noChangeArrowheads="1" noChangeShapeType="1" noTextEdit="1"/>
              </p:cNvSpPr>
              <p:nvPr/>
            </p:nvSpPr>
            <p:spPr>
              <a:xfrm>
                <a:off x="533400" y="1295400"/>
                <a:ext cx="7162800" cy="4057777"/>
              </a:xfrm>
              <a:prstGeom prst="rect">
                <a:avLst/>
              </a:prstGeom>
              <a:blipFill rotWithShape="1">
                <a:blip r:embed="rId2"/>
                <a:stretch>
                  <a:fillRect l="-1447" t="-451" r="-426"/>
                </a:stretch>
              </a:blipFill>
            </p:spPr>
            <p:txBody>
              <a:bodyPr/>
              <a:lstStyle/>
              <a:p>
                <a:r>
                  <a:rPr lang="fa-IR">
                    <a:noFill/>
                  </a:rPr>
                  <a:t> </a:t>
                </a:r>
              </a:p>
            </p:txBody>
          </p:sp>
        </mc:Fallback>
      </mc:AlternateContent>
    </p:spTree>
    <p:extLst>
      <p:ext uri="{BB962C8B-B14F-4D97-AF65-F5344CB8AC3E}">
        <p14:creationId xmlns:p14="http://schemas.microsoft.com/office/powerpoint/2010/main" val="21382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04800" y="457200"/>
                <a:ext cx="7620000" cy="6100581"/>
              </a:xfrm>
              <a:prstGeom prst="rect">
                <a:avLst/>
              </a:prstGeom>
            </p:spPr>
            <p:txBody>
              <a:bodyPr wrap="square">
                <a:spAutoFit/>
              </a:bodyPr>
              <a:lstStyle/>
              <a:p>
                <a:pPr algn="just" rtl="1"/>
                <a:r>
                  <a:rPr lang="fa-IR" sz="1500" b="1" u="sng" dirty="0"/>
                  <a:t>مثال: </a:t>
                </a:r>
                <a:r>
                  <a:rPr lang="fa-IR" sz="1500" dirty="0"/>
                  <a:t>با استفاده از اطلاعات داده شده مطلوبست:</a:t>
                </a:r>
                <a:endParaRPr lang="en-US" sz="1500" dirty="0"/>
              </a:p>
              <a:p>
                <a:pPr lvl="0" algn="just" rtl="1"/>
                <a:r>
                  <a:rPr lang="ar-SA" sz="1500" dirty="0"/>
                  <a:t>سطح سفارش مجدد</a:t>
                </a:r>
                <a:endParaRPr lang="en-US" sz="1500" dirty="0">
                  <a:effectLst/>
                </a:endParaRPr>
              </a:p>
              <a:p>
                <a:pPr lvl="0" algn="just" rtl="1"/>
                <a:r>
                  <a:rPr lang="ar-SA" sz="1500" dirty="0"/>
                  <a:t>سطح حداکثر</a:t>
                </a:r>
                <a:endParaRPr lang="en-US" sz="1500" dirty="0">
                  <a:effectLst/>
                </a:endParaRPr>
              </a:p>
              <a:p>
                <a:pPr lvl="0" algn="just" rtl="1"/>
                <a:r>
                  <a:rPr lang="ar-SA" sz="1500" dirty="0"/>
                  <a:t>سطح حداقل</a:t>
                </a:r>
                <a:endParaRPr lang="en-US" sz="1500" dirty="0">
                  <a:effectLst/>
                </a:endParaRPr>
              </a:p>
              <a:p>
                <a:pPr lvl="0" algn="just" rtl="1"/>
                <a:r>
                  <a:rPr lang="ar-SA" sz="1500" dirty="0"/>
                  <a:t>سطح متوسط</a:t>
                </a:r>
                <a:endParaRPr lang="en-US" sz="1500" dirty="0">
                  <a:effectLst/>
                </a:endParaRPr>
              </a:p>
              <a:p>
                <a:pPr algn="just" rtl="1"/>
                <a:r>
                  <a:rPr lang="ar-SA" sz="1500" dirty="0"/>
                  <a:t>مصرف معمول = 100 واحد در هر هفته</a:t>
                </a:r>
                <a:endParaRPr lang="en-US" sz="1500" dirty="0"/>
              </a:p>
              <a:p>
                <a:pPr algn="just" rtl="1"/>
                <a:r>
                  <a:rPr lang="ar-SA" sz="1500" dirty="0"/>
                  <a:t>حداکثر مصرف=150 واحد در هر هفته</a:t>
                </a:r>
                <a:endParaRPr lang="en-US" sz="1500" dirty="0"/>
              </a:p>
              <a:p>
                <a:pPr algn="just" rtl="1"/>
                <a:r>
                  <a:rPr lang="ar-SA" sz="1500" dirty="0"/>
                  <a:t>حداقل مصرف=50 واحد در هر هفته</a:t>
                </a:r>
                <a:endParaRPr lang="en-US" sz="1500" dirty="0"/>
              </a:p>
              <a:p>
                <a:pPr algn="just" rtl="1"/>
                <a:r>
                  <a:rPr lang="fa-IR" sz="1500" dirty="0"/>
                  <a:t>تعداد مطلوب سفارش (</a:t>
                </a:r>
                <a:r>
                  <a:rPr lang="en-US" sz="1500" dirty="0"/>
                  <a:t>= (EOQ </a:t>
                </a:r>
                <a:r>
                  <a:rPr lang="fa-IR" sz="1500" dirty="0"/>
                  <a:t>500 واحد </a:t>
                </a:r>
                <a:endParaRPr lang="en-US" sz="1500" dirty="0"/>
              </a:p>
              <a:p>
                <a:pPr algn="just" rtl="1"/>
                <a:r>
                  <a:rPr lang="ar-SA" sz="1500" dirty="0"/>
                  <a:t>دوره زمانی سفارش = 5 تا 7 هفته</a:t>
                </a:r>
                <a:endParaRPr lang="en-US" sz="1500" dirty="0"/>
              </a:p>
              <a:p>
                <a:pPr algn="just" rtl="1"/>
                <a:r>
                  <a:rPr lang="ar-SA" sz="1500" b="1" dirty="0"/>
                  <a:t>پاسخ:</a:t>
                </a:r>
                <a:endParaRPr lang="en-US" sz="1500" dirty="0"/>
              </a:p>
              <a:p>
                <a:pPr algn="just" rtl="1"/>
                <a:r>
                  <a:rPr lang="en-US" sz="1500" dirty="0"/>
                  <a:t>1</a:t>
                </a:r>
                <a:r>
                  <a:rPr lang="ar-SA" sz="1500" dirty="0"/>
                  <a:t>.سطح سفارش مجدد</a:t>
                </a:r>
                <a:endParaRPr lang="en-US" sz="1500" dirty="0"/>
              </a:p>
              <a:p>
                <a:pPr algn="just" rtl="1"/>
                <a:r>
                  <a:rPr lang="ar-SA" sz="1500" dirty="0"/>
                  <a:t>واحد    1050 = 7 ×150 </a:t>
                </a:r>
                <a:r>
                  <a:rPr lang="en-US" sz="1500" dirty="0"/>
                  <a:t> = </a:t>
                </a:r>
                <a:r>
                  <a:rPr lang="ar-SA" sz="1500" dirty="0"/>
                  <a:t>حداکثر مصرف × حداکثر دوره سفارش مجدد</a:t>
                </a:r>
                <a:endParaRPr lang="en-US" sz="1500" dirty="0"/>
              </a:p>
              <a:p>
                <a:pPr algn="just" rtl="1"/>
                <a:r>
                  <a:rPr lang="ar-SA" sz="1500" dirty="0"/>
                  <a:t>2. سطح حداکثر</a:t>
                </a:r>
                <a:endParaRPr lang="en-US" sz="1500" dirty="0"/>
              </a:p>
              <a:p>
                <a:pPr algn="just" rtl="1"/>
                <a:r>
                  <a:rPr lang="fa-IR" sz="1500" dirty="0"/>
                  <a:t>(حداقل دوره تحویل × حداقل مصرف) – مقدارسفارش مجدد + سطح سفارش مجدد = سطح حداکثر</a:t>
                </a:r>
                <a:endParaRPr lang="en-US" sz="1500" dirty="0"/>
              </a:p>
              <a:p>
                <a:pPr algn="just" rtl="1"/>
                <a:r>
                  <a:rPr lang="ar-SA" sz="1500" dirty="0"/>
                  <a:t>واحد </a:t>
                </a:r>
                <a:r>
                  <a:rPr lang="en-US" sz="1500" dirty="0"/>
                  <a:t>1050+ 500 – (50 ×5)= 1300 </a:t>
                </a:r>
                <a:r>
                  <a:rPr lang="ar-SA" sz="1500" dirty="0"/>
                  <a:t>= </a:t>
                </a:r>
                <a:endParaRPr lang="en-US" sz="1500" dirty="0"/>
              </a:p>
              <a:p>
                <a:pPr algn="just" rtl="1"/>
                <a:r>
                  <a:rPr lang="ar-SA" sz="1500" dirty="0"/>
                  <a:t>3.سطح حداقل</a:t>
                </a:r>
                <a:endParaRPr lang="en-US" sz="1500" dirty="0"/>
              </a:p>
              <a:p>
                <a:pPr algn="just"/>
                <a14:m>
                  <m:oMathPara xmlns:m="http://schemas.openxmlformats.org/officeDocument/2006/math">
                    <m:oMathParaPr>
                      <m:jc m:val="centerGroup"/>
                    </m:oMathParaPr>
                    <m:oMath xmlns:m="http://schemas.openxmlformats.org/officeDocument/2006/math">
                      <m:r>
                        <a:rPr lang="fa-IR" sz="1500"/>
                        <m:t>مصرف</m:t>
                      </m:r>
                      <m:r>
                        <a:rPr lang="fa-IR" sz="1500"/>
                        <m:t> </m:t>
                      </m:r>
                      <m:r>
                        <a:rPr lang="fa-IR" sz="1500"/>
                        <m:t>متوسط</m:t>
                      </m:r>
                      <m:r>
                        <a:rPr lang="fa-IR" sz="1500"/>
                        <m:t>=</m:t>
                      </m:r>
                      <m:f>
                        <m:fPr>
                          <m:ctrlPr>
                            <a:rPr lang="en-US" sz="1500" i="1"/>
                          </m:ctrlPr>
                        </m:fPr>
                        <m:num>
                          <m:r>
                            <a:rPr lang="en-US" sz="1500" i="1"/>
                            <m:t>150</m:t>
                          </m:r>
                          <m:r>
                            <a:rPr lang="en-US" sz="1500" i="1"/>
                            <m:t>+</m:t>
                          </m:r>
                          <m:r>
                            <a:rPr lang="en-US" sz="1500" i="1"/>
                            <m:t>50</m:t>
                          </m:r>
                        </m:num>
                        <m:den>
                          <m:r>
                            <a:rPr lang="en-US" sz="1500" i="1"/>
                            <m:t>2</m:t>
                          </m:r>
                        </m:den>
                      </m:f>
                      <m:r>
                        <a:rPr lang="en-US" sz="1500" i="1"/>
                        <m:t>=</m:t>
                      </m:r>
                      <m:r>
                        <a:rPr lang="en-US" sz="1500" i="1"/>
                        <m:t>100</m:t>
                      </m:r>
                    </m:oMath>
                  </m:oMathPara>
                </a14:m>
                <a:endParaRPr lang="en-US" sz="1500" dirty="0"/>
              </a:p>
              <a:p>
                <a:pPr algn="just"/>
                <a14:m>
                  <m:oMathPara xmlns:m="http://schemas.openxmlformats.org/officeDocument/2006/math">
                    <m:oMathParaPr>
                      <m:jc m:val="centerGroup"/>
                    </m:oMathParaPr>
                    <m:oMath xmlns:m="http://schemas.openxmlformats.org/officeDocument/2006/math">
                      <m:r>
                        <a:rPr lang="fa-IR" sz="1500"/>
                        <m:t>متوسط</m:t>
                      </m:r>
                      <m:r>
                        <a:rPr lang="fa-IR" sz="1500"/>
                        <m:t> </m:t>
                      </m:r>
                      <m:r>
                        <a:rPr lang="fa-IR" sz="1500"/>
                        <m:t>دریافت</m:t>
                      </m:r>
                      <m:r>
                        <a:rPr lang="fa-IR" sz="1500"/>
                        <m:t> </m:t>
                      </m:r>
                      <m:r>
                        <a:rPr lang="fa-IR" sz="1500"/>
                        <m:t>دوره</m:t>
                      </m:r>
                      <m:r>
                        <a:rPr lang="fa-IR" sz="1500"/>
                        <m:t>=</m:t>
                      </m:r>
                      <m:r>
                        <a:rPr lang="en-US" sz="1500"/>
                        <m:t>7</m:t>
                      </m:r>
                      <m:r>
                        <a:rPr lang="en-US" sz="1500"/>
                        <m:t>+</m:t>
                      </m:r>
                      <m:r>
                        <a:rPr lang="en-US" sz="1500"/>
                        <m:t>5</m:t>
                      </m:r>
                      <m:r>
                        <a:rPr lang="en-US" sz="1500"/>
                        <m:t>=</m:t>
                      </m:r>
                      <m:r>
                        <a:rPr lang="en-US" sz="1500"/>
                        <m:t>12</m:t>
                      </m:r>
                      <m:r>
                        <a:rPr lang="en-US" sz="1500"/>
                        <m:t>÷</m:t>
                      </m:r>
                      <m:r>
                        <a:rPr lang="en-US" sz="1500"/>
                        <m:t>2</m:t>
                      </m:r>
                      <m:r>
                        <a:rPr lang="en-US" sz="1500"/>
                        <m:t>=</m:t>
                      </m:r>
                      <m:r>
                        <a:rPr lang="en-US" sz="1500"/>
                        <m:t>6</m:t>
                      </m:r>
                    </m:oMath>
                  </m:oMathPara>
                </a14:m>
                <a:endParaRPr lang="en-US" sz="1500" dirty="0"/>
              </a:p>
              <a:p>
                <a:pPr algn="just" rtl="1"/>
                <a:r>
                  <a:rPr lang="fa-IR" sz="1500" dirty="0"/>
                  <a:t>( دوره دریافت متوسط × متوسط مصرف) – سطح سفارش مجدد = سطح حداقل</a:t>
                </a:r>
                <a:endParaRPr lang="en-US" sz="1500" dirty="0"/>
              </a:p>
              <a:p>
                <a:pPr algn="just"/>
                <a:r>
                  <a:rPr lang="ar-SA" sz="1500" dirty="0"/>
                  <a:t>=</a:t>
                </a:r>
                <a:r>
                  <a:rPr lang="en-US" sz="1500" dirty="0"/>
                  <a:t>1050- (100×6)= 450 </a:t>
                </a:r>
                <a:r>
                  <a:rPr lang="ar-SA" sz="1500" dirty="0"/>
                  <a:t>واحد</a:t>
                </a:r>
                <a:endParaRPr lang="en-US" sz="1500" dirty="0"/>
              </a:p>
              <a:p>
                <a:pPr algn="just" rtl="1"/>
                <a:r>
                  <a:rPr lang="ar-SA" sz="1500" dirty="0"/>
                  <a:t>4.سطح متوسط</a:t>
                </a:r>
                <a:endParaRPr lang="en-US" sz="1500" dirty="0"/>
              </a:p>
              <a:p>
                <a:pPr algn="just" rtl="1"/>
                <a:r>
                  <a:rPr lang="fa-IR" sz="1500" dirty="0"/>
                  <a:t> </a:t>
                </a:r>
                <a:r>
                  <a:rPr lang="ar-SA" sz="1500" dirty="0"/>
                  <a:t>2/ (سطح حداکثر + سطح حداقل) </a:t>
                </a:r>
                <a:endParaRPr lang="en-US" sz="1500" dirty="0"/>
              </a:p>
              <a:p>
                <a:pPr algn="just" rtl="1"/>
                <a:r>
                  <a:rPr lang="ar-SA" sz="1500" dirty="0"/>
                  <a:t> واحد </a:t>
                </a:r>
                <a:r>
                  <a:rPr lang="en-US" sz="1500" dirty="0"/>
                  <a:t>875</a:t>
                </a:r>
                <a:r>
                  <a:rPr lang="ar-SA" sz="1500" dirty="0"/>
                  <a:t>=2/ (1300+450) = </a:t>
                </a:r>
                <a:endParaRPr lang="en-US" sz="1500" dirty="0"/>
              </a:p>
            </p:txBody>
          </p:sp>
        </mc:Choice>
        <mc:Fallback>
          <p:sp>
            <p:nvSpPr>
              <p:cNvPr id="2" name="Rectangle 1"/>
              <p:cNvSpPr>
                <a:spLocks noRot="1" noChangeAspect="1" noMove="1" noResize="1" noEditPoints="1" noAdjustHandles="1" noChangeArrowheads="1" noChangeShapeType="1" noTextEdit="1"/>
              </p:cNvSpPr>
              <p:nvPr/>
            </p:nvSpPr>
            <p:spPr>
              <a:xfrm>
                <a:off x="304800" y="457200"/>
                <a:ext cx="7620000" cy="6100581"/>
              </a:xfrm>
              <a:prstGeom prst="rect">
                <a:avLst/>
              </a:prstGeom>
              <a:blipFill rotWithShape="1">
                <a:blip r:embed="rId2"/>
                <a:stretch>
                  <a:fillRect l="-1040" t="-300" r="-400" b="-100"/>
                </a:stretch>
              </a:blipFill>
            </p:spPr>
            <p:txBody>
              <a:bodyPr/>
              <a:lstStyle/>
              <a:p>
                <a:r>
                  <a:rPr lang="fa-IR">
                    <a:noFill/>
                  </a:rPr>
                  <a:t> </a:t>
                </a:r>
              </a:p>
            </p:txBody>
          </p:sp>
        </mc:Fallback>
      </mc:AlternateContent>
    </p:spTree>
    <p:extLst>
      <p:ext uri="{BB962C8B-B14F-4D97-AF65-F5344CB8AC3E}">
        <p14:creationId xmlns:p14="http://schemas.microsoft.com/office/powerpoint/2010/main" val="42223942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457200"/>
            <a:ext cx="6629400" cy="5863144"/>
          </a:xfrm>
          <a:prstGeom prst="rect">
            <a:avLst/>
          </a:prstGeom>
        </p:spPr>
        <p:txBody>
          <a:bodyPr wrap="square">
            <a:spAutoFit/>
          </a:bodyPr>
          <a:lstStyle/>
          <a:p>
            <a:pPr algn="just" rtl="1"/>
            <a:r>
              <a:rPr lang="fa-IR" sz="1500" b="1" dirty="0" smtClean="0"/>
              <a:t>روش­هاي </a:t>
            </a:r>
            <a:r>
              <a:rPr lang="fa-IR" sz="1500" b="1" dirty="0"/>
              <a:t>مبتني بر طبقه بندي </a:t>
            </a:r>
            <a:r>
              <a:rPr lang="fa-IR" sz="1500" b="1" dirty="0" smtClean="0"/>
              <a:t>موجودي­ها</a:t>
            </a:r>
          </a:p>
          <a:p>
            <a:pPr algn="just" rtl="1"/>
            <a:endParaRPr lang="en-US" sz="1500" dirty="0"/>
          </a:p>
          <a:p>
            <a:pPr algn="just" rtl="1"/>
            <a:r>
              <a:rPr lang="ar-SA" sz="1500" dirty="0"/>
              <a:t>تجزيه تحليل </a:t>
            </a:r>
            <a:r>
              <a:rPr lang="en-US" sz="1500" dirty="0"/>
              <a:t>A-B-C</a:t>
            </a:r>
            <a:r>
              <a:rPr lang="ar-SA" sz="1500" dirty="0"/>
              <a:t>:</a:t>
            </a:r>
            <a:endParaRPr lang="en-US" sz="1500" dirty="0"/>
          </a:p>
          <a:p>
            <a:pPr algn="just" rtl="1"/>
            <a:r>
              <a:rPr lang="ar-SA" sz="1500" dirty="0"/>
              <a:t>اين نوع تجزيه تحليل، نوعي تكنيك مديريت موجودي ها است كه موجودي هارا بر اساس مقدار و قيمت آن ها در سه طبقه قرار مي دهد</a:t>
            </a:r>
            <a:r>
              <a:rPr lang="ar-SA" sz="1500" dirty="0" smtClean="0"/>
              <a:t>:</a:t>
            </a:r>
            <a:endParaRPr lang="fa-IR" sz="1500" dirty="0" smtClean="0"/>
          </a:p>
          <a:p>
            <a:pPr algn="just" rtl="1"/>
            <a:endParaRPr lang="en-US" sz="1500" dirty="0"/>
          </a:p>
          <a:p>
            <a:pPr algn="just" rtl="1"/>
            <a:r>
              <a:rPr lang="ar-SA" sz="1500" dirty="0"/>
              <a:t>طبقه الف) 10 درصد از اقلام موجودي ها 70 درصد بهای مصرف را تشكيل مي دهد. اين طبقه به عنوان طبقه الف شناخته مي شود. </a:t>
            </a:r>
            <a:endParaRPr lang="fa-IR" sz="1500" dirty="0" smtClean="0"/>
          </a:p>
          <a:p>
            <a:pPr algn="just" rtl="1"/>
            <a:endParaRPr lang="en-US" sz="1500" dirty="0"/>
          </a:p>
          <a:p>
            <a:pPr algn="just" rtl="1"/>
            <a:r>
              <a:rPr lang="ar-SA" sz="1500" dirty="0"/>
              <a:t>طبقه ب) حدود 20 درصد از اقلام موجودي 20 درصد بهاي مصرف را تشكيل مي دهد. اين طبقه تحت عنوان طبقه </a:t>
            </a:r>
            <a:r>
              <a:rPr lang="fa-IR" sz="1500" dirty="0"/>
              <a:t>ب</a:t>
            </a:r>
            <a:r>
              <a:rPr lang="ar-SA" sz="1500" dirty="0"/>
              <a:t> شناخته مي شود</a:t>
            </a:r>
            <a:r>
              <a:rPr lang="ar-SA" sz="1500" dirty="0" smtClean="0"/>
              <a:t>.</a:t>
            </a:r>
            <a:endParaRPr lang="fa-IR" sz="1500" dirty="0" smtClean="0"/>
          </a:p>
          <a:p>
            <a:pPr algn="just" rtl="1"/>
            <a:endParaRPr lang="en-US" sz="1500" dirty="0"/>
          </a:p>
          <a:p>
            <a:pPr algn="just" rtl="1"/>
            <a:r>
              <a:rPr lang="ar-SA" sz="1500" dirty="0"/>
              <a:t>طبقه ج)‌ 70 درصد اقلام موجودي فقط 10 درصد از بهاي مصرف را تشكيل مي دهد. اين طبقه نيز تحت عنوان طبقه ج ناميده مي شود</a:t>
            </a:r>
            <a:r>
              <a:rPr lang="ar-SA" sz="1500" dirty="0" smtClean="0"/>
              <a:t>.</a:t>
            </a:r>
            <a:endParaRPr lang="fa-IR" sz="1500" dirty="0" smtClean="0"/>
          </a:p>
          <a:p>
            <a:pPr algn="just" rtl="1"/>
            <a:endParaRPr lang="fa-IR" sz="1500" dirty="0"/>
          </a:p>
          <a:p>
            <a:pPr algn="just" rtl="1"/>
            <a:r>
              <a:rPr lang="fa-IR" sz="1500" b="1" dirty="0"/>
              <a:t>روش مبتنی بر ثبت </a:t>
            </a:r>
            <a:r>
              <a:rPr lang="fa-IR" sz="1500" b="1" dirty="0" smtClean="0"/>
              <a:t>موجودی­ها</a:t>
            </a:r>
          </a:p>
          <a:p>
            <a:pPr algn="just" rtl="1"/>
            <a:endParaRPr lang="en-US" sz="1500" dirty="0"/>
          </a:p>
          <a:p>
            <a:pPr lvl="0" algn="just" rtl="1"/>
            <a:r>
              <a:rPr lang="ar-SA" sz="1500" dirty="0"/>
              <a:t>بودجه موجودي­ها: نوعي بودجه عملياتي است كه برآورد موجودي مورد نياز واحد تجاري براي يك دوره زماني خاص را تسهیل می کند. اين بودجه بر مبناي تجربيات گذشته تهيه مي شود.</a:t>
            </a:r>
            <a:endParaRPr lang="en-US" sz="1500" dirty="0"/>
          </a:p>
          <a:p>
            <a:pPr lvl="0" algn="just" rtl="1"/>
            <a:r>
              <a:rPr lang="ar-SA" sz="1500" dirty="0"/>
              <a:t>گزارشات موجودي­ها: گزارشات ادواري موجودي ها اطلاعاتي را در رابطه با حجم سفارشات، مقاديري كه بايد تحصیل شود و اطلاعاتي ديگر در رابطه با موجودي ها ارائه مي كند. مديريت برمبناي اين گزارشات، تصميمات لازم را در خصوص كنترل موجودي ها و مديريت واحد تجاري اتخاذ مي كند.</a:t>
            </a:r>
            <a:endParaRPr lang="en-US" sz="1500" dirty="0"/>
          </a:p>
          <a:p>
            <a:pPr algn="just" rtl="1"/>
            <a:endParaRPr lang="en-US" sz="1500" dirty="0"/>
          </a:p>
        </p:txBody>
      </p:sp>
    </p:spTree>
    <p:extLst>
      <p:ext uri="{BB962C8B-B14F-4D97-AF65-F5344CB8AC3E}">
        <p14:creationId xmlns:p14="http://schemas.microsoft.com/office/powerpoint/2010/main" val="60005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9259" y="914400"/>
            <a:ext cx="6652634" cy="3785652"/>
          </a:xfrm>
          <a:prstGeom prst="rect">
            <a:avLst/>
          </a:prstGeom>
        </p:spPr>
        <p:txBody>
          <a:bodyPr wrap="square">
            <a:spAutoFit/>
          </a:bodyPr>
          <a:lstStyle/>
          <a:p>
            <a:pPr algn="just" rtl="1"/>
            <a:r>
              <a:rPr lang="ar-SA" sz="2000" b="1" dirty="0"/>
              <a:t>مدیریت وجوه </a:t>
            </a:r>
            <a:r>
              <a:rPr lang="ar-SA" sz="2000" b="1" dirty="0" smtClean="0"/>
              <a:t>نقد</a:t>
            </a:r>
            <a:endParaRPr lang="fa-IR" sz="2000" b="1" dirty="0" smtClean="0"/>
          </a:p>
          <a:p>
            <a:pPr algn="just" rtl="1"/>
            <a:endParaRPr lang="en-US" sz="2000" dirty="0"/>
          </a:p>
          <a:p>
            <a:pPr algn="just" rtl="1"/>
            <a:r>
              <a:rPr lang="ar-SA" sz="2000" dirty="0"/>
              <a:t> واحد تجاري براي انجام پرداخت­های خرید کالاها و خدمات شركت نيازمند وجوه نقد است. وجوه نقد يكي از مهم ترين اقلام دارايي هاي جاري مي باشد.</a:t>
            </a:r>
            <a:endParaRPr lang="en-US" sz="2000" dirty="0"/>
          </a:p>
          <a:p>
            <a:pPr algn="just" rtl="1"/>
            <a:r>
              <a:rPr lang="ar-SA" sz="2000" dirty="0"/>
              <a:t>وجوه نقد مبالغي است كه واحد تجاري مي تواند فورا و بدون هيچ گونه محدوديتي آن را پرداخت کند. اين وجوه شامل ارز، چك هاي روز نگهداري شده توسط واحد تجاري و مانده هاي حسابهاي بانكي آن مي باشد. مديريت وجه نقد شامل جريان هاي ورودي وجوه، جريان هاي خروجي وجوه، جريانات وجوه در داخل واحد تجاري و مانده وجوه نگهداري شده توسط واحد تجاري و غیره می باشد.</a:t>
            </a:r>
            <a:endParaRPr lang="en-US" sz="2000" dirty="0"/>
          </a:p>
        </p:txBody>
      </p:sp>
    </p:spTree>
    <p:extLst>
      <p:ext uri="{BB962C8B-B14F-4D97-AF65-F5344CB8AC3E}">
        <p14:creationId xmlns:p14="http://schemas.microsoft.com/office/powerpoint/2010/main" val="3898341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520" y="609600"/>
            <a:ext cx="6905118" cy="5078313"/>
          </a:xfrm>
          <a:prstGeom prst="rect">
            <a:avLst/>
          </a:prstGeom>
        </p:spPr>
        <p:txBody>
          <a:bodyPr wrap="square">
            <a:spAutoFit/>
          </a:bodyPr>
          <a:lstStyle/>
          <a:p>
            <a:pPr algn="just" rtl="1"/>
            <a:r>
              <a:rPr lang="ar-SA" b="1" dirty="0"/>
              <a:t>انگيزه هاي نگهداري </a:t>
            </a:r>
            <a:r>
              <a:rPr lang="ar-SA" b="1" dirty="0" smtClean="0"/>
              <a:t>وجوه</a:t>
            </a:r>
            <a:endParaRPr lang="fa-IR" b="1" dirty="0" smtClean="0"/>
          </a:p>
          <a:p>
            <a:pPr algn="just" rtl="1"/>
            <a:endParaRPr lang="en-US" dirty="0"/>
          </a:p>
          <a:p>
            <a:pPr lvl="0" algn="just" rtl="1"/>
            <a:r>
              <a:rPr lang="ar-SA" b="1" dirty="0"/>
              <a:t>انگيزه هاي معاملاتي: </a:t>
            </a:r>
            <a:r>
              <a:rPr lang="ar-SA" dirty="0"/>
              <a:t>نوعي انگيزه براي نگهداري وجه نقد يا شبه نقد است كه نياز به وجوه نقد براي معاملات مالی در روال فعاليت هاي عادي شركت را برطرف كند. وجوه نقد براي خريد مواد اولیه، پرداخت هزينه ها، ماليات ها و سود سهام و غیره از این نوع است.</a:t>
            </a:r>
            <a:endParaRPr lang="en-US" dirty="0"/>
          </a:p>
          <a:p>
            <a:pPr lvl="0" algn="just" rtl="1"/>
            <a:r>
              <a:rPr lang="ar-SA" b="1" dirty="0"/>
              <a:t>انگيزه احتياطي: </a:t>
            </a:r>
            <a:r>
              <a:rPr lang="ar-SA" dirty="0"/>
              <a:t>نوعي انگيزه براي نگهداري وجه نقد يا شبه نقد به عنوان ذخيره اي براي مواجهه با پيشامدهاي احتمالي غير منتظره مي باشد. در واقع منظور وجوهي است كه براي مواجهه با شرايط غيرمنتظره اي همچون سيل و تصادفات و غیره مورد نياز است.</a:t>
            </a:r>
            <a:endParaRPr lang="en-US" dirty="0"/>
          </a:p>
          <a:p>
            <a:pPr lvl="0" algn="just" rtl="1"/>
            <a:r>
              <a:rPr lang="ar-SA" b="1" dirty="0"/>
              <a:t>انگيزه سفته بازي: </a:t>
            </a:r>
            <a:r>
              <a:rPr lang="ar-SA" dirty="0"/>
              <a:t>نوعي انگيزه براي نگهداري وجوه نقد براي استفاده از فرصت هاي خارج از روال فعاليت هاي عادي واحد تجاري است. مبلغ معيني وجه نقد براي استفاده از فرصت­ها براي خريد مواد اولیه با قيمت هاي پايين تر يا خريد به قيمت­هاي مورد نظر، مورد نیاز است.</a:t>
            </a:r>
            <a:endParaRPr lang="en-US" dirty="0"/>
          </a:p>
          <a:p>
            <a:pPr lvl="0" algn="just" rtl="1"/>
            <a:r>
              <a:rPr lang="ar-SA" b="1" dirty="0"/>
              <a:t>انگيزه هاي جبراني: </a:t>
            </a:r>
            <a:r>
              <a:rPr lang="ar-SA" dirty="0"/>
              <a:t>نوعي انگيزه براي نگهداري وجوه نقد برای پرداخت وامهای بانکی است که برخی بانکها با ایجاد محدودیت برداشت وام، ایجاد می­کنند. همچنین برخی شرکتها مبالغی وجوه نقد مازاد بر نیاز برای انتقال و تسویه بدهی­ها نگهداری می­کنند.</a:t>
            </a:r>
            <a:endParaRPr lang="en-US" dirty="0">
              <a:effectLst/>
            </a:endParaRPr>
          </a:p>
        </p:txBody>
      </p:sp>
    </p:spTree>
    <p:extLst>
      <p:ext uri="{BB962C8B-B14F-4D97-AF65-F5344CB8AC3E}">
        <p14:creationId xmlns:p14="http://schemas.microsoft.com/office/powerpoint/2010/main" val="2933484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7543800" cy="5693866"/>
          </a:xfrm>
          <a:prstGeom prst="rect">
            <a:avLst/>
          </a:prstGeom>
        </p:spPr>
        <p:txBody>
          <a:bodyPr wrap="square">
            <a:spAutoFit/>
          </a:bodyPr>
          <a:lstStyle/>
          <a:p>
            <a:pPr algn="just" rtl="1"/>
            <a:r>
              <a:rPr lang="ar-SA" sz="1400" b="1" dirty="0"/>
              <a:t>تكنيك هاي مديريت وجوه</a:t>
            </a:r>
            <a:endParaRPr lang="en-US" sz="1400" dirty="0"/>
          </a:p>
          <a:p>
            <a:pPr algn="just" rtl="1"/>
            <a:r>
              <a:rPr lang="ar-SA" sz="1400" dirty="0"/>
              <a:t>مديريت جريانات نقدي از دو قسمت مهم تشكيل مي شود:</a:t>
            </a:r>
            <a:endParaRPr lang="en-US" sz="1400" dirty="0"/>
          </a:p>
          <a:p>
            <a:pPr lvl="0" algn="just" rtl="1"/>
            <a:r>
              <a:rPr lang="ar-SA" sz="1400" dirty="0"/>
              <a:t>وصول سريع وجوه نقد</a:t>
            </a:r>
            <a:endParaRPr lang="en-US" sz="1400" dirty="0"/>
          </a:p>
          <a:p>
            <a:pPr lvl="0" algn="just" rtl="1"/>
            <a:r>
              <a:rPr lang="ar-SA" sz="1400" dirty="0"/>
              <a:t>كند كردن پرداخت </a:t>
            </a:r>
            <a:r>
              <a:rPr lang="ar-SA" sz="1400" dirty="0" smtClean="0"/>
              <a:t>ها</a:t>
            </a:r>
            <a:endParaRPr lang="fa-IR" sz="1400" dirty="0" smtClean="0"/>
          </a:p>
          <a:p>
            <a:pPr lvl="0" algn="just" rtl="1"/>
            <a:endParaRPr lang="en-US" sz="1400" dirty="0"/>
          </a:p>
          <a:p>
            <a:pPr algn="just" rtl="1"/>
            <a:r>
              <a:rPr lang="fa-IR" sz="1400" b="1" dirty="0"/>
              <a:t>وصول سريع وجوه نقد</a:t>
            </a:r>
            <a:endParaRPr lang="en-US" sz="1400" dirty="0"/>
          </a:p>
          <a:p>
            <a:pPr algn="just" rtl="1"/>
            <a:r>
              <a:rPr lang="ar-SA" sz="1400" dirty="0"/>
              <a:t>واحد تجاري بايد بر وصول سريع وجوه نقد از مشتريان تمركز كند. به اين معني كه واحد تجاري برنامه ريزي سيستماتيك و تكنيك هاي تعديل يافته اي را تعبيه كند. اين تكنيك ها در جهت تشویق مشتري به پرداخت هرچه سريع تر می­باشد. واحد تجاري برخي از تكنيك هاي وصول سريع وجوه نقد را به شرح زير مورد استفاده قرار مي دهد:</a:t>
            </a:r>
            <a:endParaRPr lang="en-US" sz="1400" dirty="0"/>
          </a:p>
          <a:p>
            <a:pPr lvl="0" algn="just" rtl="1"/>
            <a:r>
              <a:rPr lang="ar-SA" sz="1400" u="sng" dirty="0"/>
              <a:t>پرداخت فوري توسط مشتريان</a:t>
            </a:r>
            <a:r>
              <a:rPr lang="ar-SA" sz="1400" dirty="0"/>
              <a:t>: واحد تجاري بايد مشتري را با استفاده از پيشنهاد تخفيف و مانند آن به پرداخت سريع تر تشويق كند. اين امر موجب كاهش تاخير در پرداخت ها از سوي مشتريان خواهد شد و شركت نيز مي­تواند از تاخيرهاي مشتريان جلوگيري كند. </a:t>
            </a:r>
            <a:endParaRPr lang="en-US" sz="1400" dirty="0"/>
          </a:p>
          <a:p>
            <a:pPr lvl="0" algn="just" rtl="1"/>
            <a:r>
              <a:rPr lang="ar-SA" sz="1400" u="sng" dirty="0"/>
              <a:t>تبديل سريع پرداخت ها به وجه نقد</a:t>
            </a:r>
            <a:r>
              <a:rPr lang="ar-SA" sz="1400" b="1" dirty="0"/>
              <a:t>: </a:t>
            </a:r>
            <a:r>
              <a:rPr lang="ar-SA" sz="1400" dirty="0"/>
              <a:t>واحد تجاري بايد اقدام آگاهانه اي را در خصوص تبديل سريع پرداخت ها به وجوه اتخاذ كند. بدين منظور، شركت ها ممكن است برخي از تكنيك ها از قبيل شناوری پست، شناوری پردازش، شناوری بانکی و شناوری سپرده گذاری را به كار گیرند.</a:t>
            </a:r>
            <a:endParaRPr lang="en-US" sz="1400" dirty="0"/>
          </a:p>
          <a:p>
            <a:pPr lvl="0" algn="just" rtl="1"/>
            <a:r>
              <a:rPr lang="ar-SA" sz="1400" u="sng" dirty="0"/>
              <a:t>مدیریت نقدی متمرکز</a:t>
            </a:r>
            <a:r>
              <a:rPr lang="ar-SA" sz="1400" b="1" dirty="0"/>
              <a:t>: </a:t>
            </a:r>
            <a:r>
              <a:rPr lang="ar-SA" sz="1400" dirty="0"/>
              <a:t>نوعي رويه وصول است كه پرداخت ها در مراکز وصول محلی انجام می­گیرند و در بانکهای محلی برای وصول سریع سپرده گذاری می­شوند. این یک سیستم غیر متمرکز صورت حساب کردن و نقطه وصول چند گانه می باشد.</a:t>
            </a:r>
            <a:endParaRPr lang="en-US" sz="1400" dirty="0"/>
          </a:p>
          <a:p>
            <a:pPr lvl="0" algn="just" rtl="1"/>
            <a:r>
              <a:rPr lang="ar-SA" sz="1400" u="sng" dirty="0"/>
              <a:t>سيستم صندوق قفلی (روشي براي تسريع در وصول چك هاي ارسالي به مشتريان):</a:t>
            </a:r>
            <a:r>
              <a:rPr lang="ar-SA" sz="1400" b="1" dirty="0"/>
              <a:t> </a:t>
            </a:r>
            <a:r>
              <a:rPr lang="ar-SA" sz="1400" dirty="0"/>
              <a:t>نوعي رويه وصول است كه پرداخت كنندگان، صورت حساب ها و چك هاي خود را به نزديك ترين صندوق پستي ارسال مي كنند كه پس از آن توسط بانك شركت تسويه مي شود. در این سیستم واحدهاي تجاري در مراكز مهم وصول كه مشتريان وجوه نقد را ارسال مي كنند، یک باجه صندوق اجاره مي كنند. بانك­ها معمولاً اين حق را دارند كه باجه را افتتاح كرده و وجوهي كه از ارسالي هاي مشتريان دريافت شده را در اختيار گيرند. در نتیجه در زمان ارسال، پس انداز های بیشتری نسبت به بانک متمرکز وجود خواهد داشت.</a:t>
            </a:r>
            <a:endParaRPr lang="en-US" sz="1400" dirty="0"/>
          </a:p>
        </p:txBody>
      </p:sp>
    </p:spTree>
    <p:extLst>
      <p:ext uri="{BB962C8B-B14F-4D97-AF65-F5344CB8AC3E}">
        <p14:creationId xmlns:p14="http://schemas.microsoft.com/office/powerpoint/2010/main" val="88909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685800"/>
            <a:ext cx="7105650" cy="5334000"/>
          </a:xfrm>
        </p:spPr>
        <p:txBody>
          <a:bodyPr>
            <a:noAutofit/>
          </a:bodyPr>
          <a:lstStyle/>
          <a:p>
            <a:pPr algn="just"/>
            <a:r>
              <a:rPr lang="fa-IR" sz="1600" b="1" dirty="0"/>
              <a:t>کند کردن پرداخت­ها</a:t>
            </a:r>
            <a:endParaRPr lang="en-US" sz="1600" dirty="0"/>
          </a:p>
          <a:p>
            <a:pPr algn="just"/>
            <a:r>
              <a:rPr lang="ar-SA" sz="1600" dirty="0"/>
              <a:t>مديريت موثر وجوه تنها شامل وصول سريع وجوه و مطالبات آن نيست بلكه بايد بر كند كردن روند پرداخت وجوه به مشتريان و عرضه كنندگان نيز تمركز كند. كند كردن روند پرداخت به معناي تاخير در پرداخت يا اجتناب از پرداخت نيست. كند كردن روند پرداخت وجوه به كمك روش هاي زير امكان پذير است:</a:t>
            </a:r>
            <a:endParaRPr lang="en-US" sz="1600" dirty="0"/>
          </a:p>
          <a:p>
            <a:pPr lvl="0" algn="just"/>
            <a:r>
              <a:rPr lang="ar-SA" sz="1600" u="sng" dirty="0"/>
              <a:t>اجتناب از پرداخت زودتر وجوه نقد</a:t>
            </a:r>
            <a:r>
              <a:rPr lang="ar-SA" sz="1600" b="1" dirty="0"/>
              <a:t>: </a:t>
            </a:r>
            <a:r>
              <a:rPr lang="ar-SA" sz="1600" dirty="0"/>
              <a:t>شركت بايد پرداخت هاي خود را در آخرين روز سررسيد انجام دهد. اگر شركت از پرداخت زودتر وجوه اجتناب كند، مي تواند وجوه را نزد خود نگهداشته و براي اهداف ديگري مورد استفاده قرار دهد. </a:t>
            </a:r>
            <a:endParaRPr lang="en-US" sz="1600" dirty="0"/>
          </a:p>
          <a:p>
            <a:pPr lvl="0" algn="just"/>
            <a:r>
              <a:rPr lang="ar-SA" sz="1600" u="sng" dirty="0"/>
              <a:t>سيستم پرداخت متمركز</a:t>
            </a:r>
            <a:r>
              <a:rPr lang="ar-SA" sz="1600" b="1" dirty="0"/>
              <a:t>: </a:t>
            </a:r>
            <a:r>
              <a:rPr lang="ar-SA" sz="1600" dirty="0"/>
              <a:t>سيستم وصول غیر متمركز، وصول سريع وجوه را ممكن مي </a:t>
            </a:r>
            <a:r>
              <a:rPr lang="ar-SA" sz="1600" dirty="0" smtClean="0"/>
              <a:t>سازد</a:t>
            </a:r>
            <a:r>
              <a:rPr lang="ar-SA" sz="1600" dirty="0"/>
              <a:t>، از اين رو سيستم متمركز پرداخت وجوه اندكي زمانبر است</a:t>
            </a:r>
            <a:r>
              <a:rPr lang="ar-SA" sz="1600" dirty="0" smtClean="0"/>
              <a:t>.</a:t>
            </a:r>
            <a:endParaRPr lang="fa-IR" sz="1600" dirty="0" smtClean="0"/>
          </a:p>
          <a:p>
            <a:pPr lvl="0" algn="just"/>
            <a:endParaRPr lang="fa-IR" sz="1600" dirty="0">
              <a:effectLst/>
            </a:endParaRPr>
          </a:p>
          <a:p>
            <a:r>
              <a:rPr lang="ar-SA" sz="1600" b="1" dirty="0"/>
              <a:t>مدل هاي مديريت وجوه</a:t>
            </a:r>
            <a:endParaRPr lang="en-US" sz="1600" dirty="0"/>
          </a:p>
          <a:p>
            <a:r>
              <a:rPr lang="ar-SA" sz="1600" dirty="0"/>
              <a:t> مدل هاي مديريت وجوه، به تحلیل روش هايي می پردازد كه چارچوب مشخصي را در رابطه با اينكه چگونه مديريت وجوه در شركت اجرا شود، فراهم مي كند. مدل هاي مديريت وجوه همان مفاهيم تئوريكي رويكردهاي تحليلي با كاربردهاي محاسباتي مي باشند. </a:t>
            </a:r>
            <a:endParaRPr lang="en-US" sz="1600" dirty="0">
              <a:effectLst/>
            </a:endParaRPr>
          </a:p>
        </p:txBody>
      </p:sp>
    </p:spTree>
    <p:extLst>
      <p:ext uri="{BB962C8B-B14F-4D97-AF65-F5344CB8AC3E}">
        <p14:creationId xmlns:p14="http://schemas.microsoft.com/office/powerpoint/2010/main" val="3000602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381000" y="381000"/>
                <a:ext cx="7543800" cy="6324600"/>
              </a:xfrm>
            </p:spPr>
            <p:txBody>
              <a:bodyPr>
                <a:noAutofit/>
              </a:bodyPr>
              <a:lstStyle/>
              <a:p>
                <a:r>
                  <a:rPr lang="ar-SA" sz="1300" dirty="0"/>
                  <a:t>سه مدل مديريت وجوه که مورد استقبال بیشتری قرار دارند عبارتند از:</a:t>
                </a:r>
                <a:endParaRPr lang="en-US" sz="1300" dirty="0"/>
              </a:p>
              <a:p>
                <a:r>
                  <a:rPr lang="ar-SA" sz="1300" b="1" dirty="0"/>
                  <a:t>مدل </a:t>
                </a:r>
                <a:r>
                  <a:rPr lang="en-US" sz="1300" b="1" dirty="0" err="1"/>
                  <a:t>Baumol</a:t>
                </a:r>
                <a:r>
                  <a:rPr lang="ar-SA" sz="1300" b="1" i="1" dirty="0"/>
                  <a:t>: </a:t>
                </a:r>
                <a:r>
                  <a:rPr lang="ar-SA" sz="1300" dirty="0"/>
                  <a:t>هدف اوليه اين مدل تعيين حداقل مقدار هزينه تبديل وجوه و هزينه فرصت از دست رفته است. مدلي است كه براي مانده هاي معادلاتي كارآمدي هزينه تعبيه شده است و فرض مي كند كه تقاضا براي وجوه نقد مي­تواند با دقت پيش­بيني شده و مقدار بهينه تبديل را تعيين كند. هزينه كل تبديل هر دوره مي تواند با استفاده از فرمول زير محاسبه شود: </a:t>
                </a:r>
                <a:endParaRPr lang="en-US" sz="1300" dirty="0"/>
              </a:p>
              <a:p>
                <a:r>
                  <a:rPr lang="ar-SA" sz="1300" dirty="0"/>
                  <a:t/>
                </a:r>
                <a:br>
                  <a:rPr lang="ar-SA" sz="1300" dirty="0"/>
                </a:br>
                <a14:m>
                  <m:oMath xmlns:m="http://schemas.openxmlformats.org/officeDocument/2006/math">
                    <m:r>
                      <a:rPr lang="en-US" sz="1300" i="1"/>
                      <m:t>𝑡</m:t>
                    </m:r>
                    <m:r>
                      <a:rPr lang="en-US" sz="1300"/>
                      <m:t>=</m:t>
                    </m:r>
                    <m:f>
                      <m:fPr>
                        <m:ctrlPr>
                          <a:rPr lang="en-US" sz="1300" i="1"/>
                        </m:ctrlPr>
                      </m:fPr>
                      <m:num>
                        <m:r>
                          <m:rPr>
                            <m:sty m:val="p"/>
                          </m:rPr>
                          <a:rPr lang="en-US" sz="1300"/>
                          <m:t>Tb</m:t>
                        </m:r>
                      </m:num>
                      <m:den>
                        <m:r>
                          <m:rPr>
                            <m:sty m:val="p"/>
                          </m:rPr>
                          <a:rPr lang="en-US" sz="1300"/>
                          <m:t>C</m:t>
                        </m:r>
                      </m:den>
                    </m:f>
                  </m:oMath>
                </a14:m>
                <a:endParaRPr lang="en-US" sz="1300" dirty="0"/>
              </a:p>
              <a:p>
                <a:r>
                  <a:rPr lang="ar-SA" sz="1300" dirty="0"/>
                  <a:t>كه در آن:</a:t>
                </a:r>
                <a:endParaRPr lang="en-US" sz="1300" dirty="0"/>
              </a:p>
              <a:p>
                <a:r>
                  <a:rPr lang="en-US" sz="1300" dirty="0"/>
                  <a:t>T</a:t>
                </a:r>
                <a:r>
                  <a:rPr lang="ar-SA" sz="1300" dirty="0"/>
                  <a:t>= كل وجوه معاملاتي مورد نياز دوره</a:t>
                </a:r>
                <a:endParaRPr lang="en-US" sz="1300" dirty="0"/>
              </a:p>
              <a:p>
                <a:r>
                  <a:rPr lang="en-US" sz="1300" dirty="0"/>
                  <a:t>b</a:t>
                </a:r>
                <a:r>
                  <a:rPr lang="ar-SA" sz="1300" dirty="0"/>
                  <a:t>= هزينه هر تبديل</a:t>
                </a:r>
                <a:endParaRPr lang="en-US" sz="1300" dirty="0"/>
              </a:p>
              <a:p>
                <a:r>
                  <a:rPr lang="en-US" sz="1300" dirty="0"/>
                  <a:t>C</a:t>
                </a:r>
                <a:r>
                  <a:rPr lang="ar-SA" sz="1300" dirty="0"/>
                  <a:t>= ارزش اوراق بهادار قابل داد و ستد </a:t>
                </a:r>
                <a:endParaRPr lang="en-US" sz="1300" dirty="0"/>
              </a:p>
              <a:p>
                <a:r>
                  <a:rPr lang="ar-SA" sz="1300" dirty="0"/>
                  <a:t>هزينه فرصت نيز مي تواند با استفاده از فرمول زير اندازه گيري شود:</a:t>
                </a:r>
                <a:endParaRPr lang="en-US" sz="1300" dirty="0"/>
              </a:p>
              <a:p>
                <a:r>
                  <a:rPr lang="ar-SA" sz="1300" dirty="0"/>
                  <a:t/>
                </a:r>
                <a:br>
                  <a:rPr lang="ar-SA" sz="1300" dirty="0"/>
                </a:br>
                <a14:m>
                  <m:oMath xmlns:m="http://schemas.openxmlformats.org/officeDocument/2006/math">
                    <m:r>
                      <a:rPr lang="en-US" sz="1300" i="1"/>
                      <m:t>𝑖</m:t>
                    </m:r>
                    <m:r>
                      <a:rPr lang="en-US" sz="1300"/>
                      <m:t>=</m:t>
                    </m:r>
                    <m:f>
                      <m:fPr>
                        <m:ctrlPr>
                          <a:rPr lang="en-US" sz="1300" i="1"/>
                        </m:ctrlPr>
                      </m:fPr>
                      <m:num>
                        <m:r>
                          <a:rPr lang="en-US" sz="1300" i="1"/>
                          <m:t>𝐶</m:t>
                        </m:r>
                      </m:num>
                      <m:den>
                        <m:r>
                          <a:rPr lang="en-US" sz="1300"/>
                          <m:t>2</m:t>
                        </m:r>
                      </m:den>
                    </m:f>
                  </m:oMath>
                </a14:m>
                <a:endParaRPr lang="en-US" sz="1300" dirty="0"/>
              </a:p>
              <a:p>
                <a:r>
                  <a:rPr lang="ar-SA" sz="1300" dirty="0"/>
                  <a:t>كه </a:t>
                </a:r>
                <a:r>
                  <a:rPr lang="fa-IR" sz="1300" dirty="0"/>
                  <a:t>در آن</a:t>
                </a:r>
                <a:r>
                  <a:rPr lang="ar-SA" sz="1300" dirty="0"/>
                  <a:t>:</a:t>
                </a:r>
                <a:endParaRPr lang="en-US" sz="1300" dirty="0"/>
              </a:p>
              <a:p>
                <a:r>
                  <a:rPr lang="en-US" sz="1300" dirty="0" err="1"/>
                  <a:t>i</a:t>
                </a:r>
                <a:r>
                  <a:rPr lang="ar-SA" sz="1300" dirty="0"/>
                  <a:t>= نرخ بهره كسب شده</a:t>
                </a:r>
                <a:endParaRPr lang="en-US" sz="1300" dirty="0"/>
              </a:p>
              <a:p>
                <a:r>
                  <a:rPr lang="en-US" sz="1300" dirty="0"/>
                  <a:t>C/2</a:t>
                </a:r>
                <a:r>
                  <a:rPr lang="ar-SA" sz="1300" dirty="0"/>
                  <a:t>= متوسط مانده وجوه نقد</a:t>
                </a:r>
                <a:endParaRPr lang="en-US" sz="1300" dirty="0"/>
              </a:p>
              <a:p>
                <a:r>
                  <a:rPr lang="ar-SA" sz="1300" dirty="0"/>
                  <a:t>تبديل بهينه وجوه نقد مي تواند با استفاده از فرمول زير اندازه گيري شود</a:t>
                </a:r>
                <a:r>
                  <a:rPr lang="ar-SA" sz="1300" dirty="0" smtClean="0"/>
                  <a:t>:</a:t>
                </a:r>
                <a:endParaRPr lang="en-US" sz="1300" dirty="0"/>
              </a:p>
              <a:p>
                <a:r>
                  <a:rPr lang="ar-SA" sz="1300" dirty="0"/>
                  <a:t>كه </a:t>
                </a:r>
                <a:r>
                  <a:rPr lang="fa-IR" sz="1300" dirty="0"/>
                  <a:t>در آن</a:t>
                </a:r>
                <a:r>
                  <a:rPr lang="ar-SA" sz="1300" dirty="0"/>
                  <a:t>:</a:t>
                </a:r>
                <a:endParaRPr lang="en-US" sz="1300" dirty="0"/>
              </a:p>
              <a:p>
                <a:r>
                  <a:rPr lang="en-US" sz="1300" dirty="0"/>
                  <a:t>C</a:t>
                </a:r>
                <a:r>
                  <a:rPr lang="ar-SA" sz="1300" dirty="0"/>
                  <a:t>= مقدار بهينه تبديل</a:t>
                </a:r>
                <a:endParaRPr lang="en-US" sz="1300" dirty="0"/>
              </a:p>
              <a:p>
                <a:r>
                  <a:rPr lang="en-US" sz="1300" dirty="0"/>
                  <a:t>b</a:t>
                </a:r>
                <a:r>
                  <a:rPr lang="ar-SA" sz="1300" dirty="0"/>
                  <a:t> = هزينه تبديل به وجوه نقد به ازاي هر مقدار يا هر معامله</a:t>
                </a:r>
                <a:endParaRPr lang="en-US" sz="1300" dirty="0"/>
              </a:p>
              <a:p>
                <a:r>
                  <a:rPr lang="en-US" sz="1300" dirty="0"/>
                  <a:t>T</a:t>
                </a:r>
                <a:r>
                  <a:rPr lang="ar-SA" sz="1300" dirty="0"/>
                  <a:t>= وجوه نقد پيش بيني شده مورد نياز</a:t>
                </a:r>
                <a:endParaRPr lang="en-US" sz="1300" dirty="0"/>
              </a:p>
              <a:p>
                <a:r>
                  <a:rPr lang="en-US" sz="1300" dirty="0" err="1"/>
                  <a:t>i</a:t>
                </a:r>
                <a:r>
                  <a:rPr lang="ar-SA" sz="1300" dirty="0"/>
                  <a:t>= نرخ بهره تحقق يافته</a:t>
                </a:r>
                <a:endParaRPr lang="en-US" sz="13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381000" y="381000"/>
                <a:ext cx="7543800" cy="6324600"/>
              </a:xfrm>
              <a:blipFill rotWithShape="1">
                <a:blip r:embed="rId2"/>
                <a:stretch>
                  <a:fillRect t="-96" b="-289"/>
                </a:stretch>
              </a:blipFill>
            </p:spPr>
            <p:txBody>
              <a:bodyPr/>
              <a:lstStyle/>
              <a:p>
                <a:r>
                  <a:rPr lang="fa-IR">
                    <a:noFill/>
                  </a:rPr>
                  <a:t> </a:t>
                </a:r>
              </a:p>
            </p:txBody>
          </p:sp>
        </mc:Fallback>
      </mc:AlternateContent>
    </p:spTree>
    <p:extLst>
      <p:ext uri="{BB962C8B-B14F-4D97-AF65-F5344CB8AC3E}">
        <p14:creationId xmlns:p14="http://schemas.microsoft.com/office/powerpoint/2010/main" val="3142364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81000" y="838200"/>
                <a:ext cx="7543800" cy="4173002"/>
              </a:xfrm>
              <a:prstGeom prst="rect">
                <a:avLst/>
              </a:prstGeom>
            </p:spPr>
            <p:txBody>
              <a:bodyPr wrap="square">
                <a:spAutoFit/>
              </a:bodyPr>
              <a:lstStyle/>
              <a:p>
                <a:pPr algn="just" rtl="1"/>
                <a:r>
                  <a:rPr lang="ar-SA" sz="1400" b="1" dirty="0"/>
                  <a:t>مدل </a:t>
                </a:r>
                <a:r>
                  <a:rPr lang="en-US" sz="1400" b="1" dirty="0"/>
                  <a:t>Miller-Orr</a:t>
                </a:r>
                <a:r>
                  <a:rPr lang="ar-SA" sz="1400" b="1" i="1" dirty="0"/>
                  <a:t>: </a:t>
                </a:r>
                <a:r>
                  <a:rPr lang="ar-SA" sz="1400" dirty="0"/>
                  <a:t>اين مدل توسط </a:t>
                </a:r>
                <a:r>
                  <a:rPr lang="en-US" sz="1400" dirty="0"/>
                  <a:t>Miller-Orr</a:t>
                </a:r>
                <a:r>
                  <a:rPr lang="ar-SA" sz="1400" dirty="0"/>
                  <a:t> پيشنهاد شده است. اين مدل، سطح بهينه مانده وجوه نقد را كه هزينه مديريت وجوه را حداقل مي كند، تعيين مي كند. اين مدل با استفاده از فرمول زير محاسبه مي شود</a:t>
                </a:r>
                <a:r>
                  <a:rPr lang="ar-SA" sz="1400" dirty="0" smtClean="0"/>
                  <a:t>:</a:t>
                </a:r>
                <a:endParaRPr lang="fa-IR" sz="1400" dirty="0" smtClean="0"/>
              </a:p>
              <a:p>
                <a:pPr algn="just" rtl="1"/>
                <a:endParaRPr lang="en-US" sz="1400" dirty="0">
                  <a:effectLst/>
                </a:endParaRPr>
              </a:p>
              <a:p>
                <a:pPr algn="just" rtl="1"/>
                <a14:m>
                  <m:oMathPara xmlns:m="http://schemas.openxmlformats.org/officeDocument/2006/math">
                    <m:oMathParaPr>
                      <m:jc m:val="centerGroup"/>
                    </m:oMathParaPr>
                    <m:oMath xmlns:m="http://schemas.openxmlformats.org/officeDocument/2006/math">
                      <m:r>
                        <a:rPr lang="en-US" sz="1400" i="1"/>
                        <m:t>𝐶</m:t>
                      </m:r>
                      <m:r>
                        <a:rPr lang="en-US" sz="1400" i="1"/>
                        <m:t>=</m:t>
                      </m:r>
                      <m:f>
                        <m:fPr>
                          <m:ctrlPr>
                            <a:rPr lang="en-US" sz="1400" i="1"/>
                          </m:ctrlPr>
                        </m:fPr>
                        <m:num>
                          <m:r>
                            <a:rPr lang="en-US" sz="1400" i="1"/>
                            <m:t>𝑏𝐸</m:t>
                          </m:r>
                          <m:d>
                            <m:dPr>
                              <m:ctrlPr>
                                <a:rPr lang="en-US" sz="1400" i="1"/>
                              </m:ctrlPr>
                            </m:dPr>
                            <m:e>
                              <m:r>
                                <a:rPr lang="en-US" sz="1400" i="1"/>
                                <m:t>𝑁</m:t>
                              </m:r>
                            </m:e>
                          </m:d>
                        </m:num>
                        <m:den>
                          <m:r>
                            <a:rPr lang="en-US" sz="1400" i="1"/>
                            <m:t>𝑡</m:t>
                          </m:r>
                        </m:den>
                      </m:f>
                      <m:r>
                        <a:rPr lang="en-US" sz="1400" i="1"/>
                        <m:t>+</m:t>
                      </m:r>
                      <m:r>
                        <a:rPr lang="en-US" sz="1400" i="1"/>
                        <m:t>𝑖𝐸</m:t>
                      </m:r>
                      <m:d>
                        <m:dPr>
                          <m:ctrlPr>
                            <a:rPr lang="en-US" sz="1400" i="1"/>
                          </m:ctrlPr>
                        </m:dPr>
                        <m:e>
                          <m:r>
                            <a:rPr lang="en-US" sz="1400" i="1"/>
                            <m:t>𝑀</m:t>
                          </m:r>
                        </m:e>
                      </m:d>
                    </m:oMath>
                  </m:oMathPara>
                </a14:m>
                <a:endParaRPr lang="en-US" sz="1400" dirty="0"/>
              </a:p>
              <a:p>
                <a:pPr algn="just" rtl="1"/>
                <a:r>
                  <a:rPr lang="ar-SA" sz="1400" dirty="0"/>
                  <a:t>كه </a:t>
                </a:r>
                <a:r>
                  <a:rPr lang="fa-IR" sz="1400" dirty="0"/>
                  <a:t>در آن</a:t>
                </a:r>
                <a:r>
                  <a:rPr lang="ar-SA" sz="1400" dirty="0"/>
                  <a:t>:</a:t>
                </a:r>
                <a:endParaRPr lang="en-US" sz="1400" dirty="0"/>
              </a:p>
              <a:p>
                <a:pPr algn="just" rtl="1"/>
                <a:r>
                  <a:rPr lang="en-US" sz="1400" dirty="0"/>
                  <a:t>C</a:t>
                </a:r>
                <a:r>
                  <a:rPr lang="ar-SA" sz="1400" dirty="0"/>
                  <a:t>= كل هزينه مديريت وجوه نقد</a:t>
                </a:r>
                <a:endParaRPr lang="en-US" sz="1400" dirty="0"/>
              </a:p>
              <a:p>
                <a:pPr algn="just" rtl="1"/>
                <a:r>
                  <a:rPr lang="en-US" sz="1400" dirty="0"/>
                  <a:t>b</a:t>
                </a:r>
                <a:r>
                  <a:rPr lang="ar-SA" sz="1400" dirty="0"/>
                  <a:t> = هزينه هاي ثابت هر تبديل</a:t>
                </a:r>
                <a:endParaRPr lang="en-US" sz="1400" dirty="0"/>
              </a:p>
              <a:p>
                <a:pPr algn="just" rtl="1"/>
                <a:r>
                  <a:rPr lang="en-US" sz="1400" dirty="0"/>
                  <a:t>E(M)</a:t>
                </a:r>
                <a:r>
                  <a:rPr lang="ar-SA" sz="1400" dirty="0"/>
                  <a:t> = متوسط مانده وجوه روزانه مورد انتظار</a:t>
                </a:r>
                <a:endParaRPr lang="en-US" sz="1400" dirty="0"/>
              </a:p>
              <a:p>
                <a:pPr algn="just" rtl="1"/>
                <a:r>
                  <a:rPr lang="en-US" sz="1400" dirty="0"/>
                  <a:t>E(N)</a:t>
                </a:r>
                <a:r>
                  <a:rPr lang="ar-SA" sz="1400" dirty="0"/>
                  <a:t> = دفعات تبديل مورد انتظار</a:t>
                </a:r>
                <a:endParaRPr lang="en-US" sz="1400" dirty="0"/>
              </a:p>
              <a:p>
                <a:pPr algn="just" rtl="1"/>
                <a:r>
                  <a:rPr lang="en-US" sz="1400" dirty="0"/>
                  <a:t>t</a:t>
                </a:r>
                <a:r>
                  <a:rPr lang="ar-SA" sz="1400" dirty="0"/>
                  <a:t> = تعداد روزهاي دوره</a:t>
                </a:r>
                <a:endParaRPr lang="en-US" sz="1400" dirty="0"/>
              </a:p>
              <a:p>
                <a:pPr algn="just" rtl="1"/>
                <a:r>
                  <a:rPr lang="en-US" sz="1400" dirty="0" err="1"/>
                  <a:t>i</a:t>
                </a:r>
                <a:r>
                  <a:rPr lang="ar-SA" sz="1400" dirty="0"/>
                  <a:t> = هزينه فرصت از دست </a:t>
                </a:r>
                <a:r>
                  <a:rPr lang="ar-SA" sz="1400" dirty="0" smtClean="0"/>
                  <a:t>رفته</a:t>
                </a:r>
                <a:endParaRPr lang="en-US" sz="1400" dirty="0" smtClean="0"/>
              </a:p>
              <a:p>
                <a:pPr algn="just" rtl="1"/>
                <a:endParaRPr lang="en-US" sz="1400" dirty="0"/>
              </a:p>
              <a:p>
                <a:pPr algn="just" rtl="1"/>
                <a:endParaRPr lang="en-US" sz="1400" dirty="0"/>
              </a:p>
              <a:p>
                <a:pPr algn="r" rtl="1"/>
                <a:r>
                  <a:rPr lang="ar-SA" sz="1400" b="1" dirty="0"/>
                  <a:t>مدل</a:t>
                </a:r>
                <a:r>
                  <a:rPr lang="ar-SA" sz="1400" b="1" i="1" dirty="0"/>
                  <a:t> </a:t>
                </a:r>
                <a:r>
                  <a:rPr lang="en-US" sz="1400" b="1" dirty="0" err="1" smtClean="0"/>
                  <a:t>Orgler</a:t>
                </a:r>
                <a:r>
                  <a:rPr lang="fa-IR" sz="1400" b="1" dirty="0" smtClean="0"/>
                  <a:t>:</a:t>
                </a:r>
                <a:endParaRPr lang="en-US" sz="1400" b="1" i="1" dirty="0" smtClean="0"/>
              </a:p>
              <a:p>
                <a:pPr algn="just" rtl="1"/>
                <a:r>
                  <a:rPr lang="ar-SA" sz="1400" dirty="0" smtClean="0"/>
                  <a:t>اين </a:t>
                </a:r>
                <a:r>
                  <a:rPr lang="ar-SA" sz="1400" dirty="0"/>
                  <a:t>مدل براي تركيب مديريت وجوه نقد با توليد و ديگر جنبه هاي تجارت قابل استفاده بوده و از طریق برنامه ريزي خطي مركب براي تعيين مديريت بهينه وجوه انجام می­شود. اين مدل بر مبناي مجموعه اهداف شركت و با فرض کردن مجموعه محدوديت ها، فرمول بندي </a:t>
                </a:r>
                <a:r>
                  <a:rPr lang="ar-SA" sz="1400" dirty="0" smtClean="0"/>
                  <a:t>می­شود</a:t>
                </a:r>
                <a:r>
                  <a:rPr lang="fa-IR" sz="1400" dirty="0" smtClean="0"/>
                  <a:t>.</a:t>
                </a:r>
                <a:endParaRPr lang="en-US" sz="1400" dirty="0"/>
              </a:p>
            </p:txBody>
          </p:sp>
        </mc:Choice>
        <mc:Fallback>
          <p:sp>
            <p:nvSpPr>
              <p:cNvPr id="2" name="Rectangle 1"/>
              <p:cNvSpPr>
                <a:spLocks noRot="1" noChangeAspect="1" noMove="1" noResize="1" noEditPoints="1" noAdjustHandles="1" noChangeArrowheads="1" noChangeShapeType="1" noTextEdit="1"/>
              </p:cNvSpPr>
              <p:nvPr/>
            </p:nvSpPr>
            <p:spPr>
              <a:xfrm>
                <a:off x="381000" y="838200"/>
                <a:ext cx="7543800" cy="4173002"/>
              </a:xfrm>
              <a:prstGeom prst="rect">
                <a:avLst/>
              </a:prstGeom>
              <a:blipFill rotWithShape="1">
                <a:blip r:embed="rId2"/>
                <a:stretch>
                  <a:fillRect l="-970" t="-292" r="-323" b="-292"/>
                </a:stretch>
              </a:blipFill>
            </p:spPr>
            <p:txBody>
              <a:bodyPr/>
              <a:lstStyle/>
              <a:p>
                <a:r>
                  <a:rPr lang="fa-IR">
                    <a:noFill/>
                  </a:rPr>
                  <a:t> </a:t>
                </a:r>
              </a:p>
            </p:txBody>
          </p:sp>
        </mc:Fallback>
      </mc:AlternateContent>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5069"/>
            <a:ext cx="9144000" cy="5466112"/>
          </a:xfrm>
          <a:prstGeom prst="rect">
            <a:avLst/>
          </a:prstGeom>
        </p:spPr>
        <p:txBody>
          <a:bodyPr wrap="square">
            <a:spAutoFit/>
          </a:bodyPr>
          <a:lstStyle/>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endParaRPr lang="fa-IR" sz="2400" dirty="0">
              <a:solidFill>
                <a:prstClr val="white"/>
              </a:solidFill>
              <a:latin typeface="Century Gothic"/>
              <a:cs typeface="B Titr" pitchFamily="2" charset="-78"/>
            </a:endParaRPr>
          </a:p>
          <a:p>
            <a:pPr lvl="0" algn="ctr" rtl="1">
              <a:spcBef>
                <a:spcPct val="20000"/>
              </a:spcBef>
            </a:pPr>
            <a:endParaRPr lang="fa-IR" sz="1900" dirty="0">
              <a:solidFill>
                <a:prstClr val="white"/>
              </a:solidFill>
              <a:latin typeface="Century Gothic"/>
              <a:cs typeface="B Titr" pitchFamily="2" charset="-78"/>
            </a:endParaRPr>
          </a:p>
          <a:p>
            <a:pPr lvl="0" algn="ctr" rtl="1">
              <a:spcBef>
                <a:spcPct val="20000"/>
              </a:spcBef>
            </a:pPr>
            <a:r>
              <a:rPr lang="fa-IR" dirty="0" smtClean="0">
                <a:latin typeface="Century Gothic"/>
                <a:cs typeface="B Titr" pitchFamily="2" charset="-78"/>
              </a:rPr>
              <a:t>دانشگاه فنی و حرفه ای دختران ارومیه</a:t>
            </a:r>
            <a:endParaRPr lang="fa-IR" dirty="0">
              <a:latin typeface="Century Gothic"/>
              <a:cs typeface="B Titr" pitchFamily="2" charset="-78"/>
            </a:endParaRPr>
          </a:p>
          <a:p>
            <a:pPr lvl="0" algn="ctr" rtl="1">
              <a:spcBef>
                <a:spcPct val="20000"/>
              </a:spcBef>
            </a:pPr>
            <a:endParaRPr lang="fa-IR" sz="1900" dirty="0" smtClean="0">
              <a:latin typeface="Century Gothic"/>
              <a:cs typeface="B Titr" pitchFamily="2" charset="-78"/>
            </a:endParaRPr>
          </a:p>
          <a:p>
            <a:pPr lvl="0" algn="ctr" rtl="1">
              <a:spcBef>
                <a:spcPct val="20000"/>
              </a:spcBef>
            </a:pPr>
            <a:r>
              <a:rPr lang="fa-IR" dirty="0">
                <a:latin typeface="Century Gothic"/>
                <a:cs typeface="B Titr" pitchFamily="2" charset="-78"/>
              </a:rPr>
              <a:t>جلسه </a:t>
            </a:r>
            <a:r>
              <a:rPr lang="fa-IR" dirty="0" smtClean="0">
                <a:latin typeface="Century Gothic"/>
                <a:cs typeface="B Titr" pitchFamily="2" charset="-78"/>
              </a:rPr>
              <a:t>دوم، سوم و چهارم مدیریت </a:t>
            </a:r>
            <a:r>
              <a:rPr lang="fa-IR" dirty="0" smtClean="0">
                <a:latin typeface="Century Gothic"/>
                <a:cs typeface="B Titr" pitchFamily="2" charset="-78"/>
              </a:rPr>
              <a:t>مالی 2</a:t>
            </a:r>
            <a:endParaRPr lang="fa-IR" dirty="0">
              <a:latin typeface="Century Gothic"/>
              <a:cs typeface="B Titr" pitchFamily="2" charset="-78"/>
            </a:endParaRPr>
          </a:p>
          <a:p>
            <a:pPr lvl="0" algn="ctr" rtl="1">
              <a:spcBef>
                <a:spcPct val="20000"/>
              </a:spcBef>
            </a:pPr>
            <a:endParaRPr lang="fa-IR" sz="2000" dirty="0">
              <a:latin typeface="Century Gothic"/>
            </a:endParaRPr>
          </a:p>
          <a:p>
            <a:pPr lvl="0" algn="ctr" rtl="1">
              <a:spcBef>
                <a:spcPct val="20000"/>
              </a:spcBef>
              <a:spcAft>
                <a:spcPts val="600"/>
              </a:spcAft>
            </a:pPr>
            <a:r>
              <a:rPr lang="fa-IR" sz="1700" dirty="0">
                <a:latin typeface="Century Gothic"/>
                <a:cs typeface="B Titr" pitchFamily="2" charset="-78"/>
              </a:rPr>
              <a:t>موضوع :</a:t>
            </a:r>
          </a:p>
          <a:p>
            <a:pPr algn="ctr" rtl="1">
              <a:lnSpc>
                <a:spcPct val="115000"/>
              </a:lnSpc>
            </a:pPr>
            <a:r>
              <a:rPr lang="fa-IR" sz="2400" b="1" dirty="0" smtClean="0">
                <a:latin typeface="BLotus"/>
                <a:ea typeface="Calibri"/>
                <a:cs typeface="B Titr" panose="00000700000000000000" pitchFamily="2" charset="-78"/>
              </a:rPr>
              <a:t>«مدیریت </a:t>
            </a:r>
            <a:r>
              <a:rPr lang="fa-IR" sz="2400" b="1" dirty="0" smtClean="0">
                <a:cs typeface="B Titr" panose="00000700000000000000" pitchFamily="2" charset="-78"/>
              </a:rPr>
              <a:t>سرمایه </a:t>
            </a:r>
            <a:r>
              <a:rPr lang="fa-IR" sz="2400" b="1" dirty="0" smtClean="0">
                <a:cs typeface="B Titr" panose="00000700000000000000" pitchFamily="2" charset="-78"/>
              </a:rPr>
              <a:t>در گردش</a:t>
            </a:r>
            <a:r>
              <a:rPr lang="ar-SA" sz="2400" b="1" dirty="0" smtClean="0">
                <a:latin typeface="BLotus"/>
                <a:ea typeface="Calibri"/>
                <a:cs typeface="B Titr" panose="00000700000000000000" pitchFamily="2" charset="-78"/>
              </a:rPr>
              <a:t>»</a:t>
            </a:r>
            <a:endParaRPr lang="en-US" dirty="0">
              <a:latin typeface="Calibri"/>
              <a:ea typeface="Calibri"/>
              <a:cs typeface="B Titr" panose="00000700000000000000" pitchFamily="2" charset="-78"/>
            </a:endParaRPr>
          </a:p>
          <a:p>
            <a:pPr lvl="0" algn="ctr" rtl="1">
              <a:spcBef>
                <a:spcPct val="20000"/>
              </a:spcBef>
            </a:pPr>
            <a:endParaRPr lang="fa-IR" sz="2800" dirty="0">
              <a:latin typeface="Century Gothic"/>
              <a:cs typeface="B Tir" panose="00000400000000000000" pitchFamily="2" charset="-78"/>
            </a:endParaRPr>
          </a:p>
          <a:p>
            <a:pPr lvl="0" algn="ctr" rtl="1">
              <a:spcBef>
                <a:spcPct val="20000"/>
              </a:spcBef>
            </a:pPr>
            <a:r>
              <a:rPr lang="fa-IR" sz="1600" dirty="0" smtClean="0">
                <a:latin typeface="Century Gothic"/>
                <a:cs typeface="B Titr" pitchFamily="2" charset="-78"/>
              </a:rPr>
              <a:t>مدرس: مهسا تقی پور</a:t>
            </a:r>
            <a:endParaRPr lang="fa-IR" sz="1600" dirty="0">
              <a:latin typeface="Century Gothic"/>
              <a:cs typeface="B Titr" pitchFamily="2" charset="-78"/>
            </a:endParaRPr>
          </a:p>
          <a:p>
            <a:pPr lvl="0" algn="ctr" rtl="1">
              <a:spcBef>
                <a:spcPct val="20000"/>
              </a:spcBef>
            </a:pPr>
            <a:endParaRPr lang="fa-IR" sz="1600" dirty="0">
              <a:latin typeface="Century Gothic"/>
              <a:cs typeface="B Titr" pitchFamily="2" charset="-78"/>
            </a:endParaRPr>
          </a:p>
          <a:p>
            <a:pPr lvl="0" algn="ctr" rtl="1">
              <a:spcBef>
                <a:spcPct val="20000"/>
              </a:spcBef>
            </a:pPr>
            <a:endParaRPr lang="fa-IR" sz="2000" dirty="0">
              <a:latin typeface="Century Gothic"/>
              <a:cs typeface="B Titr" pitchFamily="2" charset="-78"/>
            </a:endParaRPr>
          </a:p>
          <a:p>
            <a:pPr lvl="0" algn="ctr" rtl="1">
              <a:spcBef>
                <a:spcPct val="20000"/>
              </a:spcBef>
            </a:pPr>
            <a:r>
              <a:rPr lang="fa-IR" sz="1400" dirty="0" smtClean="0">
                <a:latin typeface="Century Gothic"/>
                <a:cs typeface="B Titr" pitchFamily="2" charset="-78"/>
              </a:rPr>
              <a:t>اسفند </a:t>
            </a:r>
            <a:r>
              <a:rPr lang="en-US" sz="1400" dirty="0" smtClean="0">
                <a:latin typeface="Century Gothic"/>
                <a:cs typeface="B Titr" pitchFamily="2" charset="-78"/>
              </a:rPr>
              <a:t>1398</a:t>
            </a:r>
            <a:endParaRPr lang="en-US" sz="1400" dirty="0">
              <a:latin typeface="Century Gothic"/>
              <a:cs typeface="B Titr" pitchFamily="2" charset="-78"/>
            </a:endParaRPr>
          </a:p>
        </p:txBody>
      </p:sp>
    </p:spTree>
    <p:extLst>
      <p:ext uri="{BB962C8B-B14F-4D97-AF65-F5344CB8AC3E}">
        <p14:creationId xmlns:p14="http://schemas.microsoft.com/office/powerpoint/2010/main" val="1829459609"/>
      </p:ext>
    </p:extLst>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28" y="914400"/>
            <a:ext cx="7543800" cy="4524315"/>
          </a:xfrm>
          <a:prstGeom prst="rect">
            <a:avLst/>
          </a:prstGeom>
        </p:spPr>
        <p:txBody>
          <a:bodyPr wrap="square">
            <a:spAutoFit/>
          </a:bodyPr>
          <a:lstStyle/>
          <a:p>
            <a:pPr algn="just" rtl="1"/>
            <a:r>
              <a:rPr lang="ar-SA" sz="1600" b="1" dirty="0"/>
              <a:t>مديريت </a:t>
            </a:r>
            <a:r>
              <a:rPr lang="ar-SA" sz="1600" b="1" dirty="0" smtClean="0"/>
              <a:t>مطالبات</a:t>
            </a:r>
            <a:endParaRPr lang="fa-IR" sz="1600" b="1" dirty="0" smtClean="0"/>
          </a:p>
          <a:p>
            <a:pPr algn="just" rtl="1"/>
            <a:endParaRPr lang="en-US" sz="1600" dirty="0"/>
          </a:p>
          <a:p>
            <a:pPr algn="just" rtl="1"/>
            <a:r>
              <a:rPr lang="ar-SA" sz="1600" dirty="0"/>
              <a:t>اصطلاح مطالبات به صورت بدهي مشتريان به واحد تجاري كه از فروش كالاها و خدمات در فرآيند عادي شركت ناشي شده است، تعريف مي شود. همچنين، مطالبات يكي از اقلام اصلي دارايي هاي جاري واحد تجاري مي باشند. مطالبات تجاری فقط به دليل فروش هاي نسيه (اعتباری) به مشتريان ايجاد مي شوند به همين دليل به عنوان حسابهاي دريافتني تجاری نيز شناخته مي شوند. مديريت حسابهاي دريافتني به صورت يك فرآيند تصميم گيري كه منجر به سرمايه گذاري وجوه درچنين دارايي هايي مي شود كه آن هم منجر به حداكثر كردن بازده كلي سرمايه گذاري شركت مي شود، تعريف شده است. </a:t>
            </a:r>
            <a:endParaRPr lang="en-US" sz="1600" dirty="0"/>
          </a:p>
          <a:p>
            <a:pPr algn="just" rtl="1"/>
            <a:r>
              <a:rPr lang="ar-SA" sz="1600" dirty="0"/>
              <a:t>هدف مديريت مطالبات، افزايش فروش و سود آوری تا جایی است که نرخ بازده سرمایه گذاری در وجوه ناشی از مطالبات آتی، کمتر از هزینه منابع وجوه برای تامین مالی اعتبارات اضافی باشد.</a:t>
            </a:r>
            <a:endParaRPr lang="en-US" sz="1600" dirty="0"/>
          </a:p>
          <a:p>
            <a:pPr algn="just" rtl="1"/>
            <a:r>
              <a:rPr lang="ar-SA" sz="1600" dirty="0"/>
              <a:t>هزينه هاي مرتبط با افزايش اعتبارات و حسابهاي دريافتني به صورت زير مشخص مي شوند:</a:t>
            </a:r>
            <a:endParaRPr lang="en-US" sz="1600" dirty="0"/>
          </a:p>
          <a:p>
            <a:pPr lvl="0" algn="just" rtl="1"/>
            <a:r>
              <a:rPr lang="ar-SA" sz="1600" dirty="0"/>
              <a:t>هزينه وصول</a:t>
            </a:r>
            <a:endParaRPr lang="en-US" sz="1600" dirty="0"/>
          </a:p>
          <a:p>
            <a:pPr lvl="0" algn="just" rtl="1"/>
            <a:r>
              <a:rPr lang="ar-SA" sz="1600" dirty="0"/>
              <a:t>هزينه سرمايه</a:t>
            </a:r>
            <a:endParaRPr lang="en-US" sz="1600" dirty="0"/>
          </a:p>
          <a:p>
            <a:pPr lvl="0" algn="just" rtl="1"/>
            <a:r>
              <a:rPr lang="ar-SA" sz="1600" dirty="0"/>
              <a:t>هزينه اداري</a:t>
            </a:r>
            <a:endParaRPr lang="en-US" sz="1600" dirty="0"/>
          </a:p>
          <a:p>
            <a:pPr lvl="0" algn="just" rtl="1"/>
            <a:r>
              <a:rPr lang="ar-SA" sz="1600" dirty="0"/>
              <a:t>هزينه نكول</a:t>
            </a:r>
            <a:endParaRPr lang="en-US" sz="1600" dirty="0">
              <a:effectLst/>
            </a:endParaRPr>
          </a:p>
        </p:txBody>
      </p: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7543800" cy="5262979"/>
          </a:xfrm>
          <a:prstGeom prst="rect">
            <a:avLst/>
          </a:prstGeom>
        </p:spPr>
        <p:txBody>
          <a:bodyPr wrap="square">
            <a:spAutoFit/>
          </a:bodyPr>
          <a:lstStyle/>
          <a:p>
            <a:pPr algn="just" rtl="1"/>
            <a:r>
              <a:rPr lang="ar-SA" sz="1400" b="1" dirty="0"/>
              <a:t>عوامل مرتبط با ميزان </a:t>
            </a:r>
            <a:r>
              <a:rPr lang="ar-SA" sz="1400" b="1" dirty="0" smtClean="0"/>
              <a:t>مطالبات</a:t>
            </a:r>
            <a:endParaRPr lang="fa-IR" sz="1400" b="1" dirty="0" smtClean="0"/>
          </a:p>
          <a:p>
            <a:pPr algn="just" rtl="1"/>
            <a:endParaRPr lang="en-US" sz="1400" dirty="0"/>
          </a:p>
          <a:p>
            <a:pPr algn="just" rtl="1"/>
            <a:r>
              <a:rPr lang="ar-SA" sz="1400" dirty="0"/>
              <a:t>میزان مطالبات واحد تجاري به عوامل متعددي بستگي دارد. برخي از مهم ترين اين عوامل به قرار زير است:</a:t>
            </a:r>
            <a:endParaRPr lang="en-US" sz="1400" dirty="0"/>
          </a:p>
          <a:p>
            <a:pPr algn="just" rtl="1"/>
            <a:r>
              <a:rPr lang="ar-SA" sz="1400" b="1" dirty="0"/>
              <a:t>سطح فروش: </a:t>
            </a:r>
            <a:r>
              <a:rPr lang="ar-SA" sz="1400" dirty="0"/>
              <a:t>ميزان فروش يكي از مهم ترين عواملي است كه ميزان مطالبات شركت را تعيين مي كند. اگر شركت بخواهد ميزان فروش خود را افزايش دهد، بايد شرايط، دوره و سياست اعتباري خود را آزاد كند. زماني كه شركت ها فروش هاي نسیه خود را افزایش دهند، احتمال وجود مقدار زياد مطالبات وجود خواهد داشت.</a:t>
            </a:r>
            <a:endParaRPr lang="en-US" sz="1400" dirty="0"/>
          </a:p>
          <a:p>
            <a:pPr algn="just" rtl="1"/>
            <a:r>
              <a:rPr lang="ar-SA" sz="1400" b="1" dirty="0"/>
              <a:t>سياست اعتباري (خط مشي اعتباري): </a:t>
            </a:r>
            <a:r>
              <a:rPr lang="ar-SA" sz="1400" dirty="0"/>
              <a:t>سياست اعتباري تعيين كننده میزان مطالبات است. اين سياست ممكن است از شركتي به شركت ديگر يا حتي گاهي اوقات از محصولي به محصول ديگر در يك صنعت يكسان، متفاوت باشد. سياست اعتباري ليبرال منجر به افزايش ميزان فروش و همچنين افزايش ميزان مطالبات خواهد شد. سياست اعتباري انعطاف ناپذير نيز ميزان مطالبات را كاهش مي دهد. </a:t>
            </a:r>
            <a:endParaRPr lang="en-US" sz="1400" dirty="0"/>
          </a:p>
          <a:p>
            <a:pPr algn="just" rtl="1"/>
            <a:r>
              <a:rPr lang="ar-SA" sz="1400" b="1" dirty="0"/>
              <a:t>شرايط اعتباري: </a:t>
            </a:r>
            <a:r>
              <a:rPr lang="ar-SA" sz="1400" dirty="0"/>
              <a:t>شرايط اعتباري، شرايط مورد نياز وصول مطالبات را تعيين مي كند، بسته به شرايط اعتباري، مقدار مطالبات ممكن است افزايش يا كاهش يابد. بنابراين، شرايط اعتباري يكي از عواملي است كه ميزان مطالبات را تحت تاثير قرار مي دهد. </a:t>
            </a:r>
            <a:endParaRPr lang="en-US" sz="1400" dirty="0"/>
          </a:p>
          <a:p>
            <a:pPr algn="just" rtl="1"/>
            <a:r>
              <a:rPr lang="ar-SA" sz="1400" b="1" dirty="0"/>
              <a:t>دوره اعتبار: </a:t>
            </a:r>
            <a:r>
              <a:rPr lang="ar-SA" sz="1400" dirty="0"/>
              <a:t>اين دوره، زماني است كه اعتبار تجاري براي مشتري در خصوص فروش هاي نسيه تمديد يافته است و معمولاً برحسب "خالص روز" بيان مي شود. </a:t>
            </a:r>
            <a:endParaRPr lang="en-US" sz="1400" dirty="0"/>
          </a:p>
          <a:p>
            <a:pPr algn="just" rtl="1"/>
            <a:r>
              <a:rPr lang="ar-SA" sz="1400" b="1" dirty="0"/>
              <a:t>تخفيف نقدي: </a:t>
            </a:r>
            <a:r>
              <a:rPr lang="ar-SA" sz="1400" dirty="0"/>
              <a:t>تخفيف نقدي، محركي براي مشتريان براي پرداخت زودتر قبل از سررسيد مي باشد. به عبارت دیگر درصد معینی تخفيف، براي مشتري در ازاي پرداخت قبل از تاريخ سررسيد، مقرر خواهد كرد.</a:t>
            </a:r>
            <a:endParaRPr lang="en-US" sz="1400" dirty="0"/>
          </a:p>
          <a:p>
            <a:pPr algn="just" rtl="1"/>
            <a:r>
              <a:rPr lang="ar-SA" sz="1400" b="1" dirty="0"/>
              <a:t>مديريت مطالبات: </a:t>
            </a:r>
            <a:r>
              <a:rPr lang="ar-SA" sz="1400" dirty="0"/>
              <a:t>اين مورد نيز يكي از عواملي است كه ميزان مطالبات شركت را تحت تاثير قرار مي دهد. زماني كه مديريت درگير رويكردهاي سيستماتيك در رابطه با مطالبات است، شركت مي تواند ميزان مطالبات را كاهش دهد.</a:t>
            </a:r>
            <a:endParaRPr lang="en-US" sz="1400" dirty="0">
              <a:effectLst/>
            </a:endParaRPr>
          </a:p>
        </p:txBody>
      </p: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94364960"/>
              </p:ext>
            </p:extLst>
          </p:nvPr>
        </p:nvGraphicFramePr>
        <p:xfrm>
          <a:off x="1485900" y="3505200"/>
          <a:ext cx="5181600" cy="3048000"/>
        </p:xfrm>
        <a:graphic>
          <a:graphicData uri="http://schemas.openxmlformats.org/drawingml/2006/table">
            <a:tbl>
              <a:tblPr>
                <a:tableStyleId>{5C22544A-7EE6-4342-B048-85BDC9FD1C3A}</a:tableStyleId>
              </a:tblPr>
              <a:tblGrid>
                <a:gridCol w="988366"/>
                <a:gridCol w="4193234"/>
              </a:tblGrid>
              <a:tr h="873002">
                <a:tc>
                  <a:txBody>
                    <a:bodyPr/>
                    <a:lstStyle/>
                    <a:p>
                      <a:pPr algn="ctr" rtl="1">
                        <a:lnSpc>
                          <a:spcPct val="115000"/>
                        </a:lnSpc>
                        <a:spcAft>
                          <a:spcPts val="0"/>
                        </a:spcAft>
                      </a:pPr>
                      <a:r>
                        <a:rPr lang="ar-SA" sz="1200" dirty="0">
                          <a:effectLst/>
                        </a:rPr>
                        <a:t>ريال</a:t>
                      </a:r>
                      <a:endParaRPr lang="en-US" sz="1100" dirty="0">
                        <a:effectLst/>
                      </a:endParaRPr>
                    </a:p>
                    <a:p>
                      <a:pPr algn="just" rtl="1">
                        <a:lnSpc>
                          <a:spcPct val="115000"/>
                        </a:lnSpc>
                        <a:spcAft>
                          <a:spcPts val="0"/>
                        </a:spcAft>
                      </a:pPr>
                      <a:r>
                        <a:rPr lang="ar-SA" sz="1200" dirty="0">
                          <a:effectLst/>
                        </a:rPr>
                        <a:t>100.000</a:t>
                      </a:r>
                      <a:endParaRPr lang="en-US" sz="1100" dirty="0">
                        <a:effectLst/>
                      </a:endParaRPr>
                    </a:p>
                    <a:p>
                      <a:pPr algn="just" rtl="1">
                        <a:lnSpc>
                          <a:spcPct val="115000"/>
                        </a:lnSpc>
                        <a:spcAft>
                          <a:spcPts val="0"/>
                        </a:spcAft>
                      </a:pPr>
                      <a:r>
                        <a:rPr lang="ar-SA" sz="1200" dirty="0">
                          <a:effectLst/>
                        </a:rPr>
                        <a:t>80.000</a:t>
                      </a:r>
                      <a:endParaRPr lang="en-US" sz="1100" dirty="0">
                        <a:effectLst/>
                        <a:latin typeface="Calibri"/>
                        <a:ea typeface="Calibri"/>
                        <a:cs typeface="Arial"/>
                      </a:endParaRPr>
                    </a:p>
                  </a:txBody>
                  <a:tcPr marL="68580" marR="68580" marT="0" marB="0"/>
                </a:tc>
                <a:tc rowSpan="4">
                  <a:txBody>
                    <a:bodyPr/>
                    <a:lstStyle/>
                    <a:p>
                      <a:pPr algn="just" rtl="1">
                        <a:lnSpc>
                          <a:spcPct val="115000"/>
                        </a:lnSpc>
                        <a:spcAft>
                          <a:spcPts val="0"/>
                        </a:spcAft>
                      </a:pPr>
                      <a:r>
                        <a:rPr lang="ar-SA" sz="1200" dirty="0">
                          <a:effectLst/>
                        </a:rPr>
                        <a:t>دارايي هاي جاري:</a:t>
                      </a:r>
                      <a:endParaRPr lang="en-US" sz="1100" dirty="0">
                        <a:effectLst/>
                      </a:endParaRPr>
                    </a:p>
                    <a:p>
                      <a:pPr algn="just" rtl="1">
                        <a:lnSpc>
                          <a:spcPct val="115000"/>
                        </a:lnSpc>
                        <a:spcAft>
                          <a:spcPts val="0"/>
                        </a:spcAft>
                      </a:pPr>
                      <a:r>
                        <a:rPr lang="ar-SA" sz="1200" dirty="0">
                          <a:effectLst/>
                        </a:rPr>
                        <a:t>بدهكاران (10هفته) (52/10×520.000)</a:t>
                      </a:r>
                      <a:endParaRPr lang="en-US" sz="1100" dirty="0">
                        <a:effectLst/>
                      </a:endParaRPr>
                    </a:p>
                    <a:p>
                      <a:pPr algn="just" rtl="1">
                        <a:lnSpc>
                          <a:spcPct val="115000"/>
                        </a:lnSpc>
                        <a:spcAft>
                          <a:spcPts val="0"/>
                        </a:spcAft>
                      </a:pPr>
                      <a:r>
                        <a:rPr lang="ar-SA" sz="1200" dirty="0">
                          <a:effectLst/>
                        </a:rPr>
                        <a:t>موجودي (8 هفته) (52/8×520.000)</a:t>
                      </a:r>
                      <a:endParaRPr lang="en-US" sz="1100" dirty="0">
                        <a:effectLst/>
                      </a:endParaRPr>
                    </a:p>
                    <a:p>
                      <a:pPr algn="just" rtl="1">
                        <a:lnSpc>
                          <a:spcPct val="115000"/>
                        </a:lnSpc>
                        <a:spcAft>
                          <a:spcPts val="0"/>
                        </a:spcAft>
                      </a:pPr>
                      <a:r>
                        <a:rPr lang="ar-SA" sz="1200" dirty="0">
                          <a:effectLst/>
                        </a:rPr>
                        <a:t>جمع دارایی های جاری</a:t>
                      </a:r>
                      <a:endParaRPr lang="en-US" sz="1100" dirty="0">
                        <a:effectLst/>
                      </a:endParaRPr>
                    </a:p>
                    <a:p>
                      <a:pPr algn="just" rtl="1">
                        <a:lnSpc>
                          <a:spcPct val="115000"/>
                        </a:lnSpc>
                        <a:spcAft>
                          <a:spcPts val="0"/>
                        </a:spcAft>
                      </a:pPr>
                      <a:r>
                        <a:rPr lang="ar-SA" sz="1200" dirty="0">
                          <a:effectLst/>
                        </a:rPr>
                        <a:t>كسر مي شود: بدهی جاری</a:t>
                      </a:r>
                      <a:endParaRPr lang="en-US" sz="1100" dirty="0">
                        <a:effectLst/>
                      </a:endParaRPr>
                    </a:p>
                    <a:p>
                      <a:pPr algn="just" rtl="1">
                        <a:lnSpc>
                          <a:spcPct val="115000"/>
                        </a:lnSpc>
                        <a:spcAft>
                          <a:spcPts val="0"/>
                        </a:spcAft>
                      </a:pPr>
                      <a:r>
                        <a:rPr lang="ar-SA" sz="1200" dirty="0">
                          <a:effectLst/>
                        </a:rPr>
                        <a:t>بستانكاران (4 هفته) (52/4×520.000)</a:t>
                      </a:r>
                      <a:endParaRPr lang="en-US" sz="1100" dirty="0">
                        <a:effectLst/>
                      </a:endParaRPr>
                    </a:p>
                    <a:p>
                      <a:pPr algn="just" rtl="1">
                        <a:lnSpc>
                          <a:spcPct val="115000"/>
                        </a:lnSpc>
                        <a:spcAft>
                          <a:spcPts val="0"/>
                        </a:spcAft>
                      </a:pPr>
                      <a:r>
                        <a:rPr lang="ar-SA" sz="1200" dirty="0">
                          <a:effectLst/>
                        </a:rPr>
                        <a:t> </a:t>
                      </a:r>
                      <a:endParaRPr lang="en-US" sz="1100" dirty="0">
                        <a:effectLst/>
                      </a:endParaRPr>
                    </a:p>
                    <a:p>
                      <a:pPr algn="just" rtl="1">
                        <a:lnSpc>
                          <a:spcPct val="115000"/>
                        </a:lnSpc>
                        <a:spcAft>
                          <a:spcPts val="0"/>
                        </a:spcAft>
                      </a:pPr>
                      <a:r>
                        <a:rPr lang="ar-SA" sz="1200" dirty="0">
                          <a:effectLst/>
                        </a:rPr>
                        <a:t>اضافه شود: 20% اندوخته احتمالي</a:t>
                      </a:r>
                      <a:endParaRPr lang="en-US" sz="1100" dirty="0">
                        <a:effectLst/>
                      </a:endParaRPr>
                    </a:p>
                    <a:p>
                      <a:pPr algn="just" rtl="1">
                        <a:lnSpc>
                          <a:spcPct val="115000"/>
                        </a:lnSpc>
                        <a:spcAft>
                          <a:spcPts val="0"/>
                        </a:spcAft>
                      </a:pPr>
                      <a:r>
                        <a:rPr lang="ar-SA" sz="1200" dirty="0">
                          <a:effectLst/>
                        </a:rPr>
                        <a:t>سرمايه در گردش مورد نياز</a:t>
                      </a:r>
                      <a:endParaRPr lang="en-US" sz="1100" dirty="0">
                        <a:effectLst/>
                        <a:latin typeface="Calibri"/>
                        <a:ea typeface="Calibri"/>
                        <a:cs typeface="Arial"/>
                      </a:endParaRPr>
                    </a:p>
                  </a:txBody>
                  <a:tcPr marL="68580" marR="68580" marT="0" marB="0"/>
                </a:tc>
              </a:tr>
              <a:tr h="1095007">
                <a:tc>
                  <a:txBody>
                    <a:bodyPr/>
                    <a:lstStyle/>
                    <a:p>
                      <a:pPr algn="just" rtl="1">
                        <a:lnSpc>
                          <a:spcPct val="115000"/>
                        </a:lnSpc>
                        <a:spcAft>
                          <a:spcPts val="0"/>
                        </a:spcAft>
                      </a:pPr>
                      <a:r>
                        <a:rPr lang="ar-SA" sz="1200">
                          <a:effectLst/>
                        </a:rPr>
                        <a:t>180.000</a:t>
                      </a:r>
                      <a:endParaRPr lang="en-US" sz="1100">
                        <a:effectLst/>
                      </a:endParaRPr>
                    </a:p>
                    <a:p>
                      <a:pPr algn="just" rtl="1">
                        <a:lnSpc>
                          <a:spcPct val="115000"/>
                        </a:lnSpc>
                        <a:spcAft>
                          <a:spcPts val="0"/>
                        </a:spcAft>
                      </a:pPr>
                      <a:r>
                        <a:rPr lang="ar-SA" sz="1200">
                          <a:effectLst/>
                        </a:rPr>
                        <a:t> </a:t>
                      </a:r>
                      <a:endParaRPr lang="en-US" sz="1100">
                        <a:effectLst/>
                      </a:endParaRPr>
                    </a:p>
                    <a:p>
                      <a:pPr algn="just" rtl="1">
                        <a:lnSpc>
                          <a:spcPct val="115000"/>
                        </a:lnSpc>
                        <a:spcAft>
                          <a:spcPts val="0"/>
                        </a:spcAft>
                      </a:pPr>
                      <a:r>
                        <a:rPr lang="ar-SA" sz="1200">
                          <a:effectLst/>
                        </a:rPr>
                        <a:t>(40.000)</a:t>
                      </a:r>
                      <a:endParaRPr lang="en-US" sz="1100">
                        <a:effectLst/>
                        <a:latin typeface="Calibri"/>
                        <a:ea typeface="Calibri"/>
                        <a:cs typeface="Arial"/>
                      </a:endParaRPr>
                    </a:p>
                  </a:txBody>
                  <a:tcPr marL="68580" marR="68580" marT="0" marB="0"/>
                </a:tc>
                <a:tc vMerge="1">
                  <a:txBody>
                    <a:bodyPr/>
                    <a:lstStyle/>
                    <a:p>
                      <a:pPr rtl="1"/>
                      <a:endParaRPr lang="fa-IR"/>
                    </a:p>
                  </a:txBody>
                  <a:tcPr/>
                </a:tc>
              </a:tr>
              <a:tr h="650998">
                <a:tc>
                  <a:txBody>
                    <a:bodyPr/>
                    <a:lstStyle/>
                    <a:p>
                      <a:pPr algn="just" rtl="1">
                        <a:lnSpc>
                          <a:spcPct val="115000"/>
                        </a:lnSpc>
                        <a:spcAft>
                          <a:spcPts val="0"/>
                        </a:spcAft>
                      </a:pPr>
                      <a:r>
                        <a:rPr lang="ar-SA" sz="1200">
                          <a:effectLst/>
                        </a:rPr>
                        <a:t>140.000</a:t>
                      </a:r>
                      <a:endParaRPr lang="en-US" sz="1100">
                        <a:effectLst/>
                      </a:endParaRPr>
                    </a:p>
                    <a:p>
                      <a:pPr algn="just" rtl="1">
                        <a:lnSpc>
                          <a:spcPct val="115000"/>
                        </a:lnSpc>
                        <a:spcAft>
                          <a:spcPts val="0"/>
                        </a:spcAft>
                      </a:pPr>
                      <a:r>
                        <a:rPr lang="ar-SA" sz="1200">
                          <a:effectLst/>
                        </a:rPr>
                        <a:t>28.000</a:t>
                      </a:r>
                      <a:endParaRPr lang="en-US" sz="1100">
                        <a:effectLst/>
                        <a:latin typeface="Calibri"/>
                        <a:ea typeface="Calibri"/>
                        <a:cs typeface="Arial"/>
                      </a:endParaRPr>
                    </a:p>
                  </a:txBody>
                  <a:tcPr marL="68580" marR="68580" marT="0" marB="0"/>
                </a:tc>
                <a:tc vMerge="1">
                  <a:txBody>
                    <a:bodyPr/>
                    <a:lstStyle/>
                    <a:p>
                      <a:pPr rtl="1"/>
                      <a:endParaRPr lang="fa-IR"/>
                    </a:p>
                  </a:txBody>
                  <a:tcPr/>
                </a:tc>
              </a:tr>
              <a:tr h="428993">
                <a:tc>
                  <a:txBody>
                    <a:bodyPr/>
                    <a:lstStyle/>
                    <a:p>
                      <a:pPr algn="just" rtl="1">
                        <a:lnSpc>
                          <a:spcPct val="115000"/>
                        </a:lnSpc>
                        <a:spcAft>
                          <a:spcPts val="0"/>
                        </a:spcAft>
                      </a:pPr>
                      <a:r>
                        <a:rPr lang="ar-SA" sz="1200" dirty="0">
                          <a:effectLst/>
                        </a:rPr>
                        <a:t>168.000</a:t>
                      </a:r>
                      <a:endParaRPr lang="en-US" sz="1100" dirty="0">
                        <a:effectLst/>
                        <a:latin typeface="Calibri"/>
                        <a:ea typeface="Calibri"/>
                        <a:cs typeface="Arial"/>
                      </a:endParaRPr>
                    </a:p>
                  </a:txBody>
                  <a:tcPr marL="68580" marR="68580" marT="0" marB="0"/>
                </a:tc>
                <a:tc vMerge="1">
                  <a:txBody>
                    <a:bodyPr/>
                    <a:lstStyle/>
                    <a:p>
                      <a:pPr rtl="1"/>
                      <a:endParaRPr lang="fa-IR"/>
                    </a:p>
                  </a:txBody>
                  <a:tcPr/>
                </a:tc>
              </a:tr>
            </a:tbl>
          </a:graphicData>
        </a:graphic>
      </p:graphicFrame>
      <p:sp>
        <p:nvSpPr>
          <p:cNvPr id="8" name="Rectangle 3"/>
          <p:cNvSpPr>
            <a:spLocks noChangeArrowheads="1"/>
          </p:cNvSpPr>
          <p:nvPr/>
        </p:nvSpPr>
        <p:spPr bwMode="auto">
          <a:xfrm>
            <a:off x="685800" y="152400"/>
            <a:ext cx="67818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altLang="fa-IR" sz="1400" b="1" i="0" u="sng"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مثال:</a:t>
            </a:r>
            <a:r>
              <a:rPr kumimoji="0" lang="ar-SA" altLang="fa-IR" sz="1400" b="1"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با استفاده از اطلاعات زير صورت وضعیت سرمايه در گردش مورد نياز را تهيه كنيد.</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فروش پيش بيني شده ساليانه به قيمت: 650.000</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fa-IR"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ريال</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درصد سود خالص به فروش:20%</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متوسط دوره اعتبار مجاز براي مطالبات: 10 هفته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متوسط دوره مجاز براي بستانكاران: 4 هفته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متوسط موجودي نگهداري شده بر حسب نياز براي فروش: 8 هفته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20% براي اندوخته احتياطي</a:t>
            </a:r>
            <a:endParaRPr kumimoji="0" lang="en-US"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1"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پاسخ:</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فروش: 65</a:t>
            </a:r>
            <a:r>
              <a:rPr kumimoji="0" lang="fa-IR"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0.000</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ريال</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سود: 130.000=20</a:t>
            </a:r>
            <a:r>
              <a:rPr kumimoji="0" lang="en-US"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a:t>
            </a:r>
            <a:r>
              <a:rPr kumimoji="0" lang="en-US" altLang="fa-IR" sz="1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650.000</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بهاي تمام شده فروش: 520.000=130.000-650.000</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از آن جايي كه واحد تجاري است پس فرض مي شود بهاي تمام شده فروش، همان خريدها باشد.</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sz="1200" b="1"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صورت وضعیت سرمایه در گردش مورد نیاز</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7543800" cy="3108543"/>
          </a:xfrm>
          <a:prstGeom prst="rect">
            <a:avLst/>
          </a:prstGeom>
        </p:spPr>
        <p:txBody>
          <a:bodyPr wrap="square">
            <a:spAutoFit/>
          </a:bodyPr>
          <a:lstStyle/>
          <a:p>
            <a:pPr algn="just" rtl="1"/>
            <a:r>
              <a:rPr lang="fa-IR" sz="1400" b="1" u="sng" dirty="0"/>
              <a:t>مثال: </a:t>
            </a:r>
            <a:r>
              <a:rPr lang="fa-IR" sz="1400" dirty="0"/>
              <a:t>شرکت یکتا یک شرکت خرده­فروشی است. با استفاده از اطلاعات زیر، صورت سرمایه در گردش مورد نیاز را تهیه کنید.</a:t>
            </a:r>
            <a:endParaRPr lang="en-US" sz="1400" dirty="0"/>
          </a:p>
          <a:p>
            <a:pPr algn="just" rtl="1"/>
            <a:r>
              <a:rPr lang="fa-IR" sz="1400" dirty="0"/>
              <a:t>پیش بینی فروش سالانه    13.000.000 ریال</a:t>
            </a:r>
            <a:endParaRPr lang="en-US" sz="1400" dirty="0"/>
          </a:p>
          <a:p>
            <a:pPr algn="just" rtl="1"/>
            <a:r>
              <a:rPr lang="fa-IR" sz="1400" dirty="0"/>
              <a:t>درصد سود خالص بر قیمت تمام شده ی کالای فروش رفته 25% است.</a:t>
            </a:r>
            <a:endParaRPr lang="en-US" sz="1400" dirty="0"/>
          </a:p>
          <a:p>
            <a:pPr algn="just" rtl="1"/>
            <a:r>
              <a:rPr lang="fa-IR" sz="1400" dirty="0"/>
              <a:t>متوسط دوره ی اعتبار بدهکاران 8 هفته می باشد.</a:t>
            </a:r>
            <a:endParaRPr lang="en-US" sz="1400" dirty="0"/>
          </a:p>
          <a:p>
            <a:pPr algn="just" rtl="1"/>
            <a:r>
              <a:rPr lang="fa-IR" sz="1400" dirty="0"/>
              <a:t>متوسط دوره اعتبار برای بستانکاران 4 هفته می باشد.</a:t>
            </a:r>
            <a:endParaRPr lang="en-US" sz="1400" dirty="0"/>
          </a:p>
          <a:p>
            <a:pPr algn="just" rtl="1"/>
            <a:r>
              <a:rPr lang="fa-IR" sz="1400" dirty="0"/>
              <a:t>متوسط موجودی در انبار 8هفته</a:t>
            </a:r>
            <a:endParaRPr lang="en-US" sz="1400" dirty="0"/>
          </a:p>
          <a:p>
            <a:pPr algn="just" rtl="1"/>
            <a:r>
              <a:rPr lang="fa-IR" sz="1400" dirty="0"/>
              <a:t>10% اندوخته احتمالی، موجودی در انبار 10% است.</a:t>
            </a:r>
            <a:endParaRPr lang="en-US" sz="1400" dirty="0"/>
          </a:p>
          <a:p>
            <a:pPr algn="just" rtl="1"/>
            <a:r>
              <a:rPr lang="fa-IR" sz="1400" b="1" dirty="0"/>
              <a:t>پاسخ:</a:t>
            </a:r>
            <a:endParaRPr lang="en-US" sz="1400" dirty="0"/>
          </a:p>
          <a:p>
            <a:pPr algn="just" rtl="1"/>
            <a:r>
              <a:rPr lang="fa-IR" sz="1400" dirty="0"/>
              <a:t>فروش      13.000.000</a:t>
            </a:r>
            <a:endParaRPr lang="en-US" sz="1400" dirty="0"/>
          </a:p>
          <a:p>
            <a:pPr algn="just" rtl="1"/>
            <a:r>
              <a:rPr lang="fa-IR" sz="1400" dirty="0"/>
              <a:t>سود ناخالص 25/0 فروش   3.250.000</a:t>
            </a:r>
            <a:endParaRPr lang="en-US" sz="1400" dirty="0"/>
          </a:p>
          <a:p>
            <a:pPr algn="just" rtl="1"/>
            <a:r>
              <a:rPr lang="fa-IR" sz="1400" dirty="0"/>
              <a:t>بهای تمام شده کالای فروش رفته </a:t>
            </a:r>
            <a:r>
              <a:rPr lang="fa-IR" sz="1400" dirty="0" smtClean="0"/>
              <a:t>9.750.000</a:t>
            </a:r>
          </a:p>
          <a:p>
            <a:pPr algn="just" rtl="1"/>
            <a:endParaRPr lang="fa-IR" sz="1400" dirty="0"/>
          </a:p>
          <a:p>
            <a:pPr algn="just" rtl="1"/>
            <a:endParaRPr lang="en-US" sz="1400"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901263199"/>
                  </p:ext>
                </p:extLst>
              </p:nvPr>
            </p:nvGraphicFramePr>
            <p:xfrm>
              <a:off x="1703705" y="3276600"/>
              <a:ext cx="4898390" cy="3011107"/>
            </p:xfrm>
            <a:graphic>
              <a:graphicData uri="http://schemas.openxmlformats.org/drawingml/2006/table">
                <a:tbl>
                  <a:tblPr rtl="1">
                    <a:tableStyleId>{5C22544A-7EE6-4342-B048-85BDC9FD1C3A}</a:tableStyleId>
                  </a:tblPr>
                  <a:tblGrid>
                    <a:gridCol w="3285899"/>
                    <a:gridCol w="1612491"/>
                  </a:tblGrid>
                  <a:tr h="581560">
                    <a:tc>
                      <a:txBody>
                        <a:bodyPr/>
                        <a:lstStyle/>
                        <a:p>
                          <a:pPr algn="r" rtl="1">
                            <a:lnSpc>
                              <a:spcPct val="115000"/>
                            </a:lnSpc>
                            <a:spcAft>
                              <a:spcPts val="0"/>
                            </a:spcAft>
                            <a:tabLst>
                              <a:tab pos="372745" algn="l"/>
                            </a:tabLst>
                          </a:pPr>
                          <a:r>
                            <a:rPr lang="fa-IR" sz="1200">
                              <a:effectLst/>
                            </a:rPr>
                            <a:t> </a:t>
                          </a:r>
                          <a:endParaRPr lang="en-US" sz="1100">
                            <a:effectLst/>
                          </a:endParaRPr>
                        </a:p>
                        <a:p>
                          <a:pPr algn="ctr" rtl="1">
                            <a:lnSpc>
                              <a:spcPct val="115000"/>
                            </a:lnSpc>
                            <a:spcAft>
                              <a:spcPts val="0"/>
                            </a:spcAft>
                          </a:pPr>
                          <a:r>
                            <a:rPr lang="fa-IR" sz="1200">
                              <a:effectLst/>
                            </a:rPr>
                            <a:t>               صورت وضعیت سرمایه در گردش</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en-US" sz="1100">
                              <a:effectLst/>
                            </a:rPr>
                            <a:t> </a:t>
                          </a:r>
                          <a:endParaRPr lang="en-US" sz="1100">
                            <a:effectLst/>
                            <a:latin typeface="Calibri"/>
                            <a:ea typeface="Calibri"/>
                            <a:cs typeface="Arial"/>
                          </a:endParaRPr>
                        </a:p>
                      </a:txBody>
                      <a:tcPr marL="0" marR="0" marT="0" marB="0" anchor="ctr"/>
                    </a:tc>
                  </a:tr>
                  <a:tr h="184911">
                    <a:tc>
                      <a:txBody>
                        <a:bodyPr/>
                        <a:lstStyle/>
                        <a:p>
                          <a:pPr algn="ctr" rtl="1">
                            <a:lnSpc>
                              <a:spcPct val="115000"/>
                            </a:lnSpc>
                            <a:spcAft>
                              <a:spcPts val="0"/>
                            </a:spcAft>
                          </a:pPr>
                          <a:r>
                            <a:rPr lang="fa-IR" sz="1200">
                              <a:effectLst/>
                            </a:rPr>
                            <a:t>عنوان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ريال</a:t>
                          </a:r>
                          <a:endParaRPr lang="en-US" sz="1100">
                            <a:effectLst/>
                            <a:latin typeface="Calibri"/>
                            <a:ea typeface="Calibri"/>
                            <a:cs typeface="Arial"/>
                          </a:endParaRPr>
                        </a:p>
                      </a:txBody>
                      <a:tcPr marL="68580" marR="68580" marT="0" marB="0"/>
                    </a:tc>
                  </a:tr>
                  <a:tr h="2219235">
                    <a:tc>
                      <a:txBody>
                        <a:bodyPr/>
                        <a:lstStyle/>
                        <a:p>
                          <a:pPr algn="r" rtl="1">
                            <a:lnSpc>
                              <a:spcPct val="115000"/>
                            </a:lnSpc>
                            <a:spcAft>
                              <a:spcPts val="0"/>
                            </a:spcAft>
                          </a:pPr>
                          <a:r>
                            <a:rPr lang="fa-IR" sz="1200">
                              <a:effectLst/>
                            </a:rPr>
                            <a:t>دارایی جاری</a:t>
                          </a:r>
                          <a:endParaRPr lang="en-US" sz="1100">
                            <a:effectLst/>
                          </a:endParaRPr>
                        </a:p>
                        <a:p>
                          <a:pPr algn="r" rtl="1">
                            <a:lnSpc>
                              <a:spcPct val="115000"/>
                            </a:lnSpc>
                            <a:spcAft>
                              <a:spcPts val="0"/>
                            </a:spcAft>
                          </a:pPr>
                          <a:r>
                            <a:rPr lang="fa-IR" sz="1200">
                              <a:effectLst/>
                            </a:rPr>
                            <a:t>(</a:t>
                          </a:r>
                          <a:r>
                            <a:rPr lang="en-US" sz="1200">
                              <a:effectLst/>
                            </a:rPr>
                            <a:t>i</a:t>
                          </a:r>
                          <a:r>
                            <a:rPr lang="fa-IR" sz="1200">
                              <a:effectLst/>
                            </a:rPr>
                            <a:t>)بدهکاران(</a:t>
                          </a:r>
                          <a14:m>
                            <m:oMath xmlns:m="http://schemas.openxmlformats.org/officeDocument/2006/math">
                              <m:f>
                                <m:fPr>
                                  <m:ctrlPr>
                                    <a:rPr lang="en-US" sz="1200">
                                      <a:effectLst/>
                                    </a:rPr>
                                  </m:ctrlPr>
                                </m:fPr>
                                <m:num>
                                  <m:r>
                                    <a:rPr lang="en-US" sz="1200">
                                      <a:effectLst/>
                                    </a:rPr>
                                    <m:t>8</m:t>
                                  </m:r>
                                </m:num>
                                <m:den>
                                  <m:r>
                                    <a:rPr lang="en-US" sz="1200">
                                      <a:effectLst/>
                                    </a:rPr>
                                    <m:t>52</m:t>
                                  </m:r>
                                </m:den>
                              </m:f>
                            </m:oMath>
                          </a14:m>
                          <a:r>
                            <a:rPr lang="fa-IR" sz="1200">
                              <a:effectLst/>
                            </a:rPr>
                            <a:t>×9.750.000)</a:t>
                          </a:r>
                          <a:endParaRPr lang="en-US" sz="1100">
                            <a:effectLst/>
                          </a:endParaRPr>
                        </a:p>
                        <a:p>
                          <a:pPr algn="r" rtl="1">
                            <a:lnSpc>
                              <a:spcPct val="115000"/>
                            </a:lnSpc>
                            <a:spcAft>
                              <a:spcPts val="0"/>
                            </a:spcAft>
                          </a:pPr>
                          <a:r>
                            <a:rPr lang="fa-IR" sz="1200">
                              <a:effectLst/>
                            </a:rPr>
                            <a:t>(</a:t>
                          </a:r>
                          <a:r>
                            <a:rPr lang="en-US" sz="1200">
                              <a:effectLst/>
                            </a:rPr>
                            <a:t>ii</a:t>
                          </a:r>
                          <a:r>
                            <a:rPr lang="fa-IR" sz="1200">
                              <a:effectLst/>
                            </a:rPr>
                            <a:t>)موجودی(</a:t>
                          </a:r>
                          <a14:m>
                            <m:oMath xmlns:m="http://schemas.openxmlformats.org/officeDocument/2006/math">
                              <m:f>
                                <m:fPr>
                                  <m:ctrlPr>
                                    <a:rPr lang="en-US" sz="1200">
                                      <a:effectLst/>
                                    </a:rPr>
                                  </m:ctrlPr>
                                </m:fPr>
                                <m:num>
                                  <m:r>
                                    <a:rPr lang="en-US" sz="1200">
                                      <a:effectLst/>
                                    </a:rPr>
                                    <m:t>8</m:t>
                                  </m:r>
                                </m:num>
                                <m:den>
                                  <m:r>
                                    <a:rPr lang="en-US" sz="1200">
                                      <a:effectLst/>
                                    </a:rPr>
                                    <m:t>52</m:t>
                                  </m:r>
                                </m:den>
                              </m:f>
                            </m:oMath>
                          </a14:m>
                          <a:r>
                            <a:rPr lang="fa-IR" sz="1200">
                              <a:effectLst/>
                            </a:rPr>
                            <a:t>×9.750.000)</a:t>
                          </a:r>
                          <a:endParaRPr lang="en-US" sz="1100">
                            <a:effectLst/>
                          </a:endParaRPr>
                        </a:p>
                        <a:p>
                          <a:pPr algn="r" rtl="1">
                            <a:lnSpc>
                              <a:spcPct val="115000"/>
                            </a:lnSpc>
                            <a:spcAft>
                              <a:spcPts val="0"/>
                            </a:spcAft>
                          </a:pPr>
                          <a:r>
                            <a:rPr lang="fa-IR" sz="1200">
                              <a:effectLst/>
                            </a:rPr>
                            <a:t>کل دارایی جاری</a:t>
                          </a:r>
                          <a:endParaRPr lang="en-US" sz="1100">
                            <a:effectLst/>
                          </a:endParaRPr>
                        </a:p>
                        <a:p>
                          <a:pPr algn="r" rtl="1">
                            <a:lnSpc>
                              <a:spcPct val="115000"/>
                            </a:lnSpc>
                            <a:spcAft>
                              <a:spcPts val="0"/>
                            </a:spcAft>
                          </a:pPr>
                          <a:r>
                            <a:rPr lang="fa-IR" sz="1200">
                              <a:effectLst/>
                            </a:rPr>
                            <a:t>کسر می شود: بدهی جاری</a:t>
                          </a:r>
                          <a:endParaRPr lang="en-US" sz="1100">
                            <a:effectLst/>
                          </a:endParaRPr>
                        </a:p>
                        <a:p>
                          <a:pPr algn="r" rtl="1">
                            <a:lnSpc>
                              <a:spcPct val="115000"/>
                            </a:lnSpc>
                            <a:spcAft>
                              <a:spcPts val="0"/>
                            </a:spcAft>
                          </a:pPr>
                          <a:r>
                            <a:rPr lang="fa-IR" sz="1200">
                              <a:effectLst/>
                            </a:rPr>
                            <a:t>بستانکاران (</a:t>
                          </a:r>
                          <a14:m>
                            <m:oMath xmlns:m="http://schemas.openxmlformats.org/officeDocument/2006/math">
                              <m:f>
                                <m:fPr>
                                  <m:ctrlPr>
                                    <a:rPr lang="en-US" sz="1200">
                                      <a:effectLst/>
                                    </a:rPr>
                                  </m:ctrlPr>
                                </m:fPr>
                                <m:num>
                                  <m:r>
                                    <a:rPr lang="en-US" sz="1200">
                                      <a:effectLst/>
                                    </a:rPr>
                                    <m:t>4</m:t>
                                  </m:r>
                                </m:num>
                                <m:den>
                                  <m:r>
                                    <a:rPr lang="en-US" sz="1200">
                                      <a:effectLst/>
                                    </a:rPr>
                                    <m:t>52</m:t>
                                  </m:r>
                                </m:den>
                              </m:f>
                            </m:oMath>
                          </a14:m>
                          <a:r>
                            <a:rPr lang="fa-IR" sz="1200">
                              <a:effectLst/>
                            </a:rPr>
                            <a:t>×9.750.000)</a:t>
                          </a:r>
                          <a:endParaRPr lang="en-US" sz="1100">
                            <a:effectLst/>
                          </a:endParaRPr>
                        </a:p>
                        <a:p>
                          <a:pPr algn="r" rtl="1">
                            <a:lnSpc>
                              <a:spcPct val="115000"/>
                            </a:lnSpc>
                            <a:spcAft>
                              <a:spcPts val="0"/>
                            </a:spcAft>
                          </a:pPr>
                          <a:r>
                            <a:rPr lang="fa-IR" sz="1200">
                              <a:effectLst/>
                            </a:rPr>
                            <a:t>خالص سرمایه در گردش</a:t>
                          </a:r>
                          <a:endParaRPr lang="en-US" sz="1100">
                            <a:effectLst/>
                          </a:endParaRPr>
                        </a:p>
                        <a:p>
                          <a:pPr algn="r" rtl="1">
                            <a:lnSpc>
                              <a:spcPct val="115000"/>
                            </a:lnSpc>
                            <a:spcAft>
                              <a:spcPts val="0"/>
                            </a:spcAft>
                          </a:pPr>
                          <a:r>
                            <a:rPr lang="fa-IR" sz="1200">
                              <a:effectLst/>
                            </a:rPr>
                            <a:t>اضافه می شود 10% اندوخته احتمالی</a:t>
                          </a:r>
                          <a:endParaRPr lang="en-US" sz="1100">
                            <a:effectLst/>
                          </a:endParaRPr>
                        </a:p>
                        <a:p>
                          <a:pPr algn="r" rtl="1">
                            <a:lnSpc>
                              <a:spcPct val="115000"/>
                            </a:lnSpc>
                            <a:spcAft>
                              <a:spcPts val="0"/>
                            </a:spcAft>
                          </a:pPr>
                          <a:r>
                            <a:rPr lang="fa-IR" sz="1200">
                              <a:effectLst/>
                            </a:rPr>
                            <a:t>خالص سرمایه در گردش مورد نیاز</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dirty="0">
                              <a:effectLst/>
                            </a:rPr>
                            <a:t>1.500.000</a:t>
                          </a:r>
                          <a:endParaRPr lang="en-US" sz="1100" dirty="0">
                            <a:effectLst/>
                          </a:endParaRPr>
                        </a:p>
                        <a:p>
                          <a:pPr algn="ctr" rtl="1">
                            <a:lnSpc>
                              <a:spcPct val="115000"/>
                            </a:lnSpc>
                            <a:spcAft>
                              <a:spcPts val="0"/>
                            </a:spcAft>
                          </a:pPr>
                          <a:r>
                            <a:rPr lang="fa-IR" sz="1200" dirty="0">
                              <a:effectLst/>
                            </a:rPr>
                            <a:t>1.500.000</a:t>
                          </a:r>
                          <a:endParaRPr lang="en-US" sz="1100" dirty="0">
                            <a:effectLst/>
                          </a:endParaRPr>
                        </a:p>
                        <a:p>
                          <a:pPr algn="ctr" rtl="1">
                            <a:lnSpc>
                              <a:spcPct val="115000"/>
                            </a:lnSpc>
                            <a:spcAft>
                              <a:spcPts val="0"/>
                            </a:spcAft>
                          </a:pPr>
                          <a:r>
                            <a:rPr lang="fa-IR" sz="1200" dirty="0">
                              <a:effectLst/>
                            </a:rPr>
                            <a:t>3.000.000</a:t>
                          </a:r>
                          <a:endParaRPr lang="en-US" sz="1100" dirty="0">
                            <a:effectLst/>
                          </a:endParaRPr>
                        </a:p>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u="sng" dirty="0">
                              <a:effectLst/>
                            </a:rPr>
                            <a:t>(750.000)</a:t>
                          </a:r>
                          <a:endParaRPr lang="en-US" sz="1100" dirty="0">
                            <a:effectLst/>
                          </a:endParaRPr>
                        </a:p>
                        <a:p>
                          <a:pPr algn="ctr" rtl="1">
                            <a:lnSpc>
                              <a:spcPct val="115000"/>
                            </a:lnSpc>
                            <a:spcAft>
                              <a:spcPts val="0"/>
                            </a:spcAft>
                          </a:pPr>
                          <a:r>
                            <a:rPr lang="fa-IR" sz="1200" dirty="0">
                              <a:effectLst/>
                            </a:rPr>
                            <a:t>2.250.000</a:t>
                          </a:r>
                          <a:endParaRPr lang="en-US" sz="1100" dirty="0">
                            <a:effectLst/>
                          </a:endParaRPr>
                        </a:p>
                        <a:p>
                          <a:pPr algn="ctr" rtl="1">
                            <a:lnSpc>
                              <a:spcPct val="115000"/>
                            </a:lnSpc>
                            <a:spcAft>
                              <a:spcPts val="0"/>
                            </a:spcAft>
                          </a:pPr>
                          <a:r>
                            <a:rPr lang="fa-IR" sz="1200" dirty="0">
                              <a:effectLst/>
                            </a:rPr>
                            <a:t>225.000</a:t>
                          </a:r>
                          <a:endParaRPr lang="en-US" sz="1100" dirty="0">
                            <a:effectLst/>
                          </a:endParaRPr>
                        </a:p>
                        <a:p>
                          <a:pPr algn="ctr" rtl="1">
                            <a:lnSpc>
                              <a:spcPct val="115000"/>
                            </a:lnSpc>
                            <a:spcAft>
                              <a:spcPts val="0"/>
                            </a:spcAft>
                          </a:pPr>
                          <a:r>
                            <a:rPr lang="fa-IR" sz="1200" dirty="0">
                              <a:effectLst/>
                            </a:rPr>
                            <a:t>2.475.000</a:t>
                          </a:r>
                          <a:endParaRPr lang="en-US" sz="1100" dirty="0">
                            <a:effectLst/>
                            <a:latin typeface="Calibri"/>
                            <a:ea typeface="Calibri"/>
                            <a:cs typeface="Arial"/>
                          </a:endParaRPr>
                        </a:p>
                      </a:txBody>
                      <a:tcPr marL="68580" marR="68580" marT="0" marB="0"/>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901263199"/>
                  </p:ext>
                </p:extLst>
              </p:nvPr>
            </p:nvGraphicFramePr>
            <p:xfrm>
              <a:off x="1703705" y="3276600"/>
              <a:ext cx="4898390" cy="3011107"/>
            </p:xfrm>
            <a:graphic>
              <a:graphicData uri="http://schemas.openxmlformats.org/drawingml/2006/table">
                <a:tbl>
                  <a:tblPr rtl="1">
                    <a:tableStyleId>{5C22544A-7EE6-4342-B048-85BDC9FD1C3A}</a:tableStyleId>
                  </a:tblPr>
                  <a:tblGrid>
                    <a:gridCol w="3285899"/>
                    <a:gridCol w="1612491"/>
                  </a:tblGrid>
                  <a:tr h="581560">
                    <a:tc>
                      <a:txBody>
                        <a:bodyPr/>
                        <a:lstStyle/>
                        <a:p>
                          <a:pPr algn="r" rtl="1">
                            <a:lnSpc>
                              <a:spcPct val="115000"/>
                            </a:lnSpc>
                            <a:spcAft>
                              <a:spcPts val="0"/>
                            </a:spcAft>
                            <a:tabLst>
                              <a:tab pos="372745" algn="l"/>
                            </a:tabLst>
                          </a:pPr>
                          <a:r>
                            <a:rPr lang="fa-IR" sz="1200">
                              <a:effectLst/>
                            </a:rPr>
                            <a:t> </a:t>
                          </a:r>
                          <a:endParaRPr lang="en-US" sz="1100">
                            <a:effectLst/>
                          </a:endParaRPr>
                        </a:p>
                        <a:p>
                          <a:pPr algn="ctr" rtl="1">
                            <a:lnSpc>
                              <a:spcPct val="115000"/>
                            </a:lnSpc>
                            <a:spcAft>
                              <a:spcPts val="0"/>
                            </a:spcAft>
                          </a:pPr>
                          <a:r>
                            <a:rPr lang="fa-IR" sz="1200">
                              <a:effectLst/>
                            </a:rPr>
                            <a:t>               صورت وضعیت سرمایه در گردش</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en-US" sz="1100">
                              <a:effectLst/>
                            </a:rPr>
                            <a:t> </a:t>
                          </a:r>
                          <a:endParaRPr lang="en-US" sz="1100">
                            <a:effectLst/>
                            <a:latin typeface="Calibri"/>
                            <a:ea typeface="Calibri"/>
                            <a:cs typeface="Arial"/>
                          </a:endParaRPr>
                        </a:p>
                      </a:txBody>
                      <a:tcPr marL="0" marR="0" marT="0" marB="0" anchor="ctr"/>
                    </a:tc>
                  </a:tr>
                  <a:tr h="210312">
                    <a:tc>
                      <a:txBody>
                        <a:bodyPr/>
                        <a:lstStyle/>
                        <a:p>
                          <a:pPr algn="ctr" rtl="1">
                            <a:lnSpc>
                              <a:spcPct val="115000"/>
                            </a:lnSpc>
                            <a:spcAft>
                              <a:spcPts val="0"/>
                            </a:spcAft>
                          </a:pPr>
                          <a:r>
                            <a:rPr lang="fa-IR" sz="1200">
                              <a:effectLst/>
                            </a:rPr>
                            <a:t>عنوان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ريال</a:t>
                          </a:r>
                          <a:endParaRPr lang="en-US" sz="1100">
                            <a:effectLst/>
                            <a:latin typeface="Calibri"/>
                            <a:ea typeface="Calibri"/>
                            <a:cs typeface="Arial"/>
                          </a:endParaRPr>
                        </a:p>
                      </a:txBody>
                      <a:tcPr marL="68580" marR="68580" marT="0" marB="0"/>
                    </a:tc>
                  </a:tr>
                  <a:tr h="2219235">
                    <a:tc>
                      <a:txBody>
                        <a:bodyPr/>
                        <a:lstStyle/>
                        <a:p>
                          <a:endParaRPr lang="fa-IR"/>
                        </a:p>
                      </a:txBody>
                      <a:tcPr marL="68580" marR="68580" marT="0" marB="0">
                        <a:blipFill rotWithShape="1">
                          <a:blip r:embed="rId2"/>
                          <a:stretch>
                            <a:fillRect t="-37741" r="-49351" b="-551"/>
                          </a:stretch>
                        </a:blipFill>
                      </a:tcPr>
                    </a:tc>
                    <a:tc>
                      <a:txBody>
                        <a:bodyPr/>
                        <a:lstStyle/>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dirty="0">
                              <a:effectLst/>
                            </a:rPr>
                            <a:t>1.500.000</a:t>
                          </a:r>
                          <a:endParaRPr lang="en-US" sz="1100" dirty="0">
                            <a:effectLst/>
                          </a:endParaRPr>
                        </a:p>
                        <a:p>
                          <a:pPr algn="ctr" rtl="1">
                            <a:lnSpc>
                              <a:spcPct val="115000"/>
                            </a:lnSpc>
                            <a:spcAft>
                              <a:spcPts val="0"/>
                            </a:spcAft>
                          </a:pPr>
                          <a:r>
                            <a:rPr lang="fa-IR" sz="1200" dirty="0">
                              <a:effectLst/>
                            </a:rPr>
                            <a:t>1.500.000</a:t>
                          </a:r>
                          <a:endParaRPr lang="en-US" sz="1100" dirty="0">
                            <a:effectLst/>
                          </a:endParaRPr>
                        </a:p>
                        <a:p>
                          <a:pPr algn="ctr" rtl="1">
                            <a:lnSpc>
                              <a:spcPct val="115000"/>
                            </a:lnSpc>
                            <a:spcAft>
                              <a:spcPts val="0"/>
                            </a:spcAft>
                          </a:pPr>
                          <a:r>
                            <a:rPr lang="fa-IR" sz="1200" dirty="0">
                              <a:effectLst/>
                            </a:rPr>
                            <a:t>3.000.000</a:t>
                          </a:r>
                          <a:endParaRPr lang="en-US" sz="1100" dirty="0">
                            <a:effectLst/>
                          </a:endParaRPr>
                        </a:p>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dirty="0">
                              <a:effectLst/>
                            </a:rPr>
                            <a:t> </a:t>
                          </a:r>
                          <a:endParaRPr lang="en-US" sz="1100" dirty="0">
                            <a:effectLst/>
                          </a:endParaRPr>
                        </a:p>
                        <a:p>
                          <a:pPr algn="ctr" rtl="1">
                            <a:lnSpc>
                              <a:spcPct val="115000"/>
                            </a:lnSpc>
                            <a:spcAft>
                              <a:spcPts val="0"/>
                            </a:spcAft>
                          </a:pPr>
                          <a:r>
                            <a:rPr lang="fa-IR" sz="1200" u="sng" dirty="0">
                              <a:effectLst/>
                            </a:rPr>
                            <a:t>(750.000)</a:t>
                          </a:r>
                          <a:endParaRPr lang="en-US" sz="1100" dirty="0">
                            <a:effectLst/>
                          </a:endParaRPr>
                        </a:p>
                        <a:p>
                          <a:pPr algn="ctr" rtl="1">
                            <a:lnSpc>
                              <a:spcPct val="115000"/>
                            </a:lnSpc>
                            <a:spcAft>
                              <a:spcPts val="0"/>
                            </a:spcAft>
                          </a:pPr>
                          <a:r>
                            <a:rPr lang="fa-IR" sz="1200" dirty="0">
                              <a:effectLst/>
                            </a:rPr>
                            <a:t>2.250.000</a:t>
                          </a:r>
                          <a:endParaRPr lang="en-US" sz="1100" dirty="0">
                            <a:effectLst/>
                          </a:endParaRPr>
                        </a:p>
                        <a:p>
                          <a:pPr algn="ctr" rtl="1">
                            <a:lnSpc>
                              <a:spcPct val="115000"/>
                            </a:lnSpc>
                            <a:spcAft>
                              <a:spcPts val="0"/>
                            </a:spcAft>
                          </a:pPr>
                          <a:r>
                            <a:rPr lang="fa-IR" sz="1200" dirty="0">
                              <a:effectLst/>
                            </a:rPr>
                            <a:t>225.000</a:t>
                          </a:r>
                          <a:endParaRPr lang="en-US" sz="1100" dirty="0">
                            <a:effectLst/>
                          </a:endParaRPr>
                        </a:p>
                        <a:p>
                          <a:pPr algn="ctr" rtl="1">
                            <a:lnSpc>
                              <a:spcPct val="115000"/>
                            </a:lnSpc>
                            <a:spcAft>
                              <a:spcPts val="0"/>
                            </a:spcAft>
                          </a:pPr>
                          <a:r>
                            <a:rPr lang="fa-IR" sz="1200" dirty="0">
                              <a:effectLst/>
                            </a:rPr>
                            <a:t>2.475.000</a:t>
                          </a:r>
                          <a:endParaRPr lang="en-US" sz="1100" dirty="0">
                            <a:effectLst/>
                            <a:latin typeface="Calibri"/>
                            <a:ea typeface="Calibri"/>
                            <a:cs typeface="Arial"/>
                          </a:endParaRPr>
                        </a:p>
                      </a:txBody>
                      <a:tcPr marL="68580" marR="68580" marT="0" marB="0"/>
                    </a:tc>
                  </a:tr>
                </a:tbl>
              </a:graphicData>
            </a:graphic>
          </p:graphicFrame>
        </mc:Fallback>
      </mc:AlternateContent>
      <p:cxnSp>
        <p:nvCxnSpPr>
          <p:cNvPr id="4" name="Straight Connector 3"/>
          <p:cNvCxnSpPr>
            <a:cxnSpLocks/>
          </p:cNvCxnSpPr>
          <p:nvPr/>
        </p:nvCxnSpPr>
        <p:spPr bwMode="auto">
          <a:xfrm flipH="1" flipV="1">
            <a:off x="2057400" y="5943600"/>
            <a:ext cx="1063625"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9728915"/>
              </p:ext>
            </p:extLst>
          </p:nvPr>
        </p:nvGraphicFramePr>
        <p:xfrm>
          <a:off x="1905000" y="2667000"/>
          <a:ext cx="4208780" cy="1371600"/>
        </p:xfrm>
        <a:graphic>
          <a:graphicData uri="http://schemas.openxmlformats.org/drawingml/2006/table">
            <a:tbl>
              <a:tblPr rtl="1" firstRow="1" firstCol="1" bandRow="1">
                <a:tableStyleId>{5C22544A-7EE6-4342-B048-85BDC9FD1C3A}</a:tableStyleId>
              </a:tblPr>
              <a:tblGrid>
                <a:gridCol w="1052195"/>
                <a:gridCol w="1052195"/>
                <a:gridCol w="1052195"/>
                <a:gridCol w="1052195"/>
              </a:tblGrid>
              <a:tr h="274320">
                <a:tc>
                  <a:txBody>
                    <a:bodyPr/>
                    <a:lstStyle/>
                    <a:p>
                      <a:pPr algn="ctr" rtl="1">
                        <a:lnSpc>
                          <a:spcPct val="115000"/>
                        </a:lnSpc>
                        <a:spcAft>
                          <a:spcPts val="0"/>
                        </a:spcAft>
                      </a:pPr>
                      <a:r>
                        <a:rPr lang="fa-IR" sz="1200" dirty="0">
                          <a:effectLst/>
                        </a:rPr>
                        <a:t>ماه</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ربع اول</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ربع دوم</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ربع سوم</a:t>
                      </a:r>
                      <a:endParaRPr lang="en-US" sz="1100">
                        <a:effectLst/>
                        <a:latin typeface="Calibri"/>
                        <a:ea typeface="Calibri"/>
                        <a:cs typeface="Arial"/>
                      </a:endParaRPr>
                    </a:p>
                  </a:txBody>
                  <a:tcPr marL="68580" marR="68580" marT="0" marB="0"/>
                </a:tc>
              </a:tr>
              <a:tr h="822960">
                <a:tc>
                  <a:txBody>
                    <a:bodyPr/>
                    <a:lstStyle/>
                    <a:p>
                      <a:pPr algn="ctr" rtl="1">
                        <a:lnSpc>
                          <a:spcPct val="115000"/>
                        </a:lnSpc>
                        <a:spcAft>
                          <a:spcPts val="0"/>
                        </a:spcAft>
                      </a:pPr>
                      <a:r>
                        <a:rPr lang="fa-IR" sz="1200">
                          <a:effectLst/>
                        </a:rPr>
                        <a:t>اول</a:t>
                      </a:r>
                      <a:endParaRPr lang="en-US" sz="1100">
                        <a:effectLst/>
                      </a:endParaRPr>
                    </a:p>
                    <a:p>
                      <a:pPr algn="ctr" rtl="1">
                        <a:lnSpc>
                          <a:spcPct val="115000"/>
                        </a:lnSpc>
                        <a:spcAft>
                          <a:spcPts val="0"/>
                        </a:spcAft>
                      </a:pPr>
                      <a:r>
                        <a:rPr lang="fa-IR" sz="1200">
                          <a:effectLst/>
                        </a:rPr>
                        <a:t>دوم</a:t>
                      </a:r>
                      <a:endParaRPr lang="en-US" sz="1100">
                        <a:effectLst/>
                      </a:endParaRPr>
                    </a:p>
                    <a:p>
                      <a:pPr algn="ctr" rtl="1">
                        <a:lnSpc>
                          <a:spcPct val="115000"/>
                        </a:lnSpc>
                        <a:spcAft>
                          <a:spcPts val="0"/>
                        </a:spcAft>
                      </a:pPr>
                      <a:r>
                        <a:rPr lang="fa-IR" sz="1200">
                          <a:effectLst/>
                        </a:rPr>
                        <a:t>سوم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15.000</a:t>
                      </a:r>
                      <a:endParaRPr lang="en-US" sz="1100">
                        <a:effectLst/>
                      </a:endParaRPr>
                    </a:p>
                    <a:p>
                      <a:pPr algn="ctr" rtl="1">
                        <a:lnSpc>
                          <a:spcPct val="115000"/>
                        </a:lnSpc>
                        <a:spcAft>
                          <a:spcPts val="0"/>
                        </a:spcAft>
                      </a:pPr>
                      <a:r>
                        <a:rPr lang="fa-IR" sz="1200">
                          <a:effectLst/>
                        </a:rPr>
                        <a:t>15.000</a:t>
                      </a:r>
                      <a:endParaRPr lang="en-US" sz="1100">
                        <a:effectLst/>
                      </a:endParaRPr>
                    </a:p>
                    <a:p>
                      <a:pPr algn="ctr" rtl="1">
                        <a:lnSpc>
                          <a:spcPct val="115000"/>
                        </a:lnSpc>
                        <a:spcAft>
                          <a:spcPts val="0"/>
                        </a:spcAft>
                      </a:pPr>
                      <a:r>
                        <a:rPr lang="fa-IR" sz="1200">
                          <a:effectLst/>
                        </a:rPr>
                        <a:t>15.000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7.00</a:t>
                      </a:r>
                      <a:endParaRPr lang="en-US" sz="1100" dirty="0">
                        <a:effectLst/>
                      </a:endParaRPr>
                    </a:p>
                    <a:p>
                      <a:pPr algn="ctr" rtl="1">
                        <a:lnSpc>
                          <a:spcPct val="115000"/>
                        </a:lnSpc>
                        <a:spcAft>
                          <a:spcPts val="0"/>
                        </a:spcAft>
                      </a:pPr>
                      <a:r>
                        <a:rPr lang="fa-IR" sz="1200" dirty="0">
                          <a:effectLst/>
                        </a:rPr>
                        <a:t>15.000</a:t>
                      </a:r>
                      <a:endParaRPr lang="en-US" sz="1100" dirty="0">
                        <a:effectLst/>
                      </a:endParaRPr>
                    </a:p>
                    <a:p>
                      <a:pPr algn="ctr" rtl="1">
                        <a:lnSpc>
                          <a:spcPct val="115000"/>
                        </a:lnSpc>
                        <a:spcAft>
                          <a:spcPts val="0"/>
                        </a:spcAft>
                      </a:pPr>
                      <a:r>
                        <a:rPr lang="fa-IR" sz="1200" dirty="0">
                          <a:effectLst/>
                        </a:rPr>
                        <a:t>22.500</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22.500</a:t>
                      </a:r>
                      <a:endParaRPr lang="en-US" sz="1100">
                        <a:effectLst/>
                      </a:endParaRPr>
                    </a:p>
                    <a:p>
                      <a:pPr algn="ctr" rtl="1">
                        <a:lnSpc>
                          <a:spcPct val="115000"/>
                        </a:lnSpc>
                        <a:spcAft>
                          <a:spcPts val="0"/>
                        </a:spcAft>
                      </a:pPr>
                      <a:r>
                        <a:rPr lang="fa-IR" sz="1200">
                          <a:effectLst/>
                        </a:rPr>
                        <a:t>15.000</a:t>
                      </a:r>
                      <a:endParaRPr lang="en-US" sz="1100">
                        <a:effectLst/>
                      </a:endParaRPr>
                    </a:p>
                    <a:p>
                      <a:pPr algn="ctr" rtl="1">
                        <a:lnSpc>
                          <a:spcPct val="115000"/>
                        </a:lnSpc>
                        <a:spcAft>
                          <a:spcPts val="0"/>
                        </a:spcAft>
                      </a:pPr>
                      <a:r>
                        <a:rPr lang="fa-IR" sz="1200">
                          <a:effectLst/>
                        </a:rPr>
                        <a:t>7.500</a:t>
                      </a:r>
                      <a:endParaRPr lang="en-US" sz="1100">
                        <a:effectLst/>
                        <a:latin typeface="Calibri"/>
                        <a:ea typeface="Calibri"/>
                        <a:cs typeface="Arial"/>
                      </a:endParaRPr>
                    </a:p>
                  </a:txBody>
                  <a:tcPr marL="68580" marR="68580" marT="0" marB="0"/>
                </a:tc>
              </a:tr>
              <a:tr h="274320">
                <a:tc>
                  <a:txBody>
                    <a:bodyPr/>
                    <a:lstStyle/>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45.000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45.000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45.000</a:t>
                      </a:r>
                      <a:endParaRPr lang="en-US" sz="1100" dirty="0">
                        <a:effectLst/>
                        <a:latin typeface="Calibri"/>
                        <a:ea typeface="Calibri"/>
                        <a:cs typeface="Arial"/>
                      </a:endParaRPr>
                    </a:p>
                  </a:txBody>
                  <a:tcPr marL="68580" marR="68580" marT="0" marB="0"/>
                </a:tc>
              </a:tr>
            </a:tbl>
          </a:graphicData>
        </a:graphic>
      </p:graphicFrame>
      <p:sp>
        <p:nvSpPr>
          <p:cNvPr id="4" name="Rectangle 1"/>
          <p:cNvSpPr>
            <a:spLocks noChangeArrowheads="1"/>
          </p:cNvSpPr>
          <p:nvPr/>
        </p:nvSpPr>
        <p:spPr bwMode="auto">
          <a:xfrm>
            <a:off x="914400" y="838200"/>
            <a:ext cx="678502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altLang="fa-IR" sz="1700" b="1" i="0" u="sng"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مثال: </a:t>
            </a: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الگوی دوره وصول در یک شرکت به شرح زیر است:</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a:t>
            </a:r>
            <a:r>
              <a:rPr kumimoji="0" lang="ar-SA" altLang="fa-IR" sz="17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%10از فروش در همان ماه</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a:t>
            </a:r>
            <a:r>
              <a:rPr kumimoji="0" lang="ar-SA" altLang="fa-IR" sz="17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%20 ازفروش در ماه دوم</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a:t>
            </a:r>
            <a:r>
              <a:rPr kumimoji="0" lang="ar-SA" altLang="fa-IR" sz="17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%40 از فروش در ماه سوم</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a:t>
            </a:r>
            <a:r>
              <a:rPr kumimoji="0" lang="ar-SA" altLang="fa-IR" sz="17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%30از فروش در ماه چهارم</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فروش شرکت برای سه ماهه اول سال به صورت زیر است:</a:t>
            </a:r>
            <a:endParaRPr kumimoji="0" lang="fa-IR"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700" dirty="0">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700" dirty="0">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700" dirty="0">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7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تعداد روزهای کاری برای هر 3 ماه معادل 90 روز فرض شود.</a:t>
            </a:r>
            <a:endParaRPr kumimoji="0" lang="en-US" altLang="fa-I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مطلوب است: محاسبه میانگین سنی مطالبات و تحلیل نتایج.</a:t>
            </a:r>
            <a:endParaRPr kumimoji="0" lang="fa-IR" altLang="fa-IR" sz="17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7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altLang="fa-IR" sz="1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22840547"/>
              </p:ext>
            </p:extLst>
          </p:nvPr>
        </p:nvGraphicFramePr>
        <p:xfrm>
          <a:off x="1228323" y="1676400"/>
          <a:ext cx="5562600" cy="1447800"/>
        </p:xfrm>
        <a:graphic>
          <a:graphicData uri="http://schemas.openxmlformats.org/drawingml/2006/table">
            <a:tbl>
              <a:tblPr rtl="1" firstRow="1" firstCol="1" bandRow="1">
                <a:tableStyleId>{5C22544A-7EE6-4342-B048-85BDC9FD1C3A}</a:tableStyleId>
              </a:tblPr>
              <a:tblGrid>
                <a:gridCol w="1390650"/>
                <a:gridCol w="1390650"/>
                <a:gridCol w="1390650"/>
                <a:gridCol w="1390650"/>
              </a:tblGrid>
              <a:tr h="289560">
                <a:tc>
                  <a:txBody>
                    <a:bodyPr/>
                    <a:lstStyle/>
                    <a:p>
                      <a:pPr algn="ctr" rtl="1">
                        <a:lnSpc>
                          <a:spcPct val="115000"/>
                        </a:lnSpc>
                        <a:spcAft>
                          <a:spcPts val="0"/>
                        </a:spcAft>
                      </a:pPr>
                      <a:r>
                        <a:rPr lang="fa-IR" sz="1200" dirty="0">
                          <a:effectLst/>
                        </a:rPr>
                        <a:t>فروش</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ربع اول</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ربع دوم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ربع سوم</a:t>
                      </a:r>
                      <a:endParaRPr lang="en-US" sz="1100">
                        <a:effectLst/>
                        <a:latin typeface="Calibri"/>
                        <a:ea typeface="Calibri"/>
                        <a:cs typeface="Arial"/>
                      </a:endParaRPr>
                    </a:p>
                  </a:txBody>
                  <a:tcPr marL="68580" marR="68580" marT="0" marB="0"/>
                </a:tc>
              </a:tr>
              <a:tr h="868680">
                <a:tc>
                  <a:txBody>
                    <a:bodyPr/>
                    <a:lstStyle/>
                    <a:p>
                      <a:pPr algn="ctr" rtl="1">
                        <a:lnSpc>
                          <a:spcPct val="115000"/>
                        </a:lnSpc>
                        <a:spcAft>
                          <a:spcPts val="0"/>
                        </a:spcAft>
                      </a:pPr>
                      <a:r>
                        <a:rPr lang="fa-IR" sz="1200">
                          <a:effectLst/>
                        </a:rPr>
                        <a:t>30%در ماه اول</a:t>
                      </a:r>
                      <a:endParaRPr lang="en-US" sz="1100">
                        <a:effectLst/>
                      </a:endParaRPr>
                    </a:p>
                    <a:p>
                      <a:pPr algn="ctr" rtl="1">
                        <a:lnSpc>
                          <a:spcPct val="115000"/>
                        </a:lnSpc>
                        <a:spcAft>
                          <a:spcPts val="0"/>
                        </a:spcAft>
                      </a:pPr>
                      <a:r>
                        <a:rPr lang="fa-IR" sz="1200">
                          <a:effectLst/>
                        </a:rPr>
                        <a:t>70%در ماه دوم</a:t>
                      </a:r>
                      <a:endParaRPr lang="en-US" sz="1100">
                        <a:effectLst/>
                      </a:endParaRPr>
                    </a:p>
                    <a:p>
                      <a:pPr algn="ctr" rtl="1">
                        <a:lnSpc>
                          <a:spcPct val="115000"/>
                        </a:lnSpc>
                        <a:spcAft>
                          <a:spcPts val="0"/>
                        </a:spcAft>
                      </a:pPr>
                      <a:r>
                        <a:rPr lang="fa-IR" sz="1200">
                          <a:effectLst/>
                        </a:rPr>
                        <a:t>90%در ماه سوم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4.500</a:t>
                      </a:r>
                      <a:endParaRPr lang="en-US" sz="1100">
                        <a:effectLst/>
                      </a:endParaRPr>
                    </a:p>
                    <a:p>
                      <a:pPr algn="ctr" rtl="1">
                        <a:lnSpc>
                          <a:spcPct val="115000"/>
                        </a:lnSpc>
                        <a:spcAft>
                          <a:spcPts val="0"/>
                        </a:spcAft>
                      </a:pPr>
                      <a:r>
                        <a:rPr lang="fa-IR" sz="1200">
                          <a:effectLst/>
                        </a:rPr>
                        <a:t>10.500</a:t>
                      </a:r>
                      <a:endParaRPr lang="en-US" sz="1100">
                        <a:effectLst/>
                      </a:endParaRPr>
                    </a:p>
                    <a:p>
                      <a:pPr algn="ctr" rtl="1">
                        <a:lnSpc>
                          <a:spcPct val="115000"/>
                        </a:lnSpc>
                        <a:spcAft>
                          <a:spcPts val="0"/>
                        </a:spcAft>
                      </a:pPr>
                      <a:r>
                        <a:rPr lang="fa-IR" sz="1200">
                          <a:effectLst/>
                        </a:rPr>
                        <a:t>13.500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2.250</a:t>
                      </a:r>
                      <a:endParaRPr lang="en-US" sz="1100" dirty="0">
                        <a:effectLst/>
                      </a:endParaRPr>
                    </a:p>
                    <a:p>
                      <a:pPr algn="ctr" rtl="1">
                        <a:lnSpc>
                          <a:spcPct val="115000"/>
                        </a:lnSpc>
                        <a:spcAft>
                          <a:spcPts val="0"/>
                        </a:spcAft>
                      </a:pPr>
                      <a:r>
                        <a:rPr lang="fa-IR" sz="1200" dirty="0">
                          <a:effectLst/>
                        </a:rPr>
                        <a:t>10.500</a:t>
                      </a:r>
                      <a:endParaRPr lang="en-US" sz="1100" dirty="0">
                        <a:effectLst/>
                      </a:endParaRPr>
                    </a:p>
                    <a:p>
                      <a:pPr algn="ctr" rtl="1">
                        <a:lnSpc>
                          <a:spcPct val="115000"/>
                        </a:lnSpc>
                        <a:spcAft>
                          <a:spcPts val="0"/>
                        </a:spcAft>
                      </a:pPr>
                      <a:r>
                        <a:rPr lang="fa-IR" sz="1200" dirty="0">
                          <a:effectLst/>
                        </a:rPr>
                        <a:t>20.250</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6.750</a:t>
                      </a:r>
                      <a:endParaRPr lang="en-US" sz="1100" dirty="0">
                        <a:effectLst/>
                      </a:endParaRPr>
                    </a:p>
                    <a:p>
                      <a:pPr algn="ctr" rtl="1">
                        <a:lnSpc>
                          <a:spcPct val="115000"/>
                        </a:lnSpc>
                        <a:spcAft>
                          <a:spcPts val="0"/>
                        </a:spcAft>
                      </a:pPr>
                      <a:r>
                        <a:rPr lang="fa-IR" sz="1200" dirty="0">
                          <a:effectLst/>
                        </a:rPr>
                        <a:t>10.500</a:t>
                      </a:r>
                      <a:endParaRPr lang="en-US" sz="1100" dirty="0">
                        <a:effectLst/>
                      </a:endParaRPr>
                    </a:p>
                    <a:p>
                      <a:pPr algn="ctr" rtl="1">
                        <a:lnSpc>
                          <a:spcPct val="115000"/>
                        </a:lnSpc>
                        <a:spcAft>
                          <a:spcPts val="0"/>
                        </a:spcAft>
                      </a:pPr>
                      <a:r>
                        <a:rPr lang="fa-IR" sz="1200" dirty="0">
                          <a:effectLst/>
                        </a:rPr>
                        <a:t>6.700</a:t>
                      </a:r>
                      <a:endParaRPr lang="en-US" sz="1100" dirty="0">
                        <a:effectLst/>
                        <a:latin typeface="Calibri"/>
                        <a:ea typeface="Calibri"/>
                        <a:cs typeface="Arial"/>
                      </a:endParaRPr>
                    </a:p>
                  </a:txBody>
                  <a:tcPr marL="68580" marR="68580" marT="0" marB="0"/>
                </a:tc>
              </a:tr>
              <a:tr h="289560">
                <a:tc>
                  <a:txBody>
                    <a:bodyPr/>
                    <a:lstStyle/>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28.500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33.000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dirty="0">
                          <a:effectLst/>
                        </a:rPr>
                        <a:t>24.000</a:t>
                      </a:r>
                      <a:endParaRPr lang="en-US" sz="1100" dirty="0">
                        <a:effectLst/>
                        <a:latin typeface="Calibri"/>
                        <a:ea typeface="Calibri"/>
                        <a:cs typeface="Arial"/>
                      </a:endParaRPr>
                    </a:p>
                  </a:txBody>
                  <a:tcPr marL="68580" marR="68580" marT="0" marB="0"/>
                </a:tc>
              </a:tr>
            </a:tbl>
          </a:graphicData>
        </a:graphic>
      </p:graphicFrame>
      <p:sp>
        <p:nvSpPr>
          <p:cNvPr id="4" name="Rectangle 1"/>
          <p:cNvSpPr>
            <a:spLocks noChangeArrowheads="1"/>
          </p:cNvSpPr>
          <p:nvPr/>
        </p:nvSpPr>
        <p:spPr bwMode="auto">
          <a:xfrm>
            <a:off x="533400" y="228600"/>
            <a:ext cx="73152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altLang="fa-IR" b="1"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پاسخ:</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سیاست شرکت پیرامون دوره وصول نشان میدهد که مطالبات دریافتی در پایان هر ماه 90% از فروش هر ماه، 70% از فروشهای ماههای قبل و 30% از فروش دو ماه پیش از آن می­باشد.</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a:latin typeface="Sakkal Majalla" pitchFamily="2" charset="-78"/>
              <a:cs typeface="B Nazanin" pitchFamily="2" charset="-78"/>
            </a:endParaRPr>
          </a:p>
          <a:p>
            <a:pPr algn="ctr" rtl="1" eaLnBrk="0" fontAlgn="base" hangingPunct="0">
              <a:spcBef>
                <a:spcPct val="0"/>
              </a:spcBef>
              <a:spcAft>
                <a:spcPct val="0"/>
              </a:spcAft>
            </a:pPr>
            <a:r>
              <a:rPr lang="ar-SA" altLang="fa-IR" sz="1600" b="1" dirty="0">
                <a:latin typeface="Sakkal Majalla" pitchFamily="2" charset="-78"/>
                <a:ea typeface="Calibri" pitchFamily="34" charset="0"/>
                <a:cs typeface="B Nazanin" pitchFamily="2" charset="-78"/>
              </a:rPr>
              <a:t>صورت حسابهای دریافتنی و سن آنها</a:t>
            </a:r>
            <a:endParaRPr lang="en-US" altLang="fa-IR" sz="1600" b="1" dirty="0">
              <a:latin typeface="Sakkal Majalla" pitchFamily="2" charset="-78"/>
              <a:ea typeface="Calibri" pitchFamily="34"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600" b="1"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smtClean="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smtClean="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600" b="1"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600" b="1"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600" b="1"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altLang="fa-IR" sz="1600" b="1" dirty="0">
              <a:latin typeface="Sakkal Majalla" pitchFamily="2" charset="-78"/>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ها دریافتی متوسط</a:t>
            </a:r>
            <a:r>
              <a:rPr kumimoji="0" lang="en-US"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 </a:t>
            </a: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فروشدریافتنی حسابهای</a:t>
            </a:r>
            <a:r>
              <a:rPr kumimoji="0" lang="en-US" altLang="fa-IR" sz="1400" b="0" i="1" u="none" strike="noStrike" cap="none" normalizeH="0" baseline="0" dirty="0" smtClean="0">
                <a:ln>
                  <a:noFill/>
                </a:ln>
                <a:solidFill>
                  <a:schemeClr val="tx1"/>
                </a:solidFill>
                <a:effectLst/>
                <a:latin typeface="Cambria Math" pitchFamily="18" charset="0"/>
                <a:ea typeface="Calibri" pitchFamily="34" charset="0"/>
                <a:cs typeface="Arial" pitchFamily="34" charset="0"/>
              </a:rPr>
              <a:t>×</a:t>
            </a: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کاری روز تعداد</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ها دریافتی متوسط</a:t>
            </a:r>
            <a:r>
              <a:rPr kumimoji="0" lang="en-US"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 </a:t>
            </a:r>
            <a:r>
              <a:rPr kumimoji="0" lang="en-US" altLang="fa-IR" sz="1400" b="0" i="1" u="none" strike="noStrike" cap="none" normalizeH="0" baseline="0" dirty="0" smtClean="0">
                <a:ln>
                  <a:noFill/>
                </a:ln>
                <a:solidFill>
                  <a:schemeClr val="tx1"/>
                </a:solidFill>
                <a:effectLst/>
                <a:latin typeface="Cambria Math" pitchFamily="18" charset="0"/>
                <a:ea typeface="Calibri" pitchFamily="34" charset="0"/>
                <a:cs typeface="Arial" pitchFamily="34" charset="0"/>
              </a:rPr>
              <a:t>24.00045.000×90=48 </a:t>
            </a: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روز</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ها دریافتی متوسط</a:t>
            </a:r>
            <a:r>
              <a:rPr kumimoji="0" lang="en-US"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 </a:t>
            </a:r>
            <a:r>
              <a:rPr kumimoji="0" lang="en-US" altLang="fa-IR" sz="1400" b="0" i="1" u="none" strike="noStrike" cap="none" normalizeH="0" baseline="0" dirty="0" smtClean="0">
                <a:ln>
                  <a:noFill/>
                </a:ln>
                <a:solidFill>
                  <a:schemeClr val="tx1"/>
                </a:solidFill>
                <a:effectLst/>
                <a:latin typeface="Cambria Math" pitchFamily="18" charset="0"/>
                <a:ea typeface="Calibri" pitchFamily="34" charset="0"/>
                <a:cs typeface="Arial" pitchFamily="34" charset="0"/>
              </a:rPr>
              <a:t>28.50045.000×90=66 </a:t>
            </a: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روز</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ها دریافتی متوسط</a:t>
            </a:r>
            <a:r>
              <a:rPr kumimoji="0" lang="en-US"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 </a:t>
            </a:r>
            <a:r>
              <a:rPr kumimoji="0" lang="en-US" altLang="fa-IR" sz="1400" b="0" i="1" u="none" strike="noStrike" cap="none" normalizeH="0" baseline="0" dirty="0" smtClean="0">
                <a:ln>
                  <a:noFill/>
                </a:ln>
                <a:solidFill>
                  <a:schemeClr val="tx1"/>
                </a:solidFill>
                <a:effectLst/>
                <a:latin typeface="Cambria Math" pitchFamily="18" charset="0"/>
                <a:ea typeface="Calibri" pitchFamily="34" charset="0"/>
                <a:cs typeface="Arial" pitchFamily="34" charset="0"/>
              </a:rPr>
              <a:t>33.00045.000×90=57 </a:t>
            </a:r>
            <a:r>
              <a:rPr kumimoji="0" lang="fa-IR" altLang="fa-IR" sz="1400" b="0" i="0" u="none" strike="noStrike" cap="none" normalizeH="0" baseline="0" dirty="0" smtClean="0">
                <a:ln>
                  <a:noFill/>
                </a:ln>
                <a:solidFill>
                  <a:schemeClr val="tx1"/>
                </a:solidFill>
                <a:effectLst/>
                <a:latin typeface="Cambria Math" pitchFamily="18" charset="0"/>
                <a:ea typeface="Calibri" pitchFamily="34" charset="0"/>
                <a:cs typeface="Arial" pitchFamily="34" charset="0"/>
              </a:rPr>
              <a:t>روز</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a-IR"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میانگین سنی مطالبات تحت تاثیر فروش های متغیر (نوسان پذیر) هستند. </a:t>
            </a:r>
            <a:endParaRPr kumimoji="0" lang="en-US" altLang="fa-I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fa-IR"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6534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81000" y="457200"/>
                <a:ext cx="7543800" cy="6304418"/>
              </a:xfrm>
              <a:prstGeom prst="rect">
                <a:avLst/>
              </a:prstGeom>
            </p:spPr>
            <p:txBody>
              <a:bodyPr wrap="square">
                <a:spAutoFit/>
              </a:bodyPr>
              <a:lstStyle/>
              <a:p>
                <a:pPr algn="just" rtl="1"/>
                <a:r>
                  <a:rPr lang="ar-SA" sz="1400" b="1" dirty="0"/>
                  <a:t>خودآزمایی فصل دوم</a:t>
                </a:r>
                <a:endParaRPr lang="en-US" sz="1400" dirty="0"/>
              </a:p>
              <a:p>
                <a:pPr marL="1200150" lvl="2" indent="-285750" algn="r" rtl="1">
                  <a:buFont typeface="Arial" panose="020B0604020202020204" pitchFamily="34" charset="0"/>
                  <a:buChar char="•"/>
                </a:pPr>
                <a:r>
                  <a:rPr lang="ar-SA" sz="1400" dirty="0" smtClean="0"/>
                  <a:t>در مورد اهداف موجودیها بحث کنید.</a:t>
                </a:r>
                <a:endParaRPr lang="en-US" sz="1400" dirty="0"/>
              </a:p>
              <a:p>
                <a:pPr marL="1200150" lvl="2" indent="-285750" algn="r" rtl="1">
                  <a:buFont typeface="Arial" panose="020B0604020202020204" pitchFamily="34" charset="0"/>
                  <a:buChar char="•"/>
                </a:pPr>
                <a:r>
                  <a:rPr lang="ar-SA" sz="1400" dirty="0"/>
                  <a:t>تکنیکهای متنوع کنترل موجودیها را توضیح دهید.</a:t>
                </a:r>
                <a:endParaRPr lang="en-US" sz="1400" dirty="0"/>
              </a:p>
              <a:p>
                <a:pPr marL="1200150" lvl="2" indent="-285750" algn="r" rtl="1">
                  <a:buFont typeface="Arial" panose="020B0604020202020204" pitchFamily="34" charset="0"/>
                  <a:buChar char="•"/>
                </a:pPr>
                <a:r>
                  <a:rPr lang="ar-SA" sz="1400" dirty="0"/>
                  <a:t>تکنیکهای طبقه بندی موجودیها را بیان کنید.</a:t>
                </a:r>
                <a:endParaRPr lang="en-US" sz="1400" dirty="0"/>
              </a:p>
              <a:p>
                <a:pPr marL="1200150" lvl="2" indent="-285750" algn="r" rtl="1">
                  <a:buFont typeface="Arial" panose="020B0604020202020204" pitchFamily="34" charset="0"/>
                  <a:buChar char="•"/>
                </a:pPr>
                <a:r>
                  <a:rPr lang="ar-SA" sz="1400" dirty="0"/>
                  <a:t>انگیزه نگهداشت پول نقد را توضیح دهید.</a:t>
                </a:r>
                <a:endParaRPr lang="en-US" sz="1400" dirty="0"/>
              </a:p>
              <a:p>
                <a:pPr marL="285750" lvl="0" indent="-285750" algn="just" rtl="1">
                  <a:buFont typeface="Arial" panose="020B0604020202020204" pitchFamily="34" charset="0"/>
                  <a:buChar char="•"/>
                </a:pPr>
                <a:r>
                  <a:rPr lang="ar-SA" sz="1400" dirty="0"/>
                  <a:t>در مورد تکنیکهای مدیریت پول نقد بحث کنید.</a:t>
                </a:r>
                <a:endParaRPr lang="en-US" sz="1400" dirty="0"/>
              </a:p>
              <a:p>
                <a:pPr marL="285750" lvl="0" indent="-285750" algn="just" rtl="1">
                  <a:buFont typeface="Arial" panose="020B0604020202020204" pitchFamily="34" charset="0"/>
                  <a:buChar char="•"/>
                </a:pPr>
                <a:r>
                  <a:rPr lang="ar-SA" sz="1400" dirty="0"/>
                  <a:t>مدیریت </a:t>
                </a:r>
                <a:r>
                  <a:rPr lang="fa-IR" sz="1400" dirty="0"/>
                  <a:t>مطالبات</a:t>
                </a:r>
                <a:r>
                  <a:rPr lang="ar-SA" sz="1400" dirty="0"/>
                  <a:t> چیست؟ توضیح دهید.</a:t>
                </a:r>
                <a:endParaRPr lang="en-US" sz="1400" dirty="0"/>
              </a:p>
              <a:p>
                <a:pPr marL="285750" lvl="0" indent="-285750" algn="just" rtl="1">
                  <a:buFont typeface="Arial" panose="020B0604020202020204" pitchFamily="34" charset="0"/>
                  <a:buChar char="•"/>
                </a:pPr>
                <a:r>
                  <a:rPr lang="ar-SA" sz="1400" dirty="0"/>
                  <a:t>شرکت خرده فروشی شیر پاک، داده­های زیر را در اختیار گذاشته است. صورت وضعیت سرمایه در گردش مورد نیاز را تهیه کنید.</a:t>
                </a:r>
                <a:endParaRPr lang="en-US" sz="1400" dirty="0"/>
              </a:p>
              <a:p>
                <a:pPr algn="just" rtl="1"/>
                <a:r>
                  <a:rPr lang="ar-SA" sz="1400" dirty="0"/>
                  <a:t>فروش سالانه پیش بینی شده    208.000 </a:t>
                </a:r>
                <a:r>
                  <a:rPr lang="fa-IR" sz="1400" dirty="0"/>
                  <a:t>ریال</a:t>
                </a:r>
                <a:endParaRPr lang="en-US" sz="1400" dirty="0"/>
              </a:p>
              <a:p>
                <a:pPr algn="just" rtl="1"/>
                <a:r>
                  <a:rPr lang="ar-SA" sz="1400" dirty="0"/>
                  <a:t>درصد سود خالص به قیمت تمام شده       </a:t>
                </a:r>
                <a14:m>
                  <m:oMath xmlns:m="http://schemas.openxmlformats.org/officeDocument/2006/math">
                    <m:f>
                      <m:fPr>
                        <m:ctrlPr>
                          <a:rPr lang="en-US" sz="1400" i="1"/>
                        </m:ctrlPr>
                      </m:fPr>
                      <m:num>
                        <m:r>
                          <a:rPr lang="en-US" sz="1400" i="1"/>
                          <m:t>1</m:t>
                        </m:r>
                      </m:num>
                      <m:den>
                        <m:r>
                          <a:rPr lang="en-US" sz="1400" i="1"/>
                          <m:t>3</m:t>
                        </m:r>
                      </m:den>
                    </m:f>
                  </m:oMath>
                </a14:m>
                <a:endParaRPr lang="en-US" sz="1400" dirty="0"/>
              </a:p>
              <a:p>
                <a:pPr algn="just" rtl="1"/>
                <a:r>
                  <a:rPr lang="ar-SA" sz="1400" dirty="0"/>
                  <a:t>میانگین دوره اعتبار مجاز بدهکاران       6 هفته</a:t>
                </a:r>
                <a:endParaRPr lang="en-US" sz="1400" dirty="0"/>
              </a:p>
              <a:p>
                <a:pPr algn="just" rtl="1"/>
                <a:r>
                  <a:rPr lang="ar-SA" sz="1400" dirty="0"/>
                  <a:t>میانگین دوره اعتبار مجاز بستانکاران     3 هفته</a:t>
                </a:r>
                <a:endParaRPr lang="en-US" sz="1400" dirty="0"/>
              </a:p>
              <a:p>
                <a:pPr algn="just" rtl="1"/>
                <a:r>
                  <a:rPr lang="ar-SA" sz="1400" dirty="0"/>
                  <a:t>میانگین موجودی (در دوره فروش)       3 هفته</a:t>
                </a:r>
                <a:endParaRPr lang="en-US" sz="1400" dirty="0"/>
              </a:p>
              <a:p>
                <a:pPr algn="just" rtl="1"/>
                <a:r>
                  <a:rPr lang="ar-SA" sz="1400" dirty="0"/>
                  <a:t>ذخیره احتیاطی معادل 10% اضافه شود.</a:t>
                </a:r>
                <a:endParaRPr lang="en-US" sz="1400" dirty="0"/>
              </a:p>
              <a:p>
                <a:pPr marL="285750" lvl="0" indent="-285750" algn="just" rtl="1">
                  <a:buFont typeface="Arial" panose="020B0604020202020204" pitchFamily="34" charset="0"/>
                  <a:buChar char="•"/>
                </a:pPr>
                <a:r>
                  <a:rPr lang="ar-SA" sz="1400" dirty="0"/>
                  <a:t>آقای حسینی در امور بازرگانی فعالیت دارد. شرکت ایشان در نظر دارد وضعیت سودآوری را تحصیل و صورت سرمایه در گردش را تهیه کند. با استفاده از اطلاعات زیر، سود برآوردی و سرمایه در گردش مورد نیاز را تهیه کنید:</a:t>
                </a:r>
                <a:endParaRPr lang="en-US" sz="1400" dirty="0"/>
              </a:p>
              <a:p>
                <a:pPr algn="just" rtl="1"/>
                <a:r>
                  <a:rPr lang="ar-SA" sz="1400" dirty="0"/>
                  <a:t>برآورد فروش سالانه: 1.200.000ریال</a:t>
                </a:r>
                <a:endParaRPr lang="en-US" sz="1400" dirty="0"/>
              </a:p>
              <a:p>
                <a:pPr algn="just" rtl="1"/>
                <a:r>
                  <a:rPr lang="ar-SA" sz="1400" dirty="0"/>
                  <a:t>درصد سود به خریدهای شرکت:   </a:t>
                </a:r>
                <a14:m>
                  <m:oMath xmlns:m="http://schemas.openxmlformats.org/officeDocument/2006/math">
                    <m:f>
                      <m:fPr>
                        <m:ctrlPr>
                          <a:rPr lang="en-US" sz="1400" i="1"/>
                        </m:ctrlPr>
                      </m:fPr>
                      <m:num>
                        <m:r>
                          <a:rPr lang="en-US" sz="1400" i="1"/>
                          <m:t>1</m:t>
                        </m:r>
                      </m:num>
                      <m:den>
                        <m:r>
                          <a:rPr lang="en-US" sz="1400" i="1"/>
                          <m:t>3</m:t>
                        </m:r>
                      </m:den>
                    </m:f>
                  </m:oMath>
                </a14:m>
                <a:endParaRPr lang="en-US" sz="1400" dirty="0"/>
              </a:p>
              <a:p>
                <a:pPr algn="just" rtl="1"/>
                <a:r>
                  <a:rPr lang="ar-SA" sz="1400" dirty="0"/>
                  <a:t>هزینه های ثابت: 3.000 ریال در هر ماه</a:t>
                </a:r>
                <a:endParaRPr lang="en-US" sz="1400" dirty="0"/>
              </a:p>
              <a:p>
                <a:pPr algn="just" rtl="1"/>
                <a:r>
                  <a:rPr lang="ar-SA" sz="1400" dirty="0"/>
                  <a:t>استهلاک: 600ریال</a:t>
                </a:r>
                <a:endParaRPr lang="en-US" sz="1400" dirty="0"/>
              </a:p>
              <a:p>
                <a:pPr algn="just" rtl="1"/>
                <a:r>
                  <a:rPr lang="ar-SA" sz="1400" dirty="0"/>
                  <a:t>هزینه های متغیر متفرقه %8 از فروش فرض می­شود.</a:t>
                </a:r>
                <a:endParaRPr lang="en-US" sz="1400" dirty="0"/>
              </a:p>
              <a:p>
                <a:pPr algn="just" rtl="1"/>
                <a:r>
                  <a:rPr lang="ar-SA" sz="1400" dirty="0"/>
                  <a:t>گردش موجودی: 6 بار</a:t>
                </a:r>
                <a:endParaRPr lang="en-US" sz="1400" dirty="0"/>
              </a:p>
              <a:p>
                <a:pPr algn="just" rtl="1"/>
                <a:r>
                  <a:rPr lang="ar-SA" sz="1400" dirty="0"/>
                  <a:t>میزان خرید و فروش سال برابر است.</a:t>
                </a:r>
                <a:endParaRPr lang="en-US" sz="1400" dirty="0"/>
              </a:p>
              <a:p>
                <a:pPr algn="just" rtl="1"/>
                <a:r>
                  <a:rPr lang="ar-SA" sz="1400" dirty="0"/>
                  <a:t>طلبکاران یک ماه اعتبار</a:t>
                </a:r>
                <a:endParaRPr lang="en-US" sz="1400" dirty="0"/>
              </a:p>
              <a:p>
                <a:pPr algn="just" rtl="1"/>
                <a:r>
                  <a:rPr lang="ar-SA" sz="1400" dirty="0"/>
                  <a:t>بدهکاران دو ماه اعتبار</a:t>
                </a:r>
                <a:endParaRPr lang="en-US" sz="1400" dirty="0"/>
              </a:p>
              <a:p>
                <a:pPr algn="just" rtl="1"/>
                <a:r>
                  <a:rPr lang="ar-SA" sz="1400" dirty="0"/>
                  <a:t>30% از فروش نقد بوده و بقیه نسیه است.</a:t>
                </a:r>
                <a:endParaRPr lang="en-US" sz="1400" dirty="0"/>
              </a:p>
            </p:txBody>
          </p:sp>
        </mc:Choice>
        <mc:Fallback>
          <p:sp>
            <p:nvSpPr>
              <p:cNvPr id="2" name="Rectangle 1"/>
              <p:cNvSpPr>
                <a:spLocks noRot="1" noChangeAspect="1" noMove="1" noResize="1" noEditPoints="1" noAdjustHandles="1" noChangeArrowheads="1" noChangeShapeType="1" noTextEdit="1"/>
              </p:cNvSpPr>
              <p:nvPr/>
            </p:nvSpPr>
            <p:spPr>
              <a:xfrm>
                <a:off x="381000" y="457200"/>
                <a:ext cx="7543800" cy="6304418"/>
              </a:xfrm>
              <a:prstGeom prst="rect">
                <a:avLst/>
              </a:prstGeom>
              <a:blipFill rotWithShape="1">
                <a:blip r:embed="rId2"/>
                <a:stretch>
                  <a:fillRect l="-1051" t="-193" r="-323"/>
                </a:stretch>
              </a:blipFill>
            </p:spPr>
            <p:txBody>
              <a:bodyPr/>
              <a:lstStyle/>
              <a:p>
                <a:r>
                  <a:rPr lang="fa-IR">
                    <a:noFill/>
                  </a:rPr>
                  <a:t> </a:t>
                </a:r>
              </a:p>
            </p:txBody>
          </p:sp>
        </mc:Fallback>
      </mc:AlternateContent>
    </p:spTree>
    <p:extLst>
      <p:ext uri="{BB962C8B-B14F-4D97-AF65-F5344CB8AC3E}">
        <p14:creationId xmlns:p14="http://schemas.microsoft.com/office/powerpoint/2010/main" val="1716534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62749763"/>
              </p:ext>
            </p:extLst>
          </p:nvPr>
        </p:nvGraphicFramePr>
        <p:xfrm>
          <a:off x="2971800" y="1295400"/>
          <a:ext cx="2529205" cy="1793240"/>
        </p:xfrm>
        <a:graphic>
          <a:graphicData uri="http://schemas.openxmlformats.org/drawingml/2006/table">
            <a:tbl>
              <a:tblPr rtl="1" firstRow="1" firstCol="1" bandRow="1">
                <a:tableStyleId>{5C22544A-7EE6-4342-B048-85BDC9FD1C3A}</a:tableStyleId>
              </a:tblPr>
              <a:tblGrid>
                <a:gridCol w="1100455"/>
                <a:gridCol w="1428750"/>
              </a:tblGrid>
              <a:tr h="0">
                <a:tc>
                  <a:txBody>
                    <a:bodyPr/>
                    <a:lstStyle/>
                    <a:p>
                      <a:pPr marL="182880" indent="-180340" algn="ctr" rtl="1">
                        <a:lnSpc>
                          <a:spcPct val="115000"/>
                        </a:lnSpc>
                        <a:spcAft>
                          <a:spcPts val="0"/>
                        </a:spcAft>
                      </a:pPr>
                      <a:r>
                        <a:rPr lang="ar-SA" sz="1200">
                          <a:effectLst/>
                        </a:rPr>
                        <a:t>عوامل</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هزینه هرواحد - ریال</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مواد اولیه</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90</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دستمزد مستقیم</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40</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سربار</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75</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مجموع</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205</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سود</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a:effectLst/>
                        </a:rPr>
                        <a:t>60</a:t>
                      </a:r>
                      <a:endParaRPr lang="en-US" sz="1100">
                        <a:effectLst/>
                        <a:latin typeface="Calibri"/>
                      </a:endParaRPr>
                    </a:p>
                  </a:txBody>
                  <a:tcPr marL="68580" marR="68580" marT="0" marB="0"/>
                </a:tc>
              </a:tr>
              <a:tr h="0">
                <a:tc>
                  <a:txBody>
                    <a:bodyPr/>
                    <a:lstStyle/>
                    <a:p>
                      <a:pPr marL="182880" indent="-180340" algn="ctr" rtl="1">
                        <a:lnSpc>
                          <a:spcPct val="115000"/>
                        </a:lnSpc>
                        <a:spcAft>
                          <a:spcPts val="0"/>
                        </a:spcAft>
                      </a:pPr>
                      <a:r>
                        <a:rPr lang="ar-SA" sz="1200">
                          <a:effectLst/>
                        </a:rPr>
                        <a:t>قیمت فروش</a:t>
                      </a:r>
                      <a:endParaRPr lang="en-US" sz="1100">
                        <a:effectLst/>
                        <a:latin typeface="Calibri"/>
                      </a:endParaRPr>
                    </a:p>
                  </a:txBody>
                  <a:tcPr marL="68580" marR="68580" marT="0" marB="0"/>
                </a:tc>
                <a:tc>
                  <a:txBody>
                    <a:bodyPr/>
                    <a:lstStyle/>
                    <a:p>
                      <a:pPr marL="182880" indent="-180340" algn="ctr" rtl="1">
                        <a:lnSpc>
                          <a:spcPct val="115000"/>
                        </a:lnSpc>
                        <a:spcAft>
                          <a:spcPts val="0"/>
                        </a:spcAft>
                      </a:pPr>
                      <a:r>
                        <a:rPr lang="ar-SA" sz="1200" dirty="0">
                          <a:effectLst/>
                        </a:rPr>
                        <a:t>265</a:t>
                      </a:r>
                      <a:endParaRPr lang="en-US" sz="1100" dirty="0">
                        <a:effectLst/>
                        <a:latin typeface="Calibri"/>
                      </a:endParaRPr>
                    </a:p>
                  </a:txBody>
                  <a:tcPr marL="68580" marR="68580" marT="0" marB="0"/>
                </a:tc>
              </a:tr>
            </a:tbl>
          </a:graphicData>
        </a:graphic>
      </p:graphicFrame>
      <p:sp>
        <p:nvSpPr>
          <p:cNvPr id="4" name="Rectangle 1"/>
          <p:cNvSpPr>
            <a:spLocks noChangeArrowheads="1"/>
          </p:cNvSpPr>
          <p:nvPr/>
        </p:nvSpPr>
        <p:spPr bwMode="auto">
          <a:xfrm>
            <a:off x="516228" y="596443"/>
            <a:ext cx="71628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r" rtl="1" fontAlgn="base">
              <a:spcBef>
                <a:spcPct val="0"/>
              </a:spcBef>
              <a:spcAft>
                <a:spcPct val="0"/>
              </a:spcAft>
              <a:defRPr>
                <a:solidFill>
                  <a:schemeClr val="tx1"/>
                </a:solidFill>
                <a:latin typeface="Arial" pitchFamily="34" charset="0"/>
                <a:cs typeface="Arial" pitchFamily="34" charset="0"/>
              </a:defRPr>
            </a:lvl1pPr>
            <a:lvl2pPr algn="r" rtl="1" fontAlgn="base">
              <a:spcBef>
                <a:spcPct val="0"/>
              </a:spcBef>
              <a:spcAft>
                <a:spcPct val="0"/>
              </a:spcAft>
              <a:defRPr>
                <a:solidFill>
                  <a:schemeClr val="tx1"/>
                </a:solidFill>
                <a:latin typeface="Arial" pitchFamily="34" charset="0"/>
                <a:cs typeface="Arial" pitchFamily="34" charset="0"/>
              </a:defRPr>
            </a:lvl2pPr>
            <a:lvl3pPr algn="r" rtl="1" fontAlgn="base">
              <a:spcBef>
                <a:spcPct val="0"/>
              </a:spcBef>
              <a:spcAft>
                <a:spcPct val="0"/>
              </a:spcAft>
              <a:defRPr>
                <a:solidFill>
                  <a:schemeClr val="tx1"/>
                </a:solidFill>
                <a:latin typeface="Arial" pitchFamily="34" charset="0"/>
                <a:cs typeface="Arial" pitchFamily="34" charset="0"/>
              </a:defRPr>
            </a:lvl3pPr>
            <a:lvl4pPr algn="r" rtl="1" fontAlgn="base">
              <a:spcBef>
                <a:spcPct val="0"/>
              </a:spcBef>
              <a:spcAft>
                <a:spcPct val="0"/>
              </a:spcAft>
              <a:defRPr>
                <a:solidFill>
                  <a:schemeClr val="tx1"/>
                </a:solidFill>
                <a:latin typeface="Arial" pitchFamily="34" charset="0"/>
                <a:cs typeface="Arial" pitchFamily="34" charset="0"/>
              </a:defRPr>
            </a:lvl4pPr>
            <a:lvl5pPr algn="r" rtl="1" fontAlgn="base">
              <a:spcBef>
                <a:spcPct val="0"/>
              </a:spcBef>
              <a:spcAft>
                <a:spcPct val="0"/>
              </a:spcAft>
              <a:defRPr>
                <a:solidFill>
                  <a:schemeClr val="tx1"/>
                </a:solidFill>
                <a:latin typeface="Arial" pitchFamily="34" charset="0"/>
                <a:cs typeface="Arial" pitchFamily="34" charset="0"/>
              </a:defRPr>
            </a:lvl5pPr>
            <a:lvl6pPr algn="r" rtl="1" fontAlgn="base">
              <a:spcBef>
                <a:spcPct val="0"/>
              </a:spcBef>
              <a:spcAft>
                <a:spcPct val="0"/>
              </a:spcAft>
              <a:defRPr>
                <a:solidFill>
                  <a:schemeClr val="tx1"/>
                </a:solidFill>
                <a:latin typeface="Arial" pitchFamily="34" charset="0"/>
                <a:cs typeface="Arial" pitchFamily="34" charset="0"/>
              </a:defRPr>
            </a:lvl6pPr>
            <a:lvl7pPr algn="r" rtl="1" fontAlgn="base">
              <a:spcBef>
                <a:spcPct val="0"/>
              </a:spcBef>
              <a:spcAft>
                <a:spcPct val="0"/>
              </a:spcAft>
              <a:defRPr>
                <a:solidFill>
                  <a:schemeClr val="tx1"/>
                </a:solidFill>
                <a:latin typeface="Arial" pitchFamily="34" charset="0"/>
                <a:cs typeface="Arial" pitchFamily="34" charset="0"/>
              </a:defRPr>
            </a:lvl7pPr>
            <a:lvl8pPr algn="r" rtl="1" fontAlgn="base">
              <a:spcBef>
                <a:spcPct val="0"/>
              </a:spcBef>
              <a:spcAft>
                <a:spcPct val="0"/>
              </a:spcAft>
              <a:defRPr>
                <a:solidFill>
                  <a:schemeClr val="tx1"/>
                </a:solidFill>
                <a:latin typeface="Arial" pitchFamily="34" charset="0"/>
                <a:cs typeface="Arial" pitchFamily="34" charset="0"/>
              </a:defRPr>
            </a:lvl8pPr>
            <a:lvl9pPr algn="r" rtl="1" fontAlgn="base">
              <a:spcBef>
                <a:spcPct val="0"/>
              </a:spcBef>
              <a:spcAft>
                <a:spcPct val="0"/>
              </a:spcAft>
              <a:defRPr>
                <a:solidFill>
                  <a:schemeClr val="tx1"/>
                </a:solidFill>
                <a:latin typeface="Arial" pitchFamily="34" charset="0"/>
                <a:cs typeface="Arial"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هیئت مدیره شرکت مهندسی شهریار از شما درخواست کرده است صورتی را آماده نمائید که سرمایه در گردش مورد نیاز برای 156.000 واحد تولید را نشان دهد.</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اطلاعات زیر در دسترس هستند:</a:t>
            </a:r>
            <a:endParaRPr kumimoji="0" lang="fa-IR"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altLang="fa-IR" sz="1400" dirty="0">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altLang="fa-IR" sz="1400" b="0" i="0" u="none" strike="noStrike" cap="none" normalizeH="0" baseline="0" dirty="0" smtClean="0">
              <a:ln>
                <a:noFill/>
              </a:ln>
              <a:solidFill>
                <a:schemeClr val="tx1"/>
              </a:solidFill>
              <a:effectLst/>
              <a:latin typeface="Sakkal Majalla" pitchFamily="2" charset="-78"/>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1/ مواد اولیه انبار، به طور متوسط یک ماه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2/ مواد اولیه فرآیند تولید، به طور متوسط دو هفته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3/ کالای تکمیل شده انبار، به طور متوسط یک ماه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4/ اعتبار مجاز تامین کنندگان، یک ماه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5/ تاخیر در زمان پرداخت بدهکاران، دو ماه </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6/ تاخیر در پرداخت دستمزد 5/1 هفته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7/ تاخیر در پرداخت سربار یک ماه</a:t>
            </a:r>
            <a:endParaRPr kumimoji="0" lang="en-US" altLang="fa-I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از کل فروش­ها 20% نقد است. وجه نقد نگهداری شده</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ar-SA" altLang="fa-IR" sz="1400" b="0" i="0" u="none" strike="noStrike" cap="none" normalizeH="0" baseline="0" dirty="0" smtClean="0">
                <a:ln>
                  <a:noFill/>
                </a:ln>
                <a:solidFill>
                  <a:schemeClr val="tx1"/>
                </a:solidFill>
                <a:effectLst/>
                <a:latin typeface="Sakkal Majalla" pitchFamily="2" charset="-78"/>
                <a:ea typeface="Calibri" pitchFamily="34" charset="0"/>
                <a:cs typeface="B Nazanin" pitchFamily="2" charset="-78"/>
              </a:rPr>
              <a:t> در بانک 60.000 می­باشد. فرض می­شود که تولیدات به طور مساوی در طول سال انجام شده اند. افزایش دستمزد و سربار مشابه است و دوره زمانی 4 هفته معادل یک ماه است.</a:t>
            </a:r>
            <a:endParaRPr kumimoji="0" lang="ar-SA" alt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6534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543800" cy="4247317"/>
          </a:xfrm>
          <a:prstGeom prst="rect">
            <a:avLst/>
          </a:prstGeom>
        </p:spPr>
        <p:txBody>
          <a:bodyPr wrap="square">
            <a:spAutoFit/>
          </a:bodyPr>
          <a:lstStyle/>
          <a:p>
            <a:pPr marL="285750" lvl="0" indent="-285750" algn="just" rtl="1">
              <a:buFont typeface="Arial" panose="020B0604020202020204" pitchFamily="34" charset="0"/>
              <a:buChar char="•"/>
            </a:pPr>
            <a:r>
              <a:rPr lang="ar-SA" dirty="0"/>
              <a:t>مدیریت شرکت گسترش در نظر دارد سرمایه در گردش خود را برای یک سال آتی تهیه کند. از شما به عنوان مدیر مالی خواسته شده است با توجه به اطلاعات زیر، ترازنامه و صورت وضعیت سرمایه در گردش را تهیه کنید</a:t>
            </a:r>
            <a:r>
              <a:rPr lang="ar-SA" dirty="0" smtClean="0"/>
              <a:t>.</a:t>
            </a:r>
            <a:endParaRPr lang="fa-IR" dirty="0" smtClean="0"/>
          </a:p>
          <a:p>
            <a:pPr lvl="0" algn="just" rtl="1"/>
            <a:endParaRPr lang="en-US" dirty="0"/>
          </a:p>
          <a:p>
            <a:pPr algn="just" rtl="1"/>
            <a:r>
              <a:rPr lang="ar-SA" dirty="0"/>
              <a:t>سهام سرمایه: 300.000ریال</a:t>
            </a:r>
            <a:endParaRPr lang="en-US" dirty="0"/>
          </a:p>
          <a:p>
            <a:pPr algn="just" rtl="1"/>
            <a:r>
              <a:rPr lang="ar-SA" dirty="0"/>
              <a:t>اوراق قرضه 6 درصدی: 100.000ریال</a:t>
            </a:r>
            <a:endParaRPr lang="en-US" dirty="0"/>
          </a:p>
          <a:p>
            <a:pPr algn="just" rtl="1"/>
            <a:r>
              <a:rPr lang="ar-SA" dirty="0"/>
              <a:t>دارایی ثابت: 150.000ریال</a:t>
            </a:r>
            <a:endParaRPr lang="en-US" dirty="0"/>
          </a:p>
          <a:p>
            <a:pPr algn="just" rtl="1"/>
            <a:r>
              <a:rPr lang="ar-SA" dirty="0"/>
              <a:t>تولید سال گذشته: 7.200 واحد بوده و همان سطح باید در طول سال جاری ادامه یابد.</a:t>
            </a:r>
            <a:endParaRPr lang="en-US" dirty="0"/>
          </a:p>
          <a:p>
            <a:pPr algn="just" rtl="1"/>
            <a:r>
              <a:rPr lang="ar-SA" dirty="0"/>
              <a:t>اجزای قیمت تمام شده شامل 40% مواد و 15% دستمزد و 25% سربار است.</a:t>
            </a:r>
            <a:endParaRPr lang="en-US" dirty="0"/>
          </a:p>
          <a:p>
            <a:pPr algn="just" rtl="1"/>
            <a:r>
              <a:rPr lang="ar-SA" dirty="0"/>
              <a:t>مواد اولیه انبار برای یک ماه، کالای در جریان ساخت نصف ماه و کالای ساخته شده دو ماه در موجودی­ها باقی می­مانند.</a:t>
            </a:r>
            <a:endParaRPr lang="en-US" dirty="0"/>
          </a:p>
          <a:p>
            <a:pPr algn="just" rtl="1"/>
            <a:r>
              <a:rPr lang="ar-SA" dirty="0"/>
              <a:t>اعتبار مجاز بدهکاران دو ماه وطلبکاران یک ماه است.</a:t>
            </a:r>
            <a:endParaRPr lang="en-US" dirty="0"/>
          </a:p>
          <a:p>
            <a:pPr algn="just" rtl="1"/>
            <a:r>
              <a:rPr lang="ar-SA" dirty="0"/>
              <a:t>قیمت فروش: 8 ریال</a:t>
            </a:r>
            <a:endParaRPr lang="en-US" dirty="0"/>
          </a:p>
          <a:p>
            <a:pPr algn="just" rtl="1"/>
            <a:r>
              <a:rPr lang="ar-SA" dirty="0"/>
              <a:t>درصد تکمیل کار در جریان از نظر مواد 100% و تبدیل 50% است.</a:t>
            </a:r>
            <a:endParaRPr lang="en-US" dirty="0"/>
          </a:p>
        </p:txBody>
      </p:sp>
    </p:spTree>
    <p:extLst>
      <p:ext uri="{BB962C8B-B14F-4D97-AF65-F5344CB8AC3E}">
        <p14:creationId xmlns:p14="http://schemas.microsoft.com/office/powerpoint/2010/main" val="1831322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400800" cy="457200"/>
          </a:xfrm>
        </p:spPr>
        <p:txBody>
          <a:bodyPr>
            <a:noAutofit/>
          </a:bodyPr>
          <a:lstStyle/>
          <a:p>
            <a:r>
              <a:rPr lang="fa-IR" sz="4000" b="1" i="1" dirty="0" smtClean="0">
                <a:solidFill>
                  <a:schemeClr val="accent4">
                    <a:lumMod val="60000"/>
                    <a:lumOff val="40000"/>
                  </a:schemeClr>
                </a:solidFill>
                <a:effectLst>
                  <a:outerShdw blurRad="38100" dist="38100" dir="2700000" algn="tl">
                    <a:srgbClr val="000000">
                      <a:alpha val="43137"/>
                    </a:srgbClr>
                  </a:outerShdw>
                </a:effectLst>
                <a:cs typeface="B Fantezy" pitchFamily="2" charset="-78"/>
              </a:rPr>
              <a:t>برایتان </a:t>
            </a:r>
            <a:r>
              <a:rPr lang="fa-IR" sz="4000" b="1" i="1" dirty="0">
                <a:solidFill>
                  <a:schemeClr val="accent4">
                    <a:lumMod val="60000"/>
                    <a:lumOff val="40000"/>
                  </a:schemeClr>
                </a:solidFill>
                <a:effectLst>
                  <a:outerShdw blurRad="38100" dist="38100" dir="2700000" algn="tl">
                    <a:srgbClr val="000000">
                      <a:alpha val="43137"/>
                    </a:srgbClr>
                  </a:outerShdw>
                </a:effectLst>
                <a:cs typeface="B Fantezy" pitchFamily="2" charset="-78"/>
              </a:rPr>
              <a:t>آرزو دارم</a:t>
            </a:r>
            <a: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t/>
            </a:r>
            <a:br>
              <a:rPr lang="fa-IR"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rPr>
            </a:br>
            <a:endParaRPr lang="en-US" sz="4000" b="1" dirty="0">
              <a:solidFill>
                <a:schemeClr val="accent4">
                  <a:lumMod val="60000"/>
                  <a:lumOff val="40000"/>
                </a:schemeClr>
              </a:solidFill>
              <a:effectLst>
                <a:outerShdw blurRad="38100" dist="38100" dir="2700000" algn="tl">
                  <a:srgbClr val="000000">
                    <a:alpha val="43137"/>
                  </a:srgbClr>
                </a:outerShdw>
              </a:effectLst>
              <a:cs typeface="B Fantezy" pitchFamily="2" charset="-78"/>
            </a:endParaRPr>
          </a:p>
        </p:txBody>
      </p:sp>
      <p:sp>
        <p:nvSpPr>
          <p:cNvPr id="3" name="Content Placeholder 2"/>
          <p:cNvSpPr>
            <a:spLocks noGrp="1"/>
          </p:cNvSpPr>
          <p:nvPr>
            <p:ph idx="1"/>
          </p:nvPr>
        </p:nvSpPr>
        <p:spPr>
          <a:xfrm>
            <a:off x="1752600" y="2057400"/>
            <a:ext cx="6400800" cy="3048001"/>
          </a:xfrm>
        </p:spPr>
        <p:txBody>
          <a:bodyPr>
            <a:noAutofit/>
          </a:bodyPr>
          <a:lstStyle/>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نور نازک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قلبتان٬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تاریکی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نیامیزد</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که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چشمانتان٬به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زیبایی ببیند زندگی ها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چو باران٬آبی و زیبا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ببارید٬شادمانه </a:t>
            </a: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روی گرد غم</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indent="0" algn="ctr" rtl="1">
              <a:buNone/>
            </a:pPr>
            <a:r>
              <a:rPr lang="fa-IR" sz="2800" i="1"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به دور از دل گرفتن </a:t>
            </a:r>
            <a:r>
              <a:rPr lang="fa-IR" sz="2800" i="1" dirty="0" smtClean="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rPr>
              <a:t>ها</a:t>
            </a:r>
            <a:endParaRPr lang="fa-IR"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a:p>
            <a:pPr algn="ctr" rtl="1"/>
            <a:endParaRPr lang="en-US" sz="2800" dirty="0">
              <a:solidFill>
                <a:schemeClr val="accent3">
                  <a:lumMod val="60000"/>
                  <a:lumOff val="40000"/>
                </a:schemeClr>
              </a:solidFill>
              <a:effectLst>
                <a:outerShdw blurRad="38100" dist="38100" dir="2700000" algn="tl">
                  <a:srgbClr val="000000">
                    <a:alpha val="43137"/>
                  </a:srgbClr>
                </a:outerShdw>
              </a:effectLst>
              <a:cs typeface="B Zar" panose="00000400000000000000" pitchFamily="2" charset="-78"/>
            </a:endParaRPr>
          </a:p>
        </p:txBody>
      </p:sp>
      <p:pic>
        <p:nvPicPr>
          <p:cNvPr id="1026" name="Picture 2" descr="http://t2.gstatic.com/images?q=tbn:ANd9GcSeWTioNcUVLjln1sR_rwKpBB12wprk_sHCTlrz0OZ0mwGmz1i_BQ"/>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748145" y="3505200"/>
            <a:ext cx="2209800" cy="1905000"/>
          </a:xfrm>
          <a:prstGeom prst="rect">
            <a:avLst/>
          </a:prstGeom>
          <a:ln>
            <a:noFill/>
          </a:ln>
          <a:effectLst>
            <a:reflection blurRad="6350" stA="52000" endA="300" endPos="35000" dir="5400000" sy="-100000" algn="bl" rotWithShape="0"/>
            <a:softEdge rad="6350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097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5702" y="354504"/>
            <a:ext cx="5715000" cy="1107996"/>
          </a:xfrm>
          <a:prstGeom prst="rect">
            <a:avLst/>
          </a:prstGeom>
          <a:noFill/>
        </p:spPr>
        <p:txBody>
          <a:bodyPr wrap="square" rtlCol="1">
            <a:spAutoFit/>
          </a:bodyPr>
          <a:lstStyle/>
          <a:p>
            <a:pPr algn="ctr"/>
            <a:r>
              <a:rPr lang="fa-IR" sz="6600" b="1" dirty="0" smtClean="0">
                <a:latin typeface="IranNastaliq" panose="02020505000000020003" pitchFamily="18" charset="0"/>
                <a:cs typeface="IranNastaliq" panose="02020505000000020003" pitchFamily="18" charset="0"/>
              </a:rPr>
              <a:t>فهرست مطالب</a:t>
            </a:r>
            <a:endParaRPr lang="fa-IR" sz="6600" b="1" dirty="0">
              <a:latin typeface="IranNastaliq" panose="02020505000000020003" pitchFamily="18" charset="0"/>
              <a:cs typeface="IranNastaliq" panose="02020505000000020003" pitchFamily="18" charset="0"/>
            </a:endParaRPr>
          </a:p>
        </p:txBody>
      </p:sp>
      <p:sp>
        <p:nvSpPr>
          <p:cNvPr id="11" name="Rounded Rectangle 10">
            <a:hlinkClick r:id="rId3" action="ppaction://hlinksldjump"/>
          </p:cNvPr>
          <p:cNvSpPr/>
          <p:nvPr/>
        </p:nvSpPr>
        <p:spPr>
          <a:xfrm>
            <a:off x="1066800" y="2414973"/>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a:r>
              <a:rPr lang="fa-IR" sz="1600" b="1" dirty="0" smtClean="0">
                <a:solidFill>
                  <a:schemeClr val="bg1"/>
                </a:solidFill>
              </a:rPr>
              <a:t>2- </a:t>
            </a:r>
            <a:r>
              <a:rPr lang="fa-IR" sz="1600" dirty="0"/>
              <a:t>. </a:t>
            </a:r>
            <a:r>
              <a:rPr lang="fa-IR" sz="1600" dirty="0"/>
              <a:t>یادگیری تکنیکهای متنوع کنترل و طبقه بندی موجودیها </a:t>
            </a:r>
            <a:endParaRPr lang="en-US" sz="1600" dirty="0"/>
          </a:p>
        </p:txBody>
      </p:sp>
      <p:sp>
        <p:nvSpPr>
          <p:cNvPr id="12" name="Rounded Rectangle 11">
            <a:hlinkClick r:id="rId4" action="ppaction://hlinksldjump"/>
          </p:cNvPr>
          <p:cNvSpPr/>
          <p:nvPr/>
        </p:nvSpPr>
        <p:spPr>
          <a:xfrm>
            <a:off x="1066800" y="297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a:r>
              <a:rPr lang="fa-IR" sz="1600" b="1" dirty="0" smtClean="0">
                <a:solidFill>
                  <a:schemeClr val="bg1"/>
                </a:solidFill>
              </a:rPr>
              <a:t>3- </a:t>
            </a:r>
            <a:r>
              <a:rPr lang="fa-IR" sz="1600" dirty="0"/>
              <a:t>آشنایی با انگیزه نگهداشت وجوه نقد</a:t>
            </a:r>
            <a:endParaRPr lang="fa-IR" sz="1600" b="1" dirty="0" smtClean="0">
              <a:solidFill>
                <a:schemeClr val="bg1"/>
              </a:solidFill>
            </a:endParaRPr>
          </a:p>
        </p:txBody>
      </p:sp>
      <p:sp>
        <p:nvSpPr>
          <p:cNvPr id="14" name="Rounded Rectangle 13">
            <a:hlinkClick r:id="" action="ppaction://noaction"/>
          </p:cNvPr>
          <p:cNvSpPr/>
          <p:nvPr/>
        </p:nvSpPr>
        <p:spPr>
          <a:xfrm>
            <a:off x="1066800" y="351885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4- </a:t>
            </a:r>
            <a:r>
              <a:rPr lang="fa-IR" sz="1600" dirty="0"/>
              <a:t>یادگیری تکنیکهای مدیریت وجوه نقد </a:t>
            </a:r>
            <a:endParaRPr lang="en-US" sz="1600" dirty="0"/>
          </a:p>
        </p:txBody>
      </p:sp>
      <p:sp>
        <p:nvSpPr>
          <p:cNvPr id="15" name="Rounded Rectangle 14">
            <a:hlinkClick r:id="" action="ppaction://noaction"/>
          </p:cNvPr>
          <p:cNvSpPr/>
          <p:nvPr/>
        </p:nvSpPr>
        <p:spPr>
          <a:xfrm>
            <a:off x="1066800" y="407248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dirty="0"/>
              <a:t>5-</a:t>
            </a:r>
            <a:r>
              <a:rPr lang="fa-IR" sz="1600" dirty="0" smtClean="0"/>
              <a:t>شنایی </a:t>
            </a:r>
            <a:r>
              <a:rPr lang="fa-IR" sz="1600" dirty="0"/>
              <a:t>با مفاهیم نگهداشت سطح موجودی­ها</a:t>
            </a:r>
            <a:endParaRPr lang="fa-IR" sz="1000" b="1" dirty="0" smtClean="0">
              <a:solidFill>
                <a:schemeClr val="tx1"/>
              </a:solidFill>
            </a:endParaRPr>
          </a:p>
        </p:txBody>
      </p:sp>
      <p:sp>
        <p:nvSpPr>
          <p:cNvPr id="13" name="Rounded Rectangle 12">
            <a:hlinkClick r:id="rId5" action="ppaction://hlinksldjump"/>
          </p:cNvPr>
          <p:cNvSpPr/>
          <p:nvPr/>
        </p:nvSpPr>
        <p:spPr>
          <a:xfrm>
            <a:off x="1066800" y="1847230"/>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1- </a:t>
            </a:r>
            <a:r>
              <a:rPr lang="fa-IR" sz="1600" dirty="0"/>
              <a:t>آشنایی با اهداف موجودیها</a:t>
            </a:r>
            <a:endParaRPr lang="en-US" sz="1600" dirty="0"/>
          </a:p>
        </p:txBody>
      </p:sp>
      <p:sp>
        <p:nvSpPr>
          <p:cNvPr id="8" name="Rounded Rectangle 7">
            <a:hlinkClick r:id="rId3" action="ppaction://hlinksldjump"/>
          </p:cNvPr>
          <p:cNvSpPr/>
          <p:nvPr/>
        </p:nvSpPr>
        <p:spPr>
          <a:xfrm>
            <a:off x="1066799" y="4612487"/>
            <a:ext cx="5358111" cy="5400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smtClean="0">
                <a:solidFill>
                  <a:schemeClr val="bg1"/>
                </a:solidFill>
              </a:rPr>
              <a:t>6-</a:t>
            </a:r>
            <a:r>
              <a:rPr lang="fa-IR" sz="1600" dirty="0" smtClean="0"/>
              <a:t> </a:t>
            </a:r>
            <a:r>
              <a:rPr lang="fa-IR" sz="1600" dirty="0"/>
              <a:t>آشنایی با مفاهیم مقدار اقتصادی سفارش</a:t>
            </a:r>
            <a:endParaRPr lang="en-US" sz="1600" dirty="0"/>
          </a:p>
        </p:txBody>
      </p:sp>
    </p:spTree>
    <p:extLst>
      <p:ext uri="{BB962C8B-B14F-4D97-AF65-F5344CB8AC3E}">
        <p14:creationId xmlns:p14="http://schemas.microsoft.com/office/powerpoint/2010/main" val="17845915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754" y="1956040"/>
            <a:ext cx="6570246" cy="4093428"/>
          </a:xfrm>
          <a:prstGeom prst="rect">
            <a:avLst/>
          </a:prstGeom>
        </p:spPr>
        <p:txBody>
          <a:bodyPr wrap="square">
            <a:spAutoFit/>
          </a:bodyPr>
          <a:lstStyle/>
          <a:p>
            <a:pPr algn="just" rtl="1"/>
            <a:r>
              <a:rPr lang="fa-IR" sz="2000" b="1" dirty="0" smtClean="0">
                <a:solidFill>
                  <a:prstClr val="black"/>
                </a:solidFill>
                <a:latin typeface="Calibri"/>
                <a:ea typeface="Calibri"/>
                <a:cs typeface="B Nazanin" panose="00000400000000000000" pitchFamily="2" charset="-78"/>
              </a:rPr>
              <a:t> </a:t>
            </a:r>
            <a:r>
              <a:rPr lang="fa-IR" sz="2000" dirty="0"/>
              <a:t>مدیریت سرمایه در گردش از اجزای مهم مدیریت مالی در سازمانها و مؤسسات تجاری و حتی غیرتجاری است. مهمترین هدف مدیریت سرمایه در گردش، مدیریت موثر داراییها و بدهی های جاری و همچنین نگهداشت میزان کافی از هر دو مورد می باشد. به زبان ساده تر اداره داراییها و بدهی های جاری شرکت، مدیریت سرمایه در گردش نامیده می شود. </a:t>
            </a:r>
            <a:endParaRPr lang="en-US" sz="2000" dirty="0"/>
          </a:p>
          <a:p>
            <a:pPr algn="just" rtl="1"/>
            <a:r>
              <a:rPr lang="fa-IR" sz="2000" dirty="0"/>
              <a:t>فرض بر این است که مدیریت اجزای کلیدی سرمایه در گردش مانند وجه نقد، موجودی کالا، حساب های دریافتنی و حسابهای پرداختنی دارای اهمیت زیادی است. زیرا بخش عمده ای از سرمایه در گردش در این اقلام گنجانده شده است. </a:t>
            </a:r>
            <a:endParaRPr lang="en-US" sz="2000" dirty="0"/>
          </a:p>
          <a:p>
            <a:pPr algn="just" rtl="1"/>
            <a:endParaRPr lang="fa-IR" sz="2000" b="1" dirty="0">
              <a:solidFill>
                <a:prstClr val="black"/>
              </a:solidFill>
              <a:latin typeface="Calibri"/>
              <a:ea typeface="Calibri"/>
              <a:cs typeface="B Nazanin" panose="00000400000000000000" pitchFamily="2" charset="-78"/>
            </a:endParaRPr>
          </a:p>
        </p:txBody>
      </p:sp>
      <p:sp>
        <p:nvSpPr>
          <p:cNvPr id="5" name="Rounded Rectangle 4"/>
          <p:cNvSpPr/>
          <p:nvPr/>
        </p:nvSpPr>
        <p:spPr>
          <a:xfrm>
            <a:off x="2514600" y="544303"/>
            <a:ext cx="2514600" cy="63784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fa-IR" sz="4000" dirty="0" smtClean="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مقدمه</a:t>
            </a:r>
            <a:endParaRPr lang="fa-IR" sz="4000" dirty="0">
              <a:solidFill>
                <a:prstClr val="black"/>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765633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066800"/>
            <a:ext cx="7239000" cy="3416320"/>
          </a:xfrm>
          <a:prstGeom prst="rect">
            <a:avLst/>
          </a:prstGeom>
        </p:spPr>
        <p:txBody>
          <a:bodyPr wrap="square">
            <a:spAutoFit/>
          </a:bodyPr>
          <a:lstStyle/>
          <a:p>
            <a:pPr algn="just" rtl="1"/>
            <a:r>
              <a:rPr lang="fa-IR" b="1" dirty="0"/>
              <a:t>مفهوم و تعریف سرمایه در گردش</a:t>
            </a:r>
            <a:endParaRPr lang="en-US" dirty="0"/>
          </a:p>
          <a:p>
            <a:pPr algn="just" rtl="1"/>
            <a:r>
              <a:rPr lang="fa-IR" dirty="0"/>
              <a:t>مدیریت سرمایه در گردش فعالیتی است که شامل برنامه ریزی، سازماندهی و کنترل اجزای تشکیل دهنده سرمایه در گردش مثل وجه نقد، موجودی بانک، حساب های دریافتنی، حساب های پرداختنی، اضافه برداشت بانکی و وام های کوتاه مدت می باشد. مطابق تعریف اسمیت "مدیریت سرمایه در گردش با مسائلی مواجه است که در جهت مدیریت داراییها و بدهی های جاری و روابط متقابل بین آنها بوجود می آید".</a:t>
            </a:r>
            <a:endParaRPr lang="en-US" dirty="0"/>
          </a:p>
          <a:p>
            <a:pPr algn="just" rtl="1"/>
            <a:r>
              <a:rPr lang="fa-IR" dirty="0"/>
              <a:t>مطابق تعریف وستون و بریگهام، "مدیریت سرمایه در گردش عموماً به مازاد داراییهای جاری و بدهی های جاری تاکید می کند". بنابراین مدیریت سرمایه در گردش به همه جنبه های اداره دارایی ها و بدهی های جاری اشاره می کند. </a:t>
            </a:r>
            <a:endParaRPr lang="en-US" dirty="0"/>
          </a:p>
          <a:p>
            <a:pPr algn="just" rtl="1"/>
            <a:endParaRPr lang="en-US" dirty="0"/>
          </a:p>
        </p:txBody>
      </p:sp>
    </p:spTree>
    <p:extLst>
      <p:ext uri="{BB962C8B-B14F-4D97-AF65-F5344CB8AC3E}">
        <p14:creationId xmlns:p14="http://schemas.microsoft.com/office/powerpoint/2010/main" val="211444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6" y="1219200"/>
            <a:ext cx="7162800" cy="3693319"/>
          </a:xfrm>
          <a:prstGeom prst="rect">
            <a:avLst/>
          </a:prstGeom>
        </p:spPr>
        <p:txBody>
          <a:bodyPr wrap="square">
            <a:spAutoFit/>
          </a:bodyPr>
          <a:lstStyle/>
          <a:p>
            <a:pPr algn="just" rtl="1"/>
            <a:r>
              <a:rPr lang="fa-IR" b="1" dirty="0"/>
              <a:t>مدیریت </a:t>
            </a:r>
            <a:r>
              <a:rPr lang="fa-IR" b="1" dirty="0" smtClean="0"/>
              <a:t>موجودی</a:t>
            </a:r>
          </a:p>
          <a:p>
            <a:pPr algn="just" rtl="1"/>
            <a:endParaRPr lang="fa-IR" b="1" dirty="0"/>
          </a:p>
          <a:p>
            <a:pPr algn="just" rtl="1"/>
            <a:endParaRPr lang="en-US" dirty="0"/>
          </a:p>
          <a:p>
            <a:pPr algn="just" rtl="1"/>
            <a:r>
              <a:rPr lang="fa-IR" dirty="0"/>
              <a:t> موجودی ها مهمترین بخش داراییهای جاری یک شرکت را تشکیل می دهند. همچنین موجودی ها جهت آسانتر اجرا شدن فعالیتهای شرکت ضروری هستند. برنامه­ریزی صحیح جهت خریداری مواد اولیه، کنترل، ذخیره سازی و ثبت آنها به عنوان بخشی از مدیریت موجودی ها است. مدیریت موجودی به مفهوم مدیریت مواد اولیه و موارد مرتبط با آن می باشد. مباحثی از قبیل اینکه چه نوع کالایی خریداری شود و چگونه تحصیل شود، مقدار خرید، مکان خرید، مکان ذخیره سازی موجودی و تعیین زمان استفاده از این موجودی ها از مواردی است که به مدیریت موجودیها مربوط است. </a:t>
            </a:r>
            <a:endParaRPr lang="fa-IR" dirty="0" smtClean="0"/>
          </a:p>
          <a:p>
            <a:pPr algn="just" rtl="1"/>
            <a:endParaRPr lang="fa-IR" dirty="0"/>
          </a:p>
          <a:p>
            <a:pPr algn="just" rtl="1"/>
            <a:endParaRPr lang="en-US" dirty="0"/>
          </a:p>
        </p:txBody>
      </p:sp>
    </p:spTree>
    <p:extLst>
      <p:ext uri="{BB962C8B-B14F-4D97-AF65-F5344CB8AC3E}">
        <p14:creationId xmlns:p14="http://schemas.microsoft.com/office/powerpoint/2010/main" val="10944797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462" y="685800"/>
            <a:ext cx="7162800" cy="5632311"/>
          </a:xfrm>
          <a:prstGeom prst="rect">
            <a:avLst/>
          </a:prstGeom>
        </p:spPr>
        <p:txBody>
          <a:bodyPr wrap="square">
            <a:spAutoFit/>
          </a:bodyPr>
          <a:lstStyle/>
          <a:p>
            <a:pPr algn="just" rtl="1"/>
            <a:r>
              <a:rPr lang="fa-IR" b="1" dirty="0"/>
              <a:t>انواع موجودی </a:t>
            </a:r>
            <a:r>
              <a:rPr lang="fa-IR" b="1" dirty="0" smtClean="0"/>
              <a:t>ها</a:t>
            </a:r>
          </a:p>
          <a:p>
            <a:pPr algn="just" rtl="1"/>
            <a:endParaRPr lang="en-US" dirty="0"/>
          </a:p>
          <a:p>
            <a:pPr algn="just" rtl="1"/>
            <a:r>
              <a:rPr lang="fa-IR" dirty="0"/>
              <a:t>موجودی ها می توانند به پنج گروه اصلی تقسیم شوند</a:t>
            </a:r>
            <a:r>
              <a:rPr lang="fa-IR" dirty="0" smtClean="0"/>
              <a:t>:</a:t>
            </a:r>
          </a:p>
          <a:p>
            <a:pPr algn="just" rtl="1"/>
            <a:endParaRPr lang="en-US" dirty="0"/>
          </a:p>
          <a:p>
            <a:pPr algn="just" rtl="1"/>
            <a:r>
              <a:rPr lang="fa-IR" dirty="0"/>
              <a:t>1- </a:t>
            </a:r>
            <a:r>
              <a:rPr lang="fa-IR" u="sng" dirty="0"/>
              <a:t>مواد اولیه:</a:t>
            </a:r>
            <a:r>
              <a:rPr lang="fa-IR" dirty="0"/>
              <a:t> اصلی­ترین و مهمترین بخش موجودی­ها را تشکیل می­دهند و اقلامی هستند که هنوز در جریان تولید محصول قرار نگرفته­اند. </a:t>
            </a:r>
            <a:endParaRPr lang="fa-IR" dirty="0" smtClean="0"/>
          </a:p>
          <a:p>
            <a:pPr algn="just" rtl="1"/>
            <a:endParaRPr lang="en-US" dirty="0"/>
          </a:p>
          <a:p>
            <a:pPr algn="just" rtl="1"/>
            <a:r>
              <a:rPr lang="fa-IR" dirty="0"/>
              <a:t>2- </a:t>
            </a:r>
            <a:r>
              <a:rPr lang="fa-IR" u="sng" dirty="0"/>
              <a:t>کالای در جریان ساخت:</a:t>
            </a:r>
            <a:r>
              <a:rPr lang="fa-IR" dirty="0"/>
              <a:t> همان مواد اولیه ای هستند که در جریان تولید قرار گرفته اند ولی هنوز تکمیل نشده اند و عامل نیروی انسانی و سربار تولید، نقش خود را در تولید آنها تکمیل نکرده­اند</a:t>
            </a:r>
            <a:r>
              <a:rPr lang="fa-IR" dirty="0" smtClean="0"/>
              <a:t>.</a:t>
            </a:r>
          </a:p>
          <a:p>
            <a:pPr algn="just" rtl="1"/>
            <a:endParaRPr lang="en-US" dirty="0"/>
          </a:p>
          <a:p>
            <a:pPr algn="just" rtl="1"/>
            <a:r>
              <a:rPr lang="fa-IR" dirty="0"/>
              <a:t>3- </a:t>
            </a:r>
            <a:r>
              <a:rPr lang="fa-IR" u="sng" dirty="0"/>
              <a:t>لوازم  مصرفی:</a:t>
            </a:r>
            <a:r>
              <a:rPr lang="fa-IR" dirty="0"/>
              <a:t> اقلامی هستند که در جریان ساخت کالاها در واحد تولید ی مورد نیاز می باشند. </a:t>
            </a:r>
            <a:endParaRPr lang="fa-IR" dirty="0" smtClean="0"/>
          </a:p>
          <a:p>
            <a:pPr algn="just" rtl="1"/>
            <a:endParaRPr lang="en-US" dirty="0"/>
          </a:p>
          <a:p>
            <a:pPr algn="just" rtl="1"/>
            <a:r>
              <a:rPr lang="fa-IR" dirty="0"/>
              <a:t>4- </a:t>
            </a:r>
            <a:r>
              <a:rPr lang="fa-IR" u="sng" dirty="0"/>
              <a:t>کالاهای ساخته شده: </a:t>
            </a:r>
            <a:r>
              <a:rPr lang="fa-IR" dirty="0"/>
              <a:t>محصول نهایی فرایند تولید یک واحد تجاری هستند که آماده تحویل به مصرف کنندگان می باشند. </a:t>
            </a:r>
            <a:endParaRPr lang="fa-IR" dirty="0" smtClean="0"/>
          </a:p>
          <a:p>
            <a:pPr algn="just" rtl="1"/>
            <a:endParaRPr lang="en-US" dirty="0"/>
          </a:p>
          <a:p>
            <a:pPr algn="just" rtl="1"/>
            <a:r>
              <a:rPr lang="fa-IR" dirty="0"/>
              <a:t>5-  </a:t>
            </a:r>
            <a:r>
              <a:rPr lang="fa-IR" u="sng" dirty="0"/>
              <a:t>قطعات و لوازم یدکی: </a:t>
            </a:r>
            <a:r>
              <a:rPr lang="fa-IR" dirty="0"/>
              <a:t>یک بخشی از موجودی </a:t>
            </a:r>
            <a:r>
              <a:rPr lang="fa-IR" dirty="0" smtClean="0"/>
              <a:t>هاست </a:t>
            </a:r>
            <a:r>
              <a:rPr lang="fa-IR" dirty="0"/>
              <a:t>که شامل قطعات موردنیاز فعالیت شرکت مانند قطعات و لوازم یدکی خودروها و ماشین­آلات می­باشد. </a:t>
            </a:r>
            <a:endParaRPr lang="en-US" dirty="0"/>
          </a:p>
        </p:txBody>
      </p:sp>
    </p:spTree>
    <p:extLst>
      <p:ext uri="{BB962C8B-B14F-4D97-AF65-F5344CB8AC3E}">
        <p14:creationId xmlns:p14="http://schemas.microsoft.com/office/powerpoint/2010/main" val="24088495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1000"/>
                                        <p:tgtEl>
                                          <p:spTgt spid="2">
                                            <p:txEl>
                                              <p:pRg st="12" end="12"/>
                                            </p:txEl>
                                          </p:spTgt>
                                        </p:tgtEl>
                                      </p:cBhvr>
                                    </p:animEffect>
                                    <p:anim calcmode="lin" valueType="num">
                                      <p:cBhvr>
                                        <p:cTn id="5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444" y="457200"/>
            <a:ext cx="7300356" cy="5601533"/>
          </a:xfrm>
          <a:prstGeom prst="rect">
            <a:avLst/>
          </a:prstGeom>
        </p:spPr>
        <p:txBody>
          <a:bodyPr wrap="square">
            <a:spAutoFit/>
          </a:bodyPr>
          <a:lstStyle/>
          <a:p>
            <a:pPr algn="r" rtl="1"/>
            <a:r>
              <a:rPr lang="fa-IR" sz="1600" b="1" dirty="0"/>
              <a:t>اهداف مدیریت موجودی ها </a:t>
            </a:r>
            <a:endParaRPr lang="en-US" sz="1600" dirty="0"/>
          </a:p>
          <a:p>
            <a:pPr algn="just" rtl="1"/>
            <a:r>
              <a:rPr lang="fa-IR" sz="1600" dirty="0"/>
              <a:t>معمولاً موجودی ها بخش مهمی از داراییهای جاری یک واحد تجاری را تشکیل می دهند. موجودی ها نه تنها یک بخش ضروری در زمینه مدیریت مالی می باشند بلکه با مدیریت تولید نیز مرتبط می­باشند. از این رو تصمیم گیری راجع به سرمایه در گردش موجودی ها، هر دو جنبه مالی و تولیدی محصول را تحت تاثیر قرار می دهد. پس مدیریت بهینه موجودی ها یک بخش ضروری هر نوع فرایند تولیدی است.</a:t>
            </a:r>
            <a:endParaRPr lang="en-US" sz="1600" dirty="0"/>
          </a:p>
          <a:p>
            <a:pPr algn="r" rtl="1"/>
            <a:r>
              <a:rPr lang="fa-IR" sz="1600" dirty="0"/>
              <a:t>اهداف اصلی مدیریت موجودی­ها عبارتند از: </a:t>
            </a:r>
            <a:endParaRPr lang="en-US" sz="1600" dirty="0"/>
          </a:p>
          <a:p>
            <a:pPr algn="r" rtl="1"/>
            <a:r>
              <a:rPr lang="fa-IR" sz="1600" dirty="0"/>
              <a:t>• افزایش کارایی و روان بودن فرایند تولید محصول </a:t>
            </a:r>
            <a:endParaRPr lang="en-US" sz="1600" dirty="0"/>
          </a:p>
          <a:p>
            <a:pPr algn="r" rtl="1"/>
            <a:r>
              <a:rPr lang="fa-IR" sz="1600" dirty="0"/>
              <a:t>• حفظ موجودی بهینه برای حداکثر کردن سودآوری</a:t>
            </a:r>
            <a:endParaRPr lang="en-US" sz="1600" dirty="0"/>
          </a:p>
          <a:p>
            <a:pPr algn="r" rtl="1"/>
            <a:r>
              <a:rPr lang="fa-IR" sz="1600" dirty="0"/>
              <a:t>• برآورده ساختن تقاضای فصلی برای محصولات و موجودیها</a:t>
            </a:r>
            <a:endParaRPr lang="en-US" sz="1600" dirty="0"/>
          </a:p>
          <a:p>
            <a:pPr algn="r" rtl="1"/>
            <a:r>
              <a:rPr lang="fa-IR" sz="1600" dirty="0"/>
              <a:t>• جلوگیری از افزایش قیمت در آینده در اثر تورم</a:t>
            </a:r>
            <a:endParaRPr lang="en-US" sz="1600" dirty="0"/>
          </a:p>
          <a:p>
            <a:pPr algn="r" rtl="1"/>
            <a:r>
              <a:rPr lang="fa-IR" sz="1600" dirty="0"/>
              <a:t>• اطمینان از سطح و محل موجودی های مورد نیاز </a:t>
            </a:r>
            <a:endParaRPr lang="en-US" sz="1600" dirty="0"/>
          </a:p>
          <a:p>
            <a:pPr algn="r" rtl="1"/>
            <a:r>
              <a:rPr lang="fa-IR" sz="1600" dirty="0"/>
              <a:t>• برنامه ریزی برای مکان و زمان خرید </a:t>
            </a:r>
            <a:endParaRPr lang="en-US" sz="1600" dirty="0"/>
          </a:p>
          <a:p>
            <a:pPr algn="r" rtl="1"/>
            <a:r>
              <a:rPr lang="fa-IR" sz="1600" dirty="0"/>
              <a:t>• جلوگیری از افزایش و کاهش بیش از حد ذخیره محصول </a:t>
            </a:r>
            <a:endParaRPr lang="en-US" sz="1600" dirty="0"/>
          </a:p>
          <a:p>
            <a:pPr algn="r" rtl="1"/>
            <a:r>
              <a:rPr lang="fa-IR" sz="1600" b="1" dirty="0" smtClean="0"/>
              <a:t>روش </a:t>
            </a:r>
            <a:r>
              <a:rPr lang="fa-IR" sz="1600" b="1" dirty="0"/>
              <a:t>های مدیریت موجودی </a:t>
            </a:r>
            <a:endParaRPr lang="en-US" sz="1600" dirty="0"/>
          </a:p>
          <a:p>
            <a:pPr algn="just" rtl="1"/>
            <a:r>
              <a:rPr lang="fa-IR" sz="1600" dirty="0"/>
              <a:t>مدیریت موجودی شامل کنترل و اداره موثر موجودی هاست. کنترل موجودی ها اشاره به سیستمی دارد که نسبت به عرضه مقدار مناسب و با کیفیت موجودی ها در زمان مورد نیاز اطمینان دهد و در عین حال از سرمایه گذاری های غیر ضروری در موجودی ها جلوگیری کند. اتخاذ روش های مهم زیر برای مدیریت موجودی ها ضروری است. </a:t>
            </a:r>
            <a:endParaRPr lang="en-US" sz="1600" dirty="0"/>
          </a:p>
          <a:p>
            <a:pPr marL="285750" lvl="0" indent="-285750" algn="just" rtl="1">
              <a:buFont typeface="Arial" panose="020B0604020202020204" pitchFamily="34" charset="0"/>
              <a:buChar char="•"/>
            </a:pPr>
            <a:r>
              <a:rPr lang="fa-IR" sz="1600" dirty="0"/>
              <a:t>روش­های مبتنی بر مقدار سفارش</a:t>
            </a:r>
            <a:endParaRPr lang="en-US" sz="1600" dirty="0"/>
          </a:p>
          <a:p>
            <a:pPr marL="285750" lvl="0" indent="-285750" algn="just" rtl="1">
              <a:buFont typeface="Arial" panose="020B0604020202020204" pitchFamily="34" charset="0"/>
              <a:buChar char="•"/>
            </a:pPr>
            <a:r>
              <a:rPr lang="fa-IR" sz="1600" dirty="0"/>
              <a:t>روش­های مبتنی بر طبقه­بندی موجودی­ها</a:t>
            </a:r>
            <a:endParaRPr lang="en-US" sz="1600" dirty="0"/>
          </a:p>
          <a:p>
            <a:pPr marL="285750" lvl="0" indent="-285750" algn="just" rtl="1">
              <a:buFont typeface="Arial" panose="020B0604020202020204" pitchFamily="34" charset="0"/>
              <a:buChar char="•"/>
            </a:pPr>
            <a:r>
              <a:rPr lang="fa-IR" sz="1600" dirty="0"/>
              <a:t>روش مبتنی بر ثبت </a:t>
            </a:r>
            <a:r>
              <a:rPr lang="fa-IR" sz="1600" dirty="0" smtClean="0"/>
              <a:t>موجودی­ها</a:t>
            </a:r>
          </a:p>
        </p:txBody>
      </p:sp>
    </p:spTree>
    <p:extLst>
      <p:ext uri="{BB962C8B-B14F-4D97-AF65-F5344CB8AC3E}">
        <p14:creationId xmlns:p14="http://schemas.microsoft.com/office/powerpoint/2010/main" val="27578122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7086600" cy="5755422"/>
          </a:xfrm>
          <a:prstGeom prst="rect">
            <a:avLst/>
          </a:prstGeom>
        </p:spPr>
        <p:txBody>
          <a:bodyPr wrap="square">
            <a:spAutoFit/>
          </a:bodyPr>
          <a:lstStyle/>
          <a:p>
            <a:pPr algn="just" rtl="1"/>
            <a:r>
              <a:rPr lang="fa-IR" sz="1600" b="1" dirty="0"/>
              <a:t>روش های مبتنی بر مقدار سفارش موجودی</a:t>
            </a:r>
            <a:endParaRPr lang="en-US" sz="1600" dirty="0"/>
          </a:p>
          <a:p>
            <a:pPr algn="just" rtl="1"/>
            <a:r>
              <a:rPr lang="fa-IR" sz="1600" dirty="0"/>
              <a:t>روش مبتنی بر مقدار سفارش موجودی با عوامل زیر مدیریت می­شود: </a:t>
            </a:r>
            <a:endParaRPr lang="en-US" sz="1600" dirty="0"/>
          </a:p>
          <a:p>
            <a:pPr algn="just" rtl="1"/>
            <a:r>
              <a:rPr lang="fa-IR" sz="1600" b="1" dirty="0"/>
              <a:t>سطح موجودی: </a:t>
            </a:r>
            <a:r>
              <a:rPr lang="fa-IR" sz="1600" dirty="0"/>
              <a:t>منظور سطحی است که توسط واحد تجاری در همه زمان ها حفظ می شود. بنابراین واحد تجاری باید سطح بهینه ای از موجودی را جهت اجرای مطلوب فرایندهای خود حفظ کند. سطوح مختلفی از موجودی را می توان براساس حجم موجودی تعیین نمود.</a:t>
            </a:r>
            <a:endParaRPr lang="en-US" sz="1600" dirty="0"/>
          </a:p>
          <a:p>
            <a:pPr algn="just" rtl="1"/>
            <a:r>
              <a:rPr lang="fa-IR" sz="1600" b="1" dirty="0"/>
              <a:t>سطح حداقل: </a:t>
            </a:r>
            <a:r>
              <a:rPr lang="fa-IR" sz="1600" dirty="0"/>
              <a:t>واحد تجاری باید سطح حداقلی از ذخایر را در همه حال حفظ کند. اگر ذخایر کمتر از حداقل سطح موجودی باشد تولید کالا بدلیل کمبود مواد متوقف خواهد شد. </a:t>
            </a:r>
            <a:endParaRPr lang="en-US" sz="1600" dirty="0"/>
          </a:p>
          <a:p>
            <a:pPr algn="just" rtl="1"/>
            <a:r>
              <a:rPr lang="fa-IR" sz="1600" dirty="0"/>
              <a:t>( دوره دریافت متوسط × متوسط مصرف) – سطح سفارش مجدد = سطح حداقل</a:t>
            </a:r>
            <a:endParaRPr lang="en-US" sz="1600" dirty="0"/>
          </a:p>
          <a:p>
            <a:pPr algn="just" rtl="1"/>
            <a:r>
              <a:rPr lang="fa-IR" sz="1600" b="1" dirty="0"/>
              <a:t>سطح سفارش مجدد: </a:t>
            </a:r>
            <a:r>
              <a:rPr lang="fa-IR" sz="1600" dirty="0"/>
              <a:t>این سطح بین سطوح حداقل و حداکثر سفارش ثابت می باشد. منظور زمانی است که واحد تجاری در این سطح سفارش جدید می دهد.</a:t>
            </a:r>
            <a:endParaRPr lang="en-US" sz="1600" dirty="0"/>
          </a:p>
          <a:p>
            <a:pPr algn="just" rtl="1"/>
            <a:r>
              <a:rPr lang="fa-IR" sz="1600" dirty="0"/>
              <a:t>حداکثر دوره سفارش مجدد × حداکثر مصرف = سطح سفارش مجدد</a:t>
            </a:r>
            <a:endParaRPr lang="en-US" sz="1600" dirty="0"/>
          </a:p>
          <a:p>
            <a:pPr algn="just" rtl="1"/>
            <a:r>
              <a:rPr lang="fa-IR" sz="1600" b="1" dirty="0"/>
              <a:t>سطح حداکثر: </a:t>
            </a:r>
            <a:r>
              <a:rPr lang="fa-IR" sz="1600" dirty="0"/>
              <a:t>منظور حداکثر مقدار موجودی است که واحد تجاری باید آن را حفظ کند. اگر میزان ذخیره موجودی بیشتر از این سطح شود، واحد تجاری با اندوخته بیش از حد مواجه خواهد بود. </a:t>
            </a:r>
            <a:endParaRPr lang="en-US" sz="1600" dirty="0"/>
          </a:p>
          <a:p>
            <a:pPr algn="just" rtl="1"/>
            <a:r>
              <a:rPr lang="fa-IR" sz="1600" dirty="0"/>
              <a:t>(حداقل دوره تحویل × حداقل مصرف) – مقدارسفارش مجدد + سطح سفارش مجدد = سطح حداکثر</a:t>
            </a:r>
            <a:endParaRPr lang="en-US" sz="1600" dirty="0"/>
          </a:p>
          <a:p>
            <a:pPr algn="just" rtl="1"/>
            <a:r>
              <a:rPr lang="fa-IR" sz="1600" b="1" dirty="0"/>
              <a:t>سطح ریسک: </a:t>
            </a:r>
            <a:r>
              <a:rPr lang="fa-IR" sz="1600" dirty="0"/>
              <a:t>سطحی که پایین تر از سطح حداقل می باشد. این سطحی است که موجب توقف فرایند تولید می شود. </a:t>
            </a:r>
            <a:endParaRPr lang="en-US" sz="1600" dirty="0"/>
          </a:p>
          <a:p>
            <a:pPr algn="just" rtl="1"/>
            <a:r>
              <a:rPr lang="fa-IR" sz="1600" dirty="0"/>
              <a:t>حداکثر دوره سفارش مجدد برای خرید فوری× میانگین مصرف = سطح ریسک</a:t>
            </a:r>
            <a:endParaRPr lang="en-US" sz="1600" dirty="0"/>
          </a:p>
          <a:p>
            <a:pPr algn="just" rtl="1"/>
            <a:r>
              <a:rPr lang="fa-IR" sz="1600" b="1" dirty="0"/>
              <a:t>سطح متوسط ذخیره: </a:t>
            </a:r>
            <a:r>
              <a:rPr lang="fa-IR" sz="1600" dirty="0"/>
              <a:t>به طریق زیر محاسبه می شود: </a:t>
            </a:r>
            <a:endParaRPr lang="en-US" sz="1600" dirty="0"/>
          </a:p>
          <a:p>
            <a:pPr algn="just" rtl="1"/>
            <a:r>
              <a:rPr lang="fa-IR" sz="1600" dirty="0"/>
              <a:t>نصف مقدار حداکثر سفارش موجودی + حداقل سطح ذخیره = سطح متوسط ذخیره</a:t>
            </a:r>
            <a:endParaRPr lang="en-US" sz="1600" dirty="0"/>
          </a:p>
        </p:txBody>
      </p:sp>
    </p:spTree>
    <p:extLst>
      <p:ext uri="{BB962C8B-B14F-4D97-AF65-F5344CB8AC3E}">
        <p14:creationId xmlns:p14="http://schemas.microsoft.com/office/powerpoint/2010/main" val="348161479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_rels/them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utur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4.xml><?xml version="1.0" encoding="utf-8"?>
<a:theme xmlns:a="http://schemas.openxmlformats.org/drawingml/2006/main" name="1_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3224</TotalTime>
  <Words>4617</Words>
  <Application>Microsoft Office PowerPoint</Application>
  <PresentationFormat>On-screen Show (4:3)</PresentationFormat>
  <Paragraphs>441</Paragraphs>
  <Slides>29</Slides>
  <Notes>1</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Opulent</vt:lpstr>
      <vt:lpstr>1_Couture</vt:lpstr>
      <vt:lpstr>Celebration</vt:lpstr>
      <vt:lpstr>1_Celebration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برایتان آرزو دارم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hemn</dc:creator>
  <cp:lastModifiedBy>farda</cp:lastModifiedBy>
  <cp:revision>229</cp:revision>
  <dcterms:created xsi:type="dcterms:W3CDTF">2006-08-16T00:00:00Z</dcterms:created>
  <dcterms:modified xsi:type="dcterms:W3CDTF">2020-04-01T13:43:54Z</dcterms:modified>
</cp:coreProperties>
</file>