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Lst>
  <p:sldIdLst>
    <p:sldId id="256" r:id="rId2"/>
    <p:sldId id="271"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97299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98645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075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9301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365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79864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511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7537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92260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77009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18/08/1441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05648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18/08/1441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52094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18/08/1441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294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18/08/1441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35905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18/08/1441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729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18/08/1441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276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18/08/1441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30036725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2.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2.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2.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2.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pic>
        <p:nvPicPr>
          <p:cNvPr id="6"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088"/>
            <a:ext cx="12192000" cy="6727825"/>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23448"/>
    </mc:Choice>
    <mc:Fallback>
      <p:transition spd="slow" advTm="2344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بارهای ثقلی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ترکیب بارهای مرده و زنده است که به صورت عمودی و به سمت مرکز زمین عمل می کند و اعضای سازه ای تحت تنش های فشاری و یا کششی قرار می گیرند. </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58173970"/>
      </p:ext>
    </p:extLst>
  </p:cSld>
  <p:clrMapOvr>
    <a:masterClrMapping/>
  </p:clrMapOvr>
  <mc:AlternateContent xmlns:mc="http://schemas.openxmlformats.org/markup-compatibility/2006">
    <mc:Choice xmlns:p14="http://schemas.microsoft.com/office/powerpoint/2010/main" Requires="p14">
      <p:transition spd="slow" p14:dur="2000" advTm="42897"/>
    </mc:Choice>
    <mc:Fallback>
      <p:transition spd="slow" advTm="42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تعریف بار مرده وارد بر ساختمان</a:t>
            </a:r>
            <a:br>
              <a:rPr lang="fa-IR" b="1" dirty="0" smtClean="0">
                <a:cs typeface="B Nazanin" panose="00000400000000000000" pitchFamily="2" charset="-78"/>
              </a:rPr>
            </a:br>
            <a:r>
              <a:rPr lang="en-US" b="1" dirty="0" smtClean="0">
                <a:cs typeface="B Nazanin" panose="00000400000000000000" pitchFamily="2" charset="-78"/>
              </a:rPr>
              <a:t>Dead Load</a:t>
            </a:r>
            <a:endParaRPr lang="fa-IR" b="1" dirty="0">
              <a:cs typeface="B Nazanin" panose="00000400000000000000" pitchFamily="2" charset="-78"/>
            </a:endParaRPr>
          </a:p>
        </p:txBody>
      </p:sp>
      <p:sp>
        <p:nvSpPr>
          <p:cNvPr id="3" name="Content Placeholder 2"/>
          <p:cNvSpPr>
            <a:spLocks noGrp="1"/>
          </p:cNvSpPr>
          <p:nvPr>
            <p:ph idx="1"/>
          </p:nvPr>
        </p:nvSpPr>
        <p:spPr>
          <a:xfrm>
            <a:off x="5590310" y="2297729"/>
            <a:ext cx="3927763" cy="3880773"/>
          </a:xfrm>
        </p:spPr>
        <p:txBody>
          <a:bodyPr/>
          <a:lstStyle/>
          <a:p>
            <a:pPr algn="justLow"/>
            <a:r>
              <a:rPr lang="fa-IR" dirty="0" smtClean="0">
                <a:cs typeface="B Nazanin" panose="00000400000000000000" pitchFamily="2" charset="-78"/>
              </a:rPr>
              <a:t>نیروهای اجتناب ناپذیر وزن سازه و سنگینی کلیه بارهای ثابت و دائمی (بدین معنا که همیشه وجود دارند) همانند بارهای اجزایی هم چون دیوارها، کف سازی، دیوارهای کناری سازه، سقف ها، تیر، ستون، نازک کاری، پشش ها، تجهیزات و تاسیسات ثابت، وزن جرثقیل ثابت و سایر اجزای سازه ای و معماری جزء این نوع بارها هستند. </a:t>
            </a:r>
            <a:endParaRPr lang="fa-IR" dirty="0">
              <a:cs typeface="B Nazanin" panose="00000400000000000000" pitchFamily="2" charset="-78"/>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020" t="8788" r="5555" b="5455"/>
          <a:stretch/>
        </p:blipFill>
        <p:spPr>
          <a:xfrm>
            <a:off x="519546" y="1600199"/>
            <a:ext cx="5070764" cy="527583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6564194"/>
      </p:ext>
    </p:extLst>
  </p:cSld>
  <p:clrMapOvr>
    <a:masterClrMapping/>
  </p:clrMapOvr>
  <mc:AlternateContent xmlns:mc="http://schemas.openxmlformats.org/markup-compatibility/2006">
    <mc:Choice xmlns:p14="http://schemas.microsoft.com/office/powerpoint/2010/main" Requires="p14">
      <p:transition spd="slow" p14:dur="2000" advTm="64767"/>
    </mc:Choice>
    <mc:Fallback>
      <p:transition spd="slow" advTm="64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تعریف بار زنده وارد بر ساختمان</a:t>
            </a:r>
            <a:br>
              <a:rPr lang="fa-IR" b="1" dirty="0" smtClean="0">
                <a:cs typeface="B Nazanin" panose="00000400000000000000" pitchFamily="2" charset="-78"/>
              </a:rPr>
            </a:br>
            <a:r>
              <a:rPr lang="en-US" b="1" dirty="0" smtClean="0">
                <a:cs typeface="B Nazanin" panose="00000400000000000000" pitchFamily="2" charset="-78"/>
              </a:rPr>
              <a:t>Live Load</a:t>
            </a:r>
            <a:endParaRPr lang="fa-IR" b="1" dirty="0">
              <a:cs typeface="B Nazanin" panose="00000400000000000000" pitchFamily="2" charset="-78"/>
            </a:endParaRPr>
          </a:p>
        </p:txBody>
      </p:sp>
      <p:sp>
        <p:nvSpPr>
          <p:cNvPr id="3" name="Content Placeholder 2"/>
          <p:cNvSpPr>
            <a:spLocks noGrp="1"/>
          </p:cNvSpPr>
          <p:nvPr>
            <p:ph idx="1"/>
          </p:nvPr>
        </p:nvSpPr>
        <p:spPr>
          <a:xfrm>
            <a:off x="677334" y="2297729"/>
            <a:ext cx="8840739" cy="3880773"/>
          </a:xfrm>
        </p:spPr>
        <p:txBody>
          <a:bodyPr/>
          <a:lstStyle/>
          <a:p>
            <a:pPr algn="justLow"/>
            <a:r>
              <a:rPr lang="fa-IR" dirty="0" smtClean="0">
                <a:cs typeface="B Nazanin" panose="00000400000000000000" pitchFamily="2" charset="-78"/>
              </a:rPr>
              <a:t>بارهای زنده بارهایی هستند که متغیر و غیرقابل پیش بینی هستند و مقدار و راستای ثابت ندارند و امکان جا به جایی ندارند. مثل بارهای انسان ها، حیوانات، ماشین ها، اثاثیه، دیوارهای جداکننده، سایر اعضای غیرسازه ای، باران، برف، مکش باد، فشار آب و خاک</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48409072"/>
      </p:ext>
    </p:extLst>
  </p:cSld>
  <p:clrMapOvr>
    <a:masterClrMapping/>
  </p:clrMapOvr>
  <mc:AlternateContent xmlns:mc="http://schemas.openxmlformats.org/markup-compatibility/2006">
    <mc:Choice xmlns:p14="http://schemas.microsoft.com/office/powerpoint/2010/main" Requires="p14">
      <p:transition spd="slow" p14:dur="2000" advTm="49903"/>
    </mc:Choice>
    <mc:Fallback>
      <p:transition spd="slow" advTm="49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0492" y="412937"/>
            <a:ext cx="6338454" cy="6065507"/>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25640388"/>
      </p:ext>
    </p:extLst>
  </p:cSld>
  <p:clrMapOvr>
    <a:masterClrMapping/>
  </p:clrMapOvr>
  <mc:AlternateContent xmlns:mc="http://schemas.openxmlformats.org/markup-compatibility/2006">
    <mc:Choice xmlns:p14="http://schemas.microsoft.com/office/powerpoint/2010/main" Requires="p14">
      <p:transition spd="slow" p14:dur="2000" advTm="42887"/>
    </mc:Choice>
    <mc:Fallback>
      <p:transition spd="slow" advTm="42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 باد</a:t>
            </a:r>
            <a:endParaRPr lang="fa-IR" b="1" dirty="0">
              <a:cs typeface="B Nazanin" panose="00000400000000000000" pitchFamily="2" charset="-78"/>
            </a:endParaRPr>
          </a:p>
        </p:txBody>
      </p:sp>
      <p:sp>
        <p:nvSpPr>
          <p:cNvPr id="3" name="Content Placeholder 2"/>
          <p:cNvSpPr>
            <a:spLocks noGrp="1"/>
          </p:cNvSpPr>
          <p:nvPr>
            <p:ph idx="1"/>
          </p:nvPr>
        </p:nvSpPr>
        <p:spPr>
          <a:xfrm>
            <a:off x="5507183" y="1413166"/>
            <a:ext cx="4262350" cy="4662802"/>
          </a:xfrm>
        </p:spPr>
        <p:txBody>
          <a:bodyPr>
            <a:normAutofit/>
          </a:bodyPr>
          <a:lstStyle/>
          <a:p>
            <a:pPr algn="justLow" fontAlgn="base"/>
            <a:r>
              <a:rPr lang="fa-IR" dirty="0">
                <a:cs typeface="B Nazanin" panose="00000400000000000000" pitchFamily="2" charset="-78"/>
              </a:rPr>
              <a:t>بار باد بر روی سطوح دیوار، سقف هایی که به صورت شیبدار در  ساختمان اجرا میشوند به صورت افقی اعمال می شود.</a:t>
            </a:r>
          </a:p>
          <a:p>
            <a:pPr algn="justLow" fontAlgn="base"/>
            <a:r>
              <a:rPr lang="fa-IR" dirty="0">
                <a:cs typeface="B Nazanin" panose="00000400000000000000" pitchFamily="2" charset="-78"/>
              </a:rPr>
              <a:t>این بدان معنی است که فشار یکنواخت بر اجزای سازنده ی ساختمان وارد میشود و تمایل به برهم زدن ثبات در ساختار و مختل کردن عملکرد آن را دارد</a:t>
            </a:r>
            <a:r>
              <a:rPr lang="fa-IR" dirty="0" smtClean="0">
                <a:cs typeface="B Nazanin" panose="00000400000000000000" pitchFamily="2" charset="-78"/>
              </a:rPr>
              <a:t>.</a:t>
            </a:r>
          </a:p>
          <a:p>
            <a:pPr algn="justLow" fontAlgn="base"/>
            <a:r>
              <a:rPr lang="fa-IR" dirty="0">
                <a:cs typeface="B Nazanin" panose="00000400000000000000" pitchFamily="2" charset="-78"/>
              </a:rPr>
              <a:t>مقدار بار باد ، به عوامل متعددی نظیر موقعیت جغرافیایی ساختمان، ارتفاع سازه، مدت جریان باد،سرعت باد و غیره بستگی دارد.</a:t>
            </a:r>
          </a:p>
          <a:p>
            <a:pPr algn="justLow" fontAlgn="base"/>
            <a:r>
              <a:rPr lang="fa-IR" dirty="0">
                <a:cs typeface="B Nazanin" panose="00000400000000000000" pitchFamily="2" charset="-78"/>
              </a:rPr>
              <a:t>و بر اساس روابط موجود در آیین نامه قابل محاسبه است.</a:t>
            </a:r>
          </a:p>
          <a:p>
            <a:pPr algn="justLow" fontAlgn="base"/>
            <a:r>
              <a:rPr lang="fa-IR" dirty="0">
                <a:cs typeface="B Nazanin" panose="00000400000000000000" pitchFamily="2" charset="-78"/>
              </a:rPr>
              <a:t>بار باد بیشتر در سازه های سبک(سازه های صنعتی یا سوله ها) بحرانی تر می شود.</a:t>
            </a:r>
          </a:p>
          <a:p>
            <a:pPr algn="justLow" fontAlgn="base"/>
            <a:endParaRPr lang="fa-IR" dirty="0">
              <a:cs typeface="B Nazanin" panose="00000400000000000000" pitchFamily="2" charset="-78"/>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909" b="7486"/>
          <a:stretch/>
        </p:blipFill>
        <p:spPr>
          <a:xfrm>
            <a:off x="0" y="1413165"/>
            <a:ext cx="5688387" cy="552617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01835116"/>
      </p:ext>
    </p:extLst>
  </p:cSld>
  <p:clrMapOvr>
    <a:masterClrMapping/>
  </p:clrMapOvr>
  <mc:AlternateContent xmlns:mc="http://schemas.openxmlformats.org/markup-compatibility/2006">
    <mc:Choice xmlns:p14="http://schemas.microsoft.com/office/powerpoint/2010/main" Requires="p14">
      <p:transition spd="slow" p14:dur="2000" advTm="76198"/>
    </mc:Choice>
    <mc:Fallback>
      <p:transition spd="slow" advTm="76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 برف</a:t>
            </a:r>
            <a:endParaRPr lang="fa-IR" b="1" dirty="0">
              <a:cs typeface="B Nazanin" panose="00000400000000000000" pitchFamily="2" charset="-78"/>
            </a:endParaRPr>
          </a:p>
        </p:txBody>
      </p:sp>
      <p:sp>
        <p:nvSpPr>
          <p:cNvPr id="3" name="Content Placeholder 2"/>
          <p:cNvSpPr>
            <a:spLocks noGrp="1"/>
          </p:cNvSpPr>
          <p:nvPr>
            <p:ph idx="1"/>
          </p:nvPr>
        </p:nvSpPr>
        <p:spPr>
          <a:xfrm>
            <a:off x="1059873" y="1413166"/>
            <a:ext cx="8709660" cy="4662802"/>
          </a:xfrm>
        </p:spPr>
        <p:txBody>
          <a:bodyPr>
            <a:normAutofit/>
          </a:bodyPr>
          <a:lstStyle/>
          <a:p>
            <a:pPr algn="justLow" fontAlgn="base"/>
            <a:r>
              <a:rPr lang="fa-IR" dirty="0">
                <a:cs typeface="B Nazanin" panose="00000400000000000000" pitchFamily="2" charset="-78"/>
              </a:rPr>
              <a:t>مقدار بار برف ، به عوامل مختلفی از جمله شکل و اندازه سقف سازه ، مواد تشکیل دهنده سقف، محل ساختمان، عایق سازه، مدت زمان و فرکانس برف،شیب سقف و … بستگی دارد.</a:t>
            </a:r>
          </a:p>
          <a:p>
            <a:pPr algn="justLow" fontAlgn="base"/>
            <a:r>
              <a:rPr lang="fa-IR" dirty="0">
                <a:cs typeface="B Nazanin" panose="00000400000000000000" pitchFamily="2" charset="-78"/>
              </a:rPr>
              <a:t>که مانند بار باد با استفاده از روابط موجود در آیین نامه، میتوان مقدار بار برف را محاسبه نمود.</a:t>
            </a:r>
          </a:p>
          <a:p>
            <a:pPr marL="0" indent="0" algn="justLow" fontAlgn="base">
              <a:buNone/>
            </a:pPr>
            <a:endParaRPr lang="fa-IR" dirty="0">
              <a:cs typeface="B Nazanin"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6368"/>
            <a:ext cx="10058400" cy="315163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39826386"/>
      </p:ext>
    </p:extLst>
  </p:cSld>
  <p:clrMapOvr>
    <a:masterClrMapping/>
  </p:clrMapOvr>
  <mc:AlternateContent xmlns:mc="http://schemas.openxmlformats.org/markup-compatibility/2006">
    <mc:Choice xmlns:p14="http://schemas.microsoft.com/office/powerpoint/2010/main" Requires="p14">
      <p:transition spd="slow" p14:dur="2000" advTm="873"/>
    </mc:Choice>
    <mc:Fallback>
      <p:transition spd="slow" advTm="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 لرزه ای</a:t>
            </a:r>
            <a:endParaRPr lang="fa-IR" b="1" dirty="0">
              <a:cs typeface="B Nazanin" panose="00000400000000000000" pitchFamily="2" charset="-78"/>
            </a:endParaRPr>
          </a:p>
        </p:txBody>
      </p:sp>
      <p:sp>
        <p:nvSpPr>
          <p:cNvPr id="3" name="Content Placeholder 2"/>
          <p:cNvSpPr>
            <a:spLocks noGrp="1"/>
          </p:cNvSpPr>
          <p:nvPr>
            <p:ph idx="1"/>
          </p:nvPr>
        </p:nvSpPr>
        <p:spPr>
          <a:xfrm>
            <a:off x="1059873" y="1413166"/>
            <a:ext cx="8709660" cy="4662802"/>
          </a:xfrm>
        </p:spPr>
        <p:txBody>
          <a:bodyPr>
            <a:normAutofit/>
          </a:bodyPr>
          <a:lstStyle/>
          <a:p>
            <a:pPr algn="justLow" fontAlgn="base"/>
            <a:r>
              <a:rPr lang="fa-IR" dirty="0">
                <a:cs typeface="B Nazanin" panose="00000400000000000000" pitchFamily="2" charset="-78"/>
              </a:rPr>
              <a:t>این بارها نیروهای داخلی هستند که به علت وقوع زلزله و ایجاد حرکت در زمین به سازه وارد میشوند.</a:t>
            </a:r>
          </a:p>
          <a:p>
            <a:pPr algn="justLow" fontAlgn="base"/>
            <a:r>
              <a:rPr lang="fa-IR" dirty="0">
                <a:cs typeface="B Nazanin" panose="00000400000000000000" pitchFamily="2" charset="-78"/>
              </a:rPr>
              <a:t>مقدار بارهای لرزه ای را با استفاده از آیین نامه لرزه ای بدست می آورند</a:t>
            </a:r>
          </a:p>
          <a:p>
            <a:pPr algn="justLow" fontAlgn="base"/>
            <a:r>
              <a:rPr lang="fa-IR" dirty="0">
                <a:cs typeface="B Nazanin" panose="00000400000000000000" pitchFamily="2" charset="-78"/>
              </a:rPr>
              <a:t>که به عوامل متعددی از جمله میزان اهمیت ساختمان،ضریب بازتاب ساختمان،شتاب مبنای طرح،ضریب رفتار ساختمان و …بستگی دارد.</a:t>
            </a:r>
          </a:p>
          <a:p>
            <a:pPr algn="justLow" fontAlgn="base"/>
            <a:r>
              <a:rPr lang="fa-IR" dirty="0">
                <a:cs typeface="B Nazanin" panose="00000400000000000000" pitchFamily="2" charset="-78"/>
              </a:rPr>
              <a:t>مقدار این ضریب ها و روابط برای محاسبه مقدار بارهای لرزه ای در آیین نامه ها موجود می باشد.</a:t>
            </a:r>
          </a:p>
          <a:p>
            <a:pPr marL="0" indent="0" algn="justLow" fontAlgn="base">
              <a:buNone/>
            </a:pPr>
            <a:endParaRPr lang="fa-IR" dirty="0">
              <a:cs typeface="B Nazanin" panose="00000400000000000000" pitchFamily="2" charset="-78"/>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636" t="6656" r="57438" b="61984"/>
          <a:stretch/>
        </p:blipFill>
        <p:spPr>
          <a:xfrm>
            <a:off x="677334" y="3417876"/>
            <a:ext cx="5411739" cy="346165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83020040"/>
      </p:ext>
    </p:extLst>
  </p:cSld>
  <p:clrMapOvr>
    <a:masterClrMapping/>
  </p:clrMapOvr>
  <mc:AlternateContent xmlns:mc="http://schemas.openxmlformats.org/markup-compatibility/2006">
    <mc:Choice xmlns:p14="http://schemas.microsoft.com/office/powerpoint/2010/main" Requires="p14">
      <p:transition spd="slow" p14:dur="2000" advTm="2"/>
    </mc:Choice>
    <mc:Fallback>
      <p:transition spd="slow" advTm="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cs typeface="B Nazanin" panose="00000400000000000000" pitchFamily="2" charset="-78"/>
              </a:rPr>
              <a:t>بارهای وارد بر ساختمان</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4802045"/>
      </p:ext>
    </p:extLst>
  </p:cSld>
  <p:clrMapOvr>
    <a:masterClrMapping/>
  </p:clrMapOvr>
  <mc:AlternateContent xmlns:mc="http://schemas.openxmlformats.org/markup-compatibility/2006">
    <mc:Choice xmlns:p14="http://schemas.microsoft.com/office/powerpoint/2010/main" Requires="p14">
      <p:transition spd="slow" p14:dur="2000" advTm="23448"/>
    </mc:Choice>
    <mc:Fallback>
      <p:transition spd="slow" advTm="23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تعریف بار در علم استاتیک</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وظیفه اصلی یک سازه انتقال بار است. بارها در علم استاتیک تاثیراتی هستند که به صورت یکنواخت یا متمرکز به عناصر سازه ای وارد می شوند. بخشی از بارهای ساختمان ناشی از وزن مصالح به کار رفته و وزن افراد و تجهیزات اشغال کننده ساختمان هستند که در گذر زمان تغییر نمی کنند. این بارها که استاتیکی نامیده می شوند، مبنای طراحی سازه ها قرار می .یرند، این بارها یا از طریق وزن خود سازه یا از طریق عوامل خارجی دیگر به سازه وارد می شوند. هم چنین این بارها متناسب با طراحی معماری و جنس مصالح و موقعیت قرارگیری اجزای سازه ای تغییر می کنند. </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59515"/>
    </mc:Choice>
    <mc:Fallback>
      <p:transition spd="slow" advTm="59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تعریف بار در علم استاتیک</a:t>
            </a:r>
            <a:endParaRPr lang="fa-IR" b="1" dirty="0">
              <a:cs typeface="B Nazanin" panose="00000400000000000000" pitchFamily="2" charset="-78"/>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764" t="5071" r="7433" b="6103"/>
          <a:stretch/>
        </p:blipFill>
        <p:spPr>
          <a:xfrm>
            <a:off x="677334" y="1141210"/>
            <a:ext cx="4481848" cy="5394183"/>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68010996"/>
      </p:ext>
    </p:extLst>
  </p:cSld>
  <p:clrMapOvr>
    <a:masterClrMapping/>
  </p:clrMapOvr>
  <mc:AlternateContent xmlns:mc="http://schemas.openxmlformats.org/markup-compatibility/2006">
    <mc:Choice xmlns:p14="http://schemas.microsoft.com/office/powerpoint/2010/main" Requires="p14">
      <p:transition spd="slow" p14:dur="2000" advTm="54275"/>
    </mc:Choice>
    <mc:Fallback>
      <p:transition spd="slow" advTm="54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cs typeface="B Nazanin" panose="00000400000000000000" pitchFamily="2" charset="-78"/>
              </a:rPr>
              <a:t>انواع بار در ساختمان</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18472224"/>
      </p:ext>
    </p:extLst>
  </p:cSld>
  <p:clrMapOvr>
    <a:masterClrMapping/>
  </p:clrMapOvr>
  <mc:AlternateContent xmlns:mc="http://schemas.openxmlformats.org/markup-compatibility/2006">
    <mc:Choice xmlns:p14="http://schemas.microsoft.com/office/powerpoint/2010/main" Requires="p14">
      <p:transition spd="slow" p14:dur="2000" advTm="8763"/>
    </mc:Choice>
    <mc:Fallback>
      <p:transition spd="slow" advTm="8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بارهای جاذبه زمین</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وزن سازه ها نیروهایی در سازه ایجاد می کند که به بار مرده موسوم هستند و این بارها در تمام طول عمر سازه ثابت هستند.</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34150"/>
    </mc:Choice>
    <mc:Fallback>
      <p:transition spd="slow" advTm="34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بارهای حاصل از تغییرات جوی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این بارها با زمان و مکان تغییر می کنند و به شکل باد، حرارت، رطوبت، باران، برف، سیل و یخ ظاهر می شوند. </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8227378"/>
      </p:ext>
    </p:extLst>
  </p:cSld>
  <p:clrMapOvr>
    <a:masterClrMapping/>
  </p:clrMapOvr>
  <mc:AlternateContent xmlns:mc="http://schemas.openxmlformats.org/markup-compatibility/2006">
    <mc:Choice xmlns:p14="http://schemas.microsoft.com/office/powerpoint/2010/main" Requires="p14">
      <p:transition spd="slow" p14:dur="2000" advTm="14008"/>
    </mc:Choice>
    <mc:Fallback>
      <p:transition spd="slow" advTm="14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بارهای ضربه ای (مصنوعی)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بارهایی مثل حرکت اتومبیل، آسانسورها، ماشین های مکانیکی، تغییر مکان افراد و یا نتیجه انفجار یا ضربه باشند. </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61348730"/>
      </p:ext>
    </p:extLst>
  </p:cSld>
  <p:clrMapOvr>
    <a:masterClrMapping/>
  </p:clrMapOvr>
  <mc:AlternateContent xmlns:mc="http://schemas.openxmlformats.org/markup-compatibility/2006">
    <mc:Choice xmlns:p14="http://schemas.microsoft.com/office/powerpoint/2010/main" Requires="p14">
      <p:transition spd="slow" p14:dur="2000" advTm="16637"/>
    </mc:Choice>
    <mc:Fallback>
      <p:transition spd="slow" advTm="16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بارهای زلزله ای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بارهایی که ناشی از حرکت های نامنظم صفحات پوسته زمین هستند و باعث حرکت در زمین می شوند.. </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9577498"/>
      </p:ext>
    </p:extLst>
  </p:cSld>
  <p:clrMapOvr>
    <a:masterClrMapping/>
  </p:clrMapOvr>
  <mc:AlternateContent xmlns:mc="http://schemas.openxmlformats.org/markup-compatibility/2006">
    <mc:Choice xmlns:p14="http://schemas.microsoft.com/office/powerpoint/2010/main" Requires="p14">
      <p:transition spd="slow" p14:dur="2000" advTm="12259"/>
    </mc:Choice>
    <mc:Fallback>
      <p:transition spd="slow" advTm="12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TotalTime>
  <Words>569</Words>
  <Application>Microsoft Office PowerPoint</Application>
  <PresentationFormat>Widescreen</PresentationFormat>
  <Paragraphs>33</Paragraphs>
  <Slides>16</Slides>
  <Notes>0</Notes>
  <HiddenSlides>0</HiddenSlides>
  <MMClips>16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Nazanin</vt:lpstr>
      <vt:lpstr>Tahoma</vt:lpstr>
      <vt:lpstr>Trebuchet MS</vt:lpstr>
      <vt:lpstr>Wingdings 3</vt:lpstr>
      <vt:lpstr>Facet</vt:lpstr>
      <vt:lpstr>PowerPoint Presentation</vt:lpstr>
      <vt:lpstr>بارهای وارد بر ساختمان</vt:lpstr>
      <vt:lpstr>تعریف بار در علم استاتیک</vt:lpstr>
      <vt:lpstr>تعریف بار در علم استاتیک</vt:lpstr>
      <vt:lpstr>انواع بار در ساختمان</vt:lpstr>
      <vt:lpstr>بارهای جاذبه زمین</vt:lpstr>
      <vt:lpstr>بارهای حاصل از تغییرات جوی</vt:lpstr>
      <vt:lpstr>بارهای ضربه ای (مصنوعی)</vt:lpstr>
      <vt:lpstr>بارهای زلزله ای</vt:lpstr>
      <vt:lpstr>بارهای ثقلی</vt:lpstr>
      <vt:lpstr>تعریف بار مرده وارد بر ساختمان Dead Load</vt:lpstr>
      <vt:lpstr>تعریف بار زنده وارد بر ساختمان Live Load</vt:lpstr>
      <vt:lpstr>PowerPoint Presentation</vt:lpstr>
      <vt:lpstr>بار باد</vt:lpstr>
      <vt:lpstr>بار برف</vt:lpstr>
      <vt:lpstr>بار لرزه ای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5</cp:revision>
  <dcterms:created xsi:type="dcterms:W3CDTF">2020-04-01T12:24:26Z</dcterms:created>
  <dcterms:modified xsi:type="dcterms:W3CDTF">2020-04-11T12:20:55Z</dcterms:modified>
</cp:coreProperties>
</file>