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13B57-92AC-4F65-B884-E4016EA98C9A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E6549-FFDE-4262-A6D0-46CC1FCB7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2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 eaLnBrk="1" hangingPunct="1">
              <a:spcBef>
                <a:spcPct val="0"/>
              </a:spcBef>
            </a:pPr>
            <a:fld id="{DC31C9B0-7982-43F4-9E74-C0168E03BA3E}" type="slidenum">
              <a:rPr lang="fa-IR" altLang="en-US" b="0"/>
              <a:pPr rtl="0" eaLnBrk="1" hangingPunct="1">
                <a:spcBef>
                  <a:spcPct val="0"/>
                </a:spcBef>
              </a:pPr>
              <a:t>1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43427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2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83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0097" y="1904559"/>
            <a:ext cx="5389520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0397" y="1904559"/>
            <a:ext cx="5391506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C1B3-C3E3-44CD-91A4-E353E0C32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11167"/>
      </p:ext>
    </p:extLst>
  </p:cSld>
  <p:clrMapOvr>
    <a:masterClrMapping/>
  </p:clrMapOvr>
  <p:transition spd="slow">
    <p:wheel spokes="2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0098" y="1904559"/>
            <a:ext cx="10971805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98" y="4037665"/>
            <a:ext cx="10971805" cy="1982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BF72D-B2B3-449F-AD6C-0EEA5EAF3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85034"/>
      </p:ext>
    </p:extLst>
  </p:cSld>
  <p:clrMapOvr>
    <a:masterClrMapping/>
  </p:clrMapOvr>
  <p:transition spd="slow"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0097" y="1904559"/>
            <a:ext cx="5389520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0097" y="4037665"/>
            <a:ext cx="5389520" cy="1982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90397" y="1904559"/>
            <a:ext cx="5391506" cy="4115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78471-F5D8-4DAA-B454-E3C02BA53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14185"/>
      </p:ext>
    </p:extLst>
  </p:cSld>
  <p:clrMapOvr>
    <a:masterClrMapping/>
  </p:clrMapOvr>
  <p:transition spd="slow">
    <p:wheel spokes="2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98" y="292032"/>
            <a:ext cx="10971805" cy="13839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0097" y="1904559"/>
            <a:ext cx="5389520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0397" y="1904559"/>
            <a:ext cx="5391506" cy="1980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10098" y="4037665"/>
            <a:ext cx="10971805" cy="1982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9FBDA-8E86-4EEA-99A4-BC4F27F68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21662"/>
      </p:ext>
    </p:extLst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4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5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1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5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1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F53A8-0ECA-4D6E-97DF-F6A62DA821E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578D-FE9D-4958-B706-1E81A39B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2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3389" y="0"/>
            <a:ext cx="7696200" cy="1143000"/>
          </a:xfrm>
        </p:spPr>
        <p:txBody>
          <a:bodyPr vert="horz" lIns="45720" tIns="0" rIns="45720" bIns="0" rtlCol="0" anchor="b">
            <a:normAutofit/>
          </a:bodyPr>
          <a:lstStyle/>
          <a:p>
            <a:pPr algn="ctr">
              <a:defRPr/>
            </a:pPr>
            <a:r>
              <a:rPr lang="fa-IR" sz="4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حرکت </a:t>
            </a:r>
            <a:r>
              <a:rPr lang="fa-IR" sz="4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شناسی جلسه </a:t>
            </a:r>
            <a:r>
              <a:rPr lang="fa-IR" sz="4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پنجم</a:t>
            </a:r>
            <a:endParaRPr lang="en-US" sz="4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79650" y="1557338"/>
            <a:ext cx="7696200" cy="215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algn="ctr">
              <a:buNone/>
            </a:pPr>
            <a:r>
              <a:rPr lang="en-US" altLang="en-US" sz="8900">
                <a:solidFill>
                  <a:srgbClr val="FF6600"/>
                </a:solidFill>
              </a:rPr>
              <a:t>kinesiology</a:t>
            </a:r>
          </a:p>
        </p:txBody>
      </p:sp>
      <p:pic>
        <p:nvPicPr>
          <p:cNvPr id="15364" name="Picture 7" descr="animated_muscles_in_Gai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3284538"/>
            <a:ext cx="8785225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071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A92EF3C5-5A54-4FFD-B9A9-B15E7F8334B5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10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05199" y="620570"/>
            <a:ext cx="8762559" cy="114432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ar-SA" altLang="en-US" sz="3999" b="1">
                <a:cs typeface="Zar" pitchFamily="2" charset="-78"/>
              </a:rPr>
              <a:t>عضلات مؤثر در حركت نزديك</a:t>
            </a:r>
            <a:r>
              <a:rPr lang="en-US" sz="3999" b="1">
                <a:cs typeface="Zar" pitchFamily="2" charset="-78"/>
              </a:rPr>
              <a:t>‎</a:t>
            </a:r>
            <a:r>
              <a:rPr lang="ar-SA" altLang="en-US" sz="3999" b="1">
                <a:cs typeface="Zar" pitchFamily="2" charset="-78"/>
              </a:rPr>
              <a:t/>
            </a:r>
            <a:br>
              <a:rPr lang="ar-SA" altLang="en-US" sz="3999" b="1">
                <a:cs typeface="Zar" pitchFamily="2" charset="-78"/>
              </a:rPr>
            </a:br>
            <a:r>
              <a:rPr lang="ar-SA" altLang="en-US" sz="3999" b="1">
                <a:cs typeface="Zar" pitchFamily="2" charset="-78"/>
              </a:rPr>
              <a:t> شدن افقي بازو</a:t>
            </a:r>
            <a:endParaRPr lang="en-US" altLang="en-US" sz="3999" b="1">
              <a:cs typeface="Zar" pitchFamily="2" charset="-78"/>
            </a:endParaRP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5199" y="1845835"/>
            <a:ext cx="8762559" cy="4524915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defRPr/>
            </a:pPr>
            <a:r>
              <a:rPr lang="ar-SA" altLang="en-US" sz="2000" b="1">
                <a:cs typeface="Zar" pitchFamily="2" charset="-78"/>
              </a:rPr>
              <a:t>حركت آداكشن افقي را گروهي از عضلات، كه در ناحية قدامي مفصل شانه‌ و سينه قرار دارند، انجام مي‌دهند</a:t>
            </a:r>
            <a:r>
              <a:rPr lang="fa-IR" sz="2000" b="1">
                <a:cs typeface="Zar" pitchFamily="2" charset="-78"/>
              </a:rPr>
              <a:t> که</a:t>
            </a:r>
            <a:r>
              <a:rPr lang="ar-SA" altLang="en-US" sz="2000" b="1">
                <a:cs typeface="Zar" pitchFamily="2" charset="-78"/>
              </a:rPr>
              <a:t> عبارت</a:t>
            </a:r>
            <a:r>
              <a:rPr lang="en-US" sz="2000" b="1">
                <a:cs typeface="Zar" pitchFamily="2" charset="-78"/>
              </a:rPr>
              <a:t>‎</a:t>
            </a:r>
            <a:r>
              <a:rPr lang="ar-SA" altLang="en-US" sz="2000" b="1">
                <a:cs typeface="Zar" pitchFamily="2" charset="-78"/>
              </a:rPr>
              <a:t>اند از: سينه‌اي بزرگ (بخش جناغي) تحت كتفي، دلتوئيد (بخش قدامي) و دو سر بازويي (سر كوتاه).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defRPr/>
            </a:pPr>
            <a:r>
              <a:rPr lang="ar-SA" altLang="en-US" sz="2000" b="1">
                <a:cs typeface="Zar" pitchFamily="2" charset="-78"/>
              </a:rPr>
              <a:t>وقتي حركت نزديك</a:t>
            </a:r>
            <a:r>
              <a:rPr lang="en-US" sz="2000" b="1">
                <a:cs typeface="Zar" pitchFamily="2" charset="-78"/>
              </a:rPr>
              <a:t>‎</a:t>
            </a:r>
            <a:r>
              <a:rPr lang="ar-SA" altLang="en-US" sz="2000" b="1">
                <a:cs typeface="Zar" pitchFamily="2" charset="-78"/>
              </a:rPr>
              <a:t>شدن افقي در بازو انجام مي‌شود</a:t>
            </a:r>
            <a:r>
              <a:rPr lang="fa-IR" sz="2000" b="1">
                <a:cs typeface="Zar" pitchFamily="2" charset="-78"/>
              </a:rPr>
              <a:t>،</a:t>
            </a:r>
            <a:r>
              <a:rPr lang="ar-SA" altLang="en-US" sz="2000" b="1">
                <a:cs typeface="Zar" pitchFamily="2" charset="-78"/>
              </a:rPr>
              <a:t> استخوان كتف از خط مياني بدن دور مي‌شود. در اين حركت (دورشدن كتف) نيز عضلات دندانه‌اي و سينه‌اي دخالت دارند.</a:t>
            </a:r>
          </a:p>
          <a:p>
            <a:pPr algn="r" rtl="1" eaLnBrk="1" hangingPunct="1">
              <a:lnSpc>
                <a:spcPct val="130000"/>
              </a:lnSpc>
              <a:defRPr/>
            </a:pPr>
            <a:endParaRPr lang="en-US" altLang="en-US" sz="2000" b="1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447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  <p:bldP spid="253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765398E4-F445-4092-9222-1E19D9BB29FF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11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469" y="404720"/>
            <a:ext cx="8762560" cy="114432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ar-SA" altLang="en-US" sz="3999" b="1">
                <a:cs typeface="Zar" pitchFamily="2" charset="-78"/>
              </a:rPr>
              <a:t>عضلات دوركنندة افقي بازو</a:t>
            </a:r>
            <a:br>
              <a:rPr lang="ar-SA" altLang="en-US" sz="3999" b="1">
                <a:cs typeface="Zar" pitchFamily="2" charset="-78"/>
              </a:rPr>
            </a:br>
            <a:endParaRPr lang="en-US" altLang="en-US" sz="3999" b="1">
              <a:cs typeface="Zar" pitchFamily="2" charset="-78"/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721" y="1142735"/>
            <a:ext cx="8762559" cy="5256583"/>
          </a:xfrm>
        </p:spPr>
        <p:txBody>
          <a:bodyPr/>
          <a:lstStyle/>
          <a:p>
            <a:pPr algn="r" rtl="1" eaLnBrk="1" hangingPunct="1">
              <a:lnSpc>
                <a:spcPct val="140000"/>
              </a:lnSpc>
              <a:defRPr/>
            </a:pPr>
            <a:r>
              <a:rPr lang="ar-SA" altLang="en-US" sz="2400">
                <a:cs typeface="Zar" pitchFamily="2" charset="-78"/>
              </a:rPr>
              <a:t>دور كردن افقي بازو به كمك عضلة سه سر بازويي (سر دراز) و گروهي از عضلات ناحية خلفي كمربند شانه‌اي، شامل تحت خاري، گرد كوچك و دلتوئيد (بخش خلفي) انجام مي‌گيرد. چون در انجام اين حركت كتف نيز به خط مياني بدن نزديك مي‌شود، عضلات متوازي‌الاضلاع و ذوزنقه (4و3و2) نيز درگير عمل مي‌شوند.</a:t>
            </a:r>
            <a:endParaRPr lang="fa-IR" sz="2400">
              <a:cs typeface="Zar" pitchFamily="2" charset="-78"/>
            </a:endParaRPr>
          </a:p>
          <a:p>
            <a:pPr algn="r" rtl="1" eaLnBrk="1" hangingPunct="1">
              <a:lnSpc>
                <a:spcPct val="140000"/>
              </a:lnSpc>
              <a:buFontTx/>
              <a:buNone/>
              <a:defRPr/>
            </a:pPr>
            <a:endParaRPr lang="ar-SA" altLang="en-US" sz="2400" b="1">
              <a:cs typeface="Zar" pitchFamily="2" charset="-78"/>
            </a:endParaRPr>
          </a:p>
          <a:p>
            <a:pPr algn="r" rtl="1" eaLnBrk="1" hangingPunct="1">
              <a:lnSpc>
                <a:spcPct val="140000"/>
              </a:lnSpc>
              <a:defRPr/>
            </a:pPr>
            <a:r>
              <a:rPr lang="ar-SA" altLang="en-US" sz="2400" b="1">
                <a:cs typeface="Zar" pitchFamily="2" charset="-78"/>
              </a:rPr>
              <a:t>حركت دوراني بازو</a:t>
            </a:r>
            <a:endParaRPr lang="ar-SA" altLang="en-US" sz="2400">
              <a:cs typeface="Zar" pitchFamily="2" charset="-78"/>
            </a:endParaRPr>
          </a:p>
          <a:p>
            <a:pPr algn="r" rtl="1" eaLnBrk="1" hangingPunct="1">
              <a:lnSpc>
                <a:spcPct val="140000"/>
              </a:lnSpc>
              <a:buFontTx/>
              <a:buNone/>
              <a:defRPr/>
            </a:pPr>
            <a:r>
              <a:rPr lang="fa-IR" sz="2400">
                <a:cs typeface="Zar" pitchFamily="2" charset="-78"/>
              </a:rPr>
              <a:t>     </a:t>
            </a:r>
            <a:r>
              <a:rPr lang="ar-SA" altLang="en-US" sz="2400">
                <a:cs typeface="Zar" pitchFamily="2" charset="-78"/>
              </a:rPr>
              <a:t>حركت دوراني مجموعه‌اي از حركات خم</a:t>
            </a:r>
            <a:r>
              <a:rPr lang="en-US" sz="2400">
                <a:cs typeface="Zar" pitchFamily="2" charset="-78"/>
              </a:rPr>
              <a:t>‎</a:t>
            </a:r>
            <a:r>
              <a:rPr lang="ar-SA" altLang="en-US" sz="2400">
                <a:cs typeface="Zar" pitchFamily="2" charset="-78"/>
              </a:rPr>
              <a:t>شدن، دورشدن، بازشدن، فرا بازشدن و نزديك شدن است. عضلات مؤثر در اين حركت همان گروه عضلاتي‌اند كه در حركات تشكيل</a:t>
            </a:r>
            <a:r>
              <a:rPr lang="en-US" sz="2400">
                <a:cs typeface="Zar" pitchFamily="2" charset="-78"/>
              </a:rPr>
              <a:t>‎</a:t>
            </a:r>
            <a:r>
              <a:rPr lang="ar-SA" altLang="en-US" sz="2400">
                <a:cs typeface="Zar" pitchFamily="2" charset="-78"/>
              </a:rPr>
              <a:t>دهندة حركت دوراني بازو دخالت دارند. </a:t>
            </a:r>
            <a:endParaRPr lang="en-US" altLang="en-US" sz="2400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942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49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EEF97412-51A9-4309-B5C3-B9E18519A115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12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6930" y="0"/>
            <a:ext cx="8276897" cy="1218918"/>
          </a:xfrm>
        </p:spPr>
        <p:txBody>
          <a:bodyPr/>
          <a:lstStyle/>
          <a:p>
            <a:pPr eaLnBrk="1" hangingPunct="1">
              <a:defRPr/>
            </a:pPr>
            <a:r>
              <a:rPr lang="ar-SA" altLang="en-US" sz="3999" b="1">
                <a:cs typeface="Zar" pitchFamily="2" charset="-78"/>
              </a:rPr>
              <a:t>آرنج</a:t>
            </a:r>
            <a:endParaRPr lang="en-US" sz="3999" b="1">
              <a:cs typeface="Zar" pitchFamily="2" charset="-78"/>
            </a:endParaRP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3113" y="1295100"/>
            <a:ext cx="7591256" cy="4343982"/>
          </a:xfrm>
        </p:spPr>
        <p:txBody>
          <a:bodyPr>
            <a:normAutofit fontScale="92500" lnSpcReduction="20000"/>
          </a:bodyPr>
          <a:lstStyle/>
          <a:p>
            <a:pPr algn="r" rtl="1" eaLnBrk="1" hangingPunct="1">
              <a:lnSpc>
                <a:spcPct val="150000"/>
              </a:lnSpc>
              <a:defRPr/>
            </a:pPr>
            <a:r>
              <a:rPr lang="ar-SA" altLang="en-US" sz="2000" b="1"/>
              <a:t>هدف كلي: شناخت انواع حركات مفصل آرنج و عضلات عمل</a:t>
            </a:r>
            <a:r>
              <a:rPr lang="en-US" sz="2000" b="1"/>
              <a:t>‎</a:t>
            </a:r>
            <a:r>
              <a:rPr lang="ar-SA" altLang="en-US" sz="2000" b="1"/>
              <a:t>كننده در هر يك از حركات آن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altLang="en-US" sz="2000" b="1"/>
              <a:t>حركات آرنج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fa-IR" sz="2000" b="1"/>
              <a:t>   </a:t>
            </a:r>
            <a:r>
              <a:rPr lang="ar-SA" altLang="en-US" sz="2000" b="1"/>
              <a:t>حركات آرنج حول دو محور افقي عرضي و عمودي صورت مي‌گيرد. حركات خم</a:t>
            </a:r>
            <a:r>
              <a:rPr lang="en-US" sz="2000" b="1"/>
              <a:t>‎</a:t>
            </a:r>
            <a:r>
              <a:rPr lang="ar-SA" altLang="en-US" sz="2000" b="1"/>
              <a:t>شدن و بازشدن حول محور عرضي و در مفصل لولايي مابين استخوان بازو و زند زيرين </a:t>
            </a:r>
            <a:endParaRPr lang="fa-IR" sz="2000" b="1"/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altLang="en-US" sz="2000" b="1"/>
              <a:t> </a:t>
            </a:r>
            <a:r>
              <a:rPr lang="fa-IR" sz="2000" b="1"/>
              <a:t>  </a:t>
            </a:r>
            <a:r>
              <a:rPr lang="ar-SA" altLang="en-US" sz="2000" b="1"/>
              <a:t>حركات چرخش خارجي و داخلي ساعد حول محور عمودي و در مفصل استوانه‌اي (ما بين زند زبرين و زيرين) انجام مي</a:t>
            </a:r>
            <a:r>
              <a:rPr lang="en-US" sz="2000" b="1"/>
              <a:t>‎</a:t>
            </a:r>
            <a:r>
              <a:rPr lang="ar-SA" altLang="en-US" sz="2000" b="1"/>
              <a:t>شود.</a:t>
            </a:r>
            <a:endParaRPr lang="fa-IR" sz="2000" b="1"/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fa-IR" sz="2000" b="1"/>
              <a:t>  </a:t>
            </a:r>
            <a:r>
              <a:rPr lang="ar-SA" altLang="en-US" sz="2000" b="1"/>
              <a:t> مفصل كروي مابين استخوان بازو و زند زبرين امكان حركات چرخشي ساعد را فراهم مي‌آورد.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fa-IR" sz="2000" b="1"/>
              <a:t>  </a:t>
            </a:r>
            <a:r>
              <a:rPr lang="ar-SA" altLang="en-US" sz="2000" b="1"/>
              <a:t>وجود زايدة آرنجي مفصل آرنج را با محدوديت دامنة حركتي هايپراكستنشن روبه</a:t>
            </a:r>
            <a:r>
              <a:rPr lang="en-US" sz="2000" b="1"/>
              <a:t>‎</a:t>
            </a:r>
            <a:r>
              <a:rPr lang="ar-SA" altLang="en-US" sz="2000" b="1"/>
              <a:t>رو مي‌كند</a:t>
            </a:r>
            <a:r>
              <a:rPr lang="fa-IR" sz="2000" b="1"/>
              <a:t>.</a:t>
            </a:r>
          </a:p>
          <a:p>
            <a:pPr eaLnBrk="1" hangingPunct="1">
              <a:defRPr/>
            </a:pP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449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6AF63A68-9475-419D-8316-9008146849FE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13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5569866" y="380912"/>
            <a:ext cx="4969313" cy="5866042"/>
          </a:xfrm>
        </p:spPr>
        <p:txBody>
          <a:bodyPr>
            <a:normAutofit fontScale="92500"/>
          </a:bodyPr>
          <a:lstStyle/>
          <a:p>
            <a:pPr algn="r" rtl="1" eaLnBrk="1" hangingPunct="1">
              <a:lnSpc>
                <a:spcPct val="130000"/>
              </a:lnSpc>
              <a:defRPr/>
            </a:pPr>
            <a:r>
              <a:rPr lang="ar-SA" altLang="en-US" sz="2000" b="1"/>
              <a:t>حركات آرنج عبارت‌اند از: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/>
              <a:t>1 .</a:t>
            </a:r>
            <a:r>
              <a:rPr lang="ar-SA" altLang="en-US" sz="2000" b="1"/>
              <a:t>خم</a:t>
            </a:r>
            <a:r>
              <a:rPr lang="en-US" sz="2000" b="1"/>
              <a:t>‎</a:t>
            </a:r>
            <a:r>
              <a:rPr lang="ar-SA" altLang="en-US" sz="2000" b="1"/>
              <a:t>شدن، نزديك شدن ساعد به بازو.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/>
              <a:t>2.</a:t>
            </a:r>
            <a:r>
              <a:rPr lang="ar-SA" altLang="en-US" sz="2000" b="1"/>
              <a:t>بازشدن، برگشت عضو از فلكشن، تا رسيدن به حالت اوليه، چنانچه حركت ادامه پيدا كند. فرا بازشدن ناميده خواهد شد. </a:t>
            </a:r>
            <a:endParaRPr lang="en-US" altLang="en-US" sz="2000" b="1"/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endParaRPr lang="fa-IR" sz="2000" b="1"/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/>
              <a:t>3  .</a:t>
            </a:r>
            <a:r>
              <a:rPr lang="ar-SA" altLang="en-US" sz="2000" b="1"/>
              <a:t>گردش به بيرون (سوپي نيشن). </a:t>
            </a:r>
            <a:r>
              <a:rPr lang="fa-IR" sz="2000" b="1"/>
              <a:t>یا </a:t>
            </a:r>
            <a:r>
              <a:rPr lang="ar-SA" altLang="en-US" sz="2000" b="1"/>
              <a:t>چرخش خارجي ساعد</a:t>
            </a:r>
            <a:r>
              <a:rPr lang="fa-IR" sz="2000" b="1"/>
              <a:t>،</a:t>
            </a:r>
            <a:r>
              <a:rPr lang="ar-SA" altLang="en-US" sz="2000" b="1"/>
              <a:t> آرنج در حالت خم</a:t>
            </a:r>
            <a:r>
              <a:rPr lang="en-US" sz="2000" b="1"/>
              <a:t>‎</a:t>
            </a:r>
            <a:r>
              <a:rPr lang="ar-SA" altLang="en-US" sz="2000" b="1"/>
              <a:t>شدن باشدكف دست رو به بالا قرار مي‌گيرد.</a:t>
            </a: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/>
              <a:t>4 </a:t>
            </a:r>
            <a:r>
              <a:rPr lang="ar-SA" altLang="en-US" sz="2000" b="1"/>
              <a:t>- چرخش داخلي ساعد (پرونيشن). در حالت خم</a:t>
            </a:r>
            <a:r>
              <a:rPr lang="en-US" sz="2000" b="1"/>
              <a:t>‎</a:t>
            </a:r>
            <a:r>
              <a:rPr lang="ar-SA" altLang="en-US" sz="2000" b="1"/>
              <a:t>شدن آرنج، پشت دست رو به بالا قرار مي‌گيرد. </a:t>
            </a:r>
            <a:br>
              <a:rPr lang="ar-SA" altLang="en-US" sz="2000" b="1"/>
            </a:br>
            <a:endParaRPr lang="ar-SA" altLang="en-US" sz="2000" b="1"/>
          </a:p>
          <a:p>
            <a:pPr algn="r" rtl="1" ea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ar-SA" altLang="en-US" sz="1800" b="1"/>
              <a:t>مبناي مطالعة حركات مفصل</a:t>
            </a:r>
            <a:r>
              <a:rPr lang="fa-IR" sz="1800" b="1"/>
              <a:t> آرنج</a:t>
            </a:r>
            <a:r>
              <a:rPr lang="ar-SA" altLang="en-US" sz="1800" b="1"/>
              <a:t> حالت ايستادن آناتوميك است</a:t>
            </a:r>
            <a:r>
              <a:rPr lang="ar-SA" altLang="en-US" sz="1400" b="1"/>
              <a:t>.</a:t>
            </a:r>
          </a:p>
          <a:p>
            <a:pPr algn="r" rtl="1" eaLnBrk="1" hangingPunct="1">
              <a:lnSpc>
                <a:spcPct val="130000"/>
              </a:lnSpc>
              <a:defRPr/>
            </a:pPr>
            <a:endParaRPr lang="ar-SA" altLang="en-US" sz="1400"/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endParaRPr lang="en-US" altLang="en-US" sz="1400"/>
          </a:p>
        </p:txBody>
      </p:sp>
      <p:pic>
        <p:nvPicPr>
          <p:cNvPr id="79876" name="Picture 3" descr="scan002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94024" y="3656753"/>
            <a:ext cx="2121997" cy="2185482"/>
          </a:xfrm>
          <a:ln>
            <a:solidFill>
              <a:srgbClr val="FF0000"/>
            </a:solidFill>
          </a:ln>
        </p:spPr>
      </p:pic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4655677" y="1295100"/>
            <a:ext cx="1066553" cy="3885301"/>
            <a:chOff x="2160" y="816"/>
            <a:chExt cx="672" cy="2448"/>
          </a:xfrm>
        </p:grpSpPr>
        <p:sp>
          <p:nvSpPr>
            <p:cNvPr id="79879" name="AutoShape 5"/>
            <p:cNvSpPr>
              <a:spLocks noChangeArrowheads="1"/>
            </p:cNvSpPr>
            <p:nvPr/>
          </p:nvSpPr>
          <p:spPr bwMode="auto">
            <a:xfrm>
              <a:off x="2160" y="2976"/>
              <a:ext cx="672" cy="288"/>
            </a:xfrm>
            <a:prstGeom prst="leftArrow">
              <a:avLst>
                <a:gd name="adj1" fmla="val 50000"/>
                <a:gd name="adj2" fmla="val 58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  <p:sp>
          <p:nvSpPr>
            <p:cNvPr id="79880" name="AutoShape 6"/>
            <p:cNvSpPr>
              <a:spLocks noChangeArrowheads="1"/>
            </p:cNvSpPr>
            <p:nvPr/>
          </p:nvSpPr>
          <p:spPr bwMode="auto">
            <a:xfrm>
              <a:off x="2304" y="816"/>
              <a:ext cx="528" cy="288"/>
            </a:xfrm>
            <a:prstGeom prst="leftArrow">
              <a:avLst>
                <a:gd name="adj1" fmla="val 50000"/>
                <a:gd name="adj2" fmla="val 458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  <p:pic>
        <p:nvPicPr>
          <p:cNvPr id="79878" name="Picture 7" descr="scan002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5477" y="685641"/>
            <a:ext cx="2390222" cy="2088667"/>
          </a:xfr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164551389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A270FBD6-62C7-4B2C-A65D-87AB111120B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14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6619" y="404720"/>
            <a:ext cx="8762560" cy="1144322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en-US" sz="3199" b="1">
                <a:cs typeface="Zar" pitchFamily="2" charset="-78"/>
              </a:rPr>
              <a:t>كنندة آرنج</a:t>
            </a:r>
            <a:r>
              <a:rPr lang="en-US" sz="3199" b="1">
                <a:cs typeface="Zar" pitchFamily="2" charset="-78"/>
              </a:rPr>
              <a:t> ‎ </a:t>
            </a:r>
            <a:r>
              <a:rPr lang="ar-SA" altLang="en-US" sz="3199" b="1">
                <a:cs typeface="Zar" pitchFamily="2" charset="-78"/>
              </a:rPr>
              <a:t>عضلات خم</a:t>
            </a:r>
            <a:r>
              <a:rPr lang="en-US" sz="3199" b="1">
                <a:cs typeface="Zar" pitchFamily="2" charset="-78"/>
              </a:rPr>
              <a:t> </a:t>
            </a:r>
            <a:r>
              <a:rPr lang="ar-SA" altLang="en-US" sz="3199" b="1">
                <a:cs typeface="Zar" pitchFamily="2" charset="-78"/>
              </a:rPr>
              <a:t/>
            </a:r>
            <a:br>
              <a:rPr lang="ar-SA" altLang="en-US" sz="3199" b="1">
                <a:cs typeface="Zar" pitchFamily="2" charset="-78"/>
              </a:rPr>
            </a:br>
            <a:endParaRPr lang="en-US" altLang="en-US" sz="3199" b="1">
              <a:cs typeface="Zar" pitchFamily="2" charset="-78"/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879358" y="1341127"/>
            <a:ext cx="4751875" cy="4785204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40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400"/>
              <a:t>چهار عضلة </a:t>
            </a:r>
            <a:r>
              <a:rPr lang="ar-SA" altLang="en-US" sz="2400">
                <a:solidFill>
                  <a:srgbClr val="FF0000"/>
                </a:solidFill>
              </a:rPr>
              <a:t>دو سر بازويي، بازويي قدامي، برون گردانندة دراز، (بازويي زند اعلايي) و درون گردانندة مدور</a:t>
            </a:r>
            <a:r>
              <a:rPr lang="ar-SA" altLang="en-US" sz="2400"/>
              <a:t> باعث حركت خم</a:t>
            </a:r>
            <a:r>
              <a:rPr lang="en-US" sz="2400"/>
              <a:t>‎</a:t>
            </a:r>
            <a:r>
              <a:rPr lang="ar-SA" altLang="en-US" sz="2400"/>
              <a:t>شدن آرنج مي‌شوند. 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40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 b="1">
                <a:solidFill>
                  <a:srgbClr val="FF0000"/>
                </a:solidFill>
              </a:rPr>
              <a:t>بازويي قدامي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/>
              <a:t>      </a:t>
            </a:r>
            <a:r>
              <a:rPr lang="ar-SA" altLang="en-US" sz="2400"/>
              <a:t>در زير عضلة دو سر بازويي قرار دارد. 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/>
              <a:t>      سرثابت:</a:t>
            </a:r>
            <a:r>
              <a:rPr lang="ar-SA" altLang="en-US" sz="2400"/>
              <a:t>  </a:t>
            </a:r>
            <a:r>
              <a:rPr lang="fa-IR" sz="2400"/>
              <a:t>2/1</a:t>
            </a:r>
            <a:r>
              <a:rPr lang="ar-SA" altLang="en-US" sz="2400"/>
              <a:t>   پاييني و قدامي استخوان بازو </a:t>
            </a:r>
            <a:r>
              <a:rPr lang="fa-IR" sz="2400"/>
              <a:t>سرمتحرک:</a:t>
            </a:r>
            <a:r>
              <a:rPr lang="ar-SA" altLang="en-US" sz="2400"/>
              <a:t> سطح پاييني زايدة منقاري زند زيرين 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400"/>
              <a:t>     </a:t>
            </a:r>
            <a:r>
              <a:rPr lang="ar-SA" altLang="en-US" sz="2400"/>
              <a:t>عملكرد </a:t>
            </a:r>
            <a:r>
              <a:rPr lang="fa-IR" sz="2400"/>
              <a:t>:</a:t>
            </a:r>
            <a:r>
              <a:rPr lang="ar-SA" altLang="en-US" sz="2400"/>
              <a:t> فلكشن آرنج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400"/>
          </a:p>
        </p:txBody>
      </p:sp>
      <p:grpSp>
        <p:nvGrpSpPr>
          <p:cNvPr id="80901" name="Group 4"/>
          <p:cNvGrpSpPr>
            <a:grpSpLocks/>
          </p:cNvGrpSpPr>
          <p:nvPr/>
        </p:nvGrpSpPr>
        <p:grpSpPr bwMode="auto">
          <a:xfrm>
            <a:off x="1714721" y="1904559"/>
            <a:ext cx="3626598" cy="4115435"/>
            <a:chOff x="307" y="1200"/>
            <a:chExt cx="2285" cy="2593"/>
          </a:xfrm>
        </p:grpSpPr>
        <p:pic>
          <p:nvPicPr>
            <p:cNvPr id="80902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" y="1200"/>
              <a:ext cx="1229" cy="2593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0903" name="AutoShape 6"/>
            <p:cNvSpPr>
              <a:spLocks noChangeArrowheads="1"/>
            </p:cNvSpPr>
            <p:nvPr/>
          </p:nvSpPr>
          <p:spPr bwMode="auto">
            <a:xfrm>
              <a:off x="1968" y="2496"/>
              <a:ext cx="624" cy="240"/>
            </a:xfrm>
            <a:prstGeom prst="leftArrow">
              <a:avLst>
                <a:gd name="adj1" fmla="val 50000"/>
                <a:gd name="adj2" fmla="val 6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090438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49757830-562A-450E-B52E-A71F6606227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15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en-US" sz="3999">
                <a:cs typeface="Zar" pitchFamily="2" charset="-78"/>
              </a:rPr>
              <a:t>بازويي زند اعلايي</a:t>
            </a:r>
            <a:endParaRPr lang="en-US" altLang="en-US" sz="3999">
              <a:cs typeface="Zar" pitchFamily="2" charset="-78"/>
            </a:endParaRPr>
          </a:p>
        </p:txBody>
      </p:sp>
      <p:pic>
        <p:nvPicPr>
          <p:cNvPr id="81924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4565" y="1676012"/>
            <a:ext cx="2331498" cy="4115435"/>
          </a:xfrm>
          <a:ln>
            <a:solidFill>
              <a:srgbClr val="FF0000"/>
            </a:solidFill>
          </a:ln>
        </p:spPr>
      </p:pic>
      <p:sp>
        <p:nvSpPr>
          <p:cNvPr id="259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50948" y="1447465"/>
            <a:ext cx="6126332" cy="4951854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defRPr/>
            </a:pPr>
            <a:endParaRPr lang="ar-SA" altLang="en-US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799">
                <a:cs typeface="Zar" pitchFamily="2" charset="-78"/>
              </a:rPr>
              <a:t>در سطح خارجي زند زبرين قرار گرفته است،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799">
                <a:cs typeface="Zar" pitchFamily="2" charset="-78"/>
              </a:rPr>
              <a:t>سرثابت:</a:t>
            </a:r>
            <a:r>
              <a:rPr lang="ar-SA" altLang="en-US" sz="2799">
                <a:cs typeface="Zar" pitchFamily="2" charset="-78"/>
              </a:rPr>
              <a:t> </a:t>
            </a:r>
            <a:r>
              <a:rPr lang="fa-IR" sz="2799">
                <a:cs typeface="Zar" pitchFamily="2" charset="-78"/>
              </a:rPr>
              <a:t>3/1</a:t>
            </a:r>
            <a:r>
              <a:rPr lang="ar-SA" altLang="en-US" sz="2799">
                <a:cs typeface="Zar" pitchFamily="2" charset="-78"/>
              </a:rPr>
              <a:t>  تحتاني و خارجي استخوان بازو 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799">
                <a:solidFill>
                  <a:srgbClr val="669900"/>
                </a:solidFill>
                <a:cs typeface="Zar" pitchFamily="2" charset="-78"/>
              </a:rPr>
              <a:t>سر متحرك</a:t>
            </a:r>
            <a:r>
              <a:rPr lang="ar-SA" altLang="en-US" sz="2799">
                <a:cs typeface="Zar" pitchFamily="2" charset="-78"/>
              </a:rPr>
              <a:t> </a:t>
            </a:r>
            <a:r>
              <a:rPr lang="fa-IR" sz="2799">
                <a:cs typeface="Zar" pitchFamily="2" charset="-78"/>
              </a:rPr>
              <a:t>:</a:t>
            </a:r>
            <a:r>
              <a:rPr lang="ar-SA" altLang="en-US" sz="2799">
                <a:cs typeface="Zar" pitchFamily="2" charset="-78"/>
              </a:rPr>
              <a:t> سطح خارجي زايدة نيزه‌اي زند زبرين.</a:t>
            </a:r>
            <a:endParaRPr lang="en-US" altLang="en-US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799">
                <a:cs typeface="Zar" pitchFamily="2" charset="-78"/>
              </a:rPr>
              <a:t> بهترين وضعيت حركتي آن زماني است كه آرنج در حالت خنثي (بين گردش بيروني، چرخش داخلي و خارجي) باشد. 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799">
                <a:cs typeface="Zar" pitchFamily="2" charset="-78"/>
              </a:rPr>
              <a:t>عملكرد </a:t>
            </a:r>
            <a:r>
              <a:rPr lang="fa-IR" sz="2799">
                <a:cs typeface="Zar" pitchFamily="2" charset="-78"/>
              </a:rPr>
              <a:t>:</a:t>
            </a:r>
            <a:r>
              <a:rPr lang="ar-SA" altLang="en-US" sz="2799">
                <a:cs typeface="Zar" pitchFamily="2" charset="-78"/>
              </a:rPr>
              <a:t> در فلكشن آرنج از حالت گردش بيروني و چرخش داخلي و خارجي ضعيف است.</a:t>
            </a:r>
            <a:endParaRPr lang="ar-SA" altLang="en-US" sz="2799" b="1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endParaRPr lang="en-US" altLang="en-US" sz="2799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786689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9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90AFE03C-B5BD-4110-9FC9-5E1D22666AE3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16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14721" y="838006"/>
            <a:ext cx="8762559" cy="5288326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altLang="en-US" sz="2000" b="1">
                <a:solidFill>
                  <a:srgbClr val="FF0000"/>
                </a:solidFill>
                <a:cs typeface="Zar" pitchFamily="2" charset="-78"/>
              </a:rPr>
              <a:t>عضلة دو سر بازويي</a:t>
            </a:r>
            <a:endParaRPr lang="ar-SA" altLang="en-US" sz="2000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en-US" sz="2000">
                <a:cs typeface="Zar" pitchFamily="2" charset="-78"/>
              </a:rPr>
              <a:t>    </a:t>
            </a:r>
            <a:r>
              <a:rPr lang="ar-SA" altLang="en-US" sz="2000" b="1">
                <a:cs typeface="Zar" pitchFamily="2" charset="-78"/>
              </a:rPr>
              <a:t>سر كوتاه </a:t>
            </a:r>
            <a:r>
              <a:rPr lang="fa-IR" sz="2000" b="1">
                <a:cs typeface="Zar" pitchFamily="2" charset="-78"/>
              </a:rPr>
              <a:t>آن</a:t>
            </a:r>
            <a:r>
              <a:rPr lang="ar-SA" altLang="en-US" sz="2000" b="1">
                <a:cs typeface="Zar" pitchFamily="2" charset="-78"/>
              </a:rPr>
              <a:t> باعث حركت خم</a:t>
            </a:r>
            <a:r>
              <a:rPr lang="en-US" sz="2000" b="1">
                <a:cs typeface="Zar" pitchFamily="2" charset="-78"/>
              </a:rPr>
              <a:t>‎</a:t>
            </a:r>
            <a:r>
              <a:rPr lang="ar-SA" altLang="en-US" sz="2000" b="1">
                <a:cs typeface="Zar" pitchFamily="2" charset="-78"/>
              </a:rPr>
              <a:t>شدن آرنج مي‌شود. قوي‌ترين عمل آن فلكشن آرنج است</a:t>
            </a:r>
            <a:endParaRPr lang="en-US" sz="2000" b="1"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endParaRPr lang="en-US" sz="2000" b="1"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endParaRPr lang="ar-SA" altLang="en-US" sz="2000">
              <a:cs typeface="Zar" pitchFamily="2" charset="-78"/>
            </a:endParaRPr>
          </a:p>
          <a:p>
            <a:pPr algn="r" rtl="1" eaLnBrk="1" hangingPunct="1">
              <a:defRPr/>
            </a:pPr>
            <a:r>
              <a:rPr lang="ar-SA" altLang="en-US" sz="2000" b="1">
                <a:solidFill>
                  <a:srgbClr val="FF0000"/>
                </a:solidFill>
                <a:cs typeface="Zar" pitchFamily="2" charset="-78"/>
              </a:rPr>
              <a:t>عضلة درون</a:t>
            </a:r>
            <a:r>
              <a:rPr lang="en-US" sz="2000" b="1">
                <a:solidFill>
                  <a:srgbClr val="FF0000"/>
                </a:solidFill>
                <a:cs typeface="Zar" pitchFamily="2" charset="-78"/>
              </a:rPr>
              <a:t>‎</a:t>
            </a:r>
            <a:r>
              <a:rPr lang="ar-SA" altLang="en-US" sz="2000" b="1">
                <a:solidFill>
                  <a:srgbClr val="FF0000"/>
                </a:solidFill>
                <a:cs typeface="Zar" pitchFamily="2" charset="-78"/>
              </a:rPr>
              <a:t>گردان مدور</a:t>
            </a:r>
            <a:endParaRPr lang="ar-SA" altLang="en-US" sz="2000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en-US" sz="2000">
                <a:cs typeface="Zar" pitchFamily="2" charset="-78"/>
              </a:rPr>
              <a:t>    </a:t>
            </a:r>
            <a:r>
              <a:rPr lang="ar-SA" altLang="en-US" sz="2000" b="1">
                <a:cs typeface="Zar" pitchFamily="2" charset="-78"/>
              </a:rPr>
              <a:t>اين عضله در حركت فلكشن آرنج دخالت دارد و در گروه عضلات عامل چرخش داخلي ساعد توضيح داده خواهد شد.</a:t>
            </a:r>
          </a:p>
          <a:p>
            <a:pPr algn="r" rtl="1" eaLnBrk="1" hangingPunct="1">
              <a:defRPr/>
            </a:pPr>
            <a:endParaRPr lang="en-US" altLang="en-US" sz="2000" b="1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956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63F993E2-1E99-4549-B269-F3A74D732197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2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en-US" sz="3999" b="1">
                <a:cs typeface="Zar" pitchFamily="2" charset="-78"/>
              </a:rPr>
              <a:t>عضلات بازكننده و دوركنندة بازو</a:t>
            </a:r>
            <a:br>
              <a:rPr lang="ar-SA" altLang="en-US" sz="3999" b="1">
                <a:cs typeface="Zar" pitchFamily="2" charset="-78"/>
              </a:rPr>
            </a:br>
            <a:endParaRPr lang="en-US" altLang="en-US" sz="3999" b="1">
              <a:cs typeface="Zar" pitchFamily="2" charset="-78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960407" y="1218917"/>
            <a:ext cx="5516873" cy="4801077"/>
          </a:xfrm>
        </p:spPr>
        <p:txBody>
          <a:bodyPr vert="horz" lIns="146419" tIns="73210" rIns="146419" bIns="73210" rtlCol="0"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/>
              <a:t>حركات بازشدن و فرا بازشدن بازو به كمك عضلات </a:t>
            </a:r>
            <a:r>
              <a:rPr lang="ar-SA" altLang="en-US" sz="2400" b="1"/>
              <a:t>پشتي بزرگ </a:t>
            </a:r>
            <a:r>
              <a:rPr lang="fa-IR" sz="2400" b="1"/>
              <a:t>،</a:t>
            </a:r>
            <a:r>
              <a:rPr lang="ar-SA" altLang="en-US" sz="2400" b="1"/>
              <a:t>گرد بزرگ، سينه‌اي (بخش جناغي)، سر دراز عضلة سه سر، تحت كتفي، دلتوئيد (بخش خلفي)</a:t>
            </a:r>
            <a:r>
              <a:rPr lang="ar-SA" altLang="en-US" sz="2400"/>
              <a:t> انجام مي‌شود. 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defRPr/>
            </a:pPr>
            <a:endParaRPr lang="fa-IR" sz="24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عضلة پشتي بزرگ</a:t>
            </a:r>
            <a:endParaRPr lang="fa-IR" sz="2400" b="1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endParaRPr lang="ar-SA" altLang="en-US" sz="2400">
              <a:solidFill>
                <a:srgbClr val="FF0000"/>
              </a:solidFill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ar-SA" altLang="en-US" sz="2400"/>
              <a:t>از وسيعترين عضلات بدن است</a:t>
            </a:r>
            <a:r>
              <a:rPr lang="fa-IR" sz="2400"/>
              <a:t>،</a:t>
            </a:r>
            <a:r>
              <a:rPr lang="ar-SA" altLang="en-US" sz="2400"/>
              <a:t> بخش عظيمي از ناحية پشت را مي‌پوشاند. 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/>
              <a:t>سرثابت:</a:t>
            </a:r>
            <a:r>
              <a:rPr lang="ar-SA" altLang="en-US" sz="2400"/>
              <a:t> مهره‌هاي كمري، سطح خلفي ساكروم، تا</a:t>
            </a:r>
            <a:r>
              <a:rPr lang="fa-IR" sz="2400"/>
              <a:t>ج </a:t>
            </a:r>
            <a:r>
              <a:rPr lang="ar-SA" altLang="en-US" sz="2400"/>
              <a:t>خاصره و سه دندة پاييني 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/>
              <a:t>سرمتحرک:</a:t>
            </a:r>
            <a:r>
              <a:rPr lang="en-US" sz="2400"/>
              <a:t>‎</a:t>
            </a:r>
            <a:r>
              <a:rPr lang="ar-SA" altLang="en-US" sz="2400"/>
              <a:t>سطح قدامي استخوان بازو </a:t>
            </a:r>
            <a:endParaRPr lang="fa-IR" sz="2400"/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/>
              <a:t>عملکرد:</a:t>
            </a:r>
            <a:r>
              <a:rPr lang="ar-SA" altLang="en-US" sz="2400"/>
              <a:t> حركات بازشدن و فرا بازشدن </a:t>
            </a:r>
            <a:r>
              <a:rPr lang="fa-IR" sz="2400"/>
              <a:t>،</a:t>
            </a:r>
            <a:r>
              <a:rPr lang="ar-SA" altLang="en-US" sz="2400"/>
              <a:t> چرخش داخلي بازو، دورشدن افقي و نزديك شدن</a:t>
            </a:r>
          </a:p>
        </p:txBody>
      </p:sp>
      <p:sp>
        <p:nvSpPr>
          <p:cNvPr id="68613" name="AutoShape 4"/>
          <p:cNvSpPr>
            <a:spLocks noChangeArrowheads="1"/>
          </p:cNvSpPr>
          <p:nvPr/>
        </p:nvSpPr>
        <p:spPr bwMode="auto">
          <a:xfrm>
            <a:off x="3665307" y="3352024"/>
            <a:ext cx="76182" cy="228547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3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9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5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1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cs typeface="Zar" pitchFamily="2" charset="-78"/>
            </a:endParaRPr>
          </a:p>
        </p:txBody>
      </p:sp>
      <p:grpSp>
        <p:nvGrpSpPr>
          <p:cNvPr id="68614" name="Group 5"/>
          <p:cNvGrpSpPr>
            <a:grpSpLocks/>
          </p:cNvGrpSpPr>
          <p:nvPr/>
        </p:nvGrpSpPr>
        <p:grpSpPr bwMode="auto">
          <a:xfrm>
            <a:off x="1913112" y="2666383"/>
            <a:ext cx="2742565" cy="3458362"/>
            <a:chOff x="480" y="1776"/>
            <a:chExt cx="1728" cy="2179"/>
          </a:xfrm>
        </p:grpSpPr>
        <p:grpSp>
          <p:nvGrpSpPr>
            <p:cNvPr id="68615" name="Group 6"/>
            <p:cNvGrpSpPr>
              <a:grpSpLocks/>
            </p:cNvGrpSpPr>
            <p:nvPr/>
          </p:nvGrpSpPr>
          <p:grpSpPr bwMode="auto">
            <a:xfrm>
              <a:off x="480" y="1776"/>
              <a:ext cx="1440" cy="2179"/>
              <a:chOff x="480" y="1776"/>
              <a:chExt cx="1440" cy="2179"/>
            </a:xfrm>
          </p:grpSpPr>
          <p:pic>
            <p:nvPicPr>
              <p:cNvPr id="68617" name="Picture 7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1776"/>
                <a:ext cx="1440" cy="2179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8618" name="AutoShape 8"/>
              <p:cNvSpPr>
                <a:spLocks noChangeArrowheads="1"/>
              </p:cNvSpPr>
              <p:nvPr/>
            </p:nvSpPr>
            <p:spPr bwMode="auto">
              <a:xfrm>
                <a:off x="1440" y="2016"/>
                <a:ext cx="96" cy="288"/>
              </a:xfrm>
              <a:prstGeom prst="down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20000"/>
                  <a:buChar char="•"/>
                  <a:defRPr sz="33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ahoma" panose="020B0604030504040204" pitchFamily="34" charset="0"/>
                  <a:buChar char="–"/>
                  <a:defRPr sz="29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120000"/>
                  <a:buChar char="•"/>
                  <a:defRPr sz="25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ahoma" panose="020B0604030504040204" pitchFamily="34" charset="0"/>
                  <a:buChar char="–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v"/>
                  <a:defRPr sz="2100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solidFill>
                    <a:srgbClr val="010000"/>
                  </a:solidFill>
                  <a:cs typeface="Zar" pitchFamily="2" charset="-78"/>
                </a:endParaRPr>
              </a:p>
            </p:txBody>
          </p:sp>
        </p:grpSp>
        <p:sp>
          <p:nvSpPr>
            <p:cNvPr id="68616" name="AutoShape 9"/>
            <p:cNvSpPr>
              <a:spLocks noChangeArrowheads="1"/>
            </p:cNvSpPr>
            <p:nvPr/>
          </p:nvSpPr>
          <p:spPr bwMode="auto">
            <a:xfrm>
              <a:off x="1488" y="2976"/>
              <a:ext cx="720" cy="192"/>
            </a:xfrm>
            <a:prstGeom prst="leftArrow">
              <a:avLst>
                <a:gd name="adj1" fmla="val 50000"/>
                <a:gd name="adj2" fmla="val 93750"/>
              </a:avLst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0643812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  <p:bldP spid="2457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C63C0DA3-0E42-4BC6-B879-35CDA1B1FC03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3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188954" y="685641"/>
            <a:ext cx="5039147" cy="5686697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799" b="1">
                <a:solidFill>
                  <a:srgbClr val="CC3300"/>
                </a:solidFill>
                <a:cs typeface="Zar" pitchFamily="2" charset="-78"/>
              </a:rPr>
              <a:t>عضلة گرد بزرگ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2000"/>
              <a:t>    </a:t>
            </a:r>
            <a:r>
              <a:rPr lang="ar-SA" altLang="en-US" sz="2000" b="1"/>
              <a:t>در ناحية خلفي كتف قرار  دارد. </a:t>
            </a:r>
            <a:endParaRPr lang="fa-IR" sz="2000" b="1"/>
          </a:p>
          <a:p>
            <a:pPr algn="r" rtl="1" eaLnBrk="1" hangingPunct="1">
              <a:buFontTx/>
              <a:buNone/>
              <a:defRPr/>
            </a:pPr>
            <a:r>
              <a:rPr lang="fa-IR" sz="2000" b="1"/>
              <a:t>    سرثابت:  3/1</a:t>
            </a:r>
            <a:r>
              <a:rPr lang="ar-SA" altLang="en-US" sz="2000" b="1"/>
              <a:t>  لبة خارجي و تحتاني كتف </a:t>
            </a:r>
            <a:endParaRPr lang="fa-IR" sz="2000" b="1"/>
          </a:p>
          <a:p>
            <a:pPr algn="r" rtl="1" eaLnBrk="1" hangingPunct="1">
              <a:buFontTx/>
              <a:buNone/>
              <a:defRPr/>
            </a:pPr>
            <a:r>
              <a:rPr lang="fa-IR" sz="2000" b="1"/>
              <a:t>    </a:t>
            </a:r>
            <a:r>
              <a:rPr lang="ar-SA" altLang="en-US" sz="2000" b="1"/>
              <a:t>سر متحرك </a:t>
            </a:r>
            <a:r>
              <a:rPr lang="fa-IR" sz="2000" b="1"/>
              <a:t>:</a:t>
            </a:r>
            <a:r>
              <a:rPr lang="ar-SA" altLang="en-US" sz="2000" b="1"/>
              <a:t> سطح قدامي و فوقاني استخوان بازو </a:t>
            </a:r>
            <a:endParaRPr lang="fa-IR" sz="2000" b="1"/>
          </a:p>
          <a:p>
            <a:pPr algn="r" rtl="1" eaLnBrk="1" hangingPunct="1">
              <a:buFontTx/>
              <a:buNone/>
              <a:defRPr/>
            </a:pPr>
            <a:r>
              <a:rPr lang="fa-IR" sz="2000" b="1"/>
              <a:t>   </a:t>
            </a:r>
            <a:r>
              <a:rPr lang="ar-SA" altLang="en-US" sz="2000" b="1"/>
              <a:t> عملكرد </a:t>
            </a:r>
            <a:r>
              <a:rPr lang="fa-IR" sz="2000" b="1"/>
              <a:t>:</a:t>
            </a:r>
            <a:r>
              <a:rPr lang="ar-SA" altLang="en-US" sz="2000" b="1"/>
              <a:t> حركات بازشدن، نزديك</a:t>
            </a:r>
            <a:r>
              <a:rPr lang="en-US" sz="2000" b="1"/>
              <a:t>‎</a:t>
            </a:r>
            <a:r>
              <a:rPr lang="ar-SA" altLang="en-US" sz="2000" b="1"/>
              <a:t>شدن و چرخش داخلي</a:t>
            </a:r>
            <a:r>
              <a:rPr lang="fa-IR" sz="2000" b="1"/>
              <a:t> </a:t>
            </a:r>
          </a:p>
          <a:p>
            <a:pPr algn="r" rtl="1" eaLnBrk="1" hangingPunct="1">
              <a:defRPr/>
            </a:pPr>
            <a:endParaRPr lang="fa-IR" sz="2000" b="1"/>
          </a:p>
          <a:p>
            <a:pPr algn="r" rtl="1" eaLnBrk="1" hangingPunct="1">
              <a:lnSpc>
                <a:spcPct val="80000"/>
              </a:lnSpc>
              <a:defRPr/>
            </a:pPr>
            <a:endParaRPr lang="fa-IR" sz="2000" b="1"/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fa-IR" sz="2000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799" b="1">
                <a:solidFill>
                  <a:srgbClr val="CC3300"/>
                </a:solidFill>
                <a:cs typeface="Zar" pitchFamily="2" charset="-78"/>
              </a:rPr>
              <a:t>عضلة سينه‌اي بزرگ (بخش جناغي)</a:t>
            </a:r>
            <a:endParaRPr lang="ar-SA" altLang="en-US" sz="2799">
              <a:solidFill>
                <a:srgbClr val="CC3300"/>
              </a:solidFill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sz="2000"/>
              <a:t>        </a:t>
            </a:r>
            <a:r>
              <a:rPr lang="ar-SA" altLang="en-US" sz="2400"/>
              <a:t>بخش جناغي اين عضله زماني كه دست بالاي سر است و يا در بازشدن بازو از حالت فرا خم شده دخالت دارد، اما وقتي دست از راستاي افقي بدن پايين مي‌آيد، تأثيري در انجام حركت ندارد.</a:t>
            </a:r>
          </a:p>
          <a:p>
            <a:pPr algn="r" rtl="1" eaLnBrk="1" hangingPunct="1">
              <a:buFontTx/>
              <a:buNone/>
              <a:defRPr/>
            </a:pPr>
            <a:endParaRPr lang="en-US" altLang="en-US" sz="2400"/>
          </a:p>
        </p:txBody>
      </p:sp>
      <p:grpSp>
        <p:nvGrpSpPr>
          <p:cNvPr id="69636" name="Group 3"/>
          <p:cNvGrpSpPr>
            <a:grpSpLocks/>
          </p:cNvGrpSpPr>
          <p:nvPr/>
        </p:nvGrpSpPr>
        <p:grpSpPr bwMode="auto">
          <a:xfrm>
            <a:off x="2065477" y="1295100"/>
            <a:ext cx="2514018" cy="4648712"/>
            <a:chOff x="528" y="816"/>
            <a:chExt cx="1584" cy="2929"/>
          </a:xfrm>
        </p:grpSpPr>
        <p:grpSp>
          <p:nvGrpSpPr>
            <p:cNvPr id="69637" name="Group 4"/>
            <p:cNvGrpSpPr>
              <a:grpSpLocks/>
            </p:cNvGrpSpPr>
            <p:nvPr/>
          </p:nvGrpSpPr>
          <p:grpSpPr bwMode="auto">
            <a:xfrm>
              <a:off x="528" y="2160"/>
              <a:ext cx="1584" cy="1585"/>
              <a:chOff x="480" y="2016"/>
              <a:chExt cx="1584" cy="1585"/>
            </a:xfrm>
          </p:grpSpPr>
          <p:pic>
            <p:nvPicPr>
              <p:cNvPr id="69639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2016"/>
                <a:ext cx="1244" cy="1585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9640" name="Group 6"/>
              <p:cNvGrpSpPr>
                <a:grpSpLocks/>
              </p:cNvGrpSpPr>
              <p:nvPr/>
            </p:nvGrpSpPr>
            <p:grpSpPr bwMode="auto">
              <a:xfrm>
                <a:off x="1200" y="2544"/>
                <a:ext cx="864" cy="432"/>
                <a:chOff x="1200" y="2592"/>
                <a:chExt cx="864" cy="432"/>
              </a:xfrm>
            </p:grpSpPr>
            <p:sp>
              <p:nvSpPr>
                <p:cNvPr id="69641" name="AutoShape 7"/>
                <p:cNvSpPr>
                  <a:spLocks noChangeArrowheads="1"/>
                </p:cNvSpPr>
                <p:nvPr/>
              </p:nvSpPr>
              <p:spPr bwMode="auto">
                <a:xfrm>
                  <a:off x="1680" y="2880"/>
                  <a:ext cx="384" cy="144"/>
                </a:xfrm>
                <a:prstGeom prst="leftArrow">
                  <a:avLst>
                    <a:gd name="adj1" fmla="val 50000"/>
                    <a:gd name="adj2" fmla="val 66667"/>
                  </a:avLst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33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9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25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600">
                    <a:solidFill>
                      <a:srgbClr val="010000"/>
                    </a:solidFill>
                    <a:cs typeface="Zar" pitchFamily="2" charset="-78"/>
                  </a:endParaRPr>
                </a:p>
              </p:txBody>
            </p:sp>
            <p:sp>
              <p:nvSpPr>
                <p:cNvPr id="69642" name="AutoShape 8"/>
                <p:cNvSpPr>
                  <a:spLocks noChangeArrowheads="1"/>
                </p:cNvSpPr>
                <p:nvPr/>
              </p:nvSpPr>
              <p:spPr bwMode="auto">
                <a:xfrm>
                  <a:off x="1200" y="2592"/>
                  <a:ext cx="96" cy="192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33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9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25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600">
                    <a:cs typeface="Zar" pitchFamily="2" charset="-78"/>
                  </a:endParaRPr>
                </a:p>
              </p:txBody>
            </p:sp>
          </p:grpSp>
        </p:grpSp>
        <p:pic>
          <p:nvPicPr>
            <p:cNvPr id="69638" name="Picture 9" descr="3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816"/>
              <a:ext cx="1452" cy="1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85127106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6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charRg st="195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6786">
                                            <p:txEl>
                                              <p:charRg st="195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6786">
                                            <p:txEl>
                                              <p:charRg st="195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6786">
                                            <p:txEl>
                                              <p:charRg st="195" end="2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6786">
                                            <p:txEl>
                                              <p:charRg st="195" end="2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charRg st="225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46786">
                                            <p:txEl>
                                              <p:charRg st="225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246786">
                                            <p:txEl>
                                              <p:charRg st="225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246786">
                                            <p:txEl>
                                              <p:charRg st="225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246786">
                                            <p:txEl>
                                              <p:charRg st="225" end="4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E2973F58-42BD-4F7B-8EA7-EDAF0B2144F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4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884225" y="228547"/>
            <a:ext cx="5593055" cy="6475501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799" b="1">
                <a:solidFill>
                  <a:srgbClr val="FF0000"/>
                </a:solidFill>
                <a:cs typeface="Zar" pitchFamily="2" charset="-78"/>
              </a:rPr>
              <a:t>عضلة</a:t>
            </a:r>
            <a:r>
              <a:rPr lang="fa-IR" sz="2799" b="1">
                <a:solidFill>
                  <a:srgbClr val="FF0000"/>
                </a:solidFill>
                <a:cs typeface="Zar" pitchFamily="2" charset="-78"/>
              </a:rPr>
              <a:t> سه</a:t>
            </a:r>
            <a:r>
              <a:rPr lang="ar-SA" altLang="en-US" sz="2799" b="1">
                <a:solidFill>
                  <a:srgbClr val="FF0000"/>
                </a:solidFill>
                <a:cs typeface="Zar" pitchFamily="2" charset="-78"/>
              </a:rPr>
              <a:t> سر بازويي (سر دراز)</a:t>
            </a:r>
            <a:endParaRPr lang="ar-SA" altLang="en-US" sz="2799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120000"/>
              </a:lnSpc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    </a:t>
            </a:r>
            <a:r>
              <a:rPr lang="ar-SA" altLang="en-US" sz="2799">
                <a:cs typeface="Zar" pitchFamily="2" charset="-78"/>
              </a:rPr>
              <a:t>در حركات دو مفصل بازو و آرنج مؤثر است. مؤثرترين عمل عضله در حركت اكستنشن آرنج است،</a:t>
            </a:r>
            <a:r>
              <a:rPr lang="fa-IR" sz="2799">
                <a:cs typeface="Zar" pitchFamily="2" charset="-78"/>
              </a:rPr>
              <a:t>لذا</a:t>
            </a:r>
            <a:r>
              <a:rPr lang="ar-SA" altLang="en-US" sz="2799">
                <a:cs typeface="Zar" pitchFamily="2" charset="-78"/>
              </a:rPr>
              <a:t> در فصل مربوط به آرنج توضيح داده خواهد شد. سر دراز اين عضله در حركت بازشدن بازو دخالت دارد. </a:t>
            </a:r>
            <a:endParaRPr lang="fa-IR" sz="2799" b="1">
              <a:cs typeface="Zar" pitchFamily="2" charset="-78"/>
            </a:endParaRPr>
          </a:p>
          <a:p>
            <a:pPr algn="r" rtl="1" eaLnBrk="1" hangingPunct="1">
              <a:lnSpc>
                <a:spcPct val="120000"/>
              </a:lnSpc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عضلة تحت كتفي</a:t>
            </a:r>
            <a:endParaRPr lang="ar-SA" altLang="en-US" sz="2400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140000"/>
              </a:lnSpc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    </a:t>
            </a:r>
            <a:r>
              <a:rPr lang="ar-SA" altLang="en-US" sz="2000" b="1">
                <a:cs typeface="Zar" pitchFamily="2" charset="-78"/>
              </a:rPr>
              <a:t>برخي </a:t>
            </a:r>
            <a:r>
              <a:rPr lang="fa-IR" altLang="en-US" sz="2000" b="1">
                <a:cs typeface="Zar" pitchFamily="2" charset="-78"/>
              </a:rPr>
              <a:t>منابع</a:t>
            </a:r>
            <a:r>
              <a:rPr lang="ar-SA" altLang="en-US" sz="2000" b="1">
                <a:cs typeface="Zar" pitchFamily="2" charset="-78"/>
              </a:rPr>
              <a:t> اين عضله را در حركت اكستنشن مؤثر مي‌دانند.</a:t>
            </a:r>
            <a:r>
              <a:rPr lang="ar-SA" altLang="en-US" sz="2000">
                <a:cs typeface="Zar" pitchFamily="2" charset="-78"/>
              </a:rPr>
              <a:t> </a:t>
            </a:r>
            <a:endParaRPr lang="fa-IR" sz="2000">
              <a:cs typeface="Zar" pitchFamily="2" charset="-78"/>
            </a:endParaRPr>
          </a:p>
          <a:p>
            <a:pPr algn="r" rtl="1" eaLnBrk="1" hangingPunct="1">
              <a:lnSpc>
                <a:spcPct val="140000"/>
              </a:lnSpc>
              <a:defRPr/>
            </a:pPr>
            <a:endParaRPr lang="ar-SA" altLang="en-US" sz="2000" b="1">
              <a:cs typeface="Zar" pitchFamily="2" charset="-78"/>
            </a:endParaRPr>
          </a:p>
          <a:p>
            <a:pPr algn="r" rtl="1" eaLnBrk="1" hangingPunct="1">
              <a:lnSpc>
                <a:spcPct val="120000"/>
              </a:lnSpc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عضلة دلتوئيد</a:t>
            </a:r>
            <a:endParaRPr lang="ar-SA" altLang="en-US" sz="2400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120000"/>
              </a:lnSpc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    </a:t>
            </a:r>
            <a:r>
              <a:rPr lang="ar-SA" altLang="en-US" sz="2000" b="1">
                <a:cs typeface="Zar" pitchFamily="2" charset="-78"/>
              </a:rPr>
              <a:t>بخش خلفي دلتوئيد در حركت بازشدن و خصوصاً هايپراكستنشن مؤثر است</a:t>
            </a:r>
            <a:r>
              <a:rPr lang="en-US" altLang="en-US" sz="2000" b="1">
                <a:cs typeface="Zar" pitchFamily="2" charset="-78"/>
              </a:rPr>
              <a:t>.</a:t>
            </a:r>
          </a:p>
        </p:txBody>
      </p:sp>
      <p:grpSp>
        <p:nvGrpSpPr>
          <p:cNvPr id="70660" name="Group 3"/>
          <p:cNvGrpSpPr>
            <a:grpSpLocks/>
          </p:cNvGrpSpPr>
          <p:nvPr/>
        </p:nvGrpSpPr>
        <p:grpSpPr bwMode="auto">
          <a:xfrm>
            <a:off x="1836930" y="914189"/>
            <a:ext cx="2766373" cy="5412122"/>
            <a:chOff x="384" y="576"/>
            <a:chExt cx="1743" cy="3410"/>
          </a:xfrm>
        </p:grpSpPr>
        <p:grpSp>
          <p:nvGrpSpPr>
            <p:cNvPr id="70661" name="Group 4"/>
            <p:cNvGrpSpPr>
              <a:grpSpLocks/>
            </p:cNvGrpSpPr>
            <p:nvPr/>
          </p:nvGrpSpPr>
          <p:grpSpPr bwMode="auto">
            <a:xfrm>
              <a:off x="384" y="576"/>
              <a:ext cx="1743" cy="3410"/>
              <a:chOff x="384" y="576"/>
              <a:chExt cx="1743" cy="3410"/>
            </a:xfrm>
          </p:grpSpPr>
          <p:pic>
            <p:nvPicPr>
              <p:cNvPr id="70663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" y="576"/>
                <a:ext cx="1164" cy="196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0664" name="Picture 6" descr="54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4" y="2880"/>
                <a:ext cx="1743" cy="1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0662" name="AutoShape 7"/>
            <p:cNvSpPr>
              <a:spLocks noChangeArrowheads="1"/>
            </p:cNvSpPr>
            <p:nvPr/>
          </p:nvSpPr>
          <p:spPr bwMode="auto">
            <a:xfrm>
              <a:off x="1344" y="2736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3367423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29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7810">
                                            <p:txEl>
                                              <p:charRg st="29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7810">
                                            <p:txEl>
                                              <p:charRg st="29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247810">
                                            <p:txEl>
                                              <p:charRg st="29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29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217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247810">
                                            <p:txEl>
                                              <p:charRg st="217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231" end="3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47810">
                                            <p:txEl>
                                              <p:charRg st="231" end="3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303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303" end="31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303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7810">
                                            <p:txEl>
                                              <p:charRg st="303" end="3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316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316" end="37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charRg st="316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7810">
                                            <p:txEl>
                                              <p:charRg st="316" end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4DB35A7F-889A-4186-ADF6-ACA46AA88643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5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en-US" sz="3999" b="1">
                <a:cs typeface="Zar" pitchFamily="2" charset="-78"/>
              </a:rPr>
              <a:t>عضلات دوركنندة (آبداكشن) بازو</a:t>
            </a:r>
            <a:br>
              <a:rPr lang="ar-SA" altLang="en-US" sz="3999" b="1">
                <a:cs typeface="Zar" pitchFamily="2" charset="-78"/>
              </a:rPr>
            </a:br>
            <a:endParaRPr lang="en-US" altLang="en-US" sz="3999" b="1">
              <a:cs typeface="Zar" pitchFamily="2" charset="-78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6619" y="1412548"/>
            <a:ext cx="8762560" cy="2664796"/>
          </a:xfrm>
        </p:spPr>
        <p:txBody>
          <a:bodyPr>
            <a:normAutofit fontScale="62500" lnSpcReduction="20000"/>
          </a:bodyPr>
          <a:lstStyle/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ar-SA" altLang="en-US" sz="1800" b="1">
                <a:cs typeface="Zar" pitchFamily="2" charset="-78"/>
              </a:rPr>
              <a:t>عضلات دلتوئيد، فوق خاري، دو سر بازويي (سر دراز) عامل حركت آبداكشن بازويند. عضلة دلتوئيد در انجام اين حركت اصليترين نقش را عهده‌دار است</a:t>
            </a:r>
            <a:r>
              <a:rPr lang="fa-IR" sz="1800" b="1">
                <a:cs typeface="Zar" pitchFamily="2" charset="-78"/>
              </a:rPr>
              <a:t>.</a:t>
            </a:r>
            <a:endParaRPr lang="ar-SA" altLang="en-US" sz="1800" b="1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دلتوئيد</a:t>
            </a:r>
            <a:endParaRPr lang="ar-SA" altLang="en-US" sz="2400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1800">
                <a:cs typeface="Zar" pitchFamily="2" charset="-78"/>
              </a:rPr>
              <a:t>         </a:t>
            </a:r>
            <a:r>
              <a:rPr lang="ar-SA" altLang="en-US" sz="2000" b="1">
                <a:cs typeface="Zar" pitchFamily="2" charset="-78"/>
              </a:rPr>
              <a:t>در</a:t>
            </a:r>
            <a:r>
              <a:rPr lang="ar-SA" altLang="en-US" sz="1800">
                <a:cs typeface="Zar" pitchFamily="2" charset="-78"/>
              </a:rPr>
              <a:t> </a:t>
            </a:r>
            <a:r>
              <a:rPr lang="ar-SA" altLang="en-US" sz="2000" b="1">
                <a:cs typeface="Zar" pitchFamily="2" charset="-78"/>
              </a:rPr>
              <a:t>ناحية فوقاني شانه است و روي مفصل بازو را پوشش مي‌دهد.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>
                <a:cs typeface="Zar" pitchFamily="2" charset="-78"/>
              </a:rPr>
              <a:t>         سرثابت:</a:t>
            </a:r>
            <a:r>
              <a:rPr lang="ar-SA" altLang="en-US" sz="2000" b="1">
                <a:cs typeface="Zar" pitchFamily="2" charset="-78"/>
              </a:rPr>
              <a:t> يك سوم قسمت خارجي ترقوه، خار كتف و بالاي زايدةآخرومي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>
                <a:cs typeface="Zar" pitchFamily="2" charset="-78"/>
              </a:rPr>
              <a:t>        </a:t>
            </a:r>
            <a:r>
              <a:rPr lang="ar-SA" altLang="en-US" sz="2000" b="1">
                <a:cs typeface="Zar" pitchFamily="2" charset="-78"/>
              </a:rPr>
              <a:t> سر متحرك </a:t>
            </a:r>
            <a:r>
              <a:rPr lang="fa-IR" sz="2000" b="1">
                <a:cs typeface="Zar" pitchFamily="2" charset="-78"/>
              </a:rPr>
              <a:t>:</a:t>
            </a:r>
            <a:r>
              <a:rPr lang="ar-SA" altLang="en-US" sz="2000" b="1">
                <a:cs typeface="Zar" pitchFamily="2" charset="-78"/>
              </a:rPr>
              <a:t> برجستگي دالي  در سطح خارجي و فوقاني بازو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>
                <a:cs typeface="Zar" pitchFamily="2" charset="-78"/>
              </a:rPr>
              <a:t>        عملکرد:</a:t>
            </a:r>
            <a:r>
              <a:rPr lang="ar-SA" altLang="en-US" sz="2000" b="1">
                <a:cs typeface="Zar" pitchFamily="2" charset="-78"/>
              </a:rPr>
              <a:t> بازو را حول سه محور حركت</a:t>
            </a:r>
            <a:r>
              <a:rPr lang="fa-IR" sz="2000" b="1">
                <a:cs typeface="Zar" pitchFamily="2" charset="-78"/>
              </a:rPr>
              <a:t> می</a:t>
            </a:r>
            <a:r>
              <a:rPr lang="ar-SA" altLang="en-US" sz="2000" b="1">
                <a:cs typeface="Zar" pitchFamily="2" charset="-78"/>
              </a:rPr>
              <a:t> دهد. </a:t>
            </a:r>
            <a:endParaRPr lang="en-US" altLang="en-US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ar-SA" altLang="en-US" sz="2000" b="1">
                <a:cs typeface="Zar" pitchFamily="2" charset="-78"/>
              </a:rPr>
              <a:t>آبداكشن </a:t>
            </a:r>
            <a:r>
              <a:rPr lang="fa-IR" sz="2000" b="1">
                <a:cs typeface="Zar" pitchFamily="2" charset="-78"/>
              </a:rPr>
              <a:t>،</a:t>
            </a:r>
            <a:r>
              <a:rPr lang="ar-SA" altLang="en-US" sz="2000" b="1">
                <a:cs typeface="Zar" pitchFamily="2" charset="-78"/>
              </a:rPr>
              <a:t> حركت دورشدن افقي، نزديك</a:t>
            </a:r>
            <a:r>
              <a:rPr lang="en-US" sz="2000" b="1">
                <a:cs typeface="Zar" pitchFamily="2" charset="-78"/>
              </a:rPr>
              <a:t>‎</a:t>
            </a:r>
            <a:r>
              <a:rPr lang="ar-SA" altLang="en-US" sz="2000" b="1">
                <a:cs typeface="Zar" pitchFamily="2" charset="-78"/>
              </a:rPr>
              <a:t>شدن افقي،</a:t>
            </a:r>
            <a:endParaRPr lang="en-US" altLang="en-US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ar-SA" altLang="en-US" sz="2000" b="1">
                <a:cs typeface="Zar" pitchFamily="2" charset="-78"/>
              </a:rPr>
              <a:t> بازشدن، خم</a:t>
            </a:r>
            <a:r>
              <a:rPr lang="en-US" sz="2000" b="1">
                <a:cs typeface="Zar" pitchFamily="2" charset="-78"/>
              </a:rPr>
              <a:t>‎</a:t>
            </a:r>
            <a:r>
              <a:rPr lang="ar-SA" altLang="en-US" sz="2000" b="1">
                <a:cs typeface="Zar" pitchFamily="2" charset="-78"/>
              </a:rPr>
              <a:t>شدن و چرخش بازو</a:t>
            </a:r>
          </a:p>
          <a:p>
            <a:pPr algn="r" rtl="1" eaLnBrk="1" hangingPunct="1">
              <a:lnSpc>
                <a:spcPct val="130000"/>
              </a:lnSpc>
              <a:defRPr/>
            </a:pPr>
            <a:endParaRPr lang="ar-SA" altLang="en-US" sz="2000" b="1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endParaRPr lang="en-US" altLang="en-US" sz="2000" b="1">
              <a:cs typeface="Zar" pitchFamily="2" charset="-78"/>
            </a:endParaRPr>
          </a:p>
        </p:txBody>
      </p:sp>
      <p:grpSp>
        <p:nvGrpSpPr>
          <p:cNvPr id="71685" name="Group 4"/>
          <p:cNvGrpSpPr>
            <a:grpSpLocks/>
          </p:cNvGrpSpPr>
          <p:nvPr/>
        </p:nvGrpSpPr>
        <p:grpSpPr bwMode="auto">
          <a:xfrm>
            <a:off x="1227471" y="2309279"/>
            <a:ext cx="4394771" cy="4548722"/>
            <a:chOff x="0" y="1344"/>
            <a:chExt cx="2769" cy="2866"/>
          </a:xfrm>
        </p:grpSpPr>
        <p:grpSp>
          <p:nvGrpSpPr>
            <p:cNvPr id="71686" name="Group 5"/>
            <p:cNvGrpSpPr>
              <a:grpSpLocks/>
            </p:cNvGrpSpPr>
            <p:nvPr/>
          </p:nvGrpSpPr>
          <p:grpSpPr bwMode="auto">
            <a:xfrm>
              <a:off x="0" y="2832"/>
              <a:ext cx="2769" cy="1378"/>
              <a:chOff x="1776" y="2736"/>
              <a:chExt cx="2769" cy="1378"/>
            </a:xfrm>
          </p:grpSpPr>
          <p:pic>
            <p:nvPicPr>
              <p:cNvPr id="71688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6" y="2736"/>
                <a:ext cx="2769" cy="137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71689" name="Group 7"/>
              <p:cNvGrpSpPr>
                <a:grpSpLocks/>
              </p:cNvGrpSpPr>
              <p:nvPr/>
            </p:nvGrpSpPr>
            <p:grpSpPr bwMode="auto">
              <a:xfrm>
                <a:off x="3696" y="2880"/>
                <a:ext cx="672" cy="576"/>
                <a:chOff x="3696" y="2880"/>
                <a:chExt cx="672" cy="576"/>
              </a:xfrm>
            </p:grpSpPr>
            <p:sp>
              <p:nvSpPr>
                <p:cNvPr id="71690" name="AutoShape 8"/>
                <p:cNvSpPr>
                  <a:spLocks noChangeArrowheads="1"/>
                </p:cNvSpPr>
                <p:nvPr/>
              </p:nvSpPr>
              <p:spPr bwMode="auto">
                <a:xfrm>
                  <a:off x="3696" y="2880"/>
                  <a:ext cx="192" cy="48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33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9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25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600">
                    <a:cs typeface="Zar" pitchFamily="2" charset="-78"/>
                  </a:endParaRPr>
                </a:p>
              </p:txBody>
            </p:sp>
            <p:sp>
              <p:nvSpPr>
                <p:cNvPr id="71691" name="AutoShape 9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144" cy="288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33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9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120000"/>
                    <a:buChar char="•"/>
                    <a:defRPr sz="25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Tahoma" panose="020B0604030504040204" pitchFamily="34" charset="0"/>
                    <a:buChar char="–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v"/>
                    <a:defRPr sz="2100">
                      <a:solidFill>
                        <a:schemeClr val="tx1"/>
                      </a:solidFill>
                      <a:latin typeface="Tahoma" panose="020B060403050404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600">
                    <a:cs typeface="Zar" pitchFamily="2" charset="-78"/>
                  </a:endParaRPr>
                </a:p>
              </p:txBody>
            </p:sp>
          </p:grpSp>
        </p:grpSp>
        <p:pic>
          <p:nvPicPr>
            <p:cNvPr id="71687" name="Picture 10" descr="32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344"/>
              <a:ext cx="1080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5872713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charRg st="13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48835">
                                            <p:txEl>
                                              <p:charRg st="13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48835">
                                            <p:txEl>
                                              <p:charRg st="13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charRg st="14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48835">
                                            <p:txEl>
                                              <p:charRg st="14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48835">
                                            <p:txEl>
                                              <p:charRg st="14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charRg st="212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48835">
                                            <p:txEl>
                                              <p:charRg st="212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48835">
                                            <p:txEl>
                                              <p:charRg st="212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charRg st="284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48835">
                                            <p:txEl>
                                              <p:charRg st="284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48835">
                                            <p:txEl>
                                              <p:charRg st="284" end="3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charRg st="346" end="4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48835">
                                            <p:txEl>
                                              <p:charRg st="346" end="4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48835">
                                            <p:txEl>
                                              <p:charRg st="346" end="4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7F31E431-6530-40B2-AB50-52593B64E6CB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6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2707" name="Group 2"/>
          <p:cNvGrpSpPr>
            <a:grpSpLocks/>
          </p:cNvGrpSpPr>
          <p:nvPr/>
        </p:nvGrpSpPr>
        <p:grpSpPr bwMode="auto">
          <a:xfrm>
            <a:off x="1721070" y="838006"/>
            <a:ext cx="1868055" cy="5570835"/>
            <a:chOff x="311" y="528"/>
            <a:chExt cx="1177" cy="3510"/>
          </a:xfrm>
        </p:grpSpPr>
        <p:pic>
          <p:nvPicPr>
            <p:cNvPr id="7270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528"/>
              <a:ext cx="1104" cy="156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710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" y="2448"/>
              <a:ext cx="1129" cy="159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9861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4122402" y="909427"/>
            <a:ext cx="6581839" cy="5216904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799" b="1">
                <a:solidFill>
                  <a:srgbClr val="CC3300"/>
                </a:solidFill>
                <a:cs typeface="Zar" pitchFamily="2" charset="-78"/>
              </a:rPr>
              <a:t>عضلة فوق خاري</a:t>
            </a:r>
            <a:endParaRPr lang="ar-SA" altLang="en-US" sz="2799">
              <a:solidFill>
                <a:srgbClr val="CC33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799">
                <a:cs typeface="Zar" pitchFamily="2" charset="-78"/>
              </a:rPr>
              <a:t>     </a:t>
            </a:r>
            <a:r>
              <a:rPr lang="ar-SA" altLang="en-US" sz="2799">
                <a:cs typeface="Zar" pitchFamily="2" charset="-78"/>
              </a:rPr>
              <a:t>در قسمت بالاي شانه و روي خار كتف قرار دارد. 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799">
                <a:cs typeface="Zar" pitchFamily="2" charset="-78"/>
              </a:rPr>
              <a:t>       سرثابت:</a:t>
            </a:r>
            <a:r>
              <a:rPr lang="ar-SA" altLang="en-US" sz="2799">
                <a:cs typeface="Zar" pitchFamily="2" charset="-78"/>
              </a:rPr>
              <a:t> حفرة فوق خاري 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799">
                <a:cs typeface="Zar" pitchFamily="2" charset="-78"/>
              </a:rPr>
              <a:t>        </a:t>
            </a:r>
            <a:r>
              <a:rPr lang="ar-SA" altLang="en-US" sz="2799">
                <a:cs typeface="Zar" pitchFamily="2" charset="-78"/>
              </a:rPr>
              <a:t>سر متحرك </a:t>
            </a:r>
            <a:r>
              <a:rPr lang="fa-IR" sz="2799">
                <a:cs typeface="Zar" pitchFamily="2" charset="-78"/>
              </a:rPr>
              <a:t>:</a:t>
            </a:r>
            <a:r>
              <a:rPr lang="ar-SA" altLang="en-US" sz="2799">
                <a:cs typeface="Zar" pitchFamily="2" charset="-78"/>
              </a:rPr>
              <a:t> بالاي برجستگي بزرگ استخوان بازو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799">
                <a:cs typeface="Zar" pitchFamily="2" charset="-78"/>
              </a:rPr>
              <a:t>        عملکرد:</a:t>
            </a:r>
            <a:r>
              <a:rPr lang="ar-SA" altLang="en-US" sz="2799">
                <a:cs typeface="Zar" pitchFamily="2" charset="-78"/>
              </a:rPr>
              <a:t> آبداكشن، چرخش خارجي بازو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799">
                <a:cs typeface="Zar" pitchFamily="2" charset="-78"/>
              </a:rPr>
              <a:t>         و</a:t>
            </a:r>
            <a:r>
              <a:rPr lang="ar-SA" altLang="en-US" sz="2799">
                <a:cs typeface="Zar" pitchFamily="2" charset="-78"/>
              </a:rPr>
              <a:t>در حركات پرتابي نقش مهمي به عهده دارد.</a:t>
            </a: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fa-IR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endParaRPr lang="ar-SA" altLang="en-US" sz="2799"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ar-SA" altLang="en-US" sz="2799" b="1">
                <a:solidFill>
                  <a:srgbClr val="CC3300"/>
                </a:solidFill>
                <a:cs typeface="Zar" pitchFamily="2" charset="-78"/>
              </a:rPr>
              <a:t>عضلة دو سر بازويي (سر دراز)</a:t>
            </a:r>
            <a:endParaRPr lang="ar-SA" altLang="en-US" sz="2799">
              <a:solidFill>
                <a:srgbClr val="CC33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  <a:defRPr/>
            </a:pPr>
            <a:r>
              <a:rPr lang="fa-IR" sz="2799">
                <a:cs typeface="Zar" pitchFamily="2" charset="-78"/>
              </a:rPr>
              <a:t>        </a:t>
            </a:r>
            <a:r>
              <a:rPr lang="ar-SA" altLang="en-US" sz="2799">
                <a:cs typeface="Zar" pitchFamily="2" charset="-78"/>
              </a:rPr>
              <a:t>سر دراز اين عضله از سطح خارجي استخوان بازو عبور مي‌كند، </a:t>
            </a:r>
            <a:r>
              <a:rPr lang="fa-IR" sz="2799">
                <a:cs typeface="Zar" pitchFamily="2" charset="-78"/>
              </a:rPr>
              <a:t>ودر</a:t>
            </a:r>
            <a:r>
              <a:rPr lang="ar-SA" altLang="en-US" sz="2799">
                <a:cs typeface="Zar" pitchFamily="2" charset="-78"/>
              </a:rPr>
              <a:t> حركت آبداكشن مؤثر است. </a:t>
            </a:r>
            <a:endParaRPr lang="en-US" altLang="en-US" sz="2799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3061426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9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9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49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9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9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49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98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6E0AD7D6-9B23-44B6-9B4B-82BC1E68FAEA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7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8041" y="764998"/>
            <a:ext cx="8762559" cy="1144323"/>
          </a:xfrm>
        </p:spPr>
        <p:txBody>
          <a:bodyPr/>
          <a:lstStyle/>
          <a:p>
            <a:pPr algn="ctr" rtl="1" eaLnBrk="1" hangingPunct="1">
              <a:defRPr/>
            </a:pPr>
            <a:r>
              <a:rPr lang="ar-SA" altLang="en-US" sz="3599" b="1"/>
              <a:t>عضلاتي كه در حركت نزديك شدن بازو </a:t>
            </a:r>
            <a:r>
              <a:rPr lang="fa-IR" altLang="en-US" sz="3599" b="1"/>
              <a:t>درگيرند</a:t>
            </a:r>
            <a:r>
              <a:rPr lang="en-US" altLang="en-US" sz="3599" b="1"/>
              <a:t> </a:t>
            </a:r>
            <a:r>
              <a:rPr lang="en-US" sz="3599" b="1"/>
              <a:t>‎ </a:t>
            </a:r>
            <a:endParaRPr lang="en-US" altLang="en-US" sz="3599" b="1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5869" y="2333085"/>
            <a:ext cx="7270655" cy="4524916"/>
          </a:xfrm>
        </p:spPr>
        <p:txBody>
          <a:bodyPr/>
          <a:lstStyle/>
          <a:p>
            <a:pPr algn="r" rtl="1" eaLnBrk="1" hangingPunct="1">
              <a:lnSpc>
                <a:spcPct val="170000"/>
              </a:lnSpc>
              <a:buFontTx/>
              <a:buNone/>
              <a:defRPr/>
            </a:pPr>
            <a:r>
              <a:rPr lang="ar-SA" altLang="en-US" sz="2400" b="1">
                <a:cs typeface="Zar" pitchFamily="2" charset="-78"/>
              </a:rPr>
              <a:t>عضلات پشتي بزرگ، سينه‌اي بزرگ، گرد بزرگ، سه سر بازويي (سر دراز)، تحت كتفي و سر كوتاه دو سر بازويي و غرابي، عضلاتي هستند كه باعث حركت آداكشن بازو مي‌گردند. </a:t>
            </a:r>
            <a:endParaRPr lang="en-US" altLang="en-US" sz="2400" b="1"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937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/>
      <p:bldP spid="2508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FD00BED1-6593-46CB-967E-D3ED90E5801E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8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5199" y="0"/>
            <a:ext cx="8762559" cy="138398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en-US" sz="3199" b="1">
                <a:cs typeface="Zar" pitchFamily="2" charset="-78"/>
              </a:rPr>
              <a:t>چرخش دهندة داخلي بازو </a:t>
            </a:r>
            <a:r>
              <a:rPr lang="en-US" sz="3199" b="1">
                <a:cs typeface="Zar" pitchFamily="2" charset="-78"/>
              </a:rPr>
              <a:t>‎ </a:t>
            </a:r>
            <a:r>
              <a:rPr lang="ar-SA" altLang="en-US" sz="3199" b="1">
                <a:cs typeface="Zar" pitchFamily="2" charset="-78"/>
              </a:rPr>
              <a:t>عضلات</a:t>
            </a:r>
            <a:endParaRPr lang="en-US" altLang="en-US" sz="3199" b="1">
              <a:cs typeface="Zar" pitchFamily="2" charset="-78"/>
            </a:endParaRPr>
          </a:p>
        </p:txBody>
      </p:sp>
      <p:sp>
        <p:nvSpPr>
          <p:cNvPr id="251907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731860" y="3285365"/>
            <a:ext cx="5937464" cy="3113954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ar-SA" altLang="en-US" sz="2799" b="1">
                <a:solidFill>
                  <a:srgbClr val="CC3300"/>
                </a:solidFill>
                <a:cs typeface="Zar" pitchFamily="2" charset="-78"/>
              </a:rPr>
              <a:t>عضلة تحت كتفي</a:t>
            </a:r>
            <a:endParaRPr lang="ar-SA" altLang="en-US" sz="2799">
              <a:solidFill>
                <a:srgbClr val="CC3300"/>
              </a:solidFill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sz="2400">
                <a:cs typeface="Zar" pitchFamily="2" charset="-78"/>
              </a:rPr>
              <a:t>    </a:t>
            </a:r>
            <a:r>
              <a:rPr lang="ar-SA" altLang="en-US" sz="2000">
                <a:cs typeface="Zar" pitchFamily="2" charset="-78"/>
              </a:rPr>
              <a:t>از عضلات عمقي بدن است </a:t>
            </a:r>
            <a:r>
              <a:rPr lang="fa-IR" sz="2000">
                <a:cs typeface="Zar" pitchFamily="2" charset="-78"/>
              </a:rPr>
              <a:t>،</a:t>
            </a:r>
            <a:r>
              <a:rPr lang="ar-SA" altLang="en-US" sz="2000">
                <a:cs typeface="Zar" pitchFamily="2" charset="-78"/>
              </a:rPr>
              <a:t> در سطح داخلي كتف قرار دارد. </a:t>
            </a:r>
            <a:endParaRPr lang="fa-IR" sz="2000"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 سرثابت:</a:t>
            </a:r>
            <a:r>
              <a:rPr lang="ar-SA" altLang="en-US" sz="2000">
                <a:cs typeface="Zar" pitchFamily="2" charset="-78"/>
              </a:rPr>
              <a:t> سطح حفرة تحت كتفي </a:t>
            </a:r>
            <a:endParaRPr lang="fa-IR" sz="2000"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</a:t>
            </a:r>
            <a:r>
              <a:rPr lang="ar-SA" altLang="en-US" sz="2000">
                <a:cs typeface="Zar" pitchFamily="2" charset="-78"/>
              </a:rPr>
              <a:t>سر متحرك </a:t>
            </a:r>
            <a:r>
              <a:rPr lang="fa-IR" sz="2000">
                <a:cs typeface="Zar" pitchFamily="2" charset="-78"/>
              </a:rPr>
              <a:t>:</a:t>
            </a:r>
            <a:r>
              <a:rPr lang="ar-SA" altLang="en-US" sz="2000">
                <a:cs typeface="Zar" pitchFamily="2" charset="-78"/>
              </a:rPr>
              <a:t> برجستگي كوچك بازو </a:t>
            </a:r>
            <a:endParaRPr lang="fa-IR" sz="2000">
              <a:cs typeface="Zar" pitchFamily="2" charset="-78"/>
            </a:endParaRPr>
          </a:p>
          <a:p>
            <a:pPr algn="r" rtl="1" eaLnBrk="1" hangingPunct="1"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عملکرد:</a:t>
            </a:r>
            <a:r>
              <a:rPr lang="ar-SA" altLang="en-US" sz="2000">
                <a:cs typeface="Zar" pitchFamily="2" charset="-78"/>
              </a:rPr>
              <a:t> چرخش داخلي بازو، </a:t>
            </a:r>
            <a:r>
              <a:rPr lang="fa-IR" sz="2000">
                <a:cs typeface="Zar" pitchFamily="2" charset="-78"/>
              </a:rPr>
              <a:t>در</a:t>
            </a:r>
            <a:r>
              <a:rPr lang="ar-SA" altLang="en-US" sz="2000">
                <a:cs typeface="Zar" pitchFamily="2" charset="-78"/>
              </a:rPr>
              <a:t>حركات نزديك</a:t>
            </a:r>
            <a:r>
              <a:rPr lang="en-US" sz="2000">
                <a:cs typeface="Zar" pitchFamily="2" charset="-78"/>
              </a:rPr>
              <a:t>‎</a:t>
            </a:r>
            <a:r>
              <a:rPr lang="ar-SA" altLang="en-US" sz="2000">
                <a:cs typeface="Zar" pitchFamily="2" charset="-78"/>
              </a:rPr>
              <a:t>شدن، خم</a:t>
            </a:r>
            <a:r>
              <a:rPr lang="en-US" sz="2000">
                <a:cs typeface="Zar" pitchFamily="2" charset="-78"/>
              </a:rPr>
              <a:t>‎</a:t>
            </a:r>
            <a:r>
              <a:rPr lang="ar-SA" altLang="en-US" sz="2000">
                <a:cs typeface="Zar" pitchFamily="2" charset="-78"/>
              </a:rPr>
              <a:t>شدن و بازشدن نيز به صورت ضعيف دخالت دارد</a:t>
            </a:r>
            <a:r>
              <a:rPr lang="fa-IR" sz="2000">
                <a:cs typeface="Zar" pitchFamily="2" charset="-78"/>
              </a:rPr>
              <a:t>.</a:t>
            </a:r>
            <a:endParaRPr lang="en-US" altLang="en-US" sz="2000">
              <a:cs typeface="Zar" pitchFamily="2" charset="-78"/>
            </a:endParaRP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1632191" y="1485556"/>
            <a:ext cx="9118076" cy="2187069"/>
          </a:xfrm>
        </p:spPr>
        <p:txBody>
          <a:bodyPr/>
          <a:lstStyle/>
          <a:p>
            <a:pPr algn="r" rtl="1" eaLnBrk="1" hangingPunct="1">
              <a:lnSpc>
                <a:spcPct val="160000"/>
              </a:lnSpc>
              <a:buFontTx/>
              <a:buNone/>
              <a:defRPr/>
            </a:pPr>
            <a:r>
              <a:rPr lang="ar-SA" altLang="en-US" sz="2000" b="1">
                <a:cs typeface="Zar" pitchFamily="2" charset="-78"/>
              </a:rPr>
              <a:t>در چرخش داخلي بازو عضلات تحت كتفي، پشتي بزرگ و گرد بزرگ نقش اصلي را به عهده دارند. عضلات ديگري شامل بخش قدامي عضلة دلتوئيد و سينه‌اي بزرگ (بخش جناغي) در انجام اين حركت مؤثرند. عضلة غرابي و بازويي نيز، چنانچه حركت از چرخش خارجي انجام شود، به</a:t>
            </a:r>
            <a:r>
              <a:rPr lang="en-US" sz="2000" b="1">
                <a:cs typeface="Zar" pitchFamily="2" charset="-78"/>
              </a:rPr>
              <a:t>‎</a:t>
            </a:r>
            <a:r>
              <a:rPr lang="ar-SA" altLang="en-US" sz="2000" b="1">
                <a:cs typeface="Zar" pitchFamily="2" charset="-78"/>
              </a:rPr>
              <a:t>كار مي‌رود.</a:t>
            </a:r>
          </a:p>
        </p:txBody>
      </p:sp>
      <p:grpSp>
        <p:nvGrpSpPr>
          <p:cNvPr id="74758" name="Group 5"/>
          <p:cNvGrpSpPr>
            <a:grpSpLocks/>
          </p:cNvGrpSpPr>
          <p:nvPr/>
        </p:nvGrpSpPr>
        <p:grpSpPr bwMode="auto">
          <a:xfrm>
            <a:off x="1913112" y="3428207"/>
            <a:ext cx="2274362" cy="2688603"/>
            <a:chOff x="432" y="2160"/>
            <a:chExt cx="1433" cy="1694"/>
          </a:xfrm>
        </p:grpSpPr>
        <p:pic>
          <p:nvPicPr>
            <p:cNvPr id="74759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160"/>
              <a:ext cx="1433" cy="1694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760" name="AutoShape 7"/>
            <p:cNvSpPr>
              <a:spLocks noChangeArrowheads="1"/>
            </p:cNvSpPr>
            <p:nvPr/>
          </p:nvSpPr>
          <p:spPr bwMode="auto">
            <a:xfrm>
              <a:off x="1488" y="2784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3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Tahoma" panose="020B0604030504040204" pitchFamily="34" charset="0"/>
                <a:buChar char="–"/>
                <a:defRPr sz="29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5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ahoma" panose="020B0604030504040204" pitchFamily="34" charset="0"/>
                <a:buChar char="–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100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cs typeface="Za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76976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251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07" grpId="0"/>
      <p:bldP spid="25190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1pPr>
            <a:lvl2pPr marL="742801" indent="-285693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2pPr>
            <a:lvl3pPr marL="1142771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3pPr>
            <a:lvl4pPr marL="1599880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4pPr>
            <a:lvl5pPr marL="2056989" indent="-228554" defTabSz="947548" eaLnBrk="0" hangingPunct="0"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5pPr>
            <a:lvl6pPr marL="2514097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6pPr>
            <a:lvl7pPr marL="2971206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7pPr>
            <a:lvl8pPr marL="3428314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8pPr>
            <a:lvl9pPr marL="3885423" indent="-228554" defTabSz="947548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cs typeface="Zar" pitchFamily="2" charset="-78"/>
              </a:defRPr>
            </a:lvl9pPr>
          </a:lstStyle>
          <a:p>
            <a:pPr eaLnBrk="1" hangingPunct="1">
              <a:defRPr/>
            </a:pPr>
            <a:fld id="{3D1377BD-CFB8-4A81-B223-D1AA4CB45FA7}" type="slidenum">
              <a:rPr lang="en-US" sz="15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defRPr/>
              </a:pPr>
              <a:t>9</a:t>
            </a:fld>
            <a:endParaRPr lang="en-US"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altLang="en-US" sz="3999" b="1">
                <a:cs typeface="Zar" pitchFamily="2" charset="-78"/>
              </a:rPr>
              <a:t>عضلات چرخش </a:t>
            </a:r>
            <a:r>
              <a:rPr lang="fa-IR" sz="3999" b="1">
                <a:cs typeface="Zar" pitchFamily="2" charset="-78"/>
              </a:rPr>
              <a:t>دهنده </a:t>
            </a:r>
            <a:r>
              <a:rPr lang="ar-SA" altLang="en-US" sz="3999" b="1">
                <a:cs typeface="Zar" pitchFamily="2" charset="-78"/>
              </a:rPr>
              <a:t>خارجي بازو</a:t>
            </a:r>
            <a:br>
              <a:rPr lang="ar-SA" altLang="en-US" sz="3999" b="1">
                <a:cs typeface="Zar" pitchFamily="2" charset="-78"/>
              </a:rPr>
            </a:br>
            <a:endParaRPr lang="en-US" altLang="en-US" sz="3999" b="1">
              <a:cs typeface="Zar" pitchFamily="2" charset="-78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122401" y="2637814"/>
            <a:ext cx="6567555" cy="3526609"/>
          </a:xfrm>
        </p:spPr>
        <p:txBody>
          <a:bodyPr/>
          <a:lstStyle/>
          <a:p>
            <a:pPr algn="r" rtl="1" eaLnBrk="1" hangingPunct="1">
              <a:buFontTx/>
              <a:buNone/>
              <a:defRPr/>
            </a:pPr>
            <a:r>
              <a:rPr lang="ar-SA" altLang="en-US" sz="2400" b="1">
                <a:solidFill>
                  <a:srgbClr val="FF0000"/>
                </a:solidFill>
                <a:cs typeface="Zar" pitchFamily="2" charset="-78"/>
              </a:rPr>
              <a:t>عضلة تحت خاري ـ گرد كوچك</a:t>
            </a:r>
            <a:endParaRPr lang="ar-SA" altLang="en-US" sz="2400">
              <a:solidFill>
                <a:srgbClr val="FF0000"/>
              </a:solidFill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>
                <a:cs typeface="Zar" pitchFamily="2" charset="-78"/>
              </a:rPr>
              <a:t>   </a:t>
            </a:r>
            <a:r>
              <a:rPr lang="ar-SA" altLang="en-US" sz="2000" b="1">
                <a:cs typeface="Zar" pitchFamily="2" charset="-78"/>
              </a:rPr>
              <a:t>عملكرد و موقعيت اين دو عضله يكسان است.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>
                <a:cs typeface="Zar" pitchFamily="2" charset="-78"/>
              </a:rPr>
              <a:t>   سرثابت:</a:t>
            </a:r>
            <a:r>
              <a:rPr lang="ar-SA" altLang="en-US" sz="2000" b="1">
                <a:cs typeface="Zar" pitchFamily="2" charset="-78"/>
              </a:rPr>
              <a:t> سطح خلفي و زير خار كتف نزديك لبة داخلي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>
                <a:cs typeface="Zar" pitchFamily="2" charset="-78"/>
              </a:rPr>
              <a:t>    </a:t>
            </a:r>
            <a:r>
              <a:rPr lang="ar-SA" altLang="en-US" sz="2000" b="1">
                <a:cs typeface="Zar" pitchFamily="2" charset="-78"/>
              </a:rPr>
              <a:t> سر متحرك </a:t>
            </a:r>
            <a:r>
              <a:rPr lang="fa-IR" sz="2000" b="1">
                <a:cs typeface="Zar" pitchFamily="2" charset="-78"/>
              </a:rPr>
              <a:t>:</a:t>
            </a:r>
            <a:r>
              <a:rPr lang="ar-SA" altLang="en-US" sz="2000" b="1">
                <a:cs typeface="Zar" pitchFamily="2" charset="-78"/>
              </a:rPr>
              <a:t> برجستگي بزرگ بازو </a:t>
            </a:r>
            <a:endParaRPr lang="fa-IR" sz="2000" b="1">
              <a:cs typeface="Zar" pitchFamily="2" charset="-78"/>
            </a:endParaRPr>
          </a:p>
          <a:p>
            <a:pPr algn="r" rtl="1" eaLnBrk="1" hangingPunct="1">
              <a:lnSpc>
                <a:spcPct val="130000"/>
              </a:lnSpc>
              <a:buFontTx/>
              <a:buNone/>
              <a:defRPr/>
            </a:pPr>
            <a:r>
              <a:rPr lang="fa-IR" sz="2000" b="1">
                <a:cs typeface="Zar" pitchFamily="2" charset="-78"/>
              </a:rPr>
              <a:t>    عملکرد:</a:t>
            </a:r>
            <a:r>
              <a:rPr lang="ar-SA" altLang="en-US" sz="2000" b="1">
                <a:cs typeface="Zar" pitchFamily="2" charset="-78"/>
              </a:rPr>
              <a:t> چرخش خارجي </a:t>
            </a:r>
            <a:r>
              <a:rPr lang="fa-IR" sz="2000" b="1">
                <a:cs typeface="Zar" pitchFamily="2" charset="-78"/>
              </a:rPr>
              <a:t>،</a:t>
            </a:r>
            <a:r>
              <a:rPr lang="ar-SA" altLang="en-US" sz="2000" b="1">
                <a:cs typeface="Zar" pitchFamily="2" charset="-78"/>
              </a:rPr>
              <a:t> دورشدن افقي وبازشدن. اين دو عضله زماني مي‌تواننددر بازو عامل حركت باشند كه عضلاتذوزنقه و متوازي‌الاضلاع، قبلاً كتف را ثابت كرده باشند.</a:t>
            </a:r>
          </a:p>
          <a:p>
            <a:pPr algn="r" rtl="1" eaLnBrk="1" hangingPunct="1">
              <a:defRPr/>
            </a:pPr>
            <a:endParaRPr lang="en-US" altLang="en-US" sz="2000" b="1">
              <a:cs typeface="Zar" pitchFamily="2" charset="-78"/>
            </a:endParaRP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1836930" y="990370"/>
            <a:ext cx="8762560" cy="1371283"/>
          </a:xfrm>
        </p:spPr>
        <p:txBody>
          <a:bodyPr>
            <a:normAutofit fontScale="85000" lnSpcReduction="20000"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endParaRPr lang="en-US" altLang="en-US" sz="1800">
              <a:cs typeface="Zar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  <a:defRPr/>
            </a:pPr>
            <a:r>
              <a:rPr lang="ar-SA" altLang="en-US" sz="1800" b="1">
                <a:cs typeface="Zar" pitchFamily="2" charset="-78"/>
              </a:rPr>
              <a:t>چرخش خارجي بازو به كمك عضلات تحت خاري، گرد كوچك،  دلتوئيد (بخش خلفي) و فوق خاري انجام مي‌شود. دو عضله تحت خاري و گرد كوچك نقش اصلي را در انجام اين عمل به عهده دارند </a:t>
            </a:r>
            <a:r>
              <a:rPr lang="fa-IR" sz="1800" b="1">
                <a:cs typeface="Zar" pitchFamily="2" charset="-78"/>
              </a:rPr>
              <a:t>.</a:t>
            </a:r>
            <a:endParaRPr lang="ar-SA" altLang="en-US" sz="1800" b="1">
              <a:cs typeface="Zar" pitchFamily="2" charset="-78"/>
            </a:endParaRPr>
          </a:p>
          <a:p>
            <a:pPr algn="r" rtl="1" eaLnBrk="1" hangingPunct="1">
              <a:lnSpc>
                <a:spcPct val="110000"/>
              </a:lnSpc>
              <a:buFontTx/>
              <a:buNone/>
              <a:defRPr/>
            </a:pPr>
            <a:r>
              <a:rPr lang="en-US" sz="1800" b="1">
                <a:cs typeface="Zar" pitchFamily="2" charset="-78"/>
              </a:rPr>
              <a:t/>
            </a:r>
            <a:br>
              <a:rPr lang="en-US" sz="1800" b="1">
                <a:cs typeface="Zar" pitchFamily="2" charset="-78"/>
              </a:rPr>
            </a:br>
            <a:endParaRPr lang="en-US" altLang="en-US" sz="1800" b="1">
              <a:cs typeface="Zar" pitchFamily="2" charset="-78"/>
            </a:endParaRPr>
          </a:p>
        </p:txBody>
      </p:sp>
      <p:grpSp>
        <p:nvGrpSpPr>
          <p:cNvPr id="75782" name="Group 5"/>
          <p:cNvGrpSpPr>
            <a:grpSpLocks/>
          </p:cNvGrpSpPr>
          <p:nvPr/>
        </p:nvGrpSpPr>
        <p:grpSpPr bwMode="auto">
          <a:xfrm>
            <a:off x="1608383" y="1980741"/>
            <a:ext cx="2209289" cy="4526502"/>
            <a:chOff x="240" y="1248"/>
            <a:chExt cx="1392" cy="2852"/>
          </a:xfrm>
        </p:grpSpPr>
        <p:pic>
          <p:nvPicPr>
            <p:cNvPr id="75783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248"/>
              <a:ext cx="1286" cy="169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784" name="Picture 7" descr="image4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3216"/>
              <a:ext cx="1392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75703307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 autoUpdateAnimBg="0"/>
      <p:bldP spid="252932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1352</Words>
  <Application>Microsoft Office PowerPoint</Application>
  <PresentationFormat>Widescreen</PresentationFormat>
  <Paragraphs>126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Wingdings</vt:lpstr>
      <vt:lpstr>Zar</vt:lpstr>
      <vt:lpstr>Office Theme</vt:lpstr>
      <vt:lpstr>حرکت شناسی جلسه پنجم</vt:lpstr>
      <vt:lpstr>عضلات بازكننده و دوركنندة بازو </vt:lpstr>
      <vt:lpstr>PowerPoint Presentation</vt:lpstr>
      <vt:lpstr>PowerPoint Presentation</vt:lpstr>
      <vt:lpstr>عضلات دوركنندة (آبداكشن) بازو </vt:lpstr>
      <vt:lpstr>PowerPoint Presentation</vt:lpstr>
      <vt:lpstr>عضلاتي كه در حركت نزديك شدن بازو درگيرند ‎ </vt:lpstr>
      <vt:lpstr>چرخش دهندة داخلي بازو ‎ عضلات</vt:lpstr>
      <vt:lpstr>عضلات چرخش دهنده خارجي بازو </vt:lpstr>
      <vt:lpstr>عضلات مؤثر در حركت نزديك‎  شدن افقي بازو</vt:lpstr>
      <vt:lpstr>عضلات دوركنندة افقي بازو </vt:lpstr>
      <vt:lpstr>آرنج</vt:lpstr>
      <vt:lpstr>PowerPoint Presentation</vt:lpstr>
      <vt:lpstr>كنندة آرنج ‎ عضلات خم  </vt:lpstr>
      <vt:lpstr>بازويي زند اعلايي</vt:lpstr>
      <vt:lpstr>PowerPoint Presentation</vt:lpstr>
    </vt:vector>
  </TitlesOfParts>
  <Company>OliveSoft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عضلات بازكننده و دوركنندة بازو </dc:title>
  <dc:creator>OliveSoft</dc:creator>
  <cp:lastModifiedBy>OliveSoft</cp:lastModifiedBy>
  <cp:revision>2</cp:revision>
  <dcterms:created xsi:type="dcterms:W3CDTF">2020-04-08T08:14:05Z</dcterms:created>
  <dcterms:modified xsi:type="dcterms:W3CDTF">2020-04-08T08:28:24Z</dcterms:modified>
</cp:coreProperties>
</file>