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6"/>
  </p:notesMasterIdLst>
  <p:sldIdLst>
    <p:sldId id="256" r:id="rId2"/>
    <p:sldId id="311" r:id="rId3"/>
    <p:sldId id="312" r:id="rId4"/>
    <p:sldId id="313" r:id="rId5"/>
    <p:sldId id="314" r:id="rId6"/>
    <p:sldId id="315" r:id="rId7"/>
    <p:sldId id="316" r:id="rId8"/>
    <p:sldId id="317" r:id="rId9"/>
    <p:sldId id="318" r:id="rId10"/>
    <p:sldId id="320" r:id="rId11"/>
    <p:sldId id="319" r:id="rId12"/>
    <p:sldId id="321" r:id="rId13"/>
    <p:sldId id="322" r:id="rId14"/>
    <p:sldId id="323"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9" autoAdjust="0"/>
    <p:restoredTop sz="86380" autoAdjust="0"/>
  </p:normalViewPr>
  <p:slideViewPr>
    <p:cSldViewPr>
      <p:cViewPr>
        <p:scale>
          <a:sx n="60" d="100"/>
          <a:sy n="60" d="100"/>
        </p:scale>
        <p:origin x="-1422" y="-144"/>
      </p:cViewPr>
      <p:guideLst>
        <p:guide orient="horz" pos="2160"/>
        <p:guide pos="2880"/>
      </p:guideLst>
    </p:cSldViewPr>
  </p:slideViewPr>
  <p:outlineViewPr>
    <p:cViewPr>
      <p:scale>
        <a:sx n="33" d="100"/>
        <a:sy n="33" d="100"/>
      </p:scale>
      <p:origin x="0" y="12954"/>
    </p:cViewPr>
  </p:outlin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63247C-50F5-4375-AB25-5EB67ED4BC38}" type="datetimeFigureOut">
              <a:rPr lang="en-US" smtClean="0"/>
              <a:pPr/>
              <a:t>4/13/2020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2E5E33-382E-44FB-A6D9-D87B7E92987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99A33973-CE1C-4673-A740-2EA86CE78B32}" type="datetime1">
              <a:rPr lang="en-US" smtClean="0"/>
              <a:pPr/>
              <a:t>4/13/2020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E979253-CB91-4B35-980A-CD8CB750E718}" type="datetime1">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F316BE3-25F5-4792-8C0C-D554730BEBD5}" type="datetime1">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BEA116-EBB0-4C5C-97E9-AD08875D451D}" type="datetime1">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4E3E6E7-1091-4A48-8AAC-F0B0D12CA25A}" type="datetime1">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6A68EB9-24E2-4652-B546-012A895EBE37}" type="datetime1">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87387F7-8008-46F2-81C4-B8B6F48508FD}" type="datetime1">
              <a:rPr lang="en-US" smtClean="0"/>
              <a:pPr/>
              <a:t>4/13/2020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1E745A4-5944-4E8F-9553-71ECC3D3FD98}" type="datetime1">
              <a:rPr lang="en-US" smtClean="0"/>
              <a:pPr/>
              <a:t>4/13/2020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E14ADA-E4A6-4FD5-957F-B3C710ECC6F6}" type="datetime1">
              <a:rPr lang="en-US" smtClean="0"/>
              <a:pPr/>
              <a:t>4/13/2020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F14B8CE-B332-4288-A106-828292A6D443}" type="datetime1">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3C734CF-9F47-49EA-8539-5F38B630BA9D}" type="datetime1">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4C81A50A-33A3-49DD-A528-17FFDB7EEAFE}" type="datetime1">
              <a:rPr lang="en-US" smtClean="0"/>
              <a:pPr/>
              <a:t>4/13/2020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video" Target="file:///E:\&#1580;&#1604;&#1587;&#1607;%201%20&#1578;&#1594;&#1584;&#1740;&#1607;\&#1608;&#1740;&#1587;%20&#1580;&#1604;&#1587;&#1607;%20&#1575;&#1608;&#1604;\VID-20200408-WA0003.mp4"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audio" Target="file:///E:\&#1580;&#1604;&#1587;&#1607;%201%20&#1578;&#1594;&#1584;&#1740;&#1607;\&#1608;&#1740;&#1587;%20&#1580;&#1604;&#1587;&#1607;%20&#1575;&#1608;&#1604;\&#1608;&#1740;&#1578;&#1575;&#1605;&#1740;&#1606;.m4a"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audio" Target="file:///E:\&#1580;&#1604;&#1587;&#1607;%201%20&#1578;&#1594;&#1584;&#1740;&#1607;\&#1608;&#1740;&#1587;%20&#1580;&#1604;&#1587;&#1607;%20&#1575;&#1608;&#1604;\&#1705;&#1605;&#1576;&#1608;&#1583;%20&#1608;&#1740;&#1578;&#1575;&#1605;&#1740;&#1606;.m4a"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2.xml"/><Relationship Id="rId1" Type="http://schemas.openxmlformats.org/officeDocument/2006/relationships/audio" Target="file:///E:\&#1580;&#1604;&#1587;&#1607;%201%20&#1578;&#1594;&#1584;&#1740;&#1607;\&#1608;&#1740;&#1587;%20&#1580;&#1604;&#1587;&#1607;%20&#1575;&#1608;&#1604;\&#1705;&#1575;&#1607;&#1588;%20&#1608;&#1740;&#1578;&#1575;&#1605;&#1740;&#1606;.m4a"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audio" Target="file:///E:\&#1580;&#1604;&#1587;&#1607;%201%20&#1578;&#1594;&#1584;&#1740;&#1607;\&#1608;&#1740;&#1587;%20&#1580;&#1604;&#1587;&#1607;%20&#1575;&#1608;&#1604;\&#1578;&#1593;&#1585;&#1740;&#1601;.m4a"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audio" Target="file:///E:\&#1580;&#1604;&#1587;&#1607;%201%20&#1578;&#1594;&#1584;&#1740;&#1607;\&#1608;&#1740;&#1587;%20&#1580;&#1604;&#1587;&#1607;%20&#1575;&#1608;&#1604;\&#1594;&#1584;&#1575;.m4a"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audio" Target="file:///E:\&#1580;&#1604;&#1587;&#1607;%201%20&#1578;&#1594;&#1584;&#1740;&#1607;\&#1608;&#1740;&#1587;%20&#1580;&#1604;&#1587;&#1607;%20&#1575;&#1608;&#1604;\&#1605;&#1608;&#1575;&#1583;%20&#1605;&#1594;&#1584;&#1740;.m4a"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audio" Target="file:///E:\&#1580;&#1604;&#1587;&#1607;%201%20&#1578;&#1594;&#1584;&#1740;&#1607;\&#1608;&#1740;&#1587;%20&#1580;&#1604;&#1587;&#1607;%20&#1575;&#1608;&#1604;\&#1705;&#1585;&#1576;&#1608;&#1607;&#1740;&#1583;&#1585;&#1575;&#1578;.m4a"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audio" Target="file:///E:\&#1580;&#1604;&#1587;&#1607;%201%20&#1578;&#1594;&#1584;&#1740;&#1607;\&#1608;&#1740;&#1587;%20&#1580;&#1604;&#1587;&#1607;%20&#1575;&#1608;&#1604;\&#1601;&#1740;&#1576;&#1585;.m4a"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audio" Target="file:///E:\&#1580;&#1604;&#1587;&#1607;%201%20&#1578;&#1594;&#1584;&#1740;&#1607;\&#1608;&#1740;&#1587;%20&#1580;&#1604;&#1587;&#1607;%20&#1575;&#1608;&#1604;\&#1662;&#1585;&#1608;&#1578;&#1569;&#1740;&#1606;.m4a"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audio" Target="file:///E:\&#1580;&#1604;&#1587;&#1607;%201%20&#1578;&#1594;&#1584;&#1740;&#1607;\&#1608;&#1740;&#1587;%20&#1580;&#1604;&#1587;&#1607;%20&#1575;&#1608;&#1604;\&#1670;&#1585;&#1576;&#1740;&#1607;&#1575;.m4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457201"/>
            <a:ext cx="7467600" cy="762000"/>
          </a:xfrm>
        </p:spPr>
        <p:txBody>
          <a:bodyPr>
            <a:normAutofit fontScale="90000"/>
          </a:bodyPr>
          <a:lstStyle/>
          <a:p>
            <a:pPr rtl="1"/>
            <a:r>
              <a:rPr lang="en-US" sz="2800" b="0" dirty="0" smtClean="0">
                <a:cs typeface="B Nazanin" pitchFamily="2" charset="-78"/>
              </a:rPr>
              <a:t/>
            </a:r>
            <a:br>
              <a:rPr lang="en-US" sz="2800" b="0" dirty="0" smtClean="0">
                <a:cs typeface="B Nazanin" pitchFamily="2" charset="-78"/>
              </a:rPr>
            </a:br>
            <a:r>
              <a:rPr lang="en-US" sz="2800" b="0" dirty="0" smtClean="0">
                <a:cs typeface="B Nazanin" pitchFamily="2" charset="-78"/>
              </a:rPr>
              <a:t/>
            </a:r>
            <a:br>
              <a:rPr lang="en-US" sz="2800" b="0" dirty="0" smtClean="0">
                <a:cs typeface="B Nazanin" pitchFamily="2" charset="-78"/>
              </a:rPr>
            </a:br>
            <a:r>
              <a:rPr lang="en-US" sz="2800" b="0" dirty="0" smtClean="0">
                <a:cs typeface="B Nazanin" pitchFamily="2" charset="-78"/>
              </a:rPr>
              <a:t/>
            </a:r>
            <a:br>
              <a:rPr lang="en-US" sz="2800" b="0" dirty="0" smtClean="0">
                <a:cs typeface="B Nazanin" pitchFamily="2" charset="-78"/>
              </a:rPr>
            </a:br>
            <a:r>
              <a:rPr lang="en-US" sz="2800" b="0" dirty="0" smtClean="0">
                <a:cs typeface="B Nazanin" pitchFamily="2" charset="-78"/>
              </a:rPr>
              <a:t/>
            </a:r>
            <a:br>
              <a:rPr lang="en-US" sz="2800" b="0" dirty="0" smtClean="0">
                <a:cs typeface="B Nazanin" pitchFamily="2" charset="-78"/>
              </a:rPr>
            </a:br>
            <a:r>
              <a:rPr lang="en-US" sz="2800" b="0" dirty="0" smtClean="0">
                <a:cs typeface="B Nazanin" pitchFamily="2" charset="-78"/>
              </a:rPr>
              <a:t/>
            </a:r>
            <a:br>
              <a:rPr lang="en-US" sz="2800" b="0" dirty="0" smtClean="0">
                <a:cs typeface="B Nazanin" pitchFamily="2" charset="-78"/>
              </a:rPr>
            </a:br>
            <a:r>
              <a:rPr lang="en-US" sz="2800" b="0" dirty="0" smtClean="0">
                <a:cs typeface="B Nazanin" pitchFamily="2" charset="-78"/>
              </a:rPr>
              <a:t/>
            </a:r>
            <a:br>
              <a:rPr lang="en-US" sz="2800" b="0" dirty="0" smtClean="0">
                <a:cs typeface="B Nazanin" pitchFamily="2" charset="-78"/>
              </a:rPr>
            </a:br>
            <a:r>
              <a:rPr lang="en-US" sz="2800" b="0" dirty="0" smtClean="0">
                <a:cs typeface="B Nazanin" pitchFamily="2" charset="-78"/>
              </a:rPr>
              <a:t/>
            </a:r>
            <a:br>
              <a:rPr lang="en-US" sz="2800" b="0" dirty="0" smtClean="0">
                <a:cs typeface="B Nazanin" pitchFamily="2" charset="-78"/>
              </a:rPr>
            </a:br>
            <a:r>
              <a:rPr lang="en-US" sz="2800" b="0" dirty="0" smtClean="0">
                <a:cs typeface="B Nazanin" pitchFamily="2" charset="-78"/>
              </a:rPr>
              <a:t/>
            </a:r>
            <a:br>
              <a:rPr lang="en-US" sz="2800" b="0" dirty="0" smtClean="0">
                <a:cs typeface="B Nazanin" pitchFamily="2" charset="-78"/>
              </a:rPr>
            </a:br>
            <a:r>
              <a:rPr lang="en-US" sz="2800" b="0" dirty="0" smtClean="0">
                <a:cs typeface="B Nazanin" pitchFamily="2" charset="-78"/>
              </a:rPr>
              <a:t/>
            </a:r>
            <a:br>
              <a:rPr lang="en-US" sz="2800" b="0" dirty="0" smtClean="0">
                <a:cs typeface="B Nazanin" pitchFamily="2" charset="-78"/>
              </a:rPr>
            </a:br>
            <a:r>
              <a:rPr lang="fa-IR" sz="2800" b="0" dirty="0" smtClean="0">
                <a:cs typeface="B Nazanin" pitchFamily="2" charset="-78"/>
              </a:rPr>
              <a:t>بسم الله الرحمن الرحیم</a:t>
            </a:r>
            <a:endParaRPr lang="en-US" sz="2800" b="0" dirty="0">
              <a:cs typeface="B Nazanin" pitchFamily="2" charset="-78"/>
            </a:endParaRPr>
          </a:p>
        </p:txBody>
      </p:sp>
      <p:sp>
        <p:nvSpPr>
          <p:cNvPr id="3" name="Subtitle 2"/>
          <p:cNvSpPr>
            <a:spLocks noGrp="1"/>
          </p:cNvSpPr>
          <p:nvPr>
            <p:ph type="subTitle" idx="1"/>
          </p:nvPr>
        </p:nvSpPr>
        <p:spPr>
          <a:xfrm>
            <a:off x="1371600" y="2057400"/>
            <a:ext cx="6400800" cy="3581400"/>
          </a:xfrm>
        </p:spPr>
        <p:txBody>
          <a:bodyPr>
            <a:normAutofit fontScale="92500" lnSpcReduction="10000"/>
          </a:bodyPr>
          <a:lstStyle/>
          <a:p>
            <a:pPr rtl="1"/>
            <a:r>
              <a:rPr lang="fa-IR" sz="2800" b="0" dirty="0" smtClean="0">
                <a:cs typeface="B Nazanin" pitchFamily="2" charset="-78"/>
              </a:rPr>
              <a:t> وزارت علوم، تحقیقات و فناوری</a:t>
            </a:r>
          </a:p>
          <a:p>
            <a:pPr rtl="1"/>
            <a:r>
              <a:rPr lang="fa-IR" sz="2800" b="0" dirty="0" smtClean="0">
                <a:cs typeface="B Nazanin" pitchFamily="2" charset="-78"/>
              </a:rPr>
              <a:t>دانشگاه فنی و حرفه ای آذربایجان غربی</a:t>
            </a:r>
          </a:p>
          <a:p>
            <a:pPr rtl="1"/>
            <a:r>
              <a:rPr lang="fa-IR" sz="2800" b="0" dirty="0" smtClean="0">
                <a:cs typeface="B Nazanin" pitchFamily="2" charset="-78"/>
              </a:rPr>
              <a:t>آموزشکده فنی دختران ارومیه</a:t>
            </a:r>
          </a:p>
          <a:p>
            <a:pPr rtl="1"/>
            <a:r>
              <a:rPr lang="fa-IR" sz="2800" b="0" dirty="0" smtClean="0">
                <a:cs typeface="B Nazanin" pitchFamily="2" charset="-78"/>
              </a:rPr>
              <a:t>گروه صنایع غذایی</a:t>
            </a:r>
          </a:p>
          <a:p>
            <a:pPr rtl="1"/>
            <a:r>
              <a:rPr lang="fa-IR" sz="2800" b="0" dirty="0" smtClean="0">
                <a:cs typeface="B Nazanin" pitchFamily="2" charset="-78"/>
              </a:rPr>
              <a:t>اصول تغذیه</a:t>
            </a:r>
          </a:p>
          <a:p>
            <a:pPr rtl="1"/>
            <a:r>
              <a:rPr lang="fa-IR" sz="2800" b="0" dirty="0" smtClean="0">
                <a:cs typeface="B Nazanin" pitchFamily="2" charset="-78"/>
              </a:rPr>
              <a:t>(دوره کارشناسی)</a:t>
            </a:r>
          </a:p>
          <a:p>
            <a:pPr rtl="1"/>
            <a:r>
              <a:rPr lang="fa-IR" sz="2800" b="0" dirty="0" smtClean="0">
                <a:cs typeface="B Nazanin" pitchFamily="2" charset="-78"/>
              </a:rPr>
              <a:t>مدرس : فهیمه بابایی</a:t>
            </a:r>
          </a:p>
          <a:p>
            <a:pPr rtl="1"/>
            <a:r>
              <a:rPr lang="fa-IR" dirty="0" smtClean="0">
                <a:cs typeface="B Nazanin" pitchFamily="2" charset="-78"/>
              </a:rPr>
              <a:t>جلسه اول : علم تغذیه </a:t>
            </a:r>
            <a:endParaRPr lang="fa-IR" sz="2800" b="0" dirty="0" smtClean="0">
              <a:cs typeface="B Nazanin"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pic>
        <p:nvPicPr>
          <p:cNvPr id="6" name="VID-20200408-WA0003.mp4">
            <a:hlinkClick r:id="" action="ppaction://media"/>
          </p:cNvPr>
          <p:cNvPicPr>
            <a:picLocks noRot="1" noChangeAspect="1"/>
          </p:cNvPicPr>
          <p:nvPr>
            <a:videoFile r:link="rId1"/>
          </p:nvPr>
        </p:nvPicPr>
        <p:blipFill>
          <a:blip r:embed="rId3" cstate="print"/>
          <a:stretch>
            <a:fillRect/>
          </a:stretch>
        </p:blipFill>
        <p:spPr>
          <a:xfrm>
            <a:off x="0" y="0"/>
            <a:ext cx="2336800" cy="1752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6"/>
                </p:tgtEl>
              </p:cMediaNode>
            </p:vide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2800" b="0" dirty="0" smtClean="0">
                <a:cs typeface="B Nazanin" pitchFamily="2" charset="-78"/>
              </a:rPr>
              <a:t>ویتامین</a:t>
            </a:r>
            <a:endParaRPr lang="en-US" sz="2800" b="0" dirty="0">
              <a:cs typeface="B Nazanin" pitchFamily="2" charset="-78"/>
            </a:endParaRPr>
          </a:p>
        </p:txBody>
      </p:sp>
      <p:sp>
        <p:nvSpPr>
          <p:cNvPr id="3" name="Content Placeholder 2"/>
          <p:cNvSpPr>
            <a:spLocks noGrp="1"/>
          </p:cNvSpPr>
          <p:nvPr>
            <p:ph idx="1"/>
          </p:nvPr>
        </p:nvSpPr>
        <p:spPr/>
        <p:txBody>
          <a:bodyPr/>
          <a:lstStyle/>
          <a:p>
            <a:pPr algn="r" rtl="1"/>
            <a:r>
              <a:rPr lang="fa-IR" sz="2800" b="0" dirty="0" smtClean="0">
                <a:cs typeface="B Nazanin" pitchFamily="2" charset="-78"/>
              </a:rPr>
              <a:t>ویتامین ها، گروهی از مواد مغذی ضروری شناخته شده و مورد نیاز بدن هستند. بدن انسان قادر به ساختن ویتامین ها نیست. می دانیم که ویتامین ها در بدن انرژی تولید نمی کنند ولی برای انجام واکنش های انرژی زا لازمند.</a:t>
            </a:r>
            <a:br>
              <a:rPr lang="fa-IR" sz="2800" b="0" dirty="0" smtClean="0">
                <a:cs typeface="B Nazanin" pitchFamily="2" charset="-78"/>
              </a:rPr>
            </a:br>
            <a:r>
              <a:rPr lang="fa-IR" sz="2800" b="0" dirty="0" smtClean="0">
                <a:cs typeface="B Nazanin" pitchFamily="2" charset="-78"/>
              </a:rPr>
              <a:t>ویتامین ها برای متابولیسم مواد غذایی و اعمال حیاتی بدن و رشد و نمو و تندرستی ضرورت دارند.</a:t>
            </a:r>
            <a:endParaRPr lang="en-US" sz="2800" b="0" dirty="0">
              <a:cs typeface="B Nazanin" pitchFamily="2" charset="-78"/>
            </a:endParaRPr>
          </a:p>
        </p:txBody>
      </p:sp>
      <p:pic>
        <p:nvPicPr>
          <p:cNvPr id="6" name="ویتامین.m4a">
            <a:hlinkClick r:id="" action="ppaction://media"/>
          </p:cNvPr>
          <p:cNvPicPr>
            <a:picLocks noRot="1" noChangeAspect="1"/>
          </p:cNvPicPr>
          <p:nvPr>
            <a:audioFile r:link="rId1"/>
          </p:nvPr>
        </p:nvPicPr>
        <p:blipFill>
          <a:blip r:embed="rId3" cstate="print"/>
          <a:stretch>
            <a:fillRect/>
          </a:stretch>
        </p:blipFill>
        <p:spPr>
          <a:xfrm>
            <a:off x="914400" y="533400"/>
            <a:ext cx="304800" cy="304800"/>
          </a:xfrm>
          <a:prstGeom prst="rect">
            <a:avLst/>
          </a:prstGeom>
        </p:spPr>
      </p:pic>
      <p:sp>
        <p:nvSpPr>
          <p:cNvPr id="5" name="Slide Number Placeholder 4"/>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nextCondLst>
                <p:cond evt="onClick" delay="0">
                  <p:tgtEl>
                    <p:spTgt spid="6"/>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normAutofit/>
          </a:bodyPr>
          <a:lstStyle/>
          <a:p>
            <a:pPr algn="r" rtl="1"/>
            <a:r>
              <a:rPr lang="fa-IR" sz="2800" b="0" dirty="0" smtClean="0">
                <a:cs typeface="B Nazanin" pitchFamily="2" charset="-78"/>
              </a:rPr>
              <a:t>ویتامینها را به دو دسته مهم، تقسیم کرده‌اند.</a:t>
            </a:r>
            <a:br>
              <a:rPr lang="fa-IR" sz="2800" b="0" dirty="0" smtClean="0">
                <a:cs typeface="B Nazanin" pitchFamily="2" charset="-78"/>
              </a:rPr>
            </a:br>
            <a:endParaRPr lang="en-US" sz="2800" b="0" dirty="0">
              <a:cs typeface="B Nazanin" pitchFamily="2" charset="-78"/>
            </a:endParaRPr>
          </a:p>
        </p:txBody>
      </p:sp>
      <p:sp>
        <p:nvSpPr>
          <p:cNvPr id="3" name="Content Placeholder 2"/>
          <p:cNvSpPr>
            <a:spLocks noGrp="1"/>
          </p:cNvSpPr>
          <p:nvPr>
            <p:ph idx="1"/>
          </p:nvPr>
        </p:nvSpPr>
        <p:spPr>
          <a:xfrm>
            <a:off x="1219200" y="1981200"/>
            <a:ext cx="7391400" cy="3048000"/>
          </a:xfrm>
        </p:spPr>
        <p:txBody>
          <a:bodyPr>
            <a:normAutofit fontScale="85000" lnSpcReduction="20000"/>
          </a:bodyPr>
          <a:lstStyle/>
          <a:p>
            <a:pPr algn="r" rtl="1"/>
            <a:r>
              <a:rPr lang="fa-IR" sz="2800" b="0" dirty="0" smtClean="0">
                <a:cs typeface="B Nazanin" pitchFamily="2" charset="-78"/>
              </a:rPr>
              <a:t>ویتامین های محلول در آب</a:t>
            </a:r>
          </a:p>
          <a:p>
            <a:pPr algn="r" rtl="1">
              <a:buNone/>
            </a:pPr>
            <a:r>
              <a:rPr lang="fa-IR" sz="2800" b="0" dirty="0" smtClean="0">
                <a:cs typeface="B Nazanin" pitchFamily="2" charset="-78"/>
              </a:rPr>
              <a:t>ویتامین های گروه </a:t>
            </a:r>
            <a:r>
              <a:rPr lang="en-US" sz="2800" b="0" dirty="0" smtClean="0">
                <a:cs typeface="B Nazanin" pitchFamily="2" charset="-78"/>
              </a:rPr>
              <a:t>B</a:t>
            </a:r>
          </a:p>
          <a:p>
            <a:pPr algn="r" rtl="1">
              <a:buNone/>
            </a:pPr>
            <a:r>
              <a:rPr lang="fa-IR" sz="2800" b="0" dirty="0" smtClean="0">
                <a:cs typeface="B Nazanin" pitchFamily="2" charset="-78"/>
              </a:rPr>
              <a:t>ویتامین </a:t>
            </a:r>
            <a:r>
              <a:rPr lang="en-US" sz="2800" b="0" dirty="0" smtClean="0">
                <a:cs typeface="B Nazanin" pitchFamily="2" charset="-78"/>
              </a:rPr>
              <a:t>C</a:t>
            </a:r>
            <a:r>
              <a:rPr lang="fa-IR" sz="2800" b="0" dirty="0" smtClean="0">
                <a:cs typeface="B Nazanin" pitchFamily="2" charset="-78"/>
              </a:rPr>
              <a:t> و ....</a:t>
            </a:r>
            <a:endParaRPr lang="en-US" sz="2800" b="0" dirty="0" smtClean="0">
              <a:cs typeface="B Nazanin" pitchFamily="2" charset="-78"/>
            </a:endParaRPr>
          </a:p>
          <a:p>
            <a:pPr algn="r" rtl="1"/>
            <a:r>
              <a:rPr lang="fa-IR" sz="2800" b="0" dirty="0" smtClean="0">
                <a:cs typeface="B Nazanin" pitchFamily="2" charset="-78"/>
              </a:rPr>
              <a:t>ویتامین های محلول در چربی</a:t>
            </a:r>
          </a:p>
          <a:p>
            <a:pPr algn="r" rtl="1">
              <a:buNone/>
            </a:pPr>
            <a:r>
              <a:rPr lang="fa-IR" sz="2800" b="0" dirty="0" smtClean="0">
                <a:cs typeface="B Nazanin" pitchFamily="2" charset="-78"/>
              </a:rPr>
              <a:t>ویتامین </a:t>
            </a:r>
            <a:r>
              <a:rPr lang="en-US" sz="2800" b="0" dirty="0" smtClean="0">
                <a:cs typeface="B Nazanin" pitchFamily="2" charset="-78"/>
              </a:rPr>
              <a:t>A</a:t>
            </a:r>
          </a:p>
          <a:p>
            <a:pPr algn="r" rtl="1">
              <a:buNone/>
            </a:pPr>
            <a:r>
              <a:rPr lang="fa-IR" sz="2800" b="0" dirty="0" smtClean="0">
                <a:cs typeface="B Nazanin" pitchFamily="2" charset="-78"/>
              </a:rPr>
              <a:t>ویتامین </a:t>
            </a:r>
            <a:r>
              <a:rPr lang="en-US" sz="2800" b="0" dirty="0" smtClean="0">
                <a:cs typeface="B Nazanin" pitchFamily="2" charset="-78"/>
              </a:rPr>
              <a:t>E</a:t>
            </a:r>
          </a:p>
          <a:p>
            <a:pPr algn="r" rtl="1">
              <a:buNone/>
            </a:pPr>
            <a:r>
              <a:rPr lang="fa-IR" sz="2800" b="0" dirty="0" smtClean="0">
                <a:cs typeface="B Nazanin" pitchFamily="2" charset="-78"/>
              </a:rPr>
              <a:t>ویتامین </a:t>
            </a:r>
            <a:r>
              <a:rPr lang="en-US" sz="2800" b="0" dirty="0" smtClean="0">
                <a:cs typeface="B Nazanin" pitchFamily="2" charset="-78"/>
              </a:rPr>
              <a:t>K</a:t>
            </a:r>
          </a:p>
          <a:p>
            <a:pPr algn="r" rtl="1">
              <a:buNone/>
            </a:pPr>
            <a:r>
              <a:rPr lang="fa-IR" sz="2800" b="0" dirty="0" smtClean="0">
                <a:cs typeface="B Nazanin" pitchFamily="2" charset="-78"/>
              </a:rPr>
              <a:t>ویتامین </a:t>
            </a:r>
            <a:r>
              <a:rPr lang="en-US" dirty="0" smtClean="0">
                <a:cs typeface="B Nazanin" pitchFamily="2" charset="-78"/>
              </a:rPr>
              <a:t>D</a:t>
            </a:r>
            <a:endParaRPr lang="fa-IR" sz="2800" b="0" dirty="0" smtClean="0">
              <a:cs typeface="B Nazanin" pitchFamily="2" charset="-78"/>
            </a:endParaRPr>
          </a:p>
          <a:p>
            <a:pPr algn="r" rtl="1"/>
            <a:endParaRPr lang="en-US" sz="2800" b="0" dirty="0">
              <a:cs typeface="B Nazanin"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2800" b="0" dirty="0" smtClean="0">
                <a:cs typeface="B Nazanin" pitchFamily="2" charset="-78"/>
              </a:rPr>
              <a:t>علل کمبود ویتامین ها </a:t>
            </a:r>
            <a:endParaRPr lang="en-US" sz="2800" b="0" dirty="0">
              <a:cs typeface="B Nazanin" pitchFamily="2" charset="-78"/>
            </a:endParaRPr>
          </a:p>
        </p:txBody>
      </p:sp>
      <p:sp>
        <p:nvSpPr>
          <p:cNvPr id="3" name="Content Placeholder 2"/>
          <p:cNvSpPr>
            <a:spLocks noGrp="1"/>
          </p:cNvSpPr>
          <p:nvPr>
            <p:ph idx="1"/>
          </p:nvPr>
        </p:nvSpPr>
        <p:spPr/>
        <p:txBody>
          <a:bodyPr>
            <a:normAutofit/>
          </a:bodyPr>
          <a:lstStyle/>
          <a:p>
            <a:pPr algn="r" rtl="1"/>
            <a:r>
              <a:rPr lang="fa-IR" sz="2800" b="0" dirty="0" smtClean="0">
                <a:cs typeface="B Nazanin" pitchFamily="2" charset="-78"/>
              </a:rPr>
              <a:t>۱- فقر غذایی : هنگامی که به مقدار کافی غذا خورده شود و رژیم غذایی متعادل باشد ، طبیعتاً بدن به مقدار کافی ویتامین دریافت می کند.</a:t>
            </a:r>
          </a:p>
          <a:p>
            <a:pPr algn="r" rtl="1"/>
            <a:r>
              <a:rPr lang="fa-IR" sz="2800" b="0" dirty="0" smtClean="0">
                <a:cs typeface="B Nazanin" pitchFamily="2" charset="-78"/>
              </a:rPr>
              <a:t>۲- اختلال در جذب به علت کاهش اسیدیته معده یا کمبود صفرا : هضم و جذب ویتامینهای محلول در چربی تابع هضم و جذب چربی هاست. بنابراین اختلال در هضم و جذب چربیها موجب اختلال در هضم و جذب ویتامینهای محلول در چربی می شود. مخصوصاً اختلال در ترشح صفرا، جذب چربیها و ویتامینهای محلول در چربی را مختل می سازد.</a:t>
            </a:r>
          </a:p>
          <a:p>
            <a:pPr algn="r" rtl="1"/>
            <a:endParaRPr lang="en-US" sz="2800" b="0" dirty="0">
              <a:cs typeface="B Nazanin" pitchFamily="2" charset="-78"/>
            </a:endParaRPr>
          </a:p>
        </p:txBody>
      </p:sp>
      <p:pic>
        <p:nvPicPr>
          <p:cNvPr id="6" name="کمبود ویتامین.m4a">
            <a:hlinkClick r:id="" action="ppaction://media"/>
          </p:cNvPr>
          <p:cNvPicPr>
            <a:picLocks noRot="1" noChangeAspect="1"/>
          </p:cNvPicPr>
          <p:nvPr>
            <a:audioFile r:link="rId1"/>
          </p:nvPr>
        </p:nvPicPr>
        <p:blipFill>
          <a:blip r:embed="rId3" cstate="print"/>
          <a:stretch>
            <a:fillRect/>
          </a:stretch>
        </p:blipFill>
        <p:spPr>
          <a:xfrm>
            <a:off x="685800" y="381000"/>
            <a:ext cx="304800" cy="304800"/>
          </a:xfrm>
          <a:prstGeom prst="rect">
            <a:avLst/>
          </a:prstGeom>
        </p:spPr>
      </p:pic>
      <p:sp>
        <p:nvSpPr>
          <p:cNvPr id="5" name="Slide Number Placeholder 4"/>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nextCondLst>
                <p:cond evt="onClick" delay="0">
                  <p:tgtEl>
                    <p:spTgt spid="6"/>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2800" b="0" dirty="0" smtClean="0">
                <a:cs typeface="B Nazanin" pitchFamily="2" charset="-78"/>
              </a:rPr>
              <a:t>علل کمبود ویتامین ها </a:t>
            </a:r>
            <a:endParaRPr lang="en-US" sz="2800" b="0" dirty="0">
              <a:cs typeface="B Nazanin" pitchFamily="2" charset="-78"/>
            </a:endParaRPr>
          </a:p>
        </p:txBody>
      </p:sp>
      <p:sp>
        <p:nvSpPr>
          <p:cNvPr id="3" name="Content Placeholder 2"/>
          <p:cNvSpPr>
            <a:spLocks noGrp="1"/>
          </p:cNvSpPr>
          <p:nvPr>
            <p:ph idx="1"/>
          </p:nvPr>
        </p:nvSpPr>
        <p:spPr/>
        <p:txBody>
          <a:bodyPr/>
          <a:lstStyle/>
          <a:p>
            <a:pPr algn="r" rtl="1"/>
            <a:r>
              <a:rPr lang="fa-IR" sz="2800" b="0" dirty="0" smtClean="0">
                <a:cs typeface="B Nazanin" pitchFamily="2" charset="-78"/>
              </a:rPr>
              <a:t>۳- اختلال در متابولیسم</a:t>
            </a:r>
          </a:p>
          <a:p>
            <a:pPr algn="r" rtl="1"/>
            <a:r>
              <a:rPr lang="fa-IR" sz="2800" b="0" dirty="0" smtClean="0">
                <a:cs typeface="B Nazanin" pitchFamily="2" charset="-78"/>
              </a:rPr>
              <a:t>۴- مصرف برخی از داروها : استفاده از برخی داروها ممکن است جذب ویتامینها را مختل کند یا دفع آنها را از طریق ادرار تسریع کند و یا ویتامینها را تخریب کند . بنابراین باید هنگامی که پزشک دارویی را تجویز می کند دستورات پزشک را کاملاً اجرا کنیم . گاهی اوقات نیاز به مکمل های ویتامینی وجود دارد تا میزان از دست رفته ویتامین ها در اثر استفاده از داروها جبران شود.</a:t>
            </a:r>
          </a:p>
          <a:p>
            <a:pPr algn="r" rtl="1"/>
            <a:endParaRPr lang="en-US" sz="2800" b="0" dirty="0">
              <a:cs typeface="B Nazanin"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fa-IR" sz="2800" b="0" dirty="0" smtClean="0">
                <a:cs typeface="B Nazanin" pitchFamily="2" charset="-78"/>
              </a:rPr>
              <a:t>عواملی که می توانند مقدار ویتامین های مواد غذایی را کاهش دهند ، عبارتند از :</a:t>
            </a:r>
            <a:br>
              <a:rPr lang="fa-IR" sz="2800" b="0" dirty="0" smtClean="0">
                <a:cs typeface="B Nazanin" pitchFamily="2" charset="-78"/>
              </a:rPr>
            </a:br>
            <a:endParaRPr lang="en-US" sz="2800" b="0" dirty="0">
              <a:cs typeface="B Nazanin" pitchFamily="2" charset="-78"/>
            </a:endParaRPr>
          </a:p>
        </p:txBody>
      </p:sp>
      <p:sp>
        <p:nvSpPr>
          <p:cNvPr id="3" name="Content Placeholder 2"/>
          <p:cNvSpPr>
            <a:spLocks noGrp="1"/>
          </p:cNvSpPr>
          <p:nvPr>
            <p:ph idx="1"/>
          </p:nvPr>
        </p:nvSpPr>
        <p:spPr/>
        <p:txBody>
          <a:bodyPr/>
          <a:lstStyle/>
          <a:p>
            <a:pPr algn="r" rtl="1"/>
            <a:r>
              <a:rPr lang="fa-IR" sz="2800" b="0" dirty="0" smtClean="0">
                <a:cs typeface="B Nazanin" pitchFamily="2" charset="-78"/>
              </a:rPr>
              <a:t>۱- آسیاب کردن غلات و گرفتن سبوس آنها : ( سبوس غلات غنی ترین منبع ویتامین ها است ).</a:t>
            </a:r>
          </a:p>
          <a:p>
            <a:pPr algn="r" rtl="1"/>
            <a:r>
              <a:rPr lang="fa-IR" sz="2800" b="0" dirty="0" smtClean="0">
                <a:cs typeface="B Nazanin" pitchFamily="2" charset="-78"/>
              </a:rPr>
              <a:t>۲- حرارت و پخت مواد غذایی : ممکن است در اثر حرارت و پخت مقداری از ویتامین ها از بین بروند مثلاً آبکش کردن برنج باعث از بین رفتن ویتامین </a:t>
            </a:r>
            <a:r>
              <a:rPr lang="en-US" sz="2800" b="0" dirty="0" smtClean="0">
                <a:cs typeface="B Nazanin" pitchFamily="2" charset="-78"/>
              </a:rPr>
              <a:t>B1 </a:t>
            </a:r>
            <a:r>
              <a:rPr lang="fa-IR" sz="2800" b="0" dirty="0" smtClean="0">
                <a:cs typeface="B Nazanin" pitchFamily="2" charset="-78"/>
              </a:rPr>
              <a:t>موجود در آن می شود .</a:t>
            </a:r>
          </a:p>
          <a:p>
            <a:pPr algn="r" rtl="1"/>
            <a:r>
              <a:rPr lang="fa-IR" sz="2800" b="0" dirty="0" smtClean="0">
                <a:cs typeface="B Nazanin" pitchFamily="2" charset="-78"/>
              </a:rPr>
              <a:t>۳- نگهداری طولانی مواد غذایی : هنگامی که میوه ها و سبزی ها پلاسیده می شوند ویتامینهایشان را از دست می دهند .</a:t>
            </a:r>
          </a:p>
          <a:p>
            <a:pPr algn="r" rtl="1"/>
            <a:endParaRPr lang="en-US" sz="2800" b="0" dirty="0">
              <a:cs typeface="B Nazanin" pitchFamily="2" charset="-78"/>
            </a:endParaRPr>
          </a:p>
        </p:txBody>
      </p:sp>
      <p:pic>
        <p:nvPicPr>
          <p:cNvPr id="5" name="کاهش ویتامین.m4a">
            <a:hlinkClick r:id="" action="ppaction://media"/>
          </p:cNvPr>
          <p:cNvPicPr>
            <a:picLocks noRot="1" noChangeAspect="1"/>
          </p:cNvPicPr>
          <p:nvPr>
            <a:audioFile r:link="rId1"/>
          </p:nvPr>
        </p:nvPicPr>
        <p:blipFill>
          <a:blip r:embed="rId3" cstate="print"/>
          <a:stretch>
            <a:fillRect/>
          </a:stretch>
        </p:blipFill>
        <p:spPr>
          <a:xfrm>
            <a:off x="457200" y="381000"/>
            <a:ext cx="304800" cy="304800"/>
          </a:xfrm>
          <a:prstGeom prst="rect">
            <a:avLst/>
          </a:prstGeom>
        </p:spPr>
      </p:pic>
      <p:sp>
        <p:nvSpPr>
          <p:cNvPr id="6" name="Slide Number Placeholder 5"/>
          <p:cNvSpPr>
            <a:spLocks noGrp="1"/>
          </p:cNvSpPr>
          <p:nvPr>
            <p:ph type="sldNum" sz="quarter" idx="12"/>
          </p:nvPr>
        </p:nvSpPr>
        <p:spPr/>
        <p:txBody>
          <a:bodyPr/>
          <a:lstStyle/>
          <a:p>
            <a:fld id="{B6F15528-21DE-4FAA-801E-634DDDAF4B2B}" type="slidenum">
              <a:rPr lang="en-US" smtClean="0"/>
              <a:pPr/>
              <a:t>14</a:t>
            </a:fld>
            <a:endParaRPr lang="en-US"/>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nextCondLst>
                <p:cond evt="onClick" delay="0">
                  <p:tgtEl>
                    <p:spTgt spid="5"/>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SA" sz="3100" b="0" dirty="0" smtClean="0">
                <a:cs typeface="+mn-cs"/>
              </a:rPr>
              <a:t>تعریف علم تغذیه</a:t>
            </a:r>
            <a:r>
              <a:rPr lang="en-US" sz="3100" b="0" dirty="0" smtClean="0">
                <a:cs typeface="B Nazanin" pitchFamily="2" charset="-78"/>
              </a:rPr>
              <a:t/>
            </a:r>
            <a:br>
              <a:rPr lang="en-US" sz="3100" b="0" dirty="0" smtClean="0">
                <a:cs typeface="B Nazanin" pitchFamily="2" charset="-78"/>
              </a:rPr>
            </a:br>
            <a:endParaRPr lang="en-US" sz="3100" b="0" dirty="0">
              <a:cs typeface="B Nazanin" pitchFamily="2" charset="-78"/>
            </a:endParaRPr>
          </a:p>
        </p:txBody>
      </p:sp>
      <p:sp>
        <p:nvSpPr>
          <p:cNvPr id="3" name="Content Placeholder 2"/>
          <p:cNvSpPr>
            <a:spLocks noGrp="1"/>
          </p:cNvSpPr>
          <p:nvPr>
            <p:ph idx="1"/>
          </p:nvPr>
        </p:nvSpPr>
        <p:spPr/>
        <p:txBody>
          <a:bodyPr/>
          <a:lstStyle/>
          <a:p>
            <a:pPr algn="r" rtl="1"/>
            <a:r>
              <a:rPr lang="ar-SA" sz="2800" b="0" dirty="0" smtClean="0">
                <a:cs typeface="B Nazanin" pitchFamily="2" charset="-78"/>
              </a:rPr>
              <a:t>از نظر علمی تغذیه عبارت است از مجموعه فعل و انفعالاتی که موجب می‌شوند موجود زنده مواد مغذی را دریافت داشته و آنها را به مصرف رشد و نمو و نوسازی بدن برساند، به‌علاوه انرژی لازم برای انجام اعمال حیاتی و سایر فعالیت‌های مربوطه را تأمین کند</a:t>
            </a:r>
            <a:r>
              <a:rPr lang="fa-IR" sz="2800" b="0" dirty="0" smtClean="0">
                <a:cs typeface="B Nazanin" pitchFamily="2" charset="-78"/>
              </a:rPr>
              <a:t>.</a:t>
            </a:r>
            <a:endParaRPr lang="en-US" sz="2800" b="0" dirty="0">
              <a:cs typeface="B Nazanin" pitchFamily="2" charset="-78"/>
            </a:endParaRPr>
          </a:p>
        </p:txBody>
      </p:sp>
      <p:pic>
        <p:nvPicPr>
          <p:cNvPr id="5" name="تعریف.m4a">
            <a:hlinkClick r:id="" action="ppaction://media"/>
          </p:cNvPr>
          <p:cNvPicPr>
            <a:picLocks noRot="1" noChangeAspect="1"/>
          </p:cNvPicPr>
          <p:nvPr>
            <a:audioFile r:link="rId1"/>
          </p:nvPr>
        </p:nvPicPr>
        <p:blipFill>
          <a:blip r:embed="rId3" cstate="print"/>
          <a:stretch>
            <a:fillRect/>
          </a:stretch>
        </p:blipFill>
        <p:spPr>
          <a:xfrm>
            <a:off x="838200" y="457200"/>
            <a:ext cx="304800" cy="304800"/>
          </a:xfrm>
          <a:prstGeom prst="rect">
            <a:avLst/>
          </a:prstGeom>
        </p:spPr>
      </p:pic>
      <p:sp>
        <p:nvSpPr>
          <p:cNvPr id="6" name="Slide Number Placeholder 5"/>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nextCondLst>
                <p:cond evt="onClick" delay="0">
                  <p:tgtEl>
                    <p:spTgt spid="5"/>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2800" b="0" dirty="0" smtClean="0">
                <a:cs typeface="B Nazanin" pitchFamily="2" charset="-78"/>
              </a:rPr>
              <a:t>غذا</a:t>
            </a:r>
            <a:endParaRPr lang="en-US" sz="2800" b="0" dirty="0">
              <a:cs typeface="B Nazanin" pitchFamily="2" charset="-78"/>
            </a:endParaRPr>
          </a:p>
        </p:txBody>
      </p:sp>
      <p:sp>
        <p:nvSpPr>
          <p:cNvPr id="3" name="Content Placeholder 2"/>
          <p:cNvSpPr>
            <a:spLocks noGrp="1"/>
          </p:cNvSpPr>
          <p:nvPr>
            <p:ph idx="1"/>
          </p:nvPr>
        </p:nvSpPr>
        <p:spPr/>
        <p:txBody>
          <a:bodyPr/>
          <a:lstStyle/>
          <a:p>
            <a:pPr algn="r" rtl="1"/>
            <a:r>
              <a:rPr lang="fa-IR" sz="2800" b="0" dirty="0" smtClean="0">
                <a:cs typeface="B Nazanin" pitchFamily="2" charset="-78"/>
              </a:rPr>
              <a:t>تعریف غذا :</a:t>
            </a:r>
          </a:p>
          <a:p>
            <a:pPr algn="r" rtl="1"/>
            <a:r>
              <a:rPr lang="fa-IR" sz="2800" b="0" dirty="0" smtClean="0">
                <a:cs typeface="B Nazanin" pitchFamily="2" charset="-78"/>
              </a:rPr>
              <a:t>به ماده جامد یا مایعی گفته میشود که که از راه دهان مصرف شده و علاه بر برطرف کردن حس گرسنگی ،نیاز های بدن را نیز تامین کند</a:t>
            </a:r>
          </a:p>
          <a:p>
            <a:pPr algn="r" rtl="1"/>
            <a:r>
              <a:rPr lang="fa-IR" sz="2800" b="0" dirty="0" smtClean="0">
                <a:cs typeface="B Nazanin" pitchFamily="2" charset="-78"/>
              </a:rPr>
              <a:t>4 نیاز اصلی بدن به غذا </a:t>
            </a:r>
          </a:p>
          <a:p>
            <a:pPr algn="r" rtl="1"/>
            <a:r>
              <a:rPr lang="fa-IR" sz="2800" b="0" dirty="0" smtClean="0">
                <a:cs typeface="B Nazanin" pitchFamily="2" charset="-78"/>
              </a:rPr>
              <a:t>تامین انرژی لازم برای فعالیت دستگاههای مختلف بدن</a:t>
            </a:r>
          </a:p>
          <a:p>
            <a:pPr algn="r" rtl="1"/>
            <a:r>
              <a:rPr lang="fa-IR" sz="2800" b="0" dirty="0" smtClean="0">
                <a:cs typeface="B Nazanin" pitchFamily="2" charset="-78"/>
              </a:rPr>
              <a:t>تامین انرژی لازم برای انجام دادن کارهای روزانه</a:t>
            </a:r>
          </a:p>
          <a:p>
            <a:pPr algn="r" rtl="1"/>
            <a:r>
              <a:rPr lang="fa-IR" sz="2800" b="0" dirty="0" smtClean="0">
                <a:cs typeface="B Nazanin" pitchFamily="2" charset="-78"/>
              </a:rPr>
              <a:t>تامین مواد اولیه برای رشد و نمو</a:t>
            </a:r>
          </a:p>
          <a:p>
            <a:pPr algn="r" rtl="1"/>
            <a:r>
              <a:rPr lang="fa-IR" sz="2800" b="0" dirty="0" smtClean="0">
                <a:cs typeface="B Nazanin" pitchFamily="2" charset="-78"/>
              </a:rPr>
              <a:t>ترمیم و جانشین کردن سلولها و بافتهای مختلف بدن</a:t>
            </a:r>
            <a:endParaRPr lang="en-US" sz="2800" b="0" dirty="0">
              <a:cs typeface="B Nazanin" pitchFamily="2" charset="-78"/>
            </a:endParaRPr>
          </a:p>
        </p:txBody>
      </p:sp>
      <p:pic>
        <p:nvPicPr>
          <p:cNvPr id="6" name="غذا.m4a">
            <a:hlinkClick r:id="" action="ppaction://media"/>
          </p:cNvPr>
          <p:cNvPicPr>
            <a:picLocks noRot="1" noChangeAspect="1"/>
          </p:cNvPicPr>
          <p:nvPr>
            <a:audioFile r:link="rId1"/>
          </p:nvPr>
        </p:nvPicPr>
        <p:blipFill>
          <a:blip r:embed="rId3" cstate="print"/>
          <a:stretch>
            <a:fillRect/>
          </a:stretch>
        </p:blipFill>
        <p:spPr>
          <a:xfrm>
            <a:off x="990600" y="685800"/>
            <a:ext cx="304800" cy="304800"/>
          </a:xfrm>
          <a:prstGeom prst="rect">
            <a:avLst/>
          </a:prstGeom>
        </p:spPr>
      </p:pic>
      <p:sp>
        <p:nvSpPr>
          <p:cNvPr id="5" name="Slide Number Placeholder 4"/>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nextCondLst>
                <p:cond evt="onClick" delay="0">
                  <p:tgtEl>
                    <p:spTgt spid="6"/>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2800" b="0" dirty="0" smtClean="0">
                <a:cs typeface="B Nazanin" pitchFamily="2" charset="-78"/>
              </a:rPr>
              <a:t>مواد مغذی</a:t>
            </a:r>
            <a:endParaRPr lang="en-US" sz="2800" b="0" dirty="0">
              <a:cs typeface="B Nazanin" pitchFamily="2" charset="-78"/>
            </a:endParaRPr>
          </a:p>
        </p:txBody>
      </p:sp>
      <p:sp>
        <p:nvSpPr>
          <p:cNvPr id="3" name="Content Placeholder 2"/>
          <p:cNvSpPr>
            <a:spLocks noGrp="1"/>
          </p:cNvSpPr>
          <p:nvPr>
            <p:ph idx="1"/>
          </p:nvPr>
        </p:nvSpPr>
        <p:spPr/>
        <p:txBody>
          <a:bodyPr>
            <a:normAutofit/>
          </a:bodyPr>
          <a:lstStyle/>
          <a:p>
            <a:pPr algn="r" rtl="1"/>
            <a:r>
              <a:rPr lang="fa-IR" sz="2800" b="0" dirty="0" smtClean="0">
                <a:cs typeface="B Nazanin" pitchFamily="2" charset="-78"/>
              </a:rPr>
              <a:t>غذاها از مواد مغذی شامل </a:t>
            </a:r>
            <a:r>
              <a:rPr lang="ar-SA" sz="2800" b="0" dirty="0" smtClean="0">
                <a:cs typeface="B Nazanin" pitchFamily="2" charset="-78"/>
              </a:rPr>
              <a:t>کربوهیدرات ها، ویتامین ها، چربی ها، پروتئین ها، عناصر معدنی و آب</a:t>
            </a:r>
            <a:r>
              <a:rPr lang="fa-IR" sz="2800" b="0" dirty="0" smtClean="0">
                <a:cs typeface="B Nazanin" pitchFamily="2" charset="-78"/>
              </a:rPr>
              <a:t> تشکیل شده اند که همگی برای </a:t>
            </a:r>
          </a:p>
          <a:p>
            <a:pPr algn="r" rtl="1">
              <a:buNone/>
            </a:pPr>
            <a:r>
              <a:rPr lang="fa-IR" sz="2800" b="0" dirty="0" smtClean="0">
                <a:cs typeface="B Nazanin" pitchFamily="2" charset="-78"/>
              </a:rPr>
              <a:t>حفظ سلامت بدن ضروری اند</a:t>
            </a:r>
          </a:p>
          <a:p>
            <a:pPr algn="r" rtl="1"/>
            <a:r>
              <a:rPr lang="fa-IR" sz="2800" b="0" dirty="0" smtClean="0">
                <a:cs typeface="B Nazanin" pitchFamily="2" charset="-78"/>
              </a:rPr>
              <a:t>۱</a:t>
            </a:r>
            <a:r>
              <a:rPr lang="en-US" sz="2800" b="0" dirty="0" smtClean="0">
                <a:cs typeface="B Nazanin" pitchFamily="2" charset="-78"/>
              </a:rPr>
              <a:t>- </a:t>
            </a:r>
            <a:r>
              <a:rPr lang="ar-SA" sz="2800" b="0" dirty="0" smtClean="0">
                <a:cs typeface="B Nazanin" pitchFamily="2" charset="-78"/>
              </a:rPr>
              <a:t>کربوهیدرات ها: (</a:t>
            </a:r>
            <a:r>
              <a:rPr lang="fa-IR" sz="2800" b="0" dirty="0" smtClean="0">
                <a:cs typeface="B Nazanin" pitchFamily="2" charset="-78"/>
              </a:rPr>
              <a:t>گلوکز)</a:t>
            </a:r>
            <a:endParaRPr lang="en-US" sz="2800" b="0" dirty="0" smtClean="0">
              <a:cs typeface="B Nazanin" pitchFamily="2" charset="-78"/>
            </a:endParaRPr>
          </a:p>
          <a:p>
            <a:pPr algn="r" rtl="1"/>
            <a:r>
              <a:rPr lang="fa-IR" sz="2800" b="0" dirty="0" smtClean="0">
                <a:cs typeface="B Nazanin" pitchFamily="2" charset="-78"/>
              </a:rPr>
              <a:t>۲</a:t>
            </a:r>
            <a:r>
              <a:rPr lang="en-US" sz="2800" b="0" dirty="0" smtClean="0">
                <a:cs typeface="B Nazanin" pitchFamily="2" charset="-78"/>
              </a:rPr>
              <a:t>- </a:t>
            </a:r>
            <a:r>
              <a:rPr lang="ar-SA" sz="2800" b="0" dirty="0" smtClean="0">
                <a:cs typeface="B Nazanin" pitchFamily="2" charset="-78"/>
              </a:rPr>
              <a:t>ویتامین ها : (ویتامین</a:t>
            </a:r>
            <a:r>
              <a:rPr lang="en-US" sz="2800" b="0" dirty="0" smtClean="0">
                <a:cs typeface="B Nazanin" pitchFamily="2" charset="-78"/>
              </a:rPr>
              <a:t> C, E,K,D,A )</a:t>
            </a:r>
            <a:r>
              <a:rPr lang="ar-SA" sz="2800" b="0" dirty="0" smtClean="0">
                <a:cs typeface="B Nazanin" pitchFamily="2" charset="-78"/>
              </a:rPr>
              <a:t>، تیامین ، ریبوفلاوین </a:t>
            </a:r>
            <a:r>
              <a:rPr lang="fa-IR" sz="2800" b="0" dirty="0" smtClean="0">
                <a:cs typeface="B Nazanin" pitchFamily="2" charset="-78"/>
              </a:rPr>
              <a:t>)</a:t>
            </a:r>
          </a:p>
          <a:p>
            <a:pPr algn="r" rtl="1"/>
            <a:r>
              <a:rPr lang="fa-IR" sz="2800" b="0" dirty="0" smtClean="0">
                <a:cs typeface="B Nazanin" pitchFamily="2" charset="-78"/>
              </a:rPr>
              <a:t>۳</a:t>
            </a:r>
            <a:r>
              <a:rPr lang="en-US" sz="2800" b="0" dirty="0" smtClean="0">
                <a:cs typeface="B Nazanin" pitchFamily="2" charset="-78"/>
              </a:rPr>
              <a:t>- </a:t>
            </a:r>
            <a:r>
              <a:rPr lang="ar-SA" sz="2800" b="0" dirty="0" smtClean="0">
                <a:cs typeface="B Nazanin" pitchFamily="2" charset="-78"/>
              </a:rPr>
              <a:t>چربی ها : (اسید لینولئیک</a:t>
            </a:r>
            <a:r>
              <a:rPr lang="en-US" sz="2800" b="0" dirty="0" smtClean="0">
                <a:cs typeface="B Nazanin" pitchFamily="2" charset="-78"/>
              </a:rPr>
              <a:t> </a:t>
            </a:r>
            <a:r>
              <a:rPr lang="fa-IR" sz="2800" b="0" dirty="0" smtClean="0">
                <a:cs typeface="B Nazanin" pitchFamily="2" charset="-78"/>
              </a:rPr>
              <a:t>)</a:t>
            </a:r>
            <a:endParaRPr lang="en-US" sz="2800" b="0" dirty="0" smtClean="0">
              <a:cs typeface="B Nazanin" pitchFamily="2" charset="-78"/>
            </a:endParaRPr>
          </a:p>
          <a:p>
            <a:pPr algn="r" rtl="1"/>
            <a:r>
              <a:rPr lang="fa-IR" sz="2800" b="0" dirty="0" smtClean="0">
                <a:cs typeface="B Nazanin" pitchFamily="2" charset="-78"/>
              </a:rPr>
              <a:t>۴</a:t>
            </a:r>
            <a:r>
              <a:rPr lang="en-US" sz="2800" b="0" dirty="0" smtClean="0">
                <a:cs typeface="B Nazanin" pitchFamily="2" charset="-78"/>
              </a:rPr>
              <a:t>- </a:t>
            </a:r>
            <a:r>
              <a:rPr lang="ar-SA" sz="2800" b="0" dirty="0" smtClean="0">
                <a:cs typeface="B Nazanin" pitchFamily="2" charset="-78"/>
              </a:rPr>
              <a:t>پروتئین ها : اسیدهای آمینه (ایزولوسین ، لیزین ، تریپتوفان </a:t>
            </a:r>
            <a:r>
              <a:rPr lang="fa-IR" sz="2800" b="0" dirty="0" smtClean="0">
                <a:cs typeface="B Nazanin" pitchFamily="2" charset="-78"/>
              </a:rPr>
              <a:t>)</a:t>
            </a:r>
            <a:endParaRPr lang="en-US" sz="2800" b="0" dirty="0" smtClean="0">
              <a:cs typeface="B Nazanin" pitchFamily="2" charset="-78"/>
            </a:endParaRPr>
          </a:p>
          <a:p>
            <a:pPr algn="r" rtl="1"/>
            <a:r>
              <a:rPr lang="fa-IR" sz="2800" b="0" dirty="0" smtClean="0">
                <a:cs typeface="B Nazanin" pitchFamily="2" charset="-78"/>
              </a:rPr>
              <a:t>۵</a:t>
            </a:r>
            <a:r>
              <a:rPr lang="en-US" sz="2800" b="0" dirty="0" smtClean="0">
                <a:cs typeface="B Nazanin" pitchFamily="2" charset="-78"/>
              </a:rPr>
              <a:t>- </a:t>
            </a:r>
            <a:r>
              <a:rPr lang="ar-SA" sz="2800" b="0" dirty="0" smtClean="0">
                <a:cs typeface="B Nazanin" pitchFamily="2" charset="-78"/>
              </a:rPr>
              <a:t>عناصر معدنی : کلسیم، سدیم، فسفر، پتاسیم، کلر، مس، آهن، </a:t>
            </a:r>
            <a:endParaRPr lang="fa-IR" sz="2800" b="0" dirty="0" smtClean="0">
              <a:cs typeface="B Nazanin" pitchFamily="2" charset="-78"/>
            </a:endParaRPr>
          </a:p>
          <a:p>
            <a:pPr algn="r" rtl="1"/>
            <a:r>
              <a:rPr lang="fa-IR" sz="2800" b="0" dirty="0" smtClean="0">
                <a:cs typeface="B Nazanin" pitchFamily="2" charset="-78"/>
              </a:rPr>
              <a:t>6- آب</a:t>
            </a:r>
            <a:endParaRPr lang="en-US" sz="2800" b="0" dirty="0" smtClean="0">
              <a:cs typeface="B Nazanin" pitchFamily="2" charset="-78"/>
            </a:endParaRPr>
          </a:p>
          <a:p>
            <a:pPr algn="r" rtl="1">
              <a:buNone/>
            </a:pPr>
            <a:endParaRPr lang="en-US" sz="2800" b="0" dirty="0">
              <a:cs typeface="B Nazanin" pitchFamily="2" charset="-78"/>
            </a:endParaRPr>
          </a:p>
        </p:txBody>
      </p:sp>
      <p:pic>
        <p:nvPicPr>
          <p:cNvPr id="5" name="مواد مغذی.m4a">
            <a:hlinkClick r:id="" action="ppaction://media"/>
          </p:cNvPr>
          <p:cNvPicPr>
            <a:picLocks noRot="1" noChangeAspect="1"/>
          </p:cNvPicPr>
          <p:nvPr>
            <a:audioFile r:link="rId1"/>
          </p:nvPr>
        </p:nvPicPr>
        <p:blipFill>
          <a:blip r:embed="rId3" cstate="print"/>
          <a:stretch>
            <a:fillRect/>
          </a:stretch>
        </p:blipFill>
        <p:spPr>
          <a:xfrm>
            <a:off x="762000" y="533400"/>
            <a:ext cx="304800" cy="304800"/>
          </a:xfrm>
          <a:prstGeom prst="rect">
            <a:avLst/>
          </a:prstGeom>
        </p:spPr>
      </p:pic>
      <p:sp>
        <p:nvSpPr>
          <p:cNvPr id="6" name="Slide Number Placeholder 5"/>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nextCondLst>
                <p:cond evt="onClick" delay="0">
                  <p:tgtEl>
                    <p:spTgt spid="5"/>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2800" b="0" dirty="0" smtClean="0">
                <a:cs typeface="B Nazanin" pitchFamily="2" charset="-78"/>
              </a:rPr>
              <a:t>کربوهیدراتها</a:t>
            </a:r>
            <a:endParaRPr lang="en-US" sz="2800" b="0" dirty="0">
              <a:cs typeface="B Nazanin" pitchFamily="2" charset="-78"/>
            </a:endParaRPr>
          </a:p>
        </p:txBody>
      </p:sp>
      <p:sp>
        <p:nvSpPr>
          <p:cNvPr id="3" name="Content Placeholder 2"/>
          <p:cNvSpPr>
            <a:spLocks noGrp="1"/>
          </p:cNvSpPr>
          <p:nvPr>
            <p:ph idx="1"/>
          </p:nvPr>
        </p:nvSpPr>
        <p:spPr/>
        <p:txBody>
          <a:bodyPr>
            <a:noAutofit/>
          </a:bodyPr>
          <a:lstStyle/>
          <a:p>
            <a:pPr algn="r" rtl="1"/>
            <a:r>
              <a:rPr lang="fa-IR" sz="2800" b="0" dirty="0" smtClean="0">
                <a:cs typeface="B Nazanin" pitchFamily="2" charset="-78"/>
              </a:rPr>
              <a:t>که منبع اصلی تامین کننده انرژی بدن هستند در گروه های غذایی نان و غلات ،شیر ،میوه جات و سبزیجات وجود دارند و به دو گروه کربوهیدرات های ساده و مرکب تقسیم می شوند.</a:t>
            </a:r>
          </a:p>
          <a:p>
            <a:pPr algn="r" rtl="1"/>
            <a:r>
              <a:rPr lang="fa-IR" sz="2800" b="0" dirty="0" smtClean="0">
                <a:cs typeface="B Nazanin" pitchFamily="2" charset="-78"/>
              </a:rPr>
              <a:t>کربوهیدرات های ساده مثل گلوکز، فروکتوز و لاکتوز در گروه های شیر و میوه جات و نیز در مواد قندی مثل شکر و عسل وجود دارند.</a:t>
            </a:r>
          </a:p>
          <a:p>
            <a:pPr algn="r" rtl="1"/>
            <a:r>
              <a:rPr lang="fa-IR" sz="2800" b="0" dirty="0" smtClean="0">
                <a:cs typeface="B Nazanin" pitchFamily="2" charset="-78"/>
              </a:rPr>
              <a:t> و کربوهیدراتهای مرکب از جمله نشاسته در گروههای غذایی نان و غلات و سبزیجات دیده می‌شوند.</a:t>
            </a:r>
          </a:p>
          <a:p>
            <a:pPr algn="r" rtl="1"/>
            <a:endParaRPr lang="en-US" sz="2800" b="0" dirty="0">
              <a:cs typeface="B Nazanin" pitchFamily="2" charset="-78"/>
            </a:endParaRPr>
          </a:p>
        </p:txBody>
      </p:sp>
      <p:pic>
        <p:nvPicPr>
          <p:cNvPr id="6" name="کربوهیدرات.m4a">
            <a:hlinkClick r:id="" action="ppaction://media"/>
          </p:cNvPr>
          <p:cNvPicPr>
            <a:picLocks noRot="1" noChangeAspect="1"/>
          </p:cNvPicPr>
          <p:nvPr>
            <a:audioFile r:link="rId1"/>
          </p:nvPr>
        </p:nvPicPr>
        <p:blipFill>
          <a:blip r:embed="rId3" cstate="print"/>
          <a:stretch>
            <a:fillRect/>
          </a:stretch>
        </p:blipFill>
        <p:spPr>
          <a:xfrm>
            <a:off x="1143000" y="609600"/>
            <a:ext cx="304800" cy="304800"/>
          </a:xfrm>
          <a:prstGeom prst="rect">
            <a:avLst/>
          </a:prstGeom>
        </p:spPr>
      </p:pic>
      <p:sp>
        <p:nvSpPr>
          <p:cNvPr id="5" name="Slide Number Placeholder 4"/>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nextCondLst>
                <p:cond evt="onClick" delay="0">
                  <p:tgtEl>
                    <p:spTgt spid="6"/>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2800" b="0" dirty="0" smtClean="0">
                <a:cs typeface="B Nazanin" pitchFamily="2" charset="-78"/>
              </a:rPr>
              <a:t>کربوهیدراتها</a:t>
            </a:r>
            <a:endParaRPr lang="en-US" sz="2800" b="0" dirty="0">
              <a:cs typeface="B Nazanin" pitchFamily="2" charset="-78"/>
            </a:endParaRPr>
          </a:p>
        </p:txBody>
      </p:sp>
      <p:sp>
        <p:nvSpPr>
          <p:cNvPr id="3" name="Content Placeholder 2"/>
          <p:cNvSpPr>
            <a:spLocks noGrp="1"/>
          </p:cNvSpPr>
          <p:nvPr>
            <p:ph idx="1"/>
          </p:nvPr>
        </p:nvSpPr>
        <p:spPr/>
        <p:txBody>
          <a:bodyPr/>
          <a:lstStyle/>
          <a:p>
            <a:pPr algn="r" rtl="1"/>
            <a:r>
              <a:rPr lang="ar-SA" sz="2800" b="0" dirty="0" smtClean="0">
                <a:cs typeface="B Nazanin" pitchFamily="2" charset="-78"/>
              </a:rPr>
              <a:t>تاکید </a:t>
            </a:r>
            <a:r>
              <a:rPr lang="fa-IR" sz="2800" b="0" dirty="0" smtClean="0">
                <a:cs typeface="B Nazanin" pitchFamily="2" charset="-78"/>
              </a:rPr>
              <a:t>بر</a:t>
            </a:r>
            <a:r>
              <a:rPr lang="ar-SA" sz="2800" b="0" dirty="0" smtClean="0">
                <a:cs typeface="B Nazanin" pitchFamily="2" charset="-78"/>
              </a:rPr>
              <a:t>این است که حتما از کربوهیدرات های پیچیده استفاده شودکه در اصل همان نان سنتی که سبوس دار هستند را شامل می شود</a:t>
            </a:r>
            <a:r>
              <a:rPr lang="fa-IR" sz="2800" b="0" dirty="0" smtClean="0">
                <a:cs typeface="B Nazanin" pitchFamily="2" charset="-78"/>
              </a:rPr>
              <a:t>.</a:t>
            </a:r>
          </a:p>
          <a:p>
            <a:pPr algn="r" rtl="1"/>
            <a:r>
              <a:rPr lang="fa-IR" sz="2800" b="0" dirty="0" smtClean="0">
                <a:cs typeface="B Nazanin" pitchFamily="2" charset="-78"/>
              </a:rPr>
              <a:t>در مورد میزان تأثیری که هر یک از گروه های اصلی ذکر شده در بالا بردن میزان قند خون دارند بیشترین تأثیر مربوط به گروه کربوهیدرات هاست.</a:t>
            </a:r>
          </a:p>
          <a:p>
            <a:pPr algn="r" rtl="1"/>
            <a:r>
              <a:rPr lang="fa-IR" sz="2800" b="0" dirty="0" smtClean="0">
                <a:cs typeface="B Nazanin" pitchFamily="2" charset="-78"/>
              </a:rPr>
              <a:t>یعنی مصرف این مواد قند خون را زودتر و بیشتر بالا می‌برد و انتخاب خوبی برای درمان حملات هیپوگلیسمی یعنی کاهش قند خون است.</a:t>
            </a:r>
          </a:p>
          <a:p>
            <a:pPr algn="r" rtl="1"/>
            <a:endParaRPr lang="en-US" sz="2800" b="0" dirty="0">
              <a:cs typeface="B Nazanin"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b="0" dirty="0" smtClean="0">
                <a:cs typeface="B Nazanin" pitchFamily="2" charset="-78"/>
              </a:rPr>
              <a:t>فیبرها </a:t>
            </a:r>
            <a:br>
              <a:rPr lang="fa-IR" sz="2800" b="0" dirty="0" smtClean="0">
                <a:cs typeface="B Nazanin" pitchFamily="2" charset="-78"/>
              </a:rPr>
            </a:br>
            <a:endParaRPr lang="en-US" sz="2800" b="0" dirty="0">
              <a:cs typeface="B Nazanin" pitchFamily="2" charset="-78"/>
            </a:endParaRPr>
          </a:p>
        </p:txBody>
      </p:sp>
      <p:sp>
        <p:nvSpPr>
          <p:cNvPr id="3" name="Content Placeholder 2"/>
          <p:cNvSpPr>
            <a:spLocks noGrp="1"/>
          </p:cNvSpPr>
          <p:nvPr>
            <p:ph idx="1"/>
          </p:nvPr>
        </p:nvSpPr>
        <p:spPr/>
        <p:txBody>
          <a:bodyPr>
            <a:normAutofit/>
          </a:bodyPr>
          <a:lstStyle/>
          <a:p>
            <a:pPr algn="r" rtl="1"/>
            <a:r>
              <a:rPr lang="fa-IR" sz="2800" b="0" dirty="0" smtClean="0">
                <a:cs typeface="B Nazanin" pitchFamily="2" charset="-78"/>
              </a:rPr>
              <a:t>مواد غیر قابل جذبی هستند که در گروه های غذایی نان و غلات سبزیجات و میوه‌جات وجود دارند. مصرف کافی فیبر باعث کاهش وزن ، کاهش کلسترول خون و بیماری‌های قلبی و نیز جلوگیری از بالا رفتن زیاد قند خون پس از خوردن غذا می گردد.</a:t>
            </a:r>
          </a:p>
          <a:p>
            <a:pPr algn="r" rtl="1"/>
            <a:r>
              <a:rPr lang="fa-IR" sz="2800" b="0" dirty="0" smtClean="0">
                <a:cs typeface="B Nazanin" pitchFamily="2" charset="-78"/>
              </a:rPr>
              <a:t>مصرف فیبر زیاد می‌تواند حتی  باعث جلوگیری از بروز دیابت نوع ۲ شود.</a:t>
            </a:r>
          </a:p>
          <a:p>
            <a:pPr algn="r" rtl="1"/>
            <a:r>
              <a:rPr lang="fa-IR" sz="2800" b="0" dirty="0" smtClean="0">
                <a:cs typeface="B Nazanin" pitchFamily="2" charset="-78"/>
              </a:rPr>
              <a:t>فیبرهای غیر محلول موجود در سبوس غلات ، مرکبات و سبزیجات برای کاهش وزن بسیار مفیدند. </a:t>
            </a:r>
          </a:p>
          <a:p>
            <a:pPr algn="r" rtl="1"/>
            <a:r>
              <a:rPr lang="fa-IR" sz="2800" b="0" dirty="0" smtClean="0">
                <a:cs typeface="B Nazanin" pitchFamily="2" charset="-78"/>
              </a:rPr>
              <a:t>لازم به تذکر است که مصرف آب و مایعات کافی همراه با فیبر ها به بهتر شدن اثرات آنها در بدن کمک می کنند.</a:t>
            </a:r>
          </a:p>
          <a:p>
            <a:pPr algn="r" rtl="1"/>
            <a:endParaRPr lang="en-US" sz="2800" b="0" dirty="0">
              <a:cs typeface="B Nazanin" pitchFamily="2" charset="-78"/>
            </a:endParaRPr>
          </a:p>
        </p:txBody>
      </p:sp>
      <p:pic>
        <p:nvPicPr>
          <p:cNvPr id="6" name="فیبر.m4a">
            <a:hlinkClick r:id="" action="ppaction://media"/>
          </p:cNvPr>
          <p:cNvPicPr>
            <a:picLocks noRot="1" noChangeAspect="1"/>
          </p:cNvPicPr>
          <p:nvPr>
            <a:audioFile r:link="rId1"/>
          </p:nvPr>
        </p:nvPicPr>
        <p:blipFill>
          <a:blip r:embed="rId3" cstate="print"/>
          <a:stretch>
            <a:fillRect/>
          </a:stretch>
        </p:blipFill>
        <p:spPr>
          <a:xfrm>
            <a:off x="685800" y="457200"/>
            <a:ext cx="304800" cy="304800"/>
          </a:xfrm>
          <a:prstGeom prst="rect">
            <a:avLst/>
          </a:prstGeom>
        </p:spPr>
      </p:pic>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nextCondLst>
                <p:cond evt="onClick" delay="0">
                  <p:tgtEl>
                    <p:spTgt spid="6"/>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2800" b="0" dirty="0" smtClean="0">
                <a:cs typeface="B Nazanin" pitchFamily="2" charset="-78"/>
              </a:rPr>
              <a:t>پروتئین ها </a:t>
            </a:r>
            <a:endParaRPr lang="en-US" sz="2800" b="0" dirty="0">
              <a:cs typeface="B Nazanin" pitchFamily="2" charset="-78"/>
            </a:endParaRPr>
          </a:p>
        </p:txBody>
      </p:sp>
      <p:sp>
        <p:nvSpPr>
          <p:cNvPr id="3" name="Content Placeholder 2"/>
          <p:cNvSpPr>
            <a:spLocks noGrp="1"/>
          </p:cNvSpPr>
          <p:nvPr>
            <p:ph idx="1"/>
          </p:nvPr>
        </p:nvSpPr>
        <p:spPr/>
        <p:txBody>
          <a:bodyPr/>
          <a:lstStyle/>
          <a:p>
            <a:pPr algn="r" rtl="1"/>
            <a:r>
              <a:rPr lang="fa-IR" sz="2800" b="0" dirty="0" smtClean="0">
                <a:cs typeface="B Nazanin" pitchFamily="2" charset="-78"/>
              </a:rPr>
              <a:t>این گروه </a:t>
            </a:r>
            <a:r>
              <a:rPr lang="ar-SA" sz="2800" b="0" dirty="0" smtClean="0">
                <a:cs typeface="B Nazanin" pitchFamily="2" charset="-78"/>
              </a:rPr>
              <a:t>شامل "گوشت، تخم مرغ، انواع حبوبات" می شود</a:t>
            </a:r>
            <a:endParaRPr lang="fa-IR" sz="2800" b="0" dirty="0" smtClean="0">
              <a:cs typeface="B Nazanin" pitchFamily="2" charset="-78"/>
            </a:endParaRPr>
          </a:p>
          <a:p>
            <a:pPr algn="r" rtl="1"/>
            <a:r>
              <a:rPr lang="fa-IR" sz="2800" b="0" dirty="0" smtClean="0">
                <a:cs typeface="B Nazanin" pitchFamily="2" charset="-78"/>
              </a:rPr>
              <a:t>وظیفه رشد و ترمیم بافت های مختلف بدن را برعهده دارند و در گروه های غذایی شیر و گوشت (محتوی  پروتئین حیوانی ) و غلات و </a:t>
            </a:r>
          </a:p>
          <a:p>
            <a:pPr algn="r" rtl="1">
              <a:buNone/>
            </a:pPr>
            <a:r>
              <a:rPr lang="fa-IR" sz="2800" b="0" dirty="0" smtClean="0">
                <a:cs typeface="B Nazanin" pitchFamily="2" charset="-78"/>
              </a:rPr>
              <a:t>سبزیجات ( محتوی پروتئین گیاهی ) دیده می شود.</a:t>
            </a:r>
          </a:p>
          <a:p>
            <a:pPr algn="r" rtl="1"/>
            <a:r>
              <a:rPr lang="fa-IR" sz="2800" b="0" dirty="0" smtClean="0">
                <a:cs typeface="B Nazanin" pitchFamily="2" charset="-78"/>
              </a:rPr>
              <a:t>پروتئینهای حیوانی بیشتر از انواع گیاهی نیازهای ضروری بدن را برآورده می‌سازند. </a:t>
            </a:r>
          </a:p>
          <a:p>
            <a:pPr algn="r" rtl="1"/>
            <a:endParaRPr lang="en-US" sz="2800" b="0" dirty="0">
              <a:cs typeface="B Nazanin" pitchFamily="2" charset="-78"/>
            </a:endParaRPr>
          </a:p>
        </p:txBody>
      </p:sp>
      <p:pic>
        <p:nvPicPr>
          <p:cNvPr id="6" name="پروتءین.m4a">
            <a:hlinkClick r:id="" action="ppaction://media"/>
          </p:cNvPr>
          <p:cNvPicPr>
            <a:picLocks noRot="1" noChangeAspect="1"/>
          </p:cNvPicPr>
          <p:nvPr>
            <a:audioFile r:link="rId1"/>
          </p:nvPr>
        </p:nvPicPr>
        <p:blipFill>
          <a:blip r:embed="rId3" cstate="print"/>
          <a:stretch>
            <a:fillRect/>
          </a:stretch>
        </p:blipFill>
        <p:spPr>
          <a:xfrm>
            <a:off x="685800" y="457200"/>
            <a:ext cx="304800" cy="304800"/>
          </a:xfrm>
          <a:prstGeom prst="rect">
            <a:avLst/>
          </a:prstGeom>
        </p:spPr>
      </p:pic>
      <p:sp>
        <p:nvSpPr>
          <p:cNvPr id="5" name="Slide Number Placeholder 4"/>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nextCondLst>
                <p:cond evt="onClick" delay="0">
                  <p:tgtEl>
                    <p:spTgt spid="6"/>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b="0" dirty="0" smtClean="0">
                <a:cs typeface="B Nazanin" pitchFamily="2" charset="-78"/>
              </a:rPr>
              <a:t>چربی ها </a:t>
            </a:r>
            <a:br>
              <a:rPr lang="fa-IR" sz="2800" b="0" dirty="0" smtClean="0">
                <a:cs typeface="B Nazanin" pitchFamily="2" charset="-78"/>
              </a:rPr>
            </a:br>
            <a:endParaRPr lang="en-US" sz="2800" b="0" dirty="0">
              <a:cs typeface="B Nazanin" pitchFamily="2" charset="-78"/>
            </a:endParaRPr>
          </a:p>
        </p:txBody>
      </p:sp>
      <p:sp>
        <p:nvSpPr>
          <p:cNvPr id="3" name="Content Placeholder 2"/>
          <p:cNvSpPr>
            <a:spLocks noGrp="1"/>
          </p:cNvSpPr>
          <p:nvPr>
            <p:ph idx="1"/>
          </p:nvPr>
        </p:nvSpPr>
        <p:spPr>
          <a:xfrm>
            <a:off x="609600" y="1295400"/>
            <a:ext cx="8229600" cy="5013960"/>
          </a:xfrm>
        </p:spPr>
        <p:txBody>
          <a:bodyPr>
            <a:normAutofit fontScale="92500"/>
          </a:bodyPr>
          <a:lstStyle/>
          <a:p>
            <a:pPr algn="r" rtl="1"/>
            <a:r>
              <a:rPr lang="fa-IR" sz="2800" b="0" dirty="0" smtClean="0">
                <a:cs typeface="B Nazanin" pitchFamily="2" charset="-78"/>
              </a:rPr>
              <a:t>نیز به دو گروه کلی با منشاء حیوانی مثل گوشت و لبنیات و منشاء گیاهی مانند انواع روغن های گیاهی ( ذرت ،آفتابگردان ،زیتون ) تقسیم می شوند.</a:t>
            </a:r>
          </a:p>
          <a:p>
            <a:pPr algn="r" rtl="1"/>
            <a:r>
              <a:rPr lang="fa-IR" sz="2800" b="0" dirty="0" smtClean="0">
                <a:cs typeface="B Nazanin" pitchFamily="2" charset="-78"/>
              </a:rPr>
              <a:t>وجود چربی کافی در رژیم غذایی برای عملکرد  سطح ویتامین های محلول در چربی و سیستم ایمنی بدن ضروری می باشد.</a:t>
            </a:r>
          </a:p>
          <a:p>
            <a:pPr algn="r" rtl="1"/>
            <a:r>
              <a:rPr lang="fa-IR" sz="2800" b="0" dirty="0" smtClean="0">
                <a:cs typeface="B Nazanin" pitchFamily="2" charset="-78"/>
              </a:rPr>
              <a:t>مصرف چربی‌های گیاهی بیشتر برای سلامتی بدن مفید است .</a:t>
            </a:r>
          </a:p>
          <a:p>
            <a:pPr algn="r" rtl="1"/>
            <a:r>
              <a:rPr lang="fa-IR" sz="2800" b="0" dirty="0" smtClean="0">
                <a:cs typeface="B Nazanin" pitchFamily="2" charset="-78"/>
              </a:rPr>
              <a:t>مصرف چربی‌های اشباع نشده ( انواع روغن های گیاهی مایع ) بر مصرف چربی های اشباع شده ( روغن های گیاهی جامد از جمله مارگارین و</a:t>
            </a:r>
          </a:p>
          <a:p>
            <a:pPr algn="r" rtl="1">
              <a:buNone/>
            </a:pPr>
            <a:r>
              <a:rPr lang="fa-IR" sz="2800" b="0" dirty="0" smtClean="0">
                <a:cs typeface="B Nazanin" pitchFamily="2" charset="-78"/>
              </a:rPr>
              <a:t>چربی‌های حیوانی) برتری دارند.زیرا چربی (کلسترول) خون را کمتر بالا می‌برند </a:t>
            </a:r>
          </a:p>
          <a:p>
            <a:pPr algn="r" rtl="1"/>
            <a:r>
              <a:rPr lang="fa-IR" sz="2800" b="0" dirty="0" smtClean="0">
                <a:cs typeface="B Nazanin" pitchFamily="2" charset="-78"/>
              </a:rPr>
              <a:t>چربی‌ها به خاطر داشتن انرژی زیاد ۹( کیلوکالری برای هر گرم) اگر به صورت کنترل نشده مصرف شوند </a:t>
            </a:r>
            <a:r>
              <a:rPr lang="fa-IR" dirty="0" smtClean="0">
                <a:cs typeface="B Nazanin" pitchFamily="2" charset="-78"/>
              </a:rPr>
              <a:t>ب</a:t>
            </a:r>
            <a:r>
              <a:rPr lang="fa-IR" sz="2800" b="0" dirty="0" smtClean="0">
                <a:cs typeface="B Nazanin" pitchFamily="2" charset="-78"/>
              </a:rPr>
              <a:t>اعث چاقی خواهند شد.</a:t>
            </a:r>
            <a:endParaRPr lang="fa-IR" sz="2800" b="0" dirty="0">
              <a:cs typeface="B Nazanin" pitchFamily="2" charset="-78"/>
            </a:endParaRPr>
          </a:p>
        </p:txBody>
      </p:sp>
      <p:pic>
        <p:nvPicPr>
          <p:cNvPr id="5" name="چربیها.m4a">
            <a:hlinkClick r:id="" action="ppaction://media"/>
          </p:cNvPr>
          <p:cNvPicPr>
            <a:picLocks noRot="1" noChangeAspect="1"/>
          </p:cNvPicPr>
          <p:nvPr>
            <a:audioFile r:link="rId1"/>
          </p:nvPr>
        </p:nvPicPr>
        <p:blipFill>
          <a:blip r:embed="rId3" cstate="print"/>
          <a:stretch>
            <a:fillRect/>
          </a:stretch>
        </p:blipFill>
        <p:spPr>
          <a:xfrm>
            <a:off x="1066800" y="457200"/>
            <a:ext cx="304800" cy="304800"/>
          </a:xfrm>
          <a:prstGeom prst="rect">
            <a:avLst/>
          </a:prstGeom>
        </p:spPr>
      </p:pic>
      <p:sp>
        <p:nvSpPr>
          <p:cNvPr id="6" name="Slide Number Placeholder 5"/>
          <p:cNvSpPr>
            <a:spLocks noGrp="1"/>
          </p:cNvSpPr>
          <p:nvPr>
            <p:ph type="sldNum" sz="quarter" idx="12"/>
          </p:nvPr>
        </p:nvSpPr>
        <p:spPr/>
        <p:txBody>
          <a:bodyPr/>
          <a:lstStyle/>
          <a:p>
            <a:fld id="{B6F15528-21DE-4FAA-801E-634DDDAF4B2B}" type="slidenum">
              <a:rPr lang="en-US" smtClean="0"/>
              <a:pPr/>
              <a:t>9</a:t>
            </a:fld>
            <a:endParaRPr lang="en-US"/>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nextCondLst>
                <p:cond evt="onClick" delay="0">
                  <p:tgtEl>
                    <p:spTgt spid="5"/>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1859</TotalTime>
  <Words>927</Words>
  <Application>Microsoft Office PowerPoint</Application>
  <PresentationFormat>On-screen Show (4:3)</PresentationFormat>
  <Paragraphs>88</Paragraphs>
  <Slides>14</Slides>
  <Notes>0</Notes>
  <HiddenSlides>0</HiddenSlides>
  <MMClips>11</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Apex</vt:lpstr>
      <vt:lpstr>         بسم الله الرحمن الرحیم</vt:lpstr>
      <vt:lpstr>تعریف علم تغذیه </vt:lpstr>
      <vt:lpstr>غذا</vt:lpstr>
      <vt:lpstr>مواد مغذی</vt:lpstr>
      <vt:lpstr>کربوهیدراتها</vt:lpstr>
      <vt:lpstr>کربوهیدراتها</vt:lpstr>
      <vt:lpstr>فیبرها  </vt:lpstr>
      <vt:lpstr>پروتئین ها </vt:lpstr>
      <vt:lpstr>چربی ها  </vt:lpstr>
      <vt:lpstr>ویتامین</vt:lpstr>
      <vt:lpstr>ویتامینها را به دو دسته مهم، تقسیم کرده‌اند. </vt:lpstr>
      <vt:lpstr>علل کمبود ویتامین ها </vt:lpstr>
      <vt:lpstr>علل کمبود ویتامین ها </vt:lpstr>
      <vt:lpstr>عواملی که می توانند مقدار ویتامین های مواد غذایی را کاهش دهند ، عبارتند از :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babaee</dc:creator>
  <cp:lastModifiedBy>babaee</cp:lastModifiedBy>
  <cp:revision>107</cp:revision>
  <dcterms:created xsi:type="dcterms:W3CDTF">2006-08-16T00:00:00Z</dcterms:created>
  <dcterms:modified xsi:type="dcterms:W3CDTF">2020-04-13T11:13:27Z</dcterms:modified>
</cp:coreProperties>
</file>