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69"/>
  </p:notesMasterIdLst>
  <p:handoutMasterIdLst>
    <p:handoutMasterId r:id="rId70"/>
  </p:handoutMasterIdLst>
  <p:sldIdLst>
    <p:sldId id="351" r:id="rId2"/>
    <p:sldId id="256" r:id="rId3"/>
    <p:sldId id="350" r:id="rId4"/>
    <p:sldId id="257" r:id="rId5"/>
    <p:sldId id="427" r:id="rId6"/>
    <p:sldId id="428" r:id="rId7"/>
    <p:sldId id="429" r:id="rId8"/>
    <p:sldId id="352" r:id="rId9"/>
    <p:sldId id="259" r:id="rId10"/>
    <p:sldId id="353" r:id="rId11"/>
    <p:sldId id="431" r:id="rId12"/>
    <p:sldId id="260" r:id="rId13"/>
    <p:sldId id="354" r:id="rId14"/>
    <p:sldId id="355" r:id="rId15"/>
    <p:sldId id="261" r:id="rId16"/>
    <p:sldId id="356" r:id="rId17"/>
    <p:sldId id="262" r:id="rId18"/>
    <p:sldId id="357" r:id="rId19"/>
    <p:sldId id="398" r:id="rId20"/>
    <p:sldId id="358" r:id="rId21"/>
    <p:sldId id="264" r:id="rId22"/>
    <p:sldId id="359" r:id="rId23"/>
    <p:sldId id="360" r:id="rId24"/>
    <p:sldId id="361" r:id="rId25"/>
    <p:sldId id="265" r:id="rId26"/>
    <p:sldId id="362" r:id="rId27"/>
    <p:sldId id="363" r:id="rId28"/>
    <p:sldId id="399" r:id="rId29"/>
    <p:sldId id="400" r:id="rId30"/>
    <p:sldId id="433" r:id="rId31"/>
    <p:sldId id="267" r:id="rId32"/>
    <p:sldId id="268" r:id="rId33"/>
    <p:sldId id="366" r:id="rId34"/>
    <p:sldId id="402" r:id="rId35"/>
    <p:sldId id="273" r:id="rId36"/>
    <p:sldId id="274" r:id="rId37"/>
    <p:sldId id="440" r:id="rId38"/>
    <p:sldId id="411" r:id="rId39"/>
    <p:sldId id="413" r:id="rId40"/>
    <p:sldId id="414" r:id="rId41"/>
    <p:sldId id="286" r:id="rId42"/>
    <p:sldId id="389" r:id="rId43"/>
    <p:sldId id="415" r:id="rId44"/>
    <p:sldId id="287" r:id="rId45"/>
    <p:sldId id="349" r:id="rId46"/>
    <p:sldId id="416" r:id="rId47"/>
    <p:sldId id="417" r:id="rId48"/>
    <p:sldId id="418" r:id="rId49"/>
    <p:sldId id="290" r:id="rId50"/>
    <p:sldId id="419" r:id="rId51"/>
    <p:sldId id="420" r:id="rId52"/>
    <p:sldId id="348" r:id="rId53"/>
    <p:sldId id="423" r:id="rId54"/>
    <p:sldId id="293" r:id="rId55"/>
    <p:sldId id="390" r:id="rId56"/>
    <p:sldId id="294" r:id="rId57"/>
    <p:sldId id="295" r:id="rId58"/>
    <p:sldId id="296" r:id="rId59"/>
    <p:sldId id="347" r:id="rId60"/>
    <p:sldId id="421" r:id="rId61"/>
    <p:sldId id="298" r:id="rId62"/>
    <p:sldId id="299" r:id="rId63"/>
    <p:sldId id="392" r:id="rId64"/>
    <p:sldId id="304" r:id="rId65"/>
    <p:sldId id="305" r:id="rId66"/>
    <p:sldId id="424" r:id="rId67"/>
    <p:sldId id="307" r:id="rId6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992" autoAdjust="0"/>
  </p:normalViewPr>
  <p:slideViewPr>
    <p:cSldViewPr>
      <p:cViewPr>
        <p:scale>
          <a:sx n="83" d="100"/>
          <a:sy n="83" d="100"/>
        </p:scale>
        <p:origin x="-774" y="21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5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5F893F-3130-4B7F-AC7E-1D52E35AE551}" type="doc">
      <dgm:prSet loTypeId="urn:microsoft.com/office/officeart/2005/8/layout/pyramid1" loCatId="pyramid" qsTypeId="urn:microsoft.com/office/officeart/2005/8/quickstyle/simple1" qsCatId="simple" csTypeId="urn:microsoft.com/office/officeart/2005/8/colors/accent1_2" csCatId="accent1" phldr="1"/>
      <dgm:spPr/>
    </dgm:pt>
    <dgm:pt modelId="{F54CDEF1-C04F-4B67-A2C2-BE16C2C0D2F1}">
      <dgm:prSet phldrT="[Text]" custT="1">
        <dgm:style>
          <a:lnRef idx="1">
            <a:schemeClr val="accent1"/>
          </a:lnRef>
          <a:fillRef idx="2">
            <a:schemeClr val="accent1"/>
          </a:fillRef>
          <a:effectRef idx="1">
            <a:schemeClr val="accent1"/>
          </a:effectRef>
          <a:fontRef idx="minor">
            <a:schemeClr val="dk1"/>
          </a:fontRef>
        </dgm:style>
      </dgm:prSet>
      <dgm:spPr/>
      <dgm:t>
        <a:bodyPr/>
        <a:lstStyle/>
        <a:p>
          <a:pPr defTabSz="1066800">
            <a:lnSpc>
              <a:spcPct val="90000"/>
            </a:lnSpc>
            <a:spcBef>
              <a:spcPct val="0"/>
            </a:spcBef>
            <a:spcAft>
              <a:spcPct val="35000"/>
            </a:spcAft>
          </a:pPr>
          <a:endParaRPr lang="fa-IR" sz="2400" dirty="0" smtClean="0">
            <a:solidFill>
              <a:schemeClr val="tx1">
                <a:lumMod val="50000"/>
              </a:schemeClr>
            </a:solidFill>
          </a:endParaRPr>
        </a:p>
        <a:p>
          <a:pPr defTabSz="1066800">
            <a:lnSpc>
              <a:spcPct val="90000"/>
            </a:lnSpc>
            <a:spcBef>
              <a:spcPct val="0"/>
            </a:spcBef>
            <a:spcAft>
              <a:spcPct val="35000"/>
            </a:spcAft>
          </a:pPr>
          <a:endParaRPr lang="fa-IR" sz="2400" dirty="0" smtClean="0">
            <a:solidFill>
              <a:schemeClr val="tx1">
                <a:lumMod val="50000"/>
              </a:schemeClr>
            </a:solidFill>
          </a:endParaRPr>
        </a:p>
        <a:p>
          <a:pPr defTabSz="1066800">
            <a:lnSpc>
              <a:spcPct val="90000"/>
            </a:lnSpc>
            <a:spcBef>
              <a:spcPct val="0"/>
            </a:spcBef>
            <a:spcAft>
              <a:spcPct val="35000"/>
            </a:spcAft>
          </a:pPr>
          <a:r>
            <a:rPr lang="fa-IR" sz="2400" dirty="0" smtClean="0">
              <a:solidFill>
                <a:schemeClr val="tx1">
                  <a:lumMod val="50000"/>
                </a:schemeClr>
              </a:solidFill>
            </a:rPr>
            <a:t>مدیران</a:t>
          </a:r>
          <a:r>
            <a:rPr lang="fa-IR" sz="2400" baseline="0" dirty="0" smtClean="0">
              <a:solidFill>
                <a:schemeClr val="tx1">
                  <a:lumMod val="50000"/>
                </a:schemeClr>
              </a:solidFill>
            </a:rPr>
            <a:t> عالی</a:t>
          </a:r>
        </a:p>
        <a:p>
          <a:pPr defTabSz="1066800">
            <a:lnSpc>
              <a:spcPct val="90000"/>
            </a:lnSpc>
            <a:spcBef>
              <a:spcPct val="0"/>
            </a:spcBef>
            <a:spcAft>
              <a:spcPct val="35000"/>
            </a:spcAft>
          </a:pPr>
          <a:r>
            <a:rPr lang="fa-IR" sz="2400" baseline="0" dirty="0" smtClean="0">
              <a:solidFill>
                <a:schemeClr val="tx1">
                  <a:lumMod val="50000"/>
                </a:schemeClr>
              </a:solidFill>
            </a:rPr>
            <a:t>مدیران ارشد</a:t>
          </a:r>
        </a:p>
        <a:p>
          <a:pPr defTabSz="1066800">
            <a:lnSpc>
              <a:spcPct val="90000"/>
            </a:lnSpc>
            <a:spcBef>
              <a:spcPct val="0"/>
            </a:spcBef>
            <a:spcAft>
              <a:spcPct val="35000"/>
            </a:spcAft>
          </a:pPr>
          <a:r>
            <a:rPr lang="fa-IR" sz="2400" baseline="0" dirty="0" smtClean="0">
              <a:solidFill>
                <a:schemeClr val="tx1">
                  <a:lumMod val="50000"/>
                </a:schemeClr>
              </a:solidFill>
            </a:rPr>
            <a:t>مدیرن میانی</a:t>
          </a:r>
        </a:p>
        <a:p>
          <a:pPr marL="0" marR="0" indent="0" defTabSz="1066800" eaLnBrk="1" fontAlgn="auto" latinLnBrk="0" hangingPunct="1">
            <a:lnSpc>
              <a:spcPct val="90000"/>
            </a:lnSpc>
            <a:spcBef>
              <a:spcPct val="0"/>
            </a:spcBef>
            <a:spcAft>
              <a:spcPct val="35000"/>
            </a:spcAft>
            <a:buClrTx/>
            <a:buSzTx/>
            <a:buFontTx/>
            <a:buNone/>
            <a:tabLst/>
            <a:defRPr/>
          </a:pPr>
          <a:r>
            <a:rPr lang="fa-IR" sz="2400" baseline="0" dirty="0" smtClean="0">
              <a:solidFill>
                <a:schemeClr val="tx1">
                  <a:lumMod val="50000"/>
                </a:schemeClr>
              </a:solidFill>
            </a:rPr>
            <a:t>سرپرستان</a:t>
          </a:r>
          <a:endParaRPr lang="en-US" sz="2400" dirty="0" smtClean="0">
            <a:solidFill>
              <a:schemeClr val="tx1">
                <a:lumMod val="50000"/>
              </a:schemeClr>
            </a:solidFill>
          </a:endParaRPr>
        </a:p>
        <a:p>
          <a:pPr defTabSz="1066800">
            <a:lnSpc>
              <a:spcPct val="90000"/>
            </a:lnSpc>
            <a:spcBef>
              <a:spcPct val="0"/>
            </a:spcBef>
            <a:spcAft>
              <a:spcPct val="35000"/>
            </a:spcAft>
          </a:pPr>
          <a:endParaRPr lang="fa-IR" sz="2400" baseline="0" dirty="0" smtClean="0">
            <a:solidFill>
              <a:schemeClr val="tx1">
                <a:lumMod val="50000"/>
              </a:schemeClr>
            </a:solidFill>
          </a:endParaRPr>
        </a:p>
      </dgm:t>
    </dgm:pt>
    <dgm:pt modelId="{1CA8BAE9-E8F5-43C6-B067-3ABD4B6D870B}" type="parTrans" cxnId="{EE7736E8-A729-40C7-BA2D-D44B9CC07E8D}">
      <dgm:prSet/>
      <dgm:spPr/>
      <dgm:t>
        <a:bodyPr/>
        <a:lstStyle/>
        <a:p>
          <a:endParaRPr lang="en-US"/>
        </a:p>
      </dgm:t>
    </dgm:pt>
    <dgm:pt modelId="{328B472F-9849-4031-B787-9B8C32C75264}" type="sibTrans" cxnId="{EE7736E8-A729-40C7-BA2D-D44B9CC07E8D}">
      <dgm:prSet/>
      <dgm:spPr/>
      <dgm:t>
        <a:bodyPr/>
        <a:lstStyle/>
        <a:p>
          <a:endParaRPr lang="en-US"/>
        </a:p>
      </dgm:t>
    </dgm:pt>
    <dgm:pt modelId="{26F8FD05-C304-4BF0-98F5-0F5755AC39C8}" type="pres">
      <dgm:prSet presAssocID="{6D5F893F-3130-4B7F-AC7E-1D52E35AE551}" presName="Name0" presStyleCnt="0">
        <dgm:presLayoutVars>
          <dgm:dir/>
          <dgm:animLvl val="lvl"/>
          <dgm:resizeHandles val="exact"/>
        </dgm:presLayoutVars>
      </dgm:prSet>
      <dgm:spPr/>
    </dgm:pt>
    <dgm:pt modelId="{45755237-539C-4B8F-B13A-E7359BC86DAC}" type="pres">
      <dgm:prSet presAssocID="{F54CDEF1-C04F-4B67-A2C2-BE16C2C0D2F1}" presName="Name8" presStyleCnt="0"/>
      <dgm:spPr/>
    </dgm:pt>
    <dgm:pt modelId="{E78FB81F-BDB7-40F6-B9D8-BF7BCC6F80A5}" type="pres">
      <dgm:prSet presAssocID="{F54CDEF1-C04F-4B67-A2C2-BE16C2C0D2F1}" presName="level" presStyleLbl="node1" presStyleIdx="0" presStyleCnt="1" custLinFactNeighborX="-1449">
        <dgm:presLayoutVars>
          <dgm:chMax val="1"/>
          <dgm:bulletEnabled val="1"/>
        </dgm:presLayoutVars>
      </dgm:prSet>
      <dgm:spPr/>
      <dgm:t>
        <a:bodyPr/>
        <a:lstStyle/>
        <a:p>
          <a:endParaRPr lang="en-US"/>
        </a:p>
      </dgm:t>
    </dgm:pt>
    <dgm:pt modelId="{7BC99C80-00E3-4BF8-9C1A-F6E4FF47C139}" type="pres">
      <dgm:prSet presAssocID="{F54CDEF1-C04F-4B67-A2C2-BE16C2C0D2F1}" presName="levelTx" presStyleLbl="revTx" presStyleIdx="0" presStyleCnt="0">
        <dgm:presLayoutVars>
          <dgm:chMax val="1"/>
          <dgm:bulletEnabled val="1"/>
        </dgm:presLayoutVars>
      </dgm:prSet>
      <dgm:spPr/>
      <dgm:t>
        <a:bodyPr/>
        <a:lstStyle/>
        <a:p>
          <a:endParaRPr lang="en-US"/>
        </a:p>
      </dgm:t>
    </dgm:pt>
  </dgm:ptLst>
  <dgm:cxnLst>
    <dgm:cxn modelId="{EE7736E8-A729-40C7-BA2D-D44B9CC07E8D}" srcId="{6D5F893F-3130-4B7F-AC7E-1D52E35AE551}" destId="{F54CDEF1-C04F-4B67-A2C2-BE16C2C0D2F1}" srcOrd="0" destOrd="0" parTransId="{1CA8BAE9-E8F5-43C6-B067-3ABD4B6D870B}" sibTransId="{328B472F-9849-4031-B787-9B8C32C75264}"/>
    <dgm:cxn modelId="{C4A3E011-F0AE-4461-B7F2-EFECA3AED08A}" type="presOf" srcId="{6D5F893F-3130-4B7F-AC7E-1D52E35AE551}" destId="{26F8FD05-C304-4BF0-98F5-0F5755AC39C8}" srcOrd="0" destOrd="0" presId="urn:microsoft.com/office/officeart/2005/8/layout/pyramid1"/>
    <dgm:cxn modelId="{ED307B34-CFEA-4AA1-8A12-2E301142C7C5}" type="presOf" srcId="{F54CDEF1-C04F-4B67-A2C2-BE16C2C0D2F1}" destId="{E78FB81F-BDB7-40F6-B9D8-BF7BCC6F80A5}" srcOrd="0" destOrd="0" presId="urn:microsoft.com/office/officeart/2005/8/layout/pyramid1"/>
    <dgm:cxn modelId="{AD123C81-5A47-4577-AEE0-CDAFD776CA5D}" type="presOf" srcId="{F54CDEF1-C04F-4B67-A2C2-BE16C2C0D2F1}" destId="{7BC99C80-00E3-4BF8-9C1A-F6E4FF47C139}" srcOrd="1" destOrd="0" presId="urn:microsoft.com/office/officeart/2005/8/layout/pyramid1"/>
    <dgm:cxn modelId="{A047639C-BEB9-4C4A-9D59-7F1030BB3487}" type="presParOf" srcId="{26F8FD05-C304-4BF0-98F5-0F5755AC39C8}" destId="{45755237-539C-4B8F-B13A-E7359BC86DAC}" srcOrd="0" destOrd="0" presId="urn:microsoft.com/office/officeart/2005/8/layout/pyramid1"/>
    <dgm:cxn modelId="{73CD2524-0A3C-4500-925E-B7B444A0FEF9}" type="presParOf" srcId="{45755237-539C-4B8F-B13A-E7359BC86DAC}" destId="{E78FB81F-BDB7-40F6-B9D8-BF7BCC6F80A5}" srcOrd="0" destOrd="0" presId="urn:microsoft.com/office/officeart/2005/8/layout/pyramid1"/>
    <dgm:cxn modelId="{2483728C-8DED-4C9D-AAD3-E1A20A8D7BB8}" type="presParOf" srcId="{45755237-539C-4B8F-B13A-E7359BC86DAC}" destId="{7BC99C80-00E3-4BF8-9C1A-F6E4FF47C139}"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204FA03-28C3-4C0D-8A0D-2B52DC317182}" type="doc">
      <dgm:prSet loTypeId="urn:microsoft.com/office/officeart/2005/8/layout/pyramid1" loCatId="pyramid" qsTypeId="urn:microsoft.com/office/officeart/2005/8/quickstyle/3d3" qsCatId="3D" csTypeId="urn:microsoft.com/office/officeart/2005/8/colors/accent1_2" csCatId="accent1" phldr="1"/>
      <dgm:spPr/>
    </dgm:pt>
    <dgm:pt modelId="{17A5E0F0-8AA5-4F61-B0D5-4361D030D66C}">
      <dgm:prSet phldrT="[Text]" custT="1">
        <dgm:style>
          <a:lnRef idx="1">
            <a:schemeClr val="accent4"/>
          </a:lnRef>
          <a:fillRef idx="3">
            <a:schemeClr val="accent4"/>
          </a:fillRef>
          <a:effectRef idx="2">
            <a:schemeClr val="accent4"/>
          </a:effectRef>
          <a:fontRef idx="minor">
            <a:schemeClr val="lt1"/>
          </a:fontRef>
        </dgm:style>
      </dgm:prSet>
      <dgm:spPr/>
      <dgm:t>
        <a:bodyPr/>
        <a:lstStyle/>
        <a:p>
          <a:r>
            <a:rPr lang="fa-IR" sz="2400" dirty="0" smtClean="0"/>
            <a:t>محققین</a:t>
          </a:r>
        </a:p>
        <a:p>
          <a:r>
            <a:rPr lang="fa-IR" sz="2400" dirty="0" smtClean="0"/>
            <a:t>دانشمندان</a:t>
          </a:r>
        </a:p>
        <a:p>
          <a:r>
            <a:rPr lang="fa-IR" sz="2400" dirty="0" smtClean="0"/>
            <a:t>تکنسین ها</a:t>
          </a:r>
        </a:p>
        <a:p>
          <a:r>
            <a:rPr lang="fa-IR" sz="2400" dirty="0" smtClean="0"/>
            <a:t>کارگر ماهر</a:t>
          </a:r>
        </a:p>
        <a:p>
          <a:r>
            <a:rPr lang="fa-IR" sz="2400" dirty="0" smtClean="0"/>
            <a:t>کارگر ساده</a:t>
          </a:r>
          <a:endParaRPr lang="en-US" sz="2400" dirty="0"/>
        </a:p>
      </dgm:t>
    </dgm:pt>
    <dgm:pt modelId="{026AF7DB-66E7-46D3-9A6D-C26A5468EA21}" type="parTrans" cxnId="{2AE7A74C-C25C-43F7-87C2-5FEE6F9DC62A}">
      <dgm:prSet/>
      <dgm:spPr/>
      <dgm:t>
        <a:bodyPr/>
        <a:lstStyle/>
        <a:p>
          <a:endParaRPr lang="en-US"/>
        </a:p>
      </dgm:t>
    </dgm:pt>
    <dgm:pt modelId="{932C51F0-3C8E-4023-ABC0-E8D1E12A3791}" type="sibTrans" cxnId="{2AE7A74C-C25C-43F7-87C2-5FEE6F9DC62A}">
      <dgm:prSet/>
      <dgm:spPr/>
      <dgm:t>
        <a:bodyPr/>
        <a:lstStyle/>
        <a:p>
          <a:endParaRPr lang="en-US"/>
        </a:p>
      </dgm:t>
    </dgm:pt>
    <dgm:pt modelId="{37C8F96A-D1C0-482E-8D18-384CDC168F0E}" type="pres">
      <dgm:prSet presAssocID="{6204FA03-28C3-4C0D-8A0D-2B52DC317182}" presName="Name0" presStyleCnt="0">
        <dgm:presLayoutVars>
          <dgm:dir/>
          <dgm:animLvl val="lvl"/>
          <dgm:resizeHandles val="exact"/>
        </dgm:presLayoutVars>
      </dgm:prSet>
      <dgm:spPr/>
    </dgm:pt>
    <dgm:pt modelId="{E2FD02F2-2E59-4A70-8A8B-32110150B840}" type="pres">
      <dgm:prSet presAssocID="{17A5E0F0-8AA5-4F61-B0D5-4361D030D66C}" presName="Name8" presStyleCnt="0"/>
      <dgm:spPr/>
    </dgm:pt>
    <dgm:pt modelId="{3FE6D692-E27C-4AED-801A-0CD06DF43A2D}" type="pres">
      <dgm:prSet presAssocID="{17A5E0F0-8AA5-4F61-B0D5-4361D030D66C}" presName="level" presStyleLbl="node1" presStyleIdx="0" presStyleCnt="1" custLinFactNeighborX="1250">
        <dgm:presLayoutVars>
          <dgm:chMax val="1"/>
          <dgm:bulletEnabled val="1"/>
        </dgm:presLayoutVars>
      </dgm:prSet>
      <dgm:spPr/>
      <dgm:t>
        <a:bodyPr/>
        <a:lstStyle/>
        <a:p>
          <a:endParaRPr lang="en-US"/>
        </a:p>
      </dgm:t>
    </dgm:pt>
    <dgm:pt modelId="{456CD2D1-0EF3-4941-99A6-D4F0628DD333}" type="pres">
      <dgm:prSet presAssocID="{17A5E0F0-8AA5-4F61-B0D5-4361D030D66C}" presName="levelTx" presStyleLbl="revTx" presStyleIdx="0" presStyleCnt="0">
        <dgm:presLayoutVars>
          <dgm:chMax val="1"/>
          <dgm:bulletEnabled val="1"/>
        </dgm:presLayoutVars>
      </dgm:prSet>
      <dgm:spPr/>
      <dgm:t>
        <a:bodyPr/>
        <a:lstStyle/>
        <a:p>
          <a:endParaRPr lang="en-US"/>
        </a:p>
      </dgm:t>
    </dgm:pt>
  </dgm:ptLst>
  <dgm:cxnLst>
    <dgm:cxn modelId="{94A0E127-A347-4548-8202-0E57106DFD54}" type="presOf" srcId="{6204FA03-28C3-4C0D-8A0D-2B52DC317182}" destId="{37C8F96A-D1C0-482E-8D18-384CDC168F0E}" srcOrd="0" destOrd="0" presId="urn:microsoft.com/office/officeart/2005/8/layout/pyramid1"/>
    <dgm:cxn modelId="{2AE7A74C-C25C-43F7-87C2-5FEE6F9DC62A}" srcId="{6204FA03-28C3-4C0D-8A0D-2B52DC317182}" destId="{17A5E0F0-8AA5-4F61-B0D5-4361D030D66C}" srcOrd="0" destOrd="0" parTransId="{026AF7DB-66E7-46D3-9A6D-C26A5468EA21}" sibTransId="{932C51F0-3C8E-4023-ABC0-E8D1E12A3791}"/>
    <dgm:cxn modelId="{BEB727C4-1C46-4C76-BDD0-6090A7A3A1A4}" type="presOf" srcId="{17A5E0F0-8AA5-4F61-B0D5-4361D030D66C}" destId="{456CD2D1-0EF3-4941-99A6-D4F0628DD333}" srcOrd="1" destOrd="0" presId="urn:microsoft.com/office/officeart/2005/8/layout/pyramid1"/>
    <dgm:cxn modelId="{54513446-11DD-4943-96CF-8CB86A4E1618}" type="presOf" srcId="{17A5E0F0-8AA5-4F61-B0D5-4361D030D66C}" destId="{3FE6D692-E27C-4AED-801A-0CD06DF43A2D}" srcOrd="0" destOrd="0" presId="urn:microsoft.com/office/officeart/2005/8/layout/pyramid1"/>
    <dgm:cxn modelId="{EE4AABD2-92DB-49B5-AF01-DF9FE0B82B1E}" type="presParOf" srcId="{37C8F96A-D1C0-482E-8D18-384CDC168F0E}" destId="{E2FD02F2-2E59-4A70-8A8B-32110150B840}" srcOrd="0" destOrd="0" presId="urn:microsoft.com/office/officeart/2005/8/layout/pyramid1"/>
    <dgm:cxn modelId="{B9A21BD7-C826-489E-A8D3-ED2B6D9DD31A}" type="presParOf" srcId="{E2FD02F2-2E59-4A70-8A8B-32110150B840}" destId="{3FE6D692-E27C-4AED-801A-0CD06DF43A2D}" srcOrd="0" destOrd="0" presId="urn:microsoft.com/office/officeart/2005/8/layout/pyramid1"/>
    <dgm:cxn modelId="{1DCBF824-B15C-4065-B3F5-1DB3F8E4B0CD}" type="presParOf" srcId="{E2FD02F2-2E59-4A70-8A8B-32110150B840}" destId="{456CD2D1-0EF3-4941-99A6-D4F0628DD333}"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0AC5BCD-73A5-4AD8-8A60-D03A043AED51}"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0329096B-D190-4799-86EB-BD8D6DD7581C}">
      <dgm:prSet phldrT="[Text]"/>
      <dgm:spPr/>
      <dgm:t>
        <a:bodyPr/>
        <a:lstStyle/>
        <a:p>
          <a:r>
            <a:rPr lang="fa-IR" dirty="0" smtClean="0"/>
            <a:t>انواع کنترل کیفیت</a:t>
          </a:r>
          <a:endParaRPr lang="en-US" dirty="0"/>
        </a:p>
      </dgm:t>
    </dgm:pt>
    <dgm:pt modelId="{BA04D678-E09F-4AF5-AB1D-81CF33B76057}" type="parTrans" cxnId="{F537FF68-1595-4A6B-9443-8B13EA55E9B8}">
      <dgm:prSet/>
      <dgm:spPr/>
      <dgm:t>
        <a:bodyPr/>
        <a:lstStyle/>
        <a:p>
          <a:endParaRPr lang="en-US"/>
        </a:p>
      </dgm:t>
    </dgm:pt>
    <dgm:pt modelId="{8B34A200-0B29-421D-9EB0-9A46290A4C1C}" type="sibTrans" cxnId="{F537FF68-1595-4A6B-9443-8B13EA55E9B8}">
      <dgm:prSet/>
      <dgm:spPr/>
      <dgm:t>
        <a:bodyPr/>
        <a:lstStyle/>
        <a:p>
          <a:endParaRPr lang="en-US"/>
        </a:p>
      </dgm:t>
    </dgm:pt>
    <dgm:pt modelId="{52DFF946-67ED-4621-9392-12AFCE59F9A8}">
      <dgm:prSet phldrT="[Text]"/>
      <dgm:spPr/>
      <dgm:t>
        <a:bodyPr/>
        <a:lstStyle/>
        <a:p>
          <a:r>
            <a:rPr lang="fa-IR" dirty="0" smtClean="0"/>
            <a:t>مخرب</a:t>
          </a:r>
          <a:endParaRPr lang="en-US" dirty="0"/>
        </a:p>
      </dgm:t>
    </dgm:pt>
    <dgm:pt modelId="{560F519B-9A7D-4D85-86BE-930ED1D6B052}" type="parTrans" cxnId="{0B7C44FE-65AD-4449-A336-D82F5E543C21}">
      <dgm:prSet/>
      <dgm:spPr/>
      <dgm:t>
        <a:bodyPr/>
        <a:lstStyle/>
        <a:p>
          <a:endParaRPr lang="en-US"/>
        </a:p>
      </dgm:t>
    </dgm:pt>
    <dgm:pt modelId="{7ED9806A-1F3A-4C45-B26A-F7F496CCE8C9}" type="sibTrans" cxnId="{0B7C44FE-65AD-4449-A336-D82F5E543C21}">
      <dgm:prSet/>
      <dgm:spPr/>
      <dgm:t>
        <a:bodyPr/>
        <a:lstStyle/>
        <a:p>
          <a:endParaRPr lang="en-US"/>
        </a:p>
      </dgm:t>
    </dgm:pt>
    <dgm:pt modelId="{EBDC21DC-DE7C-4F27-8598-B5016E74C9F3}">
      <dgm:prSet phldrT="[Text]"/>
      <dgm:spPr/>
      <dgm:t>
        <a:bodyPr/>
        <a:lstStyle/>
        <a:p>
          <a:r>
            <a:rPr lang="fa-IR" dirty="0" smtClean="0"/>
            <a:t>صددرصد</a:t>
          </a:r>
          <a:endParaRPr lang="en-US" dirty="0"/>
        </a:p>
      </dgm:t>
    </dgm:pt>
    <dgm:pt modelId="{F304FCDC-6543-421F-9085-075C18468947}" type="parTrans" cxnId="{5B55246C-64E5-4918-B398-DA65B0D524E6}">
      <dgm:prSet/>
      <dgm:spPr/>
      <dgm:t>
        <a:bodyPr/>
        <a:lstStyle/>
        <a:p>
          <a:endParaRPr lang="en-US"/>
        </a:p>
      </dgm:t>
    </dgm:pt>
    <dgm:pt modelId="{31F157B5-867F-4714-93EE-3361C3269E70}" type="sibTrans" cxnId="{5B55246C-64E5-4918-B398-DA65B0D524E6}">
      <dgm:prSet/>
      <dgm:spPr/>
      <dgm:t>
        <a:bodyPr/>
        <a:lstStyle/>
        <a:p>
          <a:endParaRPr lang="en-US"/>
        </a:p>
      </dgm:t>
    </dgm:pt>
    <dgm:pt modelId="{30ADA040-E057-47FB-9C34-DE8D680D5984}">
      <dgm:prSet phldrT="[Text]"/>
      <dgm:spPr/>
      <dgm:t>
        <a:bodyPr/>
        <a:lstStyle/>
        <a:p>
          <a:r>
            <a:rPr lang="fa-IR" dirty="0" smtClean="0"/>
            <a:t>تصادفی</a:t>
          </a:r>
          <a:endParaRPr lang="en-US" dirty="0"/>
        </a:p>
      </dgm:t>
    </dgm:pt>
    <dgm:pt modelId="{34E74C60-165F-4CCC-B971-E28ACC79AD97}" type="parTrans" cxnId="{A5C250BB-1DFE-4AC7-97F2-717134E7E466}">
      <dgm:prSet/>
      <dgm:spPr/>
      <dgm:t>
        <a:bodyPr/>
        <a:lstStyle/>
        <a:p>
          <a:endParaRPr lang="en-US"/>
        </a:p>
      </dgm:t>
    </dgm:pt>
    <dgm:pt modelId="{0103E5EE-CD82-4061-BF2C-CBA74F2A61E5}" type="sibTrans" cxnId="{A5C250BB-1DFE-4AC7-97F2-717134E7E466}">
      <dgm:prSet/>
      <dgm:spPr/>
      <dgm:t>
        <a:bodyPr/>
        <a:lstStyle/>
        <a:p>
          <a:endParaRPr lang="en-US"/>
        </a:p>
      </dgm:t>
    </dgm:pt>
    <dgm:pt modelId="{4DCC51B1-AE68-4C94-97D4-52F438F31A0F}">
      <dgm:prSet phldrT="[Text]"/>
      <dgm:spPr/>
      <dgm:t>
        <a:bodyPr/>
        <a:lstStyle/>
        <a:p>
          <a:r>
            <a:rPr lang="fa-IR" dirty="0" smtClean="0"/>
            <a:t>غیر مخرب</a:t>
          </a:r>
          <a:endParaRPr lang="en-US" dirty="0"/>
        </a:p>
      </dgm:t>
    </dgm:pt>
    <dgm:pt modelId="{9651EB1D-30FB-49EE-A251-9F81EEF62E9C}" type="parTrans" cxnId="{3295C1D1-E547-42A3-86B7-F06F29976A2B}">
      <dgm:prSet/>
      <dgm:spPr/>
      <dgm:t>
        <a:bodyPr/>
        <a:lstStyle/>
        <a:p>
          <a:endParaRPr lang="en-US"/>
        </a:p>
      </dgm:t>
    </dgm:pt>
    <dgm:pt modelId="{21E80639-9772-4E3E-B842-6C6FD5C3612E}" type="sibTrans" cxnId="{3295C1D1-E547-42A3-86B7-F06F29976A2B}">
      <dgm:prSet/>
      <dgm:spPr/>
      <dgm:t>
        <a:bodyPr/>
        <a:lstStyle/>
        <a:p>
          <a:endParaRPr lang="en-US"/>
        </a:p>
      </dgm:t>
    </dgm:pt>
    <dgm:pt modelId="{FC4380B0-76D5-43F0-BF54-AC49D1235145}">
      <dgm:prSet phldrT="[Text]"/>
      <dgm:spPr/>
      <dgm:t>
        <a:bodyPr/>
        <a:lstStyle/>
        <a:p>
          <a:r>
            <a:rPr lang="fa-IR" dirty="0" smtClean="0"/>
            <a:t>اشعه ایکس </a:t>
          </a:r>
          <a:endParaRPr lang="en-US" dirty="0"/>
        </a:p>
      </dgm:t>
    </dgm:pt>
    <dgm:pt modelId="{DBA2C85C-7011-4C1F-9011-FC900DE2F878}" type="parTrans" cxnId="{B1BC6604-E299-473C-AF6B-F7D14B57F4AA}">
      <dgm:prSet/>
      <dgm:spPr/>
      <dgm:t>
        <a:bodyPr/>
        <a:lstStyle/>
        <a:p>
          <a:endParaRPr lang="en-US"/>
        </a:p>
      </dgm:t>
    </dgm:pt>
    <dgm:pt modelId="{52BFCD72-8FC3-4BDC-93B0-7AC177D717DF}" type="sibTrans" cxnId="{B1BC6604-E299-473C-AF6B-F7D14B57F4AA}">
      <dgm:prSet/>
      <dgm:spPr/>
      <dgm:t>
        <a:bodyPr/>
        <a:lstStyle/>
        <a:p>
          <a:endParaRPr lang="en-US"/>
        </a:p>
      </dgm:t>
    </dgm:pt>
    <dgm:pt modelId="{37D5C879-B728-4812-B927-339703FFCFF4}" type="pres">
      <dgm:prSet presAssocID="{C0AC5BCD-73A5-4AD8-8A60-D03A043AED51}" presName="diagram" presStyleCnt="0">
        <dgm:presLayoutVars>
          <dgm:chPref val="1"/>
          <dgm:dir/>
          <dgm:animOne val="branch"/>
          <dgm:animLvl val="lvl"/>
          <dgm:resizeHandles val="exact"/>
        </dgm:presLayoutVars>
      </dgm:prSet>
      <dgm:spPr/>
      <dgm:t>
        <a:bodyPr/>
        <a:lstStyle/>
        <a:p>
          <a:endParaRPr lang="en-US"/>
        </a:p>
      </dgm:t>
    </dgm:pt>
    <dgm:pt modelId="{FA92E10A-9697-4606-984B-63AF482A977B}" type="pres">
      <dgm:prSet presAssocID="{0329096B-D190-4799-86EB-BD8D6DD7581C}" presName="root1" presStyleCnt="0"/>
      <dgm:spPr/>
    </dgm:pt>
    <dgm:pt modelId="{7196BA3F-AFF3-47ED-8119-1F1AB7A5D362}" type="pres">
      <dgm:prSet presAssocID="{0329096B-D190-4799-86EB-BD8D6DD7581C}" presName="LevelOneTextNode" presStyleLbl="node0" presStyleIdx="0" presStyleCnt="1" custAng="0">
        <dgm:presLayoutVars>
          <dgm:chPref val="3"/>
        </dgm:presLayoutVars>
      </dgm:prSet>
      <dgm:spPr/>
      <dgm:t>
        <a:bodyPr/>
        <a:lstStyle/>
        <a:p>
          <a:endParaRPr lang="en-US"/>
        </a:p>
      </dgm:t>
    </dgm:pt>
    <dgm:pt modelId="{A254D81D-24FB-445C-B098-96D7C99DFB22}" type="pres">
      <dgm:prSet presAssocID="{0329096B-D190-4799-86EB-BD8D6DD7581C}" presName="level2hierChild" presStyleCnt="0"/>
      <dgm:spPr/>
    </dgm:pt>
    <dgm:pt modelId="{36F8FFE6-2663-40F4-9F47-8C6CCD747360}" type="pres">
      <dgm:prSet presAssocID="{560F519B-9A7D-4D85-86BE-930ED1D6B052}" presName="conn2-1" presStyleLbl="parChTrans1D2" presStyleIdx="0" presStyleCnt="2"/>
      <dgm:spPr/>
      <dgm:t>
        <a:bodyPr/>
        <a:lstStyle/>
        <a:p>
          <a:endParaRPr lang="en-US"/>
        </a:p>
      </dgm:t>
    </dgm:pt>
    <dgm:pt modelId="{0C250A92-7E18-4602-801B-C1C1846B5E96}" type="pres">
      <dgm:prSet presAssocID="{560F519B-9A7D-4D85-86BE-930ED1D6B052}" presName="connTx" presStyleLbl="parChTrans1D2" presStyleIdx="0" presStyleCnt="2"/>
      <dgm:spPr/>
      <dgm:t>
        <a:bodyPr/>
        <a:lstStyle/>
        <a:p>
          <a:endParaRPr lang="en-US"/>
        </a:p>
      </dgm:t>
    </dgm:pt>
    <dgm:pt modelId="{EA75C894-F5AF-4824-A854-20A5FD146C96}" type="pres">
      <dgm:prSet presAssocID="{52DFF946-67ED-4621-9392-12AFCE59F9A8}" presName="root2" presStyleCnt="0"/>
      <dgm:spPr/>
    </dgm:pt>
    <dgm:pt modelId="{FEABDCFE-1580-43BC-A72E-223D921FE89F}" type="pres">
      <dgm:prSet presAssocID="{52DFF946-67ED-4621-9392-12AFCE59F9A8}" presName="LevelTwoTextNode" presStyleLbl="node2" presStyleIdx="0" presStyleCnt="2">
        <dgm:presLayoutVars>
          <dgm:chPref val="3"/>
        </dgm:presLayoutVars>
      </dgm:prSet>
      <dgm:spPr/>
      <dgm:t>
        <a:bodyPr/>
        <a:lstStyle/>
        <a:p>
          <a:endParaRPr lang="en-US"/>
        </a:p>
      </dgm:t>
    </dgm:pt>
    <dgm:pt modelId="{20CDBE16-6B4F-4E5D-A294-BEB343968B18}" type="pres">
      <dgm:prSet presAssocID="{52DFF946-67ED-4621-9392-12AFCE59F9A8}" presName="level3hierChild" presStyleCnt="0"/>
      <dgm:spPr/>
    </dgm:pt>
    <dgm:pt modelId="{BE693DFC-7BE0-493E-B3B1-BF668731A30B}" type="pres">
      <dgm:prSet presAssocID="{F304FCDC-6543-421F-9085-075C18468947}" presName="conn2-1" presStyleLbl="parChTrans1D3" presStyleIdx="0" presStyleCnt="3"/>
      <dgm:spPr/>
      <dgm:t>
        <a:bodyPr/>
        <a:lstStyle/>
        <a:p>
          <a:endParaRPr lang="en-US"/>
        </a:p>
      </dgm:t>
    </dgm:pt>
    <dgm:pt modelId="{98F0528C-AF11-4B83-83DC-5BD757514AD5}" type="pres">
      <dgm:prSet presAssocID="{F304FCDC-6543-421F-9085-075C18468947}" presName="connTx" presStyleLbl="parChTrans1D3" presStyleIdx="0" presStyleCnt="3"/>
      <dgm:spPr/>
      <dgm:t>
        <a:bodyPr/>
        <a:lstStyle/>
        <a:p>
          <a:endParaRPr lang="en-US"/>
        </a:p>
      </dgm:t>
    </dgm:pt>
    <dgm:pt modelId="{89A45CD8-F702-4C56-B008-FB03EA06112A}" type="pres">
      <dgm:prSet presAssocID="{EBDC21DC-DE7C-4F27-8598-B5016E74C9F3}" presName="root2" presStyleCnt="0"/>
      <dgm:spPr/>
    </dgm:pt>
    <dgm:pt modelId="{C8D0E24E-A36F-4C43-9634-3C2A33BAFC2D}" type="pres">
      <dgm:prSet presAssocID="{EBDC21DC-DE7C-4F27-8598-B5016E74C9F3}" presName="LevelTwoTextNode" presStyleLbl="node3" presStyleIdx="0" presStyleCnt="3">
        <dgm:presLayoutVars>
          <dgm:chPref val="3"/>
        </dgm:presLayoutVars>
      </dgm:prSet>
      <dgm:spPr/>
      <dgm:t>
        <a:bodyPr/>
        <a:lstStyle/>
        <a:p>
          <a:endParaRPr lang="en-US"/>
        </a:p>
      </dgm:t>
    </dgm:pt>
    <dgm:pt modelId="{E925A616-EED2-432E-A068-D26085C9F78A}" type="pres">
      <dgm:prSet presAssocID="{EBDC21DC-DE7C-4F27-8598-B5016E74C9F3}" presName="level3hierChild" presStyleCnt="0"/>
      <dgm:spPr/>
    </dgm:pt>
    <dgm:pt modelId="{A5E0DE80-9FD4-462D-A448-8404193CD271}" type="pres">
      <dgm:prSet presAssocID="{34E74C60-165F-4CCC-B971-E28ACC79AD97}" presName="conn2-1" presStyleLbl="parChTrans1D3" presStyleIdx="1" presStyleCnt="3"/>
      <dgm:spPr/>
      <dgm:t>
        <a:bodyPr/>
        <a:lstStyle/>
        <a:p>
          <a:endParaRPr lang="en-US"/>
        </a:p>
      </dgm:t>
    </dgm:pt>
    <dgm:pt modelId="{A5B5657A-19A3-4E54-BF23-1AEDE7CBD0D5}" type="pres">
      <dgm:prSet presAssocID="{34E74C60-165F-4CCC-B971-E28ACC79AD97}" presName="connTx" presStyleLbl="parChTrans1D3" presStyleIdx="1" presStyleCnt="3"/>
      <dgm:spPr/>
      <dgm:t>
        <a:bodyPr/>
        <a:lstStyle/>
        <a:p>
          <a:endParaRPr lang="en-US"/>
        </a:p>
      </dgm:t>
    </dgm:pt>
    <dgm:pt modelId="{9CC425B1-9809-4E44-A261-BBD4349D0EF0}" type="pres">
      <dgm:prSet presAssocID="{30ADA040-E057-47FB-9C34-DE8D680D5984}" presName="root2" presStyleCnt="0"/>
      <dgm:spPr/>
    </dgm:pt>
    <dgm:pt modelId="{CE9A0F27-B99F-4E99-9990-53E3C3F4DE2E}" type="pres">
      <dgm:prSet presAssocID="{30ADA040-E057-47FB-9C34-DE8D680D5984}" presName="LevelTwoTextNode" presStyleLbl="node3" presStyleIdx="1" presStyleCnt="3">
        <dgm:presLayoutVars>
          <dgm:chPref val="3"/>
        </dgm:presLayoutVars>
      </dgm:prSet>
      <dgm:spPr/>
      <dgm:t>
        <a:bodyPr/>
        <a:lstStyle/>
        <a:p>
          <a:endParaRPr lang="en-US"/>
        </a:p>
      </dgm:t>
    </dgm:pt>
    <dgm:pt modelId="{4FE878B1-BB06-4997-A58B-A8E72E8501E1}" type="pres">
      <dgm:prSet presAssocID="{30ADA040-E057-47FB-9C34-DE8D680D5984}" presName="level3hierChild" presStyleCnt="0"/>
      <dgm:spPr/>
    </dgm:pt>
    <dgm:pt modelId="{0C94F64B-2B30-46C4-8CD5-E116A4A5F7EC}" type="pres">
      <dgm:prSet presAssocID="{9651EB1D-30FB-49EE-A251-9F81EEF62E9C}" presName="conn2-1" presStyleLbl="parChTrans1D2" presStyleIdx="1" presStyleCnt="2"/>
      <dgm:spPr/>
      <dgm:t>
        <a:bodyPr/>
        <a:lstStyle/>
        <a:p>
          <a:endParaRPr lang="en-US"/>
        </a:p>
      </dgm:t>
    </dgm:pt>
    <dgm:pt modelId="{2773987A-F6DC-4B45-925C-07078B097EBD}" type="pres">
      <dgm:prSet presAssocID="{9651EB1D-30FB-49EE-A251-9F81EEF62E9C}" presName="connTx" presStyleLbl="parChTrans1D2" presStyleIdx="1" presStyleCnt="2"/>
      <dgm:spPr/>
      <dgm:t>
        <a:bodyPr/>
        <a:lstStyle/>
        <a:p>
          <a:endParaRPr lang="en-US"/>
        </a:p>
      </dgm:t>
    </dgm:pt>
    <dgm:pt modelId="{D116AF7B-8F73-43A0-B671-C21766704D95}" type="pres">
      <dgm:prSet presAssocID="{4DCC51B1-AE68-4C94-97D4-52F438F31A0F}" presName="root2" presStyleCnt="0"/>
      <dgm:spPr/>
    </dgm:pt>
    <dgm:pt modelId="{3590A826-DE00-4318-BC78-5C5C9C0BAD7C}" type="pres">
      <dgm:prSet presAssocID="{4DCC51B1-AE68-4C94-97D4-52F438F31A0F}" presName="LevelTwoTextNode" presStyleLbl="node2" presStyleIdx="1" presStyleCnt="2">
        <dgm:presLayoutVars>
          <dgm:chPref val="3"/>
        </dgm:presLayoutVars>
      </dgm:prSet>
      <dgm:spPr/>
      <dgm:t>
        <a:bodyPr/>
        <a:lstStyle/>
        <a:p>
          <a:endParaRPr lang="en-US"/>
        </a:p>
      </dgm:t>
    </dgm:pt>
    <dgm:pt modelId="{B3CFC83B-E1E9-4E2C-B1F6-DE9466B51C03}" type="pres">
      <dgm:prSet presAssocID="{4DCC51B1-AE68-4C94-97D4-52F438F31A0F}" presName="level3hierChild" presStyleCnt="0"/>
      <dgm:spPr/>
    </dgm:pt>
    <dgm:pt modelId="{541C9770-F4D8-4B27-A2E3-B49EAA4A6230}" type="pres">
      <dgm:prSet presAssocID="{DBA2C85C-7011-4C1F-9011-FC900DE2F878}" presName="conn2-1" presStyleLbl="parChTrans1D3" presStyleIdx="2" presStyleCnt="3"/>
      <dgm:spPr/>
      <dgm:t>
        <a:bodyPr/>
        <a:lstStyle/>
        <a:p>
          <a:endParaRPr lang="en-US"/>
        </a:p>
      </dgm:t>
    </dgm:pt>
    <dgm:pt modelId="{950703BD-1E70-429A-AE88-E2BD84870967}" type="pres">
      <dgm:prSet presAssocID="{DBA2C85C-7011-4C1F-9011-FC900DE2F878}" presName="connTx" presStyleLbl="parChTrans1D3" presStyleIdx="2" presStyleCnt="3"/>
      <dgm:spPr/>
      <dgm:t>
        <a:bodyPr/>
        <a:lstStyle/>
        <a:p>
          <a:endParaRPr lang="en-US"/>
        </a:p>
      </dgm:t>
    </dgm:pt>
    <dgm:pt modelId="{A82A0557-DF96-4879-AD33-0C2E494BBCB4}" type="pres">
      <dgm:prSet presAssocID="{FC4380B0-76D5-43F0-BF54-AC49D1235145}" presName="root2" presStyleCnt="0"/>
      <dgm:spPr/>
    </dgm:pt>
    <dgm:pt modelId="{5EB829D9-9504-4520-B3C8-A12F9B0DC31D}" type="pres">
      <dgm:prSet presAssocID="{FC4380B0-76D5-43F0-BF54-AC49D1235145}" presName="LevelTwoTextNode" presStyleLbl="node3" presStyleIdx="2" presStyleCnt="3">
        <dgm:presLayoutVars>
          <dgm:chPref val="3"/>
        </dgm:presLayoutVars>
      </dgm:prSet>
      <dgm:spPr/>
      <dgm:t>
        <a:bodyPr/>
        <a:lstStyle/>
        <a:p>
          <a:endParaRPr lang="en-US"/>
        </a:p>
      </dgm:t>
    </dgm:pt>
    <dgm:pt modelId="{B0E09A7C-BC9B-4C55-AD40-AC310B2D6776}" type="pres">
      <dgm:prSet presAssocID="{FC4380B0-76D5-43F0-BF54-AC49D1235145}" presName="level3hierChild" presStyleCnt="0"/>
      <dgm:spPr/>
    </dgm:pt>
  </dgm:ptLst>
  <dgm:cxnLst>
    <dgm:cxn modelId="{C805C82C-A5F5-449F-89AD-4A29F1845CC0}" type="presOf" srcId="{0329096B-D190-4799-86EB-BD8D6DD7581C}" destId="{7196BA3F-AFF3-47ED-8119-1F1AB7A5D362}" srcOrd="0" destOrd="0" presId="urn:microsoft.com/office/officeart/2005/8/layout/hierarchy2"/>
    <dgm:cxn modelId="{3295C1D1-E547-42A3-86B7-F06F29976A2B}" srcId="{0329096B-D190-4799-86EB-BD8D6DD7581C}" destId="{4DCC51B1-AE68-4C94-97D4-52F438F31A0F}" srcOrd="1" destOrd="0" parTransId="{9651EB1D-30FB-49EE-A251-9F81EEF62E9C}" sibTransId="{21E80639-9772-4E3E-B842-6C6FD5C3612E}"/>
    <dgm:cxn modelId="{3262A260-50D6-41B1-8F13-0BF1307E1CE4}" type="presOf" srcId="{F304FCDC-6543-421F-9085-075C18468947}" destId="{98F0528C-AF11-4B83-83DC-5BD757514AD5}" srcOrd="1" destOrd="0" presId="urn:microsoft.com/office/officeart/2005/8/layout/hierarchy2"/>
    <dgm:cxn modelId="{C70FCF57-F462-49C1-954C-06AD184CA6CD}" type="presOf" srcId="{30ADA040-E057-47FB-9C34-DE8D680D5984}" destId="{CE9A0F27-B99F-4E99-9990-53E3C3F4DE2E}" srcOrd="0" destOrd="0" presId="urn:microsoft.com/office/officeart/2005/8/layout/hierarchy2"/>
    <dgm:cxn modelId="{FA86781A-6A52-4354-A8B2-7AC16EFCF5FE}" type="presOf" srcId="{9651EB1D-30FB-49EE-A251-9F81EEF62E9C}" destId="{2773987A-F6DC-4B45-925C-07078B097EBD}" srcOrd="1" destOrd="0" presId="urn:microsoft.com/office/officeart/2005/8/layout/hierarchy2"/>
    <dgm:cxn modelId="{0B7C44FE-65AD-4449-A336-D82F5E543C21}" srcId="{0329096B-D190-4799-86EB-BD8D6DD7581C}" destId="{52DFF946-67ED-4621-9392-12AFCE59F9A8}" srcOrd="0" destOrd="0" parTransId="{560F519B-9A7D-4D85-86BE-930ED1D6B052}" sibTransId="{7ED9806A-1F3A-4C45-B26A-F7F496CCE8C9}"/>
    <dgm:cxn modelId="{B1BC6604-E299-473C-AF6B-F7D14B57F4AA}" srcId="{4DCC51B1-AE68-4C94-97D4-52F438F31A0F}" destId="{FC4380B0-76D5-43F0-BF54-AC49D1235145}" srcOrd="0" destOrd="0" parTransId="{DBA2C85C-7011-4C1F-9011-FC900DE2F878}" sibTransId="{52BFCD72-8FC3-4BDC-93B0-7AC177D717DF}"/>
    <dgm:cxn modelId="{5B55246C-64E5-4918-B398-DA65B0D524E6}" srcId="{52DFF946-67ED-4621-9392-12AFCE59F9A8}" destId="{EBDC21DC-DE7C-4F27-8598-B5016E74C9F3}" srcOrd="0" destOrd="0" parTransId="{F304FCDC-6543-421F-9085-075C18468947}" sibTransId="{31F157B5-867F-4714-93EE-3361C3269E70}"/>
    <dgm:cxn modelId="{45E498F7-70FD-4449-B8AC-DDEBE5D71234}" type="presOf" srcId="{34E74C60-165F-4CCC-B971-E28ACC79AD97}" destId="{A5B5657A-19A3-4E54-BF23-1AEDE7CBD0D5}" srcOrd="1" destOrd="0" presId="urn:microsoft.com/office/officeart/2005/8/layout/hierarchy2"/>
    <dgm:cxn modelId="{ECB9F40C-A839-498B-A932-6688298C6AF0}" type="presOf" srcId="{4DCC51B1-AE68-4C94-97D4-52F438F31A0F}" destId="{3590A826-DE00-4318-BC78-5C5C9C0BAD7C}" srcOrd="0" destOrd="0" presId="urn:microsoft.com/office/officeart/2005/8/layout/hierarchy2"/>
    <dgm:cxn modelId="{7F30F0E1-3E94-40BE-8C35-F87D17E1DB10}" type="presOf" srcId="{C0AC5BCD-73A5-4AD8-8A60-D03A043AED51}" destId="{37D5C879-B728-4812-B927-339703FFCFF4}" srcOrd="0" destOrd="0" presId="urn:microsoft.com/office/officeart/2005/8/layout/hierarchy2"/>
    <dgm:cxn modelId="{E688B7D8-D930-4CA2-BE6A-FD33A9962FAE}" type="presOf" srcId="{FC4380B0-76D5-43F0-BF54-AC49D1235145}" destId="{5EB829D9-9504-4520-B3C8-A12F9B0DC31D}" srcOrd="0" destOrd="0" presId="urn:microsoft.com/office/officeart/2005/8/layout/hierarchy2"/>
    <dgm:cxn modelId="{54579D03-C3B0-4465-BB9B-A14453EFD9A6}" type="presOf" srcId="{560F519B-9A7D-4D85-86BE-930ED1D6B052}" destId="{36F8FFE6-2663-40F4-9F47-8C6CCD747360}" srcOrd="0" destOrd="0" presId="urn:microsoft.com/office/officeart/2005/8/layout/hierarchy2"/>
    <dgm:cxn modelId="{16B62943-5FA3-47F6-98FB-49AE21AB740D}" type="presOf" srcId="{52DFF946-67ED-4621-9392-12AFCE59F9A8}" destId="{FEABDCFE-1580-43BC-A72E-223D921FE89F}" srcOrd="0" destOrd="0" presId="urn:microsoft.com/office/officeart/2005/8/layout/hierarchy2"/>
    <dgm:cxn modelId="{F537FF68-1595-4A6B-9443-8B13EA55E9B8}" srcId="{C0AC5BCD-73A5-4AD8-8A60-D03A043AED51}" destId="{0329096B-D190-4799-86EB-BD8D6DD7581C}" srcOrd="0" destOrd="0" parTransId="{BA04D678-E09F-4AF5-AB1D-81CF33B76057}" sibTransId="{8B34A200-0B29-421D-9EB0-9A46290A4C1C}"/>
    <dgm:cxn modelId="{394D730D-09D5-4F5B-8107-F301BF02B3A8}" type="presOf" srcId="{F304FCDC-6543-421F-9085-075C18468947}" destId="{BE693DFC-7BE0-493E-B3B1-BF668731A30B}" srcOrd="0" destOrd="0" presId="urn:microsoft.com/office/officeart/2005/8/layout/hierarchy2"/>
    <dgm:cxn modelId="{226BD79B-419F-4B9E-A48C-69300C25703E}" type="presOf" srcId="{DBA2C85C-7011-4C1F-9011-FC900DE2F878}" destId="{950703BD-1E70-429A-AE88-E2BD84870967}" srcOrd="1" destOrd="0" presId="urn:microsoft.com/office/officeart/2005/8/layout/hierarchy2"/>
    <dgm:cxn modelId="{3E5AF7A2-A20D-4BE1-85AE-0FFF8FB5ED53}" type="presOf" srcId="{9651EB1D-30FB-49EE-A251-9F81EEF62E9C}" destId="{0C94F64B-2B30-46C4-8CD5-E116A4A5F7EC}" srcOrd="0" destOrd="0" presId="urn:microsoft.com/office/officeart/2005/8/layout/hierarchy2"/>
    <dgm:cxn modelId="{81DE8D17-B32E-406F-973A-8E0234E13A9B}" type="presOf" srcId="{34E74C60-165F-4CCC-B971-E28ACC79AD97}" destId="{A5E0DE80-9FD4-462D-A448-8404193CD271}" srcOrd="0" destOrd="0" presId="urn:microsoft.com/office/officeart/2005/8/layout/hierarchy2"/>
    <dgm:cxn modelId="{A5C250BB-1DFE-4AC7-97F2-717134E7E466}" srcId="{52DFF946-67ED-4621-9392-12AFCE59F9A8}" destId="{30ADA040-E057-47FB-9C34-DE8D680D5984}" srcOrd="1" destOrd="0" parTransId="{34E74C60-165F-4CCC-B971-E28ACC79AD97}" sibTransId="{0103E5EE-CD82-4061-BF2C-CBA74F2A61E5}"/>
    <dgm:cxn modelId="{B7F8E72C-7B5D-484E-B14C-8E1F44B76751}" type="presOf" srcId="{560F519B-9A7D-4D85-86BE-930ED1D6B052}" destId="{0C250A92-7E18-4602-801B-C1C1846B5E96}" srcOrd="1" destOrd="0" presId="urn:microsoft.com/office/officeart/2005/8/layout/hierarchy2"/>
    <dgm:cxn modelId="{31A6F2E3-E92C-42FC-A188-791200BBE60F}" type="presOf" srcId="{EBDC21DC-DE7C-4F27-8598-B5016E74C9F3}" destId="{C8D0E24E-A36F-4C43-9634-3C2A33BAFC2D}" srcOrd="0" destOrd="0" presId="urn:microsoft.com/office/officeart/2005/8/layout/hierarchy2"/>
    <dgm:cxn modelId="{7C65FAB5-BC8C-4613-A9A0-D1F567306FBE}" type="presOf" srcId="{DBA2C85C-7011-4C1F-9011-FC900DE2F878}" destId="{541C9770-F4D8-4B27-A2E3-B49EAA4A6230}" srcOrd="0" destOrd="0" presId="urn:microsoft.com/office/officeart/2005/8/layout/hierarchy2"/>
    <dgm:cxn modelId="{2D5E9593-A2CD-4FC8-A12D-0607D068FB9C}" type="presParOf" srcId="{37D5C879-B728-4812-B927-339703FFCFF4}" destId="{FA92E10A-9697-4606-984B-63AF482A977B}" srcOrd="0" destOrd="0" presId="urn:microsoft.com/office/officeart/2005/8/layout/hierarchy2"/>
    <dgm:cxn modelId="{1326B01F-4FAC-4C06-ACDC-1C513C9EBEC7}" type="presParOf" srcId="{FA92E10A-9697-4606-984B-63AF482A977B}" destId="{7196BA3F-AFF3-47ED-8119-1F1AB7A5D362}" srcOrd="0" destOrd="0" presId="urn:microsoft.com/office/officeart/2005/8/layout/hierarchy2"/>
    <dgm:cxn modelId="{5F4EAD95-12BA-4339-8622-02787F40233A}" type="presParOf" srcId="{FA92E10A-9697-4606-984B-63AF482A977B}" destId="{A254D81D-24FB-445C-B098-96D7C99DFB22}" srcOrd="1" destOrd="0" presId="urn:microsoft.com/office/officeart/2005/8/layout/hierarchy2"/>
    <dgm:cxn modelId="{67ABA756-D432-41C6-86EF-8A41F5A8B040}" type="presParOf" srcId="{A254D81D-24FB-445C-B098-96D7C99DFB22}" destId="{36F8FFE6-2663-40F4-9F47-8C6CCD747360}" srcOrd="0" destOrd="0" presId="urn:microsoft.com/office/officeart/2005/8/layout/hierarchy2"/>
    <dgm:cxn modelId="{681F3B83-8D3A-4634-B09E-CD0BBD48A173}" type="presParOf" srcId="{36F8FFE6-2663-40F4-9F47-8C6CCD747360}" destId="{0C250A92-7E18-4602-801B-C1C1846B5E96}" srcOrd="0" destOrd="0" presId="urn:microsoft.com/office/officeart/2005/8/layout/hierarchy2"/>
    <dgm:cxn modelId="{5B2A2C65-77A4-4EEE-AA6C-3CA38B89F48E}" type="presParOf" srcId="{A254D81D-24FB-445C-B098-96D7C99DFB22}" destId="{EA75C894-F5AF-4824-A854-20A5FD146C96}" srcOrd="1" destOrd="0" presId="urn:microsoft.com/office/officeart/2005/8/layout/hierarchy2"/>
    <dgm:cxn modelId="{90AABFCD-D7DB-49BD-84E7-DDF72DCB1980}" type="presParOf" srcId="{EA75C894-F5AF-4824-A854-20A5FD146C96}" destId="{FEABDCFE-1580-43BC-A72E-223D921FE89F}" srcOrd="0" destOrd="0" presId="urn:microsoft.com/office/officeart/2005/8/layout/hierarchy2"/>
    <dgm:cxn modelId="{705578C5-5999-4C47-823A-3EEA5A2367B8}" type="presParOf" srcId="{EA75C894-F5AF-4824-A854-20A5FD146C96}" destId="{20CDBE16-6B4F-4E5D-A294-BEB343968B18}" srcOrd="1" destOrd="0" presId="urn:microsoft.com/office/officeart/2005/8/layout/hierarchy2"/>
    <dgm:cxn modelId="{C0A98B5F-3A9D-45C6-94A3-F8CDB3669006}" type="presParOf" srcId="{20CDBE16-6B4F-4E5D-A294-BEB343968B18}" destId="{BE693DFC-7BE0-493E-B3B1-BF668731A30B}" srcOrd="0" destOrd="0" presId="urn:microsoft.com/office/officeart/2005/8/layout/hierarchy2"/>
    <dgm:cxn modelId="{16EBD5E1-A14C-4C63-BA96-991868B5BF0B}" type="presParOf" srcId="{BE693DFC-7BE0-493E-B3B1-BF668731A30B}" destId="{98F0528C-AF11-4B83-83DC-5BD757514AD5}" srcOrd="0" destOrd="0" presId="urn:microsoft.com/office/officeart/2005/8/layout/hierarchy2"/>
    <dgm:cxn modelId="{22F01429-1C95-4E18-8036-5D453E05A979}" type="presParOf" srcId="{20CDBE16-6B4F-4E5D-A294-BEB343968B18}" destId="{89A45CD8-F702-4C56-B008-FB03EA06112A}" srcOrd="1" destOrd="0" presId="urn:microsoft.com/office/officeart/2005/8/layout/hierarchy2"/>
    <dgm:cxn modelId="{B5DE844D-2DD3-42BD-B54E-B80C353A2803}" type="presParOf" srcId="{89A45CD8-F702-4C56-B008-FB03EA06112A}" destId="{C8D0E24E-A36F-4C43-9634-3C2A33BAFC2D}" srcOrd="0" destOrd="0" presId="urn:microsoft.com/office/officeart/2005/8/layout/hierarchy2"/>
    <dgm:cxn modelId="{08BC0F00-AAEC-4E3F-96DD-99BC8C3CE9FB}" type="presParOf" srcId="{89A45CD8-F702-4C56-B008-FB03EA06112A}" destId="{E925A616-EED2-432E-A068-D26085C9F78A}" srcOrd="1" destOrd="0" presId="urn:microsoft.com/office/officeart/2005/8/layout/hierarchy2"/>
    <dgm:cxn modelId="{36FF6593-E8B2-4E16-A089-D0D1C5A2FB97}" type="presParOf" srcId="{20CDBE16-6B4F-4E5D-A294-BEB343968B18}" destId="{A5E0DE80-9FD4-462D-A448-8404193CD271}" srcOrd="2" destOrd="0" presId="urn:microsoft.com/office/officeart/2005/8/layout/hierarchy2"/>
    <dgm:cxn modelId="{0B5C9C82-5C06-4DEB-8BB2-B65C47B1E36C}" type="presParOf" srcId="{A5E0DE80-9FD4-462D-A448-8404193CD271}" destId="{A5B5657A-19A3-4E54-BF23-1AEDE7CBD0D5}" srcOrd="0" destOrd="0" presId="urn:microsoft.com/office/officeart/2005/8/layout/hierarchy2"/>
    <dgm:cxn modelId="{24C5BF59-9FD5-42F5-BCB4-C3B96DDA32E9}" type="presParOf" srcId="{20CDBE16-6B4F-4E5D-A294-BEB343968B18}" destId="{9CC425B1-9809-4E44-A261-BBD4349D0EF0}" srcOrd="3" destOrd="0" presId="urn:microsoft.com/office/officeart/2005/8/layout/hierarchy2"/>
    <dgm:cxn modelId="{67E3F649-5263-4388-BCE7-74E4C5B80E2D}" type="presParOf" srcId="{9CC425B1-9809-4E44-A261-BBD4349D0EF0}" destId="{CE9A0F27-B99F-4E99-9990-53E3C3F4DE2E}" srcOrd="0" destOrd="0" presId="urn:microsoft.com/office/officeart/2005/8/layout/hierarchy2"/>
    <dgm:cxn modelId="{DCB3976C-EEE3-4A7A-BE22-74DD0BBFAFA6}" type="presParOf" srcId="{9CC425B1-9809-4E44-A261-BBD4349D0EF0}" destId="{4FE878B1-BB06-4997-A58B-A8E72E8501E1}" srcOrd="1" destOrd="0" presId="urn:microsoft.com/office/officeart/2005/8/layout/hierarchy2"/>
    <dgm:cxn modelId="{66CC5CE4-9927-47D9-9D06-66442767FE85}" type="presParOf" srcId="{A254D81D-24FB-445C-B098-96D7C99DFB22}" destId="{0C94F64B-2B30-46C4-8CD5-E116A4A5F7EC}" srcOrd="2" destOrd="0" presId="urn:microsoft.com/office/officeart/2005/8/layout/hierarchy2"/>
    <dgm:cxn modelId="{BDE6135D-3949-471E-A413-DD009302CFCC}" type="presParOf" srcId="{0C94F64B-2B30-46C4-8CD5-E116A4A5F7EC}" destId="{2773987A-F6DC-4B45-925C-07078B097EBD}" srcOrd="0" destOrd="0" presId="urn:microsoft.com/office/officeart/2005/8/layout/hierarchy2"/>
    <dgm:cxn modelId="{0909799B-4EED-44D0-9C1E-571D5DA6DEC1}" type="presParOf" srcId="{A254D81D-24FB-445C-B098-96D7C99DFB22}" destId="{D116AF7B-8F73-43A0-B671-C21766704D95}" srcOrd="3" destOrd="0" presId="urn:microsoft.com/office/officeart/2005/8/layout/hierarchy2"/>
    <dgm:cxn modelId="{A9497FF3-8821-419A-B40B-95DB17A61091}" type="presParOf" srcId="{D116AF7B-8F73-43A0-B671-C21766704D95}" destId="{3590A826-DE00-4318-BC78-5C5C9C0BAD7C}" srcOrd="0" destOrd="0" presId="urn:microsoft.com/office/officeart/2005/8/layout/hierarchy2"/>
    <dgm:cxn modelId="{BEFB158D-5376-4FF0-BBF9-FC06495EFA91}" type="presParOf" srcId="{D116AF7B-8F73-43A0-B671-C21766704D95}" destId="{B3CFC83B-E1E9-4E2C-B1F6-DE9466B51C03}" srcOrd="1" destOrd="0" presId="urn:microsoft.com/office/officeart/2005/8/layout/hierarchy2"/>
    <dgm:cxn modelId="{809C2305-B990-41C2-AA3B-F3DD47C25855}" type="presParOf" srcId="{B3CFC83B-E1E9-4E2C-B1F6-DE9466B51C03}" destId="{541C9770-F4D8-4B27-A2E3-B49EAA4A6230}" srcOrd="0" destOrd="0" presId="urn:microsoft.com/office/officeart/2005/8/layout/hierarchy2"/>
    <dgm:cxn modelId="{2628F619-1AEE-409D-AF70-F0ECF708A4EA}" type="presParOf" srcId="{541C9770-F4D8-4B27-A2E3-B49EAA4A6230}" destId="{950703BD-1E70-429A-AE88-E2BD84870967}" srcOrd="0" destOrd="0" presId="urn:microsoft.com/office/officeart/2005/8/layout/hierarchy2"/>
    <dgm:cxn modelId="{817D4BAF-7850-4FB7-9501-BCF17C87BB19}" type="presParOf" srcId="{B3CFC83B-E1E9-4E2C-B1F6-DE9466B51C03}" destId="{A82A0557-DF96-4879-AD33-0C2E494BBCB4}" srcOrd="1" destOrd="0" presId="urn:microsoft.com/office/officeart/2005/8/layout/hierarchy2"/>
    <dgm:cxn modelId="{EEAFE6B4-626A-488B-B5CE-790F724B4D53}" type="presParOf" srcId="{A82A0557-DF96-4879-AD33-0C2E494BBCB4}" destId="{5EB829D9-9504-4520-B3C8-A12F9B0DC31D}" srcOrd="0" destOrd="0" presId="urn:microsoft.com/office/officeart/2005/8/layout/hierarchy2"/>
    <dgm:cxn modelId="{5A4D409F-66DA-4CD9-9F56-0B84D34697E0}" type="presParOf" srcId="{A82A0557-DF96-4879-AD33-0C2E494BBCB4}" destId="{B0E09A7C-BC9B-4C55-AD40-AC310B2D6776}"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E1E5230-3BD5-46D3-8F81-DBB7146F8356}" type="doc">
      <dgm:prSet loTypeId="urn:microsoft.com/office/officeart/2005/8/layout/hierarchy6" loCatId="hierarchy" qsTypeId="urn:microsoft.com/office/officeart/2005/8/quickstyle/simple1" qsCatId="simple" csTypeId="urn:microsoft.com/office/officeart/2005/8/colors/accent1_2" csCatId="accent1" phldr="1"/>
      <dgm:spPr/>
      <dgm:t>
        <a:bodyPr/>
        <a:lstStyle/>
        <a:p>
          <a:endParaRPr lang="en-US"/>
        </a:p>
      </dgm:t>
    </dgm:pt>
    <dgm:pt modelId="{FB492A2F-92E3-427F-91A5-477AE624E60A}">
      <dgm:prSet phldrT="[Text]" custT="1"/>
      <dgm:spPr/>
      <dgm:t>
        <a:bodyPr/>
        <a:lstStyle/>
        <a:p>
          <a:r>
            <a:rPr lang="fa-IR" sz="1800" dirty="0" smtClean="0"/>
            <a:t>مرخصی</a:t>
          </a:r>
          <a:endParaRPr lang="en-US" sz="1800" dirty="0"/>
        </a:p>
      </dgm:t>
    </dgm:pt>
    <dgm:pt modelId="{C6D00D4E-6FDC-4C90-B1CE-2B130C3BD9EA}" type="parTrans" cxnId="{F8E98DE0-8142-4894-837C-8C2383B8D18E}">
      <dgm:prSet/>
      <dgm:spPr/>
      <dgm:t>
        <a:bodyPr/>
        <a:lstStyle/>
        <a:p>
          <a:endParaRPr lang="en-US"/>
        </a:p>
      </dgm:t>
    </dgm:pt>
    <dgm:pt modelId="{CE48B057-66E2-4262-9439-7EE67E406DCE}" type="sibTrans" cxnId="{F8E98DE0-8142-4894-837C-8C2383B8D18E}">
      <dgm:prSet/>
      <dgm:spPr/>
      <dgm:t>
        <a:bodyPr/>
        <a:lstStyle/>
        <a:p>
          <a:endParaRPr lang="en-US"/>
        </a:p>
      </dgm:t>
    </dgm:pt>
    <dgm:pt modelId="{C027A88B-9079-426B-B71A-4CDD5B6A92B8}">
      <dgm:prSet phldrT="[Text]" custT="1"/>
      <dgm:spPr/>
      <dgm:t>
        <a:bodyPr/>
        <a:lstStyle/>
        <a:p>
          <a:r>
            <a:rPr lang="fa-IR" sz="1800" dirty="0" smtClean="0"/>
            <a:t>با حقوق</a:t>
          </a:r>
          <a:endParaRPr lang="en-US" sz="1800" dirty="0"/>
        </a:p>
      </dgm:t>
    </dgm:pt>
    <dgm:pt modelId="{A2AA284D-AA73-4D41-BD9D-33E34B617F6A}" type="parTrans" cxnId="{B76ACC26-1A16-4040-96D9-EA0C5EFDE3A6}">
      <dgm:prSet/>
      <dgm:spPr/>
      <dgm:t>
        <a:bodyPr/>
        <a:lstStyle/>
        <a:p>
          <a:endParaRPr lang="en-US"/>
        </a:p>
      </dgm:t>
    </dgm:pt>
    <dgm:pt modelId="{1CC11ECA-22DB-4C49-92FD-841AA73BA3B5}" type="sibTrans" cxnId="{B76ACC26-1A16-4040-96D9-EA0C5EFDE3A6}">
      <dgm:prSet/>
      <dgm:spPr/>
      <dgm:t>
        <a:bodyPr/>
        <a:lstStyle/>
        <a:p>
          <a:endParaRPr lang="en-US"/>
        </a:p>
      </dgm:t>
    </dgm:pt>
    <dgm:pt modelId="{983F7DBD-4FD2-470E-82C9-D73AEB6BDE19}">
      <dgm:prSet phldrT="[Text]"/>
      <dgm:spPr/>
      <dgm:t>
        <a:bodyPr/>
        <a:lstStyle/>
        <a:p>
          <a:r>
            <a:rPr lang="fa-IR" dirty="0" smtClean="0"/>
            <a:t>اضطراری</a:t>
          </a:r>
          <a:endParaRPr lang="en-US" dirty="0"/>
        </a:p>
      </dgm:t>
    </dgm:pt>
    <dgm:pt modelId="{C2365929-1269-4E43-BABB-9A610C7ABE53}" type="parTrans" cxnId="{36BF5C8E-A460-4E4F-BD1C-B15F7D0A2AD5}">
      <dgm:prSet/>
      <dgm:spPr/>
      <dgm:t>
        <a:bodyPr/>
        <a:lstStyle/>
        <a:p>
          <a:endParaRPr lang="en-US"/>
        </a:p>
      </dgm:t>
    </dgm:pt>
    <dgm:pt modelId="{08BE1E38-AD53-4A80-80F5-2011DE834962}" type="sibTrans" cxnId="{36BF5C8E-A460-4E4F-BD1C-B15F7D0A2AD5}">
      <dgm:prSet/>
      <dgm:spPr/>
      <dgm:t>
        <a:bodyPr/>
        <a:lstStyle/>
        <a:p>
          <a:endParaRPr lang="en-US"/>
        </a:p>
      </dgm:t>
    </dgm:pt>
    <dgm:pt modelId="{755156E0-7DD8-4805-A58A-B639C5FB20C3}">
      <dgm:prSet phldrT="[Text]"/>
      <dgm:spPr/>
      <dgm:t>
        <a:bodyPr/>
        <a:lstStyle/>
        <a:p>
          <a:r>
            <a:rPr lang="fa-IR" dirty="0" smtClean="0"/>
            <a:t>استحقاقی</a:t>
          </a:r>
          <a:endParaRPr lang="en-US" dirty="0"/>
        </a:p>
      </dgm:t>
    </dgm:pt>
    <dgm:pt modelId="{87869A5C-EBCA-494B-BDAE-CC93D52B23D9}" type="parTrans" cxnId="{6BD1B8DC-F399-4A65-A260-0FB60C36F12E}">
      <dgm:prSet/>
      <dgm:spPr/>
      <dgm:t>
        <a:bodyPr/>
        <a:lstStyle/>
        <a:p>
          <a:endParaRPr lang="en-US"/>
        </a:p>
      </dgm:t>
    </dgm:pt>
    <dgm:pt modelId="{CE460EFB-F850-4141-81C2-DA054EB4D960}" type="sibTrans" cxnId="{6BD1B8DC-F399-4A65-A260-0FB60C36F12E}">
      <dgm:prSet/>
      <dgm:spPr/>
      <dgm:t>
        <a:bodyPr/>
        <a:lstStyle/>
        <a:p>
          <a:endParaRPr lang="en-US"/>
        </a:p>
      </dgm:t>
    </dgm:pt>
    <dgm:pt modelId="{CE3180F6-A1BA-4C84-B4B4-9A6CBF3FE4B8}">
      <dgm:prSet phldrT="[Text]" custT="1"/>
      <dgm:spPr/>
      <dgm:t>
        <a:bodyPr/>
        <a:lstStyle/>
        <a:p>
          <a:r>
            <a:rPr lang="fa-IR" sz="1800" dirty="0" smtClean="0"/>
            <a:t>بی حقوق</a:t>
          </a:r>
          <a:endParaRPr lang="en-US" sz="1800" dirty="0"/>
        </a:p>
      </dgm:t>
    </dgm:pt>
    <dgm:pt modelId="{F1677D90-EF0C-47B0-B288-149C82E9639A}" type="parTrans" cxnId="{1393455C-9C15-4ACC-B0AF-D90B5DE07B89}">
      <dgm:prSet/>
      <dgm:spPr/>
      <dgm:t>
        <a:bodyPr/>
        <a:lstStyle/>
        <a:p>
          <a:endParaRPr lang="en-US"/>
        </a:p>
      </dgm:t>
    </dgm:pt>
    <dgm:pt modelId="{0EE4ED6B-633E-4759-8C7B-4D07604FE4B3}" type="sibTrans" cxnId="{1393455C-9C15-4ACC-B0AF-D90B5DE07B89}">
      <dgm:prSet/>
      <dgm:spPr/>
      <dgm:t>
        <a:bodyPr/>
        <a:lstStyle/>
        <a:p>
          <a:endParaRPr lang="en-US"/>
        </a:p>
      </dgm:t>
    </dgm:pt>
    <dgm:pt modelId="{9AD76FC3-1430-4267-80C1-A463ED73C53D}">
      <dgm:prSet phldrT="[Text]"/>
      <dgm:spPr/>
      <dgm:t>
        <a:bodyPr/>
        <a:lstStyle/>
        <a:p>
          <a:r>
            <a:rPr lang="fa-IR" dirty="0" smtClean="0"/>
            <a:t>حج عمره</a:t>
          </a:r>
          <a:endParaRPr lang="en-US" dirty="0"/>
        </a:p>
      </dgm:t>
    </dgm:pt>
    <dgm:pt modelId="{000F81B2-2C8D-44BB-AC3B-1F8A59ACE59A}" type="parTrans" cxnId="{D6FA45F7-F1F1-4B3E-A89F-C6FEAC8855FF}">
      <dgm:prSet/>
      <dgm:spPr/>
      <dgm:t>
        <a:bodyPr/>
        <a:lstStyle/>
        <a:p>
          <a:endParaRPr lang="en-US"/>
        </a:p>
      </dgm:t>
    </dgm:pt>
    <dgm:pt modelId="{AF9252E2-B445-4FF3-B308-8DF4FB3B59DF}" type="sibTrans" cxnId="{D6FA45F7-F1F1-4B3E-A89F-C6FEAC8855FF}">
      <dgm:prSet/>
      <dgm:spPr/>
      <dgm:t>
        <a:bodyPr/>
        <a:lstStyle/>
        <a:p>
          <a:endParaRPr lang="en-US"/>
        </a:p>
      </dgm:t>
    </dgm:pt>
    <dgm:pt modelId="{5548ADC9-EE8A-4FCD-936B-96C4ECE4704F}">
      <dgm:prSet/>
      <dgm:spPr/>
      <dgm:t>
        <a:bodyPr/>
        <a:lstStyle/>
        <a:p>
          <a:r>
            <a:rPr lang="fa-IR" dirty="0" smtClean="0"/>
            <a:t>استعلاجی</a:t>
          </a:r>
          <a:endParaRPr lang="en-US" dirty="0"/>
        </a:p>
      </dgm:t>
    </dgm:pt>
    <dgm:pt modelId="{6880FE34-9192-481C-AD1C-553F962F748A}" type="parTrans" cxnId="{26645A33-05EA-4070-84B7-FF04060327DE}">
      <dgm:prSet/>
      <dgm:spPr/>
      <dgm:t>
        <a:bodyPr/>
        <a:lstStyle/>
        <a:p>
          <a:endParaRPr lang="en-US"/>
        </a:p>
      </dgm:t>
    </dgm:pt>
    <dgm:pt modelId="{5DF910FE-4B1B-4DBC-8DEE-56C2AFF0C52E}" type="sibTrans" cxnId="{26645A33-05EA-4070-84B7-FF04060327DE}">
      <dgm:prSet/>
      <dgm:spPr/>
      <dgm:t>
        <a:bodyPr/>
        <a:lstStyle/>
        <a:p>
          <a:endParaRPr lang="en-US"/>
        </a:p>
      </dgm:t>
    </dgm:pt>
    <dgm:pt modelId="{358DD077-A7D1-41D4-AC6F-05FFDE25BB52}" type="pres">
      <dgm:prSet presAssocID="{CE1E5230-3BD5-46D3-8F81-DBB7146F8356}" presName="mainComposite" presStyleCnt="0">
        <dgm:presLayoutVars>
          <dgm:chPref val="1"/>
          <dgm:dir/>
          <dgm:animOne val="branch"/>
          <dgm:animLvl val="lvl"/>
          <dgm:resizeHandles val="exact"/>
        </dgm:presLayoutVars>
      </dgm:prSet>
      <dgm:spPr/>
      <dgm:t>
        <a:bodyPr/>
        <a:lstStyle/>
        <a:p>
          <a:endParaRPr lang="en-US"/>
        </a:p>
      </dgm:t>
    </dgm:pt>
    <dgm:pt modelId="{8344CC16-324B-443C-A6F2-A2E377501546}" type="pres">
      <dgm:prSet presAssocID="{CE1E5230-3BD5-46D3-8F81-DBB7146F8356}" presName="hierFlow" presStyleCnt="0"/>
      <dgm:spPr/>
    </dgm:pt>
    <dgm:pt modelId="{ECBDC1E7-4214-4ED5-8A91-237A668EB20D}" type="pres">
      <dgm:prSet presAssocID="{CE1E5230-3BD5-46D3-8F81-DBB7146F8356}" presName="hierChild1" presStyleCnt="0">
        <dgm:presLayoutVars>
          <dgm:chPref val="1"/>
          <dgm:animOne val="branch"/>
          <dgm:animLvl val="lvl"/>
        </dgm:presLayoutVars>
      </dgm:prSet>
      <dgm:spPr/>
    </dgm:pt>
    <dgm:pt modelId="{A477DD64-B39C-42EB-811C-B8B25FB12409}" type="pres">
      <dgm:prSet presAssocID="{FB492A2F-92E3-427F-91A5-477AE624E60A}" presName="Name14" presStyleCnt="0"/>
      <dgm:spPr/>
    </dgm:pt>
    <dgm:pt modelId="{F52458CF-B3AA-477D-9004-446476547AD1}" type="pres">
      <dgm:prSet presAssocID="{FB492A2F-92E3-427F-91A5-477AE624E60A}" presName="level1Shape" presStyleLbl="node0" presStyleIdx="0" presStyleCnt="1">
        <dgm:presLayoutVars>
          <dgm:chPref val="3"/>
        </dgm:presLayoutVars>
      </dgm:prSet>
      <dgm:spPr/>
      <dgm:t>
        <a:bodyPr/>
        <a:lstStyle/>
        <a:p>
          <a:endParaRPr lang="en-US"/>
        </a:p>
      </dgm:t>
    </dgm:pt>
    <dgm:pt modelId="{BC59F0C5-F152-46CF-9769-BED8F8906550}" type="pres">
      <dgm:prSet presAssocID="{FB492A2F-92E3-427F-91A5-477AE624E60A}" presName="hierChild2" presStyleCnt="0"/>
      <dgm:spPr/>
    </dgm:pt>
    <dgm:pt modelId="{640669A6-1D62-49F6-B624-347C06A0795A}" type="pres">
      <dgm:prSet presAssocID="{A2AA284D-AA73-4D41-BD9D-33E34B617F6A}" presName="Name19" presStyleLbl="parChTrans1D2" presStyleIdx="0" presStyleCnt="2"/>
      <dgm:spPr/>
      <dgm:t>
        <a:bodyPr/>
        <a:lstStyle/>
        <a:p>
          <a:endParaRPr lang="en-US"/>
        </a:p>
      </dgm:t>
    </dgm:pt>
    <dgm:pt modelId="{439A603E-39C5-4244-A8FA-090FF5219B22}" type="pres">
      <dgm:prSet presAssocID="{C027A88B-9079-426B-B71A-4CDD5B6A92B8}" presName="Name21" presStyleCnt="0"/>
      <dgm:spPr/>
    </dgm:pt>
    <dgm:pt modelId="{903E9F28-EDAF-4E81-9FB2-9946DD1527C3}" type="pres">
      <dgm:prSet presAssocID="{C027A88B-9079-426B-B71A-4CDD5B6A92B8}" presName="level2Shape" presStyleLbl="node2" presStyleIdx="0" presStyleCnt="2"/>
      <dgm:spPr/>
      <dgm:t>
        <a:bodyPr/>
        <a:lstStyle/>
        <a:p>
          <a:endParaRPr lang="en-US"/>
        </a:p>
      </dgm:t>
    </dgm:pt>
    <dgm:pt modelId="{AD11674A-606C-44F0-AEBD-73B5DE38575C}" type="pres">
      <dgm:prSet presAssocID="{C027A88B-9079-426B-B71A-4CDD5B6A92B8}" presName="hierChild3" presStyleCnt="0"/>
      <dgm:spPr/>
    </dgm:pt>
    <dgm:pt modelId="{62A1AF9D-D784-49E8-ACC9-F7E20C291057}" type="pres">
      <dgm:prSet presAssocID="{C2365929-1269-4E43-BABB-9A610C7ABE53}" presName="Name19" presStyleLbl="parChTrans1D3" presStyleIdx="0" presStyleCnt="4"/>
      <dgm:spPr/>
      <dgm:t>
        <a:bodyPr/>
        <a:lstStyle/>
        <a:p>
          <a:endParaRPr lang="en-US"/>
        </a:p>
      </dgm:t>
    </dgm:pt>
    <dgm:pt modelId="{B72CDB6C-F7FC-4A62-8F30-1923DAD239D8}" type="pres">
      <dgm:prSet presAssocID="{983F7DBD-4FD2-470E-82C9-D73AEB6BDE19}" presName="Name21" presStyleCnt="0"/>
      <dgm:spPr/>
    </dgm:pt>
    <dgm:pt modelId="{9B33580A-9CC9-4A37-8949-E113DB103462}" type="pres">
      <dgm:prSet presAssocID="{983F7DBD-4FD2-470E-82C9-D73AEB6BDE19}" presName="level2Shape" presStyleLbl="node3" presStyleIdx="0" presStyleCnt="4"/>
      <dgm:spPr/>
      <dgm:t>
        <a:bodyPr/>
        <a:lstStyle/>
        <a:p>
          <a:endParaRPr lang="en-US"/>
        </a:p>
      </dgm:t>
    </dgm:pt>
    <dgm:pt modelId="{5920822E-C532-485B-81B4-120D568650C2}" type="pres">
      <dgm:prSet presAssocID="{983F7DBD-4FD2-470E-82C9-D73AEB6BDE19}" presName="hierChild3" presStyleCnt="0"/>
      <dgm:spPr/>
    </dgm:pt>
    <dgm:pt modelId="{4EAE5CD9-720D-435C-9420-4EA961D2A1A8}" type="pres">
      <dgm:prSet presAssocID="{6880FE34-9192-481C-AD1C-553F962F748A}" presName="Name19" presStyleLbl="parChTrans1D3" presStyleIdx="1" presStyleCnt="4"/>
      <dgm:spPr/>
      <dgm:t>
        <a:bodyPr/>
        <a:lstStyle/>
        <a:p>
          <a:endParaRPr lang="en-US"/>
        </a:p>
      </dgm:t>
    </dgm:pt>
    <dgm:pt modelId="{6F8966C1-C127-4EA1-B5F8-86FA8BF35F01}" type="pres">
      <dgm:prSet presAssocID="{5548ADC9-EE8A-4FCD-936B-96C4ECE4704F}" presName="Name21" presStyleCnt="0"/>
      <dgm:spPr/>
    </dgm:pt>
    <dgm:pt modelId="{4C20E461-93A7-4BC6-9966-2C434C1C5C74}" type="pres">
      <dgm:prSet presAssocID="{5548ADC9-EE8A-4FCD-936B-96C4ECE4704F}" presName="level2Shape" presStyleLbl="node3" presStyleIdx="1" presStyleCnt="4"/>
      <dgm:spPr/>
      <dgm:t>
        <a:bodyPr/>
        <a:lstStyle/>
        <a:p>
          <a:endParaRPr lang="en-US"/>
        </a:p>
      </dgm:t>
    </dgm:pt>
    <dgm:pt modelId="{BC5C47A6-EDD0-41D8-B1A0-FC373CDF6248}" type="pres">
      <dgm:prSet presAssocID="{5548ADC9-EE8A-4FCD-936B-96C4ECE4704F}" presName="hierChild3" presStyleCnt="0"/>
      <dgm:spPr/>
    </dgm:pt>
    <dgm:pt modelId="{5B7AC25D-5178-4193-B6B1-48920C24A403}" type="pres">
      <dgm:prSet presAssocID="{87869A5C-EBCA-494B-BDAE-CC93D52B23D9}" presName="Name19" presStyleLbl="parChTrans1D3" presStyleIdx="2" presStyleCnt="4"/>
      <dgm:spPr/>
      <dgm:t>
        <a:bodyPr/>
        <a:lstStyle/>
        <a:p>
          <a:endParaRPr lang="en-US"/>
        </a:p>
      </dgm:t>
    </dgm:pt>
    <dgm:pt modelId="{FAB2F16E-BD15-4A86-9522-70747F110063}" type="pres">
      <dgm:prSet presAssocID="{755156E0-7DD8-4805-A58A-B639C5FB20C3}" presName="Name21" presStyleCnt="0"/>
      <dgm:spPr/>
    </dgm:pt>
    <dgm:pt modelId="{ED0D7837-5D6E-41E9-A55C-D5E9D4BCED25}" type="pres">
      <dgm:prSet presAssocID="{755156E0-7DD8-4805-A58A-B639C5FB20C3}" presName="level2Shape" presStyleLbl="node3" presStyleIdx="2" presStyleCnt="4"/>
      <dgm:spPr/>
      <dgm:t>
        <a:bodyPr/>
        <a:lstStyle/>
        <a:p>
          <a:endParaRPr lang="en-US"/>
        </a:p>
      </dgm:t>
    </dgm:pt>
    <dgm:pt modelId="{ABA75DBF-2074-4796-8641-82AECC2D4F46}" type="pres">
      <dgm:prSet presAssocID="{755156E0-7DD8-4805-A58A-B639C5FB20C3}" presName="hierChild3" presStyleCnt="0"/>
      <dgm:spPr/>
    </dgm:pt>
    <dgm:pt modelId="{8862BBD7-6F2D-4B28-88AD-B45AB6D6D667}" type="pres">
      <dgm:prSet presAssocID="{F1677D90-EF0C-47B0-B288-149C82E9639A}" presName="Name19" presStyleLbl="parChTrans1D2" presStyleIdx="1" presStyleCnt="2"/>
      <dgm:spPr/>
      <dgm:t>
        <a:bodyPr/>
        <a:lstStyle/>
        <a:p>
          <a:endParaRPr lang="en-US"/>
        </a:p>
      </dgm:t>
    </dgm:pt>
    <dgm:pt modelId="{F9853D9F-60AC-4EA9-A227-CCF9F332E654}" type="pres">
      <dgm:prSet presAssocID="{CE3180F6-A1BA-4C84-B4B4-9A6CBF3FE4B8}" presName="Name21" presStyleCnt="0"/>
      <dgm:spPr/>
    </dgm:pt>
    <dgm:pt modelId="{8833ED01-D3E8-47E0-AA9C-693F2483F108}" type="pres">
      <dgm:prSet presAssocID="{CE3180F6-A1BA-4C84-B4B4-9A6CBF3FE4B8}" presName="level2Shape" presStyleLbl="node2" presStyleIdx="1" presStyleCnt="2"/>
      <dgm:spPr/>
      <dgm:t>
        <a:bodyPr/>
        <a:lstStyle/>
        <a:p>
          <a:endParaRPr lang="en-US"/>
        </a:p>
      </dgm:t>
    </dgm:pt>
    <dgm:pt modelId="{3D162430-2699-43F9-9CC6-3913C4EEBAEB}" type="pres">
      <dgm:prSet presAssocID="{CE3180F6-A1BA-4C84-B4B4-9A6CBF3FE4B8}" presName="hierChild3" presStyleCnt="0"/>
      <dgm:spPr/>
    </dgm:pt>
    <dgm:pt modelId="{D1A791C9-1DF8-42B4-926C-889431470F0F}" type="pres">
      <dgm:prSet presAssocID="{000F81B2-2C8D-44BB-AC3B-1F8A59ACE59A}" presName="Name19" presStyleLbl="parChTrans1D3" presStyleIdx="3" presStyleCnt="4"/>
      <dgm:spPr/>
      <dgm:t>
        <a:bodyPr/>
        <a:lstStyle/>
        <a:p>
          <a:endParaRPr lang="en-US"/>
        </a:p>
      </dgm:t>
    </dgm:pt>
    <dgm:pt modelId="{FFCC6B31-8DF8-4BDB-B439-B9C39B2BAD37}" type="pres">
      <dgm:prSet presAssocID="{9AD76FC3-1430-4267-80C1-A463ED73C53D}" presName="Name21" presStyleCnt="0"/>
      <dgm:spPr/>
    </dgm:pt>
    <dgm:pt modelId="{B83258A9-296F-4C50-8F2A-290DDF739B21}" type="pres">
      <dgm:prSet presAssocID="{9AD76FC3-1430-4267-80C1-A463ED73C53D}" presName="level2Shape" presStyleLbl="node3" presStyleIdx="3" presStyleCnt="4"/>
      <dgm:spPr/>
      <dgm:t>
        <a:bodyPr/>
        <a:lstStyle/>
        <a:p>
          <a:endParaRPr lang="en-US"/>
        </a:p>
      </dgm:t>
    </dgm:pt>
    <dgm:pt modelId="{E4529680-7055-45E6-B692-6BE7BF859252}" type="pres">
      <dgm:prSet presAssocID="{9AD76FC3-1430-4267-80C1-A463ED73C53D}" presName="hierChild3" presStyleCnt="0"/>
      <dgm:spPr/>
    </dgm:pt>
    <dgm:pt modelId="{B6370AA2-35C6-41A7-BC29-0C3A29171F39}" type="pres">
      <dgm:prSet presAssocID="{CE1E5230-3BD5-46D3-8F81-DBB7146F8356}" presName="bgShapesFlow" presStyleCnt="0"/>
      <dgm:spPr/>
    </dgm:pt>
  </dgm:ptLst>
  <dgm:cxnLst>
    <dgm:cxn modelId="{B76ACC26-1A16-4040-96D9-EA0C5EFDE3A6}" srcId="{FB492A2F-92E3-427F-91A5-477AE624E60A}" destId="{C027A88B-9079-426B-B71A-4CDD5B6A92B8}" srcOrd="0" destOrd="0" parTransId="{A2AA284D-AA73-4D41-BD9D-33E34B617F6A}" sibTransId="{1CC11ECA-22DB-4C49-92FD-841AA73BA3B5}"/>
    <dgm:cxn modelId="{25F10BD4-FF6A-4CEB-A1B5-057CC6C865ED}" type="presOf" srcId="{6880FE34-9192-481C-AD1C-553F962F748A}" destId="{4EAE5CD9-720D-435C-9420-4EA961D2A1A8}" srcOrd="0" destOrd="0" presId="urn:microsoft.com/office/officeart/2005/8/layout/hierarchy6"/>
    <dgm:cxn modelId="{EFF9803C-1E16-4447-B1D5-335DD77A0E43}" type="presOf" srcId="{F1677D90-EF0C-47B0-B288-149C82E9639A}" destId="{8862BBD7-6F2D-4B28-88AD-B45AB6D6D667}" srcOrd="0" destOrd="0" presId="urn:microsoft.com/office/officeart/2005/8/layout/hierarchy6"/>
    <dgm:cxn modelId="{7C4ACA62-209F-4F11-8F34-1CCC66BFABBF}" type="presOf" srcId="{5548ADC9-EE8A-4FCD-936B-96C4ECE4704F}" destId="{4C20E461-93A7-4BC6-9966-2C434C1C5C74}" srcOrd="0" destOrd="0" presId="urn:microsoft.com/office/officeart/2005/8/layout/hierarchy6"/>
    <dgm:cxn modelId="{6BF28623-C8F5-49AD-B8F3-02B849BBF5C0}" type="presOf" srcId="{CE3180F6-A1BA-4C84-B4B4-9A6CBF3FE4B8}" destId="{8833ED01-D3E8-47E0-AA9C-693F2483F108}" srcOrd="0" destOrd="0" presId="urn:microsoft.com/office/officeart/2005/8/layout/hierarchy6"/>
    <dgm:cxn modelId="{549FD009-4D28-4110-8E7B-44DF9908C121}" type="presOf" srcId="{9AD76FC3-1430-4267-80C1-A463ED73C53D}" destId="{B83258A9-296F-4C50-8F2A-290DDF739B21}" srcOrd="0" destOrd="0" presId="urn:microsoft.com/office/officeart/2005/8/layout/hierarchy6"/>
    <dgm:cxn modelId="{CDDE19B0-2772-4D3E-A871-E6D2719B597F}" type="presOf" srcId="{FB492A2F-92E3-427F-91A5-477AE624E60A}" destId="{F52458CF-B3AA-477D-9004-446476547AD1}" srcOrd="0" destOrd="0" presId="urn:microsoft.com/office/officeart/2005/8/layout/hierarchy6"/>
    <dgm:cxn modelId="{AB6FEC9B-A100-4F6F-B31F-DBF48C6BD775}" type="presOf" srcId="{C2365929-1269-4E43-BABB-9A610C7ABE53}" destId="{62A1AF9D-D784-49E8-ACC9-F7E20C291057}" srcOrd="0" destOrd="0" presId="urn:microsoft.com/office/officeart/2005/8/layout/hierarchy6"/>
    <dgm:cxn modelId="{26645A33-05EA-4070-84B7-FF04060327DE}" srcId="{C027A88B-9079-426B-B71A-4CDD5B6A92B8}" destId="{5548ADC9-EE8A-4FCD-936B-96C4ECE4704F}" srcOrd="1" destOrd="0" parTransId="{6880FE34-9192-481C-AD1C-553F962F748A}" sibTransId="{5DF910FE-4B1B-4DBC-8DEE-56C2AFF0C52E}"/>
    <dgm:cxn modelId="{D6FA45F7-F1F1-4B3E-A89F-C6FEAC8855FF}" srcId="{CE3180F6-A1BA-4C84-B4B4-9A6CBF3FE4B8}" destId="{9AD76FC3-1430-4267-80C1-A463ED73C53D}" srcOrd="0" destOrd="0" parTransId="{000F81B2-2C8D-44BB-AC3B-1F8A59ACE59A}" sibTransId="{AF9252E2-B445-4FF3-B308-8DF4FB3B59DF}"/>
    <dgm:cxn modelId="{68391CEE-9E52-4608-94AD-948C77C1A633}" type="presOf" srcId="{C027A88B-9079-426B-B71A-4CDD5B6A92B8}" destId="{903E9F28-EDAF-4E81-9FB2-9946DD1527C3}" srcOrd="0" destOrd="0" presId="urn:microsoft.com/office/officeart/2005/8/layout/hierarchy6"/>
    <dgm:cxn modelId="{CABFCF5C-22F2-48F1-8E22-5EC0590D4197}" type="presOf" srcId="{983F7DBD-4FD2-470E-82C9-D73AEB6BDE19}" destId="{9B33580A-9CC9-4A37-8949-E113DB103462}" srcOrd="0" destOrd="0" presId="urn:microsoft.com/office/officeart/2005/8/layout/hierarchy6"/>
    <dgm:cxn modelId="{749D2428-D680-4DBF-A9D2-03C1F925B72D}" type="presOf" srcId="{CE1E5230-3BD5-46D3-8F81-DBB7146F8356}" destId="{358DD077-A7D1-41D4-AC6F-05FFDE25BB52}" srcOrd="0" destOrd="0" presId="urn:microsoft.com/office/officeart/2005/8/layout/hierarchy6"/>
    <dgm:cxn modelId="{6BD1B8DC-F399-4A65-A260-0FB60C36F12E}" srcId="{C027A88B-9079-426B-B71A-4CDD5B6A92B8}" destId="{755156E0-7DD8-4805-A58A-B639C5FB20C3}" srcOrd="2" destOrd="0" parTransId="{87869A5C-EBCA-494B-BDAE-CC93D52B23D9}" sibTransId="{CE460EFB-F850-4141-81C2-DA054EB4D960}"/>
    <dgm:cxn modelId="{B5A619C6-D8C2-42B9-BFDC-7DD8A65E0A3D}" type="presOf" srcId="{87869A5C-EBCA-494B-BDAE-CC93D52B23D9}" destId="{5B7AC25D-5178-4193-B6B1-48920C24A403}" srcOrd="0" destOrd="0" presId="urn:microsoft.com/office/officeart/2005/8/layout/hierarchy6"/>
    <dgm:cxn modelId="{00E55030-9271-4FC1-AF5C-F36DDF8F3D1E}" type="presOf" srcId="{755156E0-7DD8-4805-A58A-B639C5FB20C3}" destId="{ED0D7837-5D6E-41E9-A55C-D5E9D4BCED25}" srcOrd="0" destOrd="0" presId="urn:microsoft.com/office/officeart/2005/8/layout/hierarchy6"/>
    <dgm:cxn modelId="{1393455C-9C15-4ACC-B0AF-D90B5DE07B89}" srcId="{FB492A2F-92E3-427F-91A5-477AE624E60A}" destId="{CE3180F6-A1BA-4C84-B4B4-9A6CBF3FE4B8}" srcOrd="1" destOrd="0" parTransId="{F1677D90-EF0C-47B0-B288-149C82E9639A}" sibTransId="{0EE4ED6B-633E-4759-8C7B-4D07604FE4B3}"/>
    <dgm:cxn modelId="{36BF5C8E-A460-4E4F-BD1C-B15F7D0A2AD5}" srcId="{C027A88B-9079-426B-B71A-4CDD5B6A92B8}" destId="{983F7DBD-4FD2-470E-82C9-D73AEB6BDE19}" srcOrd="0" destOrd="0" parTransId="{C2365929-1269-4E43-BABB-9A610C7ABE53}" sibTransId="{08BE1E38-AD53-4A80-80F5-2011DE834962}"/>
    <dgm:cxn modelId="{8C02F243-63DD-4539-BE9A-3D0D16798681}" type="presOf" srcId="{000F81B2-2C8D-44BB-AC3B-1F8A59ACE59A}" destId="{D1A791C9-1DF8-42B4-926C-889431470F0F}" srcOrd="0" destOrd="0" presId="urn:microsoft.com/office/officeart/2005/8/layout/hierarchy6"/>
    <dgm:cxn modelId="{40C76FD9-6C4B-4F85-9F56-E6403E016716}" type="presOf" srcId="{A2AA284D-AA73-4D41-BD9D-33E34B617F6A}" destId="{640669A6-1D62-49F6-B624-347C06A0795A}" srcOrd="0" destOrd="0" presId="urn:microsoft.com/office/officeart/2005/8/layout/hierarchy6"/>
    <dgm:cxn modelId="{F8E98DE0-8142-4894-837C-8C2383B8D18E}" srcId="{CE1E5230-3BD5-46D3-8F81-DBB7146F8356}" destId="{FB492A2F-92E3-427F-91A5-477AE624E60A}" srcOrd="0" destOrd="0" parTransId="{C6D00D4E-6FDC-4C90-B1CE-2B130C3BD9EA}" sibTransId="{CE48B057-66E2-4262-9439-7EE67E406DCE}"/>
    <dgm:cxn modelId="{02A20AC1-D0BC-4BBB-AD40-5CBCBD680DCD}" type="presParOf" srcId="{358DD077-A7D1-41D4-AC6F-05FFDE25BB52}" destId="{8344CC16-324B-443C-A6F2-A2E377501546}" srcOrd="0" destOrd="0" presId="urn:microsoft.com/office/officeart/2005/8/layout/hierarchy6"/>
    <dgm:cxn modelId="{3DF0A553-9043-4628-8698-E9444AD8FA3A}" type="presParOf" srcId="{8344CC16-324B-443C-A6F2-A2E377501546}" destId="{ECBDC1E7-4214-4ED5-8A91-237A668EB20D}" srcOrd="0" destOrd="0" presId="urn:microsoft.com/office/officeart/2005/8/layout/hierarchy6"/>
    <dgm:cxn modelId="{A8FB4016-3D0D-40DC-8DCA-707889785F2F}" type="presParOf" srcId="{ECBDC1E7-4214-4ED5-8A91-237A668EB20D}" destId="{A477DD64-B39C-42EB-811C-B8B25FB12409}" srcOrd="0" destOrd="0" presId="urn:microsoft.com/office/officeart/2005/8/layout/hierarchy6"/>
    <dgm:cxn modelId="{0CBD5DF4-7C1E-4F13-AE06-B5BB54AE351D}" type="presParOf" srcId="{A477DD64-B39C-42EB-811C-B8B25FB12409}" destId="{F52458CF-B3AA-477D-9004-446476547AD1}" srcOrd="0" destOrd="0" presId="urn:microsoft.com/office/officeart/2005/8/layout/hierarchy6"/>
    <dgm:cxn modelId="{C3ACF4ED-2FDE-4753-9F2B-789A479414F4}" type="presParOf" srcId="{A477DD64-B39C-42EB-811C-B8B25FB12409}" destId="{BC59F0C5-F152-46CF-9769-BED8F8906550}" srcOrd="1" destOrd="0" presId="urn:microsoft.com/office/officeart/2005/8/layout/hierarchy6"/>
    <dgm:cxn modelId="{19B61B85-2E8E-4CEC-A7B8-D0141B3F1E72}" type="presParOf" srcId="{BC59F0C5-F152-46CF-9769-BED8F8906550}" destId="{640669A6-1D62-49F6-B624-347C06A0795A}" srcOrd="0" destOrd="0" presId="urn:microsoft.com/office/officeart/2005/8/layout/hierarchy6"/>
    <dgm:cxn modelId="{DF75D657-B249-43C5-BAC0-5AEA276AC60B}" type="presParOf" srcId="{BC59F0C5-F152-46CF-9769-BED8F8906550}" destId="{439A603E-39C5-4244-A8FA-090FF5219B22}" srcOrd="1" destOrd="0" presId="urn:microsoft.com/office/officeart/2005/8/layout/hierarchy6"/>
    <dgm:cxn modelId="{9F7E9317-8D1F-4860-B495-5E98F771380D}" type="presParOf" srcId="{439A603E-39C5-4244-A8FA-090FF5219B22}" destId="{903E9F28-EDAF-4E81-9FB2-9946DD1527C3}" srcOrd="0" destOrd="0" presId="urn:microsoft.com/office/officeart/2005/8/layout/hierarchy6"/>
    <dgm:cxn modelId="{BE982ACB-FEE1-4DC9-8F54-AEE207C61133}" type="presParOf" srcId="{439A603E-39C5-4244-A8FA-090FF5219B22}" destId="{AD11674A-606C-44F0-AEBD-73B5DE38575C}" srcOrd="1" destOrd="0" presId="urn:microsoft.com/office/officeart/2005/8/layout/hierarchy6"/>
    <dgm:cxn modelId="{5EB3D206-7166-4CA5-B895-2C988AA55370}" type="presParOf" srcId="{AD11674A-606C-44F0-AEBD-73B5DE38575C}" destId="{62A1AF9D-D784-49E8-ACC9-F7E20C291057}" srcOrd="0" destOrd="0" presId="urn:microsoft.com/office/officeart/2005/8/layout/hierarchy6"/>
    <dgm:cxn modelId="{5A665CE4-366E-47F6-BBCE-17C20B171B8C}" type="presParOf" srcId="{AD11674A-606C-44F0-AEBD-73B5DE38575C}" destId="{B72CDB6C-F7FC-4A62-8F30-1923DAD239D8}" srcOrd="1" destOrd="0" presId="urn:microsoft.com/office/officeart/2005/8/layout/hierarchy6"/>
    <dgm:cxn modelId="{92311974-FE35-45BF-89AD-56800E983C83}" type="presParOf" srcId="{B72CDB6C-F7FC-4A62-8F30-1923DAD239D8}" destId="{9B33580A-9CC9-4A37-8949-E113DB103462}" srcOrd="0" destOrd="0" presId="urn:microsoft.com/office/officeart/2005/8/layout/hierarchy6"/>
    <dgm:cxn modelId="{41DAA1E1-4042-47BA-A93C-404F5E5DA2A8}" type="presParOf" srcId="{B72CDB6C-F7FC-4A62-8F30-1923DAD239D8}" destId="{5920822E-C532-485B-81B4-120D568650C2}" srcOrd="1" destOrd="0" presId="urn:microsoft.com/office/officeart/2005/8/layout/hierarchy6"/>
    <dgm:cxn modelId="{4F91D20C-24D8-40D5-BE9C-3ECB48AE4840}" type="presParOf" srcId="{AD11674A-606C-44F0-AEBD-73B5DE38575C}" destId="{4EAE5CD9-720D-435C-9420-4EA961D2A1A8}" srcOrd="2" destOrd="0" presId="urn:microsoft.com/office/officeart/2005/8/layout/hierarchy6"/>
    <dgm:cxn modelId="{80800586-72D7-4E9C-886A-1F6EDD8283C4}" type="presParOf" srcId="{AD11674A-606C-44F0-AEBD-73B5DE38575C}" destId="{6F8966C1-C127-4EA1-B5F8-86FA8BF35F01}" srcOrd="3" destOrd="0" presId="urn:microsoft.com/office/officeart/2005/8/layout/hierarchy6"/>
    <dgm:cxn modelId="{5156ACF0-94E8-4DCD-ADFC-5E1F792A6BD0}" type="presParOf" srcId="{6F8966C1-C127-4EA1-B5F8-86FA8BF35F01}" destId="{4C20E461-93A7-4BC6-9966-2C434C1C5C74}" srcOrd="0" destOrd="0" presId="urn:microsoft.com/office/officeart/2005/8/layout/hierarchy6"/>
    <dgm:cxn modelId="{CD560064-2543-461A-81B5-D1627D457B54}" type="presParOf" srcId="{6F8966C1-C127-4EA1-B5F8-86FA8BF35F01}" destId="{BC5C47A6-EDD0-41D8-B1A0-FC373CDF6248}" srcOrd="1" destOrd="0" presId="urn:microsoft.com/office/officeart/2005/8/layout/hierarchy6"/>
    <dgm:cxn modelId="{22E261FF-E3D1-4B2E-A95D-8A3F751C99E1}" type="presParOf" srcId="{AD11674A-606C-44F0-AEBD-73B5DE38575C}" destId="{5B7AC25D-5178-4193-B6B1-48920C24A403}" srcOrd="4" destOrd="0" presId="urn:microsoft.com/office/officeart/2005/8/layout/hierarchy6"/>
    <dgm:cxn modelId="{CE43CE7D-D180-429E-8634-057D76C1B450}" type="presParOf" srcId="{AD11674A-606C-44F0-AEBD-73B5DE38575C}" destId="{FAB2F16E-BD15-4A86-9522-70747F110063}" srcOrd="5" destOrd="0" presId="urn:microsoft.com/office/officeart/2005/8/layout/hierarchy6"/>
    <dgm:cxn modelId="{DCD17AA9-30D5-4F1E-BF04-89EA9FDD8524}" type="presParOf" srcId="{FAB2F16E-BD15-4A86-9522-70747F110063}" destId="{ED0D7837-5D6E-41E9-A55C-D5E9D4BCED25}" srcOrd="0" destOrd="0" presId="urn:microsoft.com/office/officeart/2005/8/layout/hierarchy6"/>
    <dgm:cxn modelId="{33F84F19-A574-4084-AD10-ACA92BAE4ED7}" type="presParOf" srcId="{FAB2F16E-BD15-4A86-9522-70747F110063}" destId="{ABA75DBF-2074-4796-8641-82AECC2D4F46}" srcOrd="1" destOrd="0" presId="urn:microsoft.com/office/officeart/2005/8/layout/hierarchy6"/>
    <dgm:cxn modelId="{5C20A2C2-0F22-4606-8651-BB2139C566F6}" type="presParOf" srcId="{BC59F0C5-F152-46CF-9769-BED8F8906550}" destId="{8862BBD7-6F2D-4B28-88AD-B45AB6D6D667}" srcOrd="2" destOrd="0" presId="urn:microsoft.com/office/officeart/2005/8/layout/hierarchy6"/>
    <dgm:cxn modelId="{42C5346F-9779-44AF-87C0-65C7BDA7C487}" type="presParOf" srcId="{BC59F0C5-F152-46CF-9769-BED8F8906550}" destId="{F9853D9F-60AC-4EA9-A227-CCF9F332E654}" srcOrd="3" destOrd="0" presId="urn:microsoft.com/office/officeart/2005/8/layout/hierarchy6"/>
    <dgm:cxn modelId="{74338BB9-37E2-4940-A720-7C1318E60C00}" type="presParOf" srcId="{F9853D9F-60AC-4EA9-A227-CCF9F332E654}" destId="{8833ED01-D3E8-47E0-AA9C-693F2483F108}" srcOrd="0" destOrd="0" presId="urn:microsoft.com/office/officeart/2005/8/layout/hierarchy6"/>
    <dgm:cxn modelId="{34738FF0-D84D-4F1A-8013-6C7553D554DA}" type="presParOf" srcId="{F9853D9F-60AC-4EA9-A227-CCF9F332E654}" destId="{3D162430-2699-43F9-9CC6-3913C4EEBAEB}" srcOrd="1" destOrd="0" presId="urn:microsoft.com/office/officeart/2005/8/layout/hierarchy6"/>
    <dgm:cxn modelId="{52455325-355F-42D1-96F2-0FD7E22AA6B0}" type="presParOf" srcId="{3D162430-2699-43F9-9CC6-3913C4EEBAEB}" destId="{D1A791C9-1DF8-42B4-926C-889431470F0F}" srcOrd="0" destOrd="0" presId="urn:microsoft.com/office/officeart/2005/8/layout/hierarchy6"/>
    <dgm:cxn modelId="{4B18554B-231F-44A9-9BC8-28461950B228}" type="presParOf" srcId="{3D162430-2699-43F9-9CC6-3913C4EEBAEB}" destId="{FFCC6B31-8DF8-4BDB-B439-B9C39B2BAD37}" srcOrd="1" destOrd="0" presId="urn:microsoft.com/office/officeart/2005/8/layout/hierarchy6"/>
    <dgm:cxn modelId="{809D70B1-A73E-401B-9C4E-5A4B159C42E2}" type="presParOf" srcId="{FFCC6B31-8DF8-4BDB-B439-B9C39B2BAD37}" destId="{B83258A9-296F-4C50-8F2A-290DDF739B21}" srcOrd="0" destOrd="0" presId="urn:microsoft.com/office/officeart/2005/8/layout/hierarchy6"/>
    <dgm:cxn modelId="{69B10C88-3106-4C24-B64D-4DDE43548FF6}" type="presParOf" srcId="{FFCC6B31-8DF8-4BDB-B439-B9C39B2BAD37}" destId="{E4529680-7055-45E6-B692-6BE7BF859252}" srcOrd="1" destOrd="0" presId="urn:microsoft.com/office/officeart/2005/8/layout/hierarchy6"/>
    <dgm:cxn modelId="{E1426BDD-0B85-4E75-8873-D0CCB83736B8}" type="presParOf" srcId="{358DD077-A7D1-41D4-AC6F-05FFDE25BB52}" destId="{B6370AA2-35C6-41A7-BC29-0C3A29171F39}"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fa-IR" smtClean="0"/>
              <a:t>اصول سرپرستی</a:t>
            </a: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02A532E-98C7-4E59-962A-8AE01EC5CF55}" type="datetimeFigureOut">
              <a:rPr lang="en-US" smtClean="0"/>
              <a:pPr/>
              <a:t>4/13/2020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264B96E-3E1F-41FD-902A-2A6CA50858D7}" type="slidenum">
              <a:rPr lang="en-US" smtClean="0"/>
              <a:pPr/>
              <a:t>‹#›</a:t>
            </a:fld>
            <a:endParaRPr lang="en-US"/>
          </a:p>
        </p:txBody>
      </p:sp>
    </p:spTree>
    <p:extLst>
      <p:ext uri="{BB962C8B-B14F-4D97-AF65-F5344CB8AC3E}">
        <p14:creationId xmlns:p14="http://schemas.microsoft.com/office/powerpoint/2010/main" val="876444627"/>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fa-IR" smtClean="0"/>
              <a:t>اصول سرپرستی</a:t>
            </a: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49A729-1D3C-4841-9DA1-9599F829F522}" type="datetimeFigureOut">
              <a:rPr lang="en-US" smtClean="0"/>
              <a:pPr/>
              <a:t>4/13/2020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FEDC72-6800-4A36-AF6B-41B08EF02B2E}" type="slidenum">
              <a:rPr lang="en-US" smtClean="0"/>
              <a:pPr/>
              <a:t>‹#›</a:t>
            </a:fld>
            <a:endParaRPr lang="en-US"/>
          </a:p>
        </p:txBody>
      </p:sp>
    </p:spTree>
    <p:extLst>
      <p:ext uri="{BB962C8B-B14F-4D97-AF65-F5344CB8AC3E}">
        <p14:creationId xmlns:p14="http://schemas.microsoft.com/office/powerpoint/2010/main" val="2931033959"/>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5" name="Header Placeholder 4"/>
          <p:cNvSpPr>
            <a:spLocks noGrp="1"/>
          </p:cNvSpPr>
          <p:nvPr>
            <p:ph type="hdr" sz="quarter" idx="11"/>
          </p:nvPr>
        </p:nvSpPr>
        <p:spPr/>
        <p:txBody>
          <a:bodyPr/>
          <a:lstStyle/>
          <a:p>
            <a:r>
              <a:rPr lang="fa-IR" smtClean="0"/>
              <a:t>اصول سرپرستی</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5" name="Header Placeholder 4"/>
          <p:cNvSpPr>
            <a:spLocks noGrp="1"/>
          </p:cNvSpPr>
          <p:nvPr>
            <p:ph type="hdr" sz="quarter" idx="11"/>
          </p:nvPr>
        </p:nvSpPr>
        <p:spPr/>
        <p:txBody>
          <a:bodyPr/>
          <a:lstStyle/>
          <a:p>
            <a:r>
              <a:rPr lang="fa-IR" smtClean="0"/>
              <a:t>اصول سرپرستی</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fa-IR" smtClean="0"/>
              <a:t>اصول سرپرستی</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FD9A66CA-143E-479B-ABDD-1C42956C9FF7}" type="datetime1">
              <a:rPr lang="en-US" smtClean="0"/>
              <a:t>4/13/2020</a:t>
            </a:fld>
            <a:endParaRPr lang="en-US"/>
          </a:p>
        </p:txBody>
      </p:sp>
      <p:sp>
        <p:nvSpPr>
          <p:cNvPr id="17" name="Footer Placeholder 16"/>
          <p:cNvSpPr>
            <a:spLocks noGrp="1"/>
          </p:cNvSpPr>
          <p:nvPr>
            <p:ph type="ftr" sz="quarter" idx="11"/>
          </p:nvPr>
        </p:nvSpPr>
        <p:spPr/>
        <p:txBody>
          <a:bodyPr/>
          <a:lstStyle/>
          <a:p>
            <a:r>
              <a:rPr lang="en-US" smtClean="0"/>
              <a:t>www.jozve.org</a:t>
            </a:r>
            <a:endParaRPr lang="en-US"/>
          </a:p>
        </p:txBody>
      </p:sp>
      <p:sp>
        <p:nvSpPr>
          <p:cNvPr id="29" name="Slide Number Placeholder 28"/>
          <p:cNvSpPr>
            <a:spLocks noGrp="1"/>
          </p:cNvSpPr>
          <p:nvPr>
            <p:ph type="sldNum" sz="quarter" idx="12"/>
          </p:nvPr>
        </p:nvSpPr>
        <p:spPr/>
        <p:txBody>
          <a:bodyPr/>
          <a:lstStyle/>
          <a:p>
            <a:fld id="{DB5A22C1-CA9B-4F4E-AA63-2C544D325205}"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transition spd="med">
    <p:checke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715A54-9432-4328-A1D2-BCAF5E7E4243}" type="datetime1">
              <a:rPr lang="en-US" smtClean="0"/>
              <a:t>4/13/2020</a:t>
            </a:fld>
            <a:endParaRPr lang="en-US"/>
          </a:p>
        </p:txBody>
      </p:sp>
      <p:sp>
        <p:nvSpPr>
          <p:cNvPr id="5" name="Footer Placeholder 4"/>
          <p:cNvSpPr>
            <a:spLocks noGrp="1"/>
          </p:cNvSpPr>
          <p:nvPr>
            <p:ph type="ftr" sz="quarter" idx="11"/>
          </p:nvPr>
        </p:nvSpPr>
        <p:spPr/>
        <p:txBody>
          <a:bodyPr/>
          <a:lstStyle/>
          <a:p>
            <a:r>
              <a:rPr lang="en-US" smtClean="0"/>
              <a:t>www.jozve.org</a:t>
            </a:r>
            <a:endParaRPr lang="en-US"/>
          </a:p>
        </p:txBody>
      </p:sp>
      <p:sp>
        <p:nvSpPr>
          <p:cNvPr id="6" name="Slide Number Placeholder 5"/>
          <p:cNvSpPr>
            <a:spLocks noGrp="1"/>
          </p:cNvSpPr>
          <p:nvPr>
            <p:ph type="sldNum" sz="quarter" idx="12"/>
          </p:nvPr>
        </p:nvSpPr>
        <p:spPr/>
        <p:txBody>
          <a:bodyPr/>
          <a:lstStyle/>
          <a:p>
            <a:fld id="{DB5A22C1-CA9B-4F4E-AA63-2C544D325205}" type="slidenum">
              <a:rPr lang="en-US" smtClean="0"/>
              <a:pPr/>
              <a:t>‹#›</a:t>
            </a:fld>
            <a:endParaRPr lang="en-US"/>
          </a:p>
        </p:txBody>
      </p:sp>
    </p:spTree>
  </p:cSld>
  <p:clrMapOvr>
    <a:masterClrMapping/>
  </p:clrMapOvr>
  <p:transition spd="med">
    <p:checke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273B7B-D2B9-48F7-B15D-F8D5066C8E09}" type="datetime1">
              <a:rPr lang="en-US" smtClean="0"/>
              <a:t>4/13/2020</a:t>
            </a:fld>
            <a:endParaRPr lang="en-US"/>
          </a:p>
        </p:txBody>
      </p:sp>
      <p:sp>
        <p:nvSpPr>
          <p:cNvPr id="5" name="Footer Placeholder 4"/>
          <p:cNvSpPr>
            <a:spLocks noGrp="1"/>
          </p:cNvSpPr>
          <p:nvPr>
            <p:ph type="ftr" sz="quarter" idx="11"/>
          </p:nvPr>
        </p:nvSpPr>
        <p:spPr/>
        <p:txBody>
          <a:bodyPr/>
          <a:lstStyle/>
          <a:p>
            <a:r>
              <a:rPr lang="en-US" smtClean="0"/>
              <a:t>www.jozve.org</a:t>
            </a:r>
            <a:endParaRPr lang="en-US"/>
          </a:p>
        </p:txBody>
      </p:sp>
      <p:sp>
        <p:nvSpPr>
          <p:cNvPr id="6" name="Slide Number Placeholder 5"/>
          <p:cNvSpPr>
            <a:spLocks noGrp="1"/>
          </p:cNvSpPr>
          <p:nvPr>
            <p:ph type="sldNum" sz="quarter" idx="12"/>
          </p:nvPr>
        </p:nvSpPr>
        <p:spPr/>
        <p:txBody>
          <a:bodyPr/>
          <a:lstStyle/>
          <a:p>
            <a:fld id="{DB5A22C1-CA9B-4F4E-AA63-2C544D325205}" type="slidenum">
              <a:rPr lang="en-US" smtClean="0"/>
              <a:pPr/>
              <a:t>‹#›</a:t>
            </a:fld>
            <a:endParaRPr lang="en-US"/>
          </a:p>
        </p:txBody>
      </p:sp>
    </p:spTree>
  </p:cSld>
  <p:clrMapOvr>
    <a:masterClrMapping/>
  </p:clrMapOvr>
  <p:transition spd="med">
    <p:checke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3308E73-C3EA-4B65-B356-7AABF1276BFA}" type="datetime1">
              <a:rPr lang="en-US" smtClean="0"/>
              <a:t>4/13/2020</a:t>
            </a:fld>
            <a:endParaRPr lang="en-US"/>
          </a:p>
        </p:txBody>
      </p:sp>
      <p:sp>
        <p:nvSpPr>
          <p:cNvPr id="5" name="Footer Placeholder 4"/>
          <p:cNvSpPr>
            <a:spLocks noGrp="1"/>
          </p:cNvSpPr>
          <p:nvPr>
            <p:ph type="ftr" sz="quarter" idx="11"/>
          </p:nvPr>
        </p:nvSpPr>
        <p:spPr/>
        <p:txBody>
          <a:bodyPr/>
          <a:lstStyle/>
          <a:p>
            <a:r>
              <a:rPr lang="en-US" smtClean="0"/>
              <a:t>www.jozve.org</a:t>
            </a:r>
            <a:endParaRPr lang="en-US"/>
          </a:p>
        </p:txBody>
      </p:sp>
      <p:sp>
        <p:nvSpPr>
          <p:cNvPr id="6" name="Slide Number Placeholder 5"/>
          <p:cNvSpPr>
            <a:spLocks noGrp="1"/>
          </p:cNvSpPr>
          <p:nvPr>
            <p:ph type="sldNum" sz="quarter" idx="12"/>
          </p:nvPr>
        </p:nvSpPr>
        <p:spPr/>
        <p:txBody>
          <a:bodyPr/>
          <a:lstStyle/>
          <a:p>
            <a:fld id="{DB5A22C1-CA9B-4F4E-AA63-2C544D325205}" type="slidenum">
              <a:rPr lang="en-US" smtClean="0"/>
              <a:pPr/>
              <a:t>‹#›</a:t>
            </a:fld>
            <a:endParaRPr lang="en-US"/>
          </a:p>
        </p:txBody>
      </p:sp>
    </p:spTree>
  </p:cSld>
  <p:clrMapOvr>
    <a:masterClrMapping/>
  </p:clrMapOvr>
  <p:transition spd="med">
    <p:checke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2A26451-4BB0-43F5-82EA-2CB46805879E}" type="datetime1">
              <a:rPr lang="en-US" smtClean="0"/>
              <a:t>4/13/2020</a:t>
            </a:fld>
            <a:endParaRPr lang="en-US"/>
          </a:p>
        </p:txBody>
      </p:sp>
      <p:sp>
        <p:nvSpPr>
          <p:cNvPr id="5" name="Footer Placeholder 4"/>
          <p:cNvSpPr>
            <a:spLocks noGrp="1"/>
          </p:cNvSpPr>
          <p:nvPr>
            <p:ph type="ftr" sz="quarter" idx="11"/>
          </p:nvPr>
        </p:nvSpPr>
        <p:spPr/>
        <p:txBody>
          <a:bodyPr/>
          <a:lstStyle/>
          <a:p>
            <a:r>
              <a:rPr lang="en-US" smtClean="0"/>
              <a:t>www.jozve.org</a:t>
            </a:r>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DB5A22C1-CA9B-4F4E-AA63-2C544D32520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med">
    <p:checke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8C345B3-5C29-4E8E-8219-E2F1D3DD64E2}" type="datetime1">
              <a:rPr lang="en-US" smtClean="0"/>
              <a:t>4/13/2020</a:t>
            </a:fld>
            <a:endParaRPr lang="en-US"/>
          </a:p>
        </p:txBody>
      </p:sp>
      <p:sp>
        <p:nvSpPr>
          <p:cNvPr id="6" name="Footer Placeholder 5"/>
          <p:cNvSpPr>
            <a:spLocks noGrp="1"/>
          </p:cNvSpPr>
          <p:nvPr>
            <p:ph type="ftr" sz="quarter" idx="11"/>
          </p:nvPr>
        </p:nvSpPr>
        <p:spPr/>
        <p:txBody>
          <a:bodyPr/>
          <a:lstStyle/>
          <a:p>
            <a:r>
              <a:rPr lang="en-US" smtClean="0"/>
              <a:t>www.jozve.org</a:t>
            </a:r>
            <a:endParaRPr lang="en-US"/>
          </a:p>
        </p:txBody>
      </p:sp>
      <p:sp>
        <p:nvSpPr>
          <p:cNvPr id="7" name="Slide Number Placeholder 6"/>
          <p:cNvSpPr>
            <a:spLocks noGrp="1"/>
          </p:cNvSpPr>
          <p:nvPr>
            <p:ph type="sldNum" sz="quarter" idx="12"/>
          </p:nvPr>
        </p:nvSpPr>
        <p:spPr/>
        <p:txBody>
          <a:bodyPr/>
          <a:lstStyle/>
          <a:p>
            <a:fld id="{DB5A22C1-CA9B-4F4E-AA63-2C544D325205}" type="slidenum">
              <a:rPr lang="en-US" smtClean="0"/>
              <a:pPr/>
              <a:t>‹#›</a:t>
            </a:fld>
            <a:endParaRPr lang="en-US"/>
          </a:p>
        </p:txBody>
      </p:sp>
    </p:spTree>
  </p:cSld>
  <p:clrMapOvr>
    <a:masterClrMapping/>
  </p:clrMapOvr>
  <p:transition spd="med">
    <p:checke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787A80C-7D1F-4A53-A351-89931A06432C}" type="datetime1">
              <a:rPr lang="en-US" smtClean="0"/>
              <a:t>4/13/2020</a:t>
            </a:fld>
            <a:endParaRPr lang="en-US"/>
          </a:p>
        </p:txBody>
      </p:sp>
      <p:sp>
        <p:nvSpPr>
          <p:cNvPr id="8" name="Footer Placeholder 7"/>
          <p:cNvSpPr>
            <a:spLocks noGrp="1"/>
          </p:cNvSpPr>
          <p:nvPr>
            <p:ph type="ftr" sz="quarter" idx="11"/>
          </p:nvPr>
        </p:nvSpPr>
        <p:spPr/>
        <p:txBody>
          <a:bodyPr/>
          <a:lstStyle/>
          <a:p>
            <a:r>
              <a:rPr lang="en-US" smtClean="0"/>
              <a:t>www.jozve.org</a:t>
            </a:r>
            <a:endParaRPr lang="en-US"/>
          </a:p>
        </p:txBody>
      </p:sp>
      <p:sp>
        <p:nvSpPr>
          <p:cNvPr id="9" name="Slide Number Placeholder 8"/>
          <p:cNvSpPr>
            <a:spLocks noGrp="1"/>
          </p:cNvSpPr>
          <p:nvPr>
            <p:ph type="sldNum" sz="quarter" idx="12"/>
          </p:nvPr>
        </p:nvSpPr>
        <p:spPr/>
        <p:txBody>
          <a:bodyPr/>
          <a:lstStyle/>
          <a:p>
            <a:fld id="{DB5A22C1-CA9B-4F4E-AA63-2C544D325205}" type="slidenum">
              <a:rPr lang="en-US" smtClean="0"/>
              <a:pPr/>
              <a:t>‹#›</a:t>
            </a:fld>
            <a:endParaRPr lang="en-US"/>
          </a:p>
        </p:txBody>
      </p:sp>
    </p:spTree>
  </p:cSld>
  <p:clrMapOvr>
    <a:masterClrMapping/>
  </p:clrMapOvr>
  <p:transition spd="med">
    <p:checke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B432A1F-2C85-44B5-9F64-CE2CC7B9211B}" type="datetime1">
              <a:rPr lang="en-US" smtClean="0"/>
              <a:t>4/13/2020</a:t>
            </a:fld>
            <a:endParaRPr lang="en-US"/>
          </a:p>
        </p:txBody>
      </p:sp>
      <p:sp>
        <p:nvSpPr>
          <p:cNvPr id="4" name="Footer Placeholder 3"/>
          <p:cNvSpPr>
            <a:spLocks noGrp="1"/>
          </p:cNvSpPr>
          <p:nvPr>
            <p:ph type="ftr" sz="quarter" idx="11"/>
          </p:nvPr>
        </p:nvSpPr>
        <p:spPr/>
        <p:txBody>
          <a:bodyPr/>
          <a:lstStyle/>
          <a:p>
            <a:r>
              <a:rPr lang="en-US" smtClean="0"/>
              <a:t>www.jozve.org</a:t>
            </a:r>
            <a:endParaRPr lang="en-US"/>
          </a:p>
        </p:txBody>
      </p:sp>
      <p:sp>
        <p:nvSpPr>
          <p:cNvPr id="5" name="Slide Number Placeholder 4"/>
          <p:cNvSpPr>
            <a:spLocks noGrp="1"/>
          </p:cNvSpPr>
          <p:nvPr>
            <p:ph type="sldNum" sz="quarter" idx="12"/>
          </p:nvPr>
        </p:nvSpPr>
        <p:spPr/>
        <p:txBody>
          <a:bodyPr/>
          <a:lstStyle/>
          <a:p>
            <a:fld id="{DB5A22C1-CA9B-4F4E-AA63-2C544D325205}" type="slidenum">
              <a:rPr lang="en-US" smtClean="0"/>
              <a:pPr/>
              <a:t>‹#›</a:t>
            </a:fld>
            <a:endParaRPr lang="en-US"/>
          </a:p>
        </p:txBody>
      </p:sp>
    </p:spTree>
  </p:cSld>
  <p:clrMapOvr>
    <a:masterClrMapping/>
  </p:clrMapOvr>
  <p:transition spd="med">
    <p:checke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D06526-0C6A-4F5D-AEBD-F71B707766A4}" type="datetime1">
              <a:rPr lang="en-US" smtClean="0"/>
              <a:t>4/13/2020</a:t>
            </a:fld>
            <a:endParaRPr lang="en-US"/>
          </a:p>
        </p:txBody>
      </p:sp>
      <p:sp>
        <p:nvSpPr>
          <p:cNvPr id="3" name="Footer Placeholder 2"/>
          <p:cNvSpPr>
            <a:spLocks noGrp="1"/>
          </p:cNvSpPr>
          <p:nvPr>
            <p:ph type="ftr" sz="quarter" idx="11"/>
          </p:nvPr>
        </p:nvSpPr>
        <p:spPr/>
        <p:txBody>
          <a:bodyPr/>
          <a:lstStyle/>
          <a:p>
            <a:r>
              <a:rPr lang="en-US" smtClean="0"/>
              <a:t>www.jozve.org</a:t>
            </a:r>
            <a:endParaRPr lang="en-US"/>
          </a:p>
        </p:txBody>
      </p:sp>
      <p:sp>
        <p:nvSpPr>
          <p:cNvPr id="4" name="Slide Number Placeholder 3"/>
          <p:cNvSpPr>
            <a:spLocks noGrp="1"/>
          </p:cNvSpPr>
          <p:nvPr>
            <p:ph type="sldNum" sz="quarter" idx="12"/>
          </p:nvPr>
        </p:nvSpPr>
        <p:spPr/>
        <p:txBody>
          <a:bodyPr/>
          <a:lstStyle/>
          <a:p>
            <a:fld id="{DB5A22C1-CA9B-4F4E-AA63-2C544D325205}" type="slidenum">
              <a:rPr lang="en-US" smtClean="0"/>
              <a:pPr/>
              <a:t>‹#›</a:t>
            </a:fld>
            <a:endParaRPr lang="en-US"/>
          </a:p>
        </p:txBody>
      </p:sp>
    </p:spTree>
  </p:cSld>
  <p:clrMapOvr>
    <a:masterClrMapping/>
  </p:clrMapOvr>
  <p:transition spd="med">
    <p:checke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2ED50C3-61BC-419C-B4C6-44C118C047FA}" type="datetime1">
              <a:rPr lang="en-US" smtClean="0"/>
              <a:t>4/13/2020</a:t>
            </a:fld>
            <a:endParaRPr lang="en-US"/>
          </a:p>
        </p:txBody>
      </p:sp>
      <p:sp>
        <p:nvSpPr>
          <p:cNvPr id="6" name="Footer Placeholder 5"/>
          <p:cNvSpPr>
            <a:spLocks noGrp="1"/>
          </p:cNvSpPr>
          <p:nvPr>
            <p:ph type="ftr" sz="quarter" idx="11"/>
          </p:nvPr>
        </p:nvSpPr>
        <p:spPr/>
        <p:txBody>
          <a:bodyPr/>
          <a:lstStyle/>
          <a:p>
            <a:r>
              <a:rPr lang="en-US" smtClean="0"/>
              <a:t>www.jozve.org</a:t>
            </a:r>
            <a:endParaRPr lang="en-US"/>
          </a:p>
        </p:txBody>
      </p:sp>
      <p:sp>
        <p:nvSpPr>
          <p:cNvPr id="7" name="Slide Number Placeholder 6"/>
          <p:cNvSpPr>
            <a:spLocks noGrp="1"/>
          </p:cNvSpPr>
          <p:nvPr>
            <p:ph type="sldNum" sz="quarter" idx="12"/>
          </p:nvPr>
        </p:nvSpPr>
        <p:spPr/>
        <p:txBody>
          <a:bodyPr/>
          <a:lstStyle/>
          <a:p>
            <a:fld id="{DB5A22C1-CA9B-4F4E-AA63-2C544D325205}" type="slidenum">
              <a:rPr lang="en-US" smtClean="0"/>
              <a:pPr/>
              <a:t>‹#›</a:t>
            </a:fld>
            <a:endParaRPr lang="en-US"/>
          </a:p>
        </p:txBody>
      </p:sp>
    </p:spTree>
  </p:cSld>
  <p:clrMapOvr>
    <a:masterClrMapping/>
  </p:clrMapOvr>
  <p:transition spd="med">
    <p:checke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9EC9BF6-24C8-430B-91C1-95A6F11C516F}" type="datetime1">
              <a:rPr lang="en-US" smtClean="0"/>
              <a:t>4/13/2020</a:t>
            </a:fld>
            <a:endParaRPr lang="en-US"/>
          </a:p>
        </p:txBody>
      </p:sp>
      <p:sp>
        <p:nvSpPr>
          <p:cNvPr id="6" name="Footer Placeholder 5"/>
          <p:cNvSpPr>
            <a:spLocks noGrp="1"/>
          </p:cNvSpPr>
          <p:nvPr>
            <p:ph type="ftr" sz="quarter" idx="11"/>
          </p:nvPr>
        </p:nvSpPr>
        <p:spPr/>
        <p:txBody>
          <a:bodyPr/>
          <a:lstStyle/>
          <a:p>
            <a:r>
              <a:rPr lang="en-US" smtClean="0"/>
              <a:t>www.jozve.org</a:t>
            </a:r>
            <a:endParaRPr lang="en-US"/>
          </a:p>
        </p:txBody>
      </p:sp>
      <p:sp>
        <p:nvSpPr>
          <p:cNvPr id="7" name="Slide Number Placeholder 6"/>
          <p:cNvSpPr>
            <a:spLocks noGrp="1"/>
          </p:cNvSpPr>
          <p:nvPr>
            <p:ph type="sldNum" sz="quarter" idx="12"/>
          </p:nvPr>
        </p:nvSpPr>
        <p:spPr/>
        <p:txBody>
          <a:bodyPr/>
          <a:lstStyle/>
          <a:p>
            <a:fld id="{DB5A22C1-CA9B-4F4E-AA63-2C544D325205}" type="slidenum">
              <a:rPr lang="en-US" smtClean="0"/>
              <a:pPr/>
              <a:t>‹#›</a:t>
            </a:fld>
            <a:endParaRPr lang="en-US"/>
          </a:p>
        </p:txBody>
      </p:sp>
    </p:spTree>
  </p:cSld>
  <p:clrMapOvr>
    <a:masterClrMapping/>
  </p:clrMapOvr>
  <p:transition spd="med">
    <p:checke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440990D-E337-45DE-9C7B-4C76242164D9}" type="datetime1">
              <a:rPr lang="en-US" smtClean="0"/>
              <a:t>4/13/2020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r>
              <a:rPr lang="en-US" smtClean="0"/>
              <a:t>www.jozve.org</a:t>
            </a:r>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DB5A22C1-CA9B-4F4E-AA63-2C544D32520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spd="med">
    <p:checker dir="vert"/>
  </p:transition>
  <p:hf sldNum="0" hd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a:xfrm>
            <a:off x="0" y="0"/>
            <a:ext cx="9144000" cy="6858000"/>
          </a:xfrm>
        </p:spPr>
        <p:txBody>
          <a:bodyPr/>
          <a:lstStyle/>
          <a:p>
            <a:r>
              <a:rPr lang="en-US" dirty="0" smtClean="0"/>
              <a:t>                                                                      </a:t>
            </a:r>
            <a:endParaRPr lang="en-US" dirty="0"/>
          </a:p>
        </p:txBody>
      </p:sp>
      <p:pic>
        <p:nvPicPr>
          <p:cNvPr id="151555" name="Picture 3" descr="I18"/>
          <p:cNvPicPr>
            <a:picLocks noChangeAspect="1" noChangeArrowheads="1"/>
          </p:cNvPicPr>
          <p:nvPr/>
        </p:nvPicPr>
        <p:blipFill>
          <a:blip r:embed="rId2"/>
          <a:srcRect/>
          <a:stretch>
            <a:fillRect/>
          </a:stretch>
        </p:blipFill>
        <p:spPr bwMode="auto">
          <a:xfrm>
            <a:off x="0" y="0"/>
            <a:ext cx="9144000" cy="6858000"/>
          </a:xfrm>
          <a:prstGeom prst="rect">
            <a:avLst/>
          </a:prstGeom>
          <a:noFill/>
        </p:spPr>
      </p:pic>
      <p:pic>
        <p:nvPicPr>
          <p:cNvPr id="151556" name="Picture 4" descr="23"/>
          <p:cNvPicPr>
            <a:picLocks noChangeAspect="1" noChangeArrowheads="1"/>
          </p:cNvPicPr>
          <p:nvPr/>
        </p:nvPicPr>
        <p:blipFill>
          <a:blip r:embed="rId3">
            <a:clrChange>
              <a:clrFrom>
                <a:srgbClr val="FFFFFF"/>
              </a:clrFrom>
              <a:clrTo>
                <a:srgbClr val="FFFFFF">
                  <a:alpha val="0"/>
                </a:srgbClr>
              </a:clrTo>
            </a:clrChange>
            <a:lum bright="100000"/>
          </a:blip>
          <a:srcRect/>
          <a:stretch>
            <a:fillRect/>
          </a:stretch>
        </p:blipFill>
        <p:spPr bwMode="auto">
          <a:xfrm>
            <a:off x="2916238" y="609600"/>
            <a:ext cx="5543550" cy="4627563"/>
          </a:xfrm>
          <a:prstGeom prst="rect">
            <a:avLst/>
          </a:prstGeom>
          <a:noFill/>
          <a:effectLst>
            <a:outerShdw dist="35921" dir="2700000" algn="ctr" rotWithShape="0">
              <a:schemeClr val="tx1"/>
            </a:outerShdw>
          </a:effectLst>
        </p:spPr>
      </p:pic>
      <p:sp>
        <p:nvSpPr>
          <p:cNvPr id="5" name="Footer Placeholder 4"/>
          <p:cNvSpPr>
            <a:spLocks noGrp="1"/>
          </p:cNvSpPr>
          <p:nvPr>
            <p:ph type="ftr" sz="quarter" idx="11"/>
          </p:nvPr>
        </p:nvSpPr>
        <p:spPr/>
        <p:txBody>
          <a:bodyPr/>
          <a:lstStyle/>
          <a:p>
            <a:r>
              <a:rPr lang="en-US" smtClean="0"/>
              <a:t>www.jozve.org</a:t>
            </a:r>
            <a:endParaRPr lang="en-US"/>
          </a:p>
        </p:txBody>
      </p:sp>
    </p:spTree>
  </p:cSld>
  <p:clrMapOvr>
    <a:masterClrMapping/>
  </p:clrMapOvr>
  <p:transition spd="med">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rtl="1">
              <a:buNone/>
            </a:pPr>
            <a:endParaRPr lang="fa-IR" sz="3200" dirty="0" smtClean="0">
              <a:solidFill>
                <a:srgbClr val="66FF33"/>
              </a:solidFill>
            </a:endParaRPr>
          </a:p>
          <a:p>
            <a:pPr algn="r" rtl="1">
              <a:buNone/>
            </a:pPr>
            <a:endParaRPr lang="fa-IR" sz="3200" dirty="0" smtClean="0">
              <a:solidFill>
                <a:srgbClr val="66FF33"/>
              </a:solidFill>
            </a:endParaRPr>
          </a:p>
          <a:p>
            <a:pPr algn="r" rtl="1">
              <a:buNone/>
            </a:pPr>
            <a:r>
              <a:rPr lang="fa-IR" sz="3200" dirty="0" smtClean="0">
                <a:solidFill>
                  <a:srgbClr val="66FF33"/>
                </a:solidFill>
              </a:rPr>
              <a:t>                                 مکتب نئو کلاسیک</a:t>
            </a:r>
          </a:p>
          <a:p>
            <a:pPr algn="r" rtl="1">
              <a:buNone/>
            </a:pPr>
            <a:r>
              <a:rPr lang="fa-IR" sz="3200" dirty="0" smtClean="0">
                <a:solidFill>
                  <a:srgbClr val="66FF33"/>
                </a:solidFill>
              </a:rPr>
              <a:t>                               مدیریت روابط انسانی</a:t>
            </a:r>
          </a:p>
          <a:p>
            <a:pPr algn="r" rtl="1">
              <a:buNone/>
            </a:pPr>
            <a:endParaRPr lang="fa-IR" sz="2400" dirty="0" smtClean="0"/>
          </a:p>
          <a:p>
            <a:pPr algn="r" rtl="1">
              <a:buNone/>
            </a:pPr>
            <a:r>
              <a:rPr lang="fa-IR" sz="2400" dirty="0" smtClean="0"/>
              <a:t>دو یا سه دهه بعد از مکتب کلاسیک - دانشمندانی به نام های مایو وماک گریگورمکتب </a:t>
            </a:r>
          </a:p>
          <a:p>
            <a:pPr algn="r" rtl="1">
              <a:buNone/>
            </a:pPr>
            <a:endParaRPr lang="fa-IR" sz="2400" dirty="0" smtClean="0"/>
          </a:p>
          <a:p>
            <a:pPr algn="r" rtl="1">
              <a:buNone/>
            </a:pPr>
            <a:r>
              <a:rPr lang="fa-IR" sz="2400" dirty="0" smtClean="0"/>
              <a:t>کلاسیک  را مورد بررسی قرار دادند مایو دریافت که  علاوه بر نیازهای اولیه و ثانویه</a:t>
            </a:r>
          </a:p>
          <a:p>
            <a:pPr algn="r" rtl="1">
              <a:buNone/>
            </a:pPr>
            <a:endParaRPr lang="fa-IR" sz="2400" dirty="0" smtClean="0"/>
          </a:p>
          <a:p>
            <a:pPr algn="r" rtl="1">
              <a:buNone/>
            </a:pPr>
            <a:r>
              <a:rPr lang="fa-IR" sz="2400" dirty="0" smtClean="0"/>
              <a:t>باید به نیازهای روحی افراد نیز اهمیت داد ه شود .وی به این نتیجه رسید که انسان ماشین </a:t>
            </a:r>
          </a:p>
          <a:p>
            <a:pPr algn="r" rtl="1">
              <a:buNone/>
            </a:pPr>
            <a:endParaRPr lang="fa-IR" sz="2400" dirty="0" smtClean="0"/>
          </a:p>
          <a:p>
            <a:pPr algn="r" rtl="1">
              <a:buNone/>
            </a:pPr>
            <a:r>
              <a:rPr lang="fa-IR" sz="2400" dirty="0" smtClean="0"/>
              <a:t>نیست. بلکه دارای روح و تفکر بوده .</a:t>
            </a:r>
            <a:endParaRPr lang="en-US" sz="2400" dirty="0" smtClean="0"/>
          </a:p>
          <a:p>
            <a:pPr algn="r" rtl="1">
              <a:buNone/>
            </a:pPr>
            <a:r>
              <a:rPr lang="fa-IR" dirty="0" smtClean="0"/>
              <a:t>        </a:t>
            </a:r>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ransition spd="med">
    <p:newsfla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lgn="r" rtl="1">
              <a:buNone/>
            </a:pPr>
            <a:r>
              <a:rPr lang="fa-IR" sz="3200" dirty="0" smtClean="0">
                <a:solidFill>
                  <a:srgbClr val="66FF33"/>
                </a:solidFill>
              </a:rPr>
              <a:t>                        سیستم مدیریت سازمانی :</a:t>
            </a:r>
            <a:endParaRPr lang="en-US" sz="3200" dirty="0" smtClean="0">
              <a:solidFill>
                <a:srgbClr val="66FF33"/>
              </a:solidFill>
            </a:endParaRPr>
          </a:p>
          <a:p>
            <a:pPr algn="r" rtl="1">
              <a:buNone/>
            </a:pPr>
            <a:endParaRPr lang="fa-IR" sz="2400" dirty="0" smtClean="0"/>
          </a:p>
          <a:p>
            <a:pPr algn="r" rtl="1">
              <a:buNone/>
            </a:pPr>
            <a:r>
              <a:rPr lang="fa-IR" sz="2400" dirty="0" smtClean="0"/>
              <a:t>این مکتب به گونه ایست که سازمان مانند یک سیستم عمل می کند. از اعضایی تشکیل شده که هر عضو کار خاصی را برای رسیدن به اهداف سازمان انجام می دهد.      </a:t>
            </a:r>
            <a:endParaRPr lang="en-US" sz="2400" dirty="0" smtClean="0"/>
          </a:p>
          <a:p>
            <a:pPr algn="r" rtl="1">
              <a:buNone/>
            </a:pPr>
            <a:endParaRPr lang="fa-IR" sz="3200" dirty="0" smtClean="0">
              <a:solidFill>
                <a:srgbClr val="66FF33"/>
              </a:solidFill>
            </a:endParaRPr>
          </a:p>
          <a:p>
            <a:pPr algn="r" rtl="1">
              <a:buNone/>
            </a:pPr>
            <a:r>
              <a:rPr lang="fa-IR" sz="3200" dirty="0" smtClean="0">
                <a:solidFill>
                  <a:srgbClr val="66FF33"/>
                </a:solidFill>
              </a:rPr>
              <a:t>        عناصر اصلي يك سیستم به گونه زیر می باشدند :</a:t>
            </a:r>
            <a:endParaRPr lang="en-US" sz="3200" dirty="0" smtClean="0">
              <a:solidFill>
                <a:srgbClr val="66FF33"/>
              </a:solidFill>
            </a:endParaRPr>
          </a:p>
          <a:p>
            <a:pPr marL="651510" indent="-514350" algn="r" rtl="1">
              <a:buNone/>
            </a:pPr>
            <a:endParaRPr lang="fa-IR" dirty="0" smtClean="0"/>
          </a:p>
          <a:p>
            <a:pPr marL="651510" indent="-514350" algn="r" rtl="1">
              <a:buNone/>
            </a:pPr>
            <a:r>
              <a:rPr lang="fa-IR" dirty="0" smtClean="0"/>
              <a:t>    برونداد                          فرآيند                                  درونداد</a:t>
            </a:r>
          </a:p>
          <a:p>
            <a:pPr marL="651510" indent="-514350" algn="r" rtl="1">
              <a:buNone/>
            </a:pPr>
            <a:endParaRPr lang="fa-IR" dirty="0" smtClean="0"/>
          </a:p>
          <a:p>
            <a:pPr marL="651510" indent="-514350" algn="r" rtl="1">
              <a:buNone/>
            </a:pPr>
            <a:endParaRPr lang="fa-IR" dirty="0" smtClean="0"/>
          </a:p>
          <a:p>
            <a:pPr marL="651510" indent="-514350" algn="r" rtl="1">
              <a:buNone/>
            </a:pPr>
            <a:endParaRPr lang="fa-IR" dirty="0" smtClean="0"/>
          </a:p>
          <a:p>
            <a:pPr marL="651510" indent="-514350" algn="r" rtl="1">
              <a:buNone/>
            </a:pPr>
            <a:r>
              <a:rPr lang="fa-IR" dirty="0" smtClean="0"/>
              <a:t>                                      بازخورد</a:t>
            </a:r>
          </a:p>
          <a:p>
            <a:pPr marL="651510" indent="-514350" algn="r" rtl="1">
              <a:buNone/>
            </a:pPr>
            <a:endParaRPr lang="fa-IR" dirty="0" smtClean="0"/>
          </a:p>
          <a:p>
            <a:pPr marL="651510" indent="-514350" algn="r" rtl="1">
              <a:buNone/>
            </a:pPr>
            <a:r>
              <a:rPr lang="fa-IR" dirty="0" smtClean="0"/>
              <a:t>   </a:t>
            </a:r>
          </a:p>
        </p:txBody>
      </p:sp>
      <p:sp>
        <p:nvSpPr>
          <p:cNvPr id="4" name="Frame 3"/>
          <p:cNvSpPr/>
          <p:nvPr/>
        </p:nvSpPr>
        <p:spPr>
          <a:xfrm>
            <a:off x="3733800" y="2895600"/>
            <a:ext cx="2667000" cy="13716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solidFill>
                <a:schemeClr val="tx1"/>
              </a:solidFill>
            </a:endParaRPr>
          </a:p>
        </p:txBody>
      </p:sp>
      <p:sp>
        <p:nvSpPr>
          <p:cNvPr id="5" name="Right Arrow 4"/>
          <p:cNvSpPr/>
          <p:nvPr/>
        </p:nvSpPr>
        <p:spPr>
          <a:xfrm>
            <a:off x="2133600" y="32004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Right Arrow 5"/>
          <p:cNvSpPr/>
          <p:nvPr/>
        </p:nvSpPr>
        <p:spPr>
          <a:xfrm>
            <a:off x="6553200" y="32004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1" name="Bent Arrow 10"/>
          <p:cNvSpPr/>
          <p:nvPr/>
        </p:nvSpPr>
        <p:spPr>
          <a:xfrm rot="10800000">
            <a:off x="5791200" y="4419600"/>
            <a:ext cx="2438400" cy="114300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Bent Arrow 11"/>
          <p:cNvSpPr/>
          <p:nvPr/>
        </p:nvSpPr>
        <p:spPr>
          <a:xfrm rot="16200000">
            <a:off x="1981200" y="3581400"/>
            <a:ext cx="1066800" cy="274320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Footer Placeholder 7"/>
          <p:cNvSpPr>
            <a:spLocks noGrp="1"/>
          </p:cNvSpPr>
          <p:nvPr>
            <p:ph type="ftr" sz="quarter" idx="11"/>
          </p:nvPr>
        </p:nvSpPr>
        <p:spPr/>
        <p:txBody>
          <a:bodyPr/>
          <a:lstStyle/>
          <a:p>
            <a:endParaRPr lang="en-US" dirty="0"/>
          </a:p>
        </p:txBody>
      </p:sp>
    </p:spTree>
  </p:cSld>
  <p:clrMapOvr>
    <a:masterClrMapping/>
  </p:clrMapOvr>
  <p:transition spd="med">
    <p:newsfla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r">
              <a:buNone/>
            </a:pPr>
            <a:r>
              <a:rPr lang="fa-IR" sz="3200" dirty="0" smtClean="0">
                <a:solidFill>
                  <a:srgbClr val="66FF33"/>
                </a:solidFill>
              </a:rPr>
              <a:t>                                   </a:t>
            </a:r>
          </a:p>
          <a:p>
            <a:pPr algn="r">
              <a:buNone/>
            </a:pPr>
            <a:endParaRPr lang="fa-IR" sz="3200" dirty="0" smtClean="0">
              <a:solidFill>
                <a:srgbClr val="66FF33"/>
              </a:solidFill>
            </a:endParaRPr>
          </a:p>
          <a:p>
            <a:pPr algn="r">
              <a:buNone/>
            </a:pPr>
            <a:r>
              <a:rPr lang="fa-IR" sz="3200" dirty="0" smtClean="0">
                <a:solidFill>
                  <a:srgbClr val="66FF33"/>
                </a:solidFill>
              </a:rPr>
              <a:t>                                  مدیریت سنتی</a:t>
            </a:r>
            <a:endParaRPr lang="fa-IR" sz="3200" dirty="0">
              <a:solidFill>
                <a:srgbClr val="66FF33"/>
              </a:solidFill>
            </a:endParaRPr>
          </a:p>
          <a:p>
            <a:pPr algn="r">
              <a:buNone/>
            </a:pPr>
            <a:endParaRPr lang="fa-IR" sz="2400" dirty="0" smtClean="0"/>
          </a:p>
          <a:p>
            <a:pPr algn="r">
              <a:buNone/>
            </a:pPr>
            <a:r>
              <a:rPr lang="fa-IR" sz="2400" dirty="0" smtClean="0"/>
              <a:t>مدیریت سنتی که در ایران وجود دارد جزء مکتب کلاسیک است مدیریتی است که از نوع </a:t>
            </a:r>
          </a:p>
          <a:p>
            <a:pPr algn="r">
              <a:buNone/>
            </a:pPr>
            <a:endParaRPr lang="fa-IR" sz="2400" dirty="0" smtClean="0"/>
          </a:p>
          <a:p>
            <a:pPr algn="r">
              <a:buNone/>
            </a:pPr>
            <a:r>
              <a:rPr lang="fa-IR" sz="2400" dirty="0" smtClean="0"/>
              <a:t>موروثی می باشد در این نوع فرزند اول ذکور ولیعهد است  و لیاقت ملاک نیست در این </a:t>
            </a:r>
          </a:p>
          <a:p>
            <a:pPr algn="r">
              <a:buNone/>
            </a:pPr>
            <a:endParaRPr lang="fa-IR" sz="2400" dirty="0" smtClean="0"/>
          </a:p>
          <a:p>
            <a:pPr algn="r">
              <a:buNone/>
            </a:pPr>
            <a:r>
              <a:rPr lang="fa-IR" sz="2400" dirty="0" smtClean="0"/>
              <a:t>مدیریت خویشاوندی ملاک است وبعد از آن تخصص ، پارتی وپارتی بازی  ، باند وباند </a:t>
            </a:r>
          </a:p>
          <a:p>
            <a:pPr algn="r">
              <a:buNone/>
            </a:pPr>
            <a:endParaRPr lang="fa-IR" sz="2400" dirty="0" smtClean="0"/>
          </a:p>
          <a:p>
            <a:pPr algn="r">
              <a:buNone/>
            </a:pPr>
            <a:r>
              <a:rPr lang="fa-IR" sz="2400" dirty="0" smtClean="0"/>
              <a:t>بازی  از شیوه های این مکتب است ولیاقت وشایستگی ومدیریت ملاکهای اصلی برای </a:t>
            </a:r>
          </a:p>
          <a:p>
            <a:pPr algn="r">
              <a:buNone/>
            </a:pPr>
            <a:endParaRPr lang="fa-IR" sz="2400" dirty="0" smtClean="0"/>
          </a:p>
          <a:p>
            <a:pPr algn="r">
              <a:buNone/>
            </a:pPr>
            <a:r>
              <a:rPr lang="fa-IR" sz="2400" dirty="0" smtClean="0"/>
              <a:t>انتخاب نیستند .</a:t>
            </a:r>
          </a:p>
          <a:p>
            <a:pPr algn="r">
              <a:buNone/>
            </a:pPr>
            <a:endParaRPr lang="fa-IR" sz="2400" dirty="0" smtClean="0">
              <a:solidFill>
                <a:srgbClr val="66FF33"/>
              </a:solidFill>
            </a:endParaRPr>
          </a:p>
          <a:p>
            <a:pPr algn="r">
              <a:buNone/>
            </a:pPr>
            <a:endParaRPr lang="fa-IR" sz="2400" dirty="0" smtClean="0">
              <a:solidFill>
                <a:srgbClr val="66FF33"/>
              </a:solidFill>
            </a:endParaRPr>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ransition spd="med">
    <p:newsfla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algn="r" rtl="1">
              <a:buNone/>
            </a:pPr>
            <a:r>
              <a:rPr lang="fa-IR" sz="3200" dirty="0" smtClean="0">
                <a:solidFill>
                  <a:srgbClr val="92D050"/>
                </a:solidFill>
              </a:rPr>
              <a:t>مهارتهای مدیریت ازنظر هنری فائول </a:t>
            </a:r>
          </a:p>
          <a:p>
            <a:pPr marL="651510" indent="-514350" algn="r" rtl="1">
              <a:buNone/>
            </a:pPr>
            <a:r>
              <a:rPr lang="fa-IR" dirty="0" smtClean="0">
                <a:solidFill>
                  <a:srgbClr val="00B0F0"/>
                </a:solidFill>
              </a:rPr>
              <a:t>1) وظایف تخصصی ( فنی )</a:t>
            </a:r>
            <a:endParaRPr lang="fa-IR" sz="3000" dirty="0" smtClean="0">
              <a:solidFill>
                <a:srgbClr val="00B0F0"/>
              </a:solidFill>
            </a:endParaRPr>
          </a:p>
          <a:p>
            <a:pPr algn="r" rtl="1">
              <a:buNone/>
            </a:pPr>
            <a:r>
              <a:rPr lang="fa-IR" sz="2600" dirty="0" smtClean="0"/>
              <a:t>فرد در یک رشته ی خاص فنی مدرک خود را کسب نموده باشد .</a:t>
            </a:r>
          </a:p>
          <a:p>
            <a:pPr algn="r" rtl="1">
              <a:buNone/>
            </a:pPr>
            <a:endParaRPr lang="fa-IR" dirty="0" smtClean="0">
              <a:solidFill>
                <a:srgbClr val="00B0F0"/>
              </a:solidFill>
            </a:endParaRPr>
          </a:p>
          <a:p>
            <a:pPr algn="r" rtl="1">
              <a:buNone/>
            </a:pPr>
            <a:r>
              <a:rPr lang="fa-IR" dirty="0" smtClean="0">
                <a:solidFill>
                  <a:srgbClr val="00B0F0"/>
                </a:solidFill>
              </a:rPr>
              <a:t>2) وظایف خاص :( وظايف مديريت)</a:t>
            </a:r>
          </a:p>
          <a:p>
            <a:pPr algn="r" rtl="1">
              <a:buNone/>
            </a:pPr>
            <a:r>
              <a:rPr lang="fa-IR" sz="2400" dirty="0" smtClean="0"/>
              <a:t>1.برنامه ریزی</a:t>
            </a:r>
          </a:p>
          <a:p>
            <a:pPr algn="r" rtl="1">
              <a:buNone/>
            </a:pPr>
            <a:r>
              <a:rPr lang="fa-IR" sz="2400" dirty="0" smtClean="0"/>
              <a:t>2. سازماندهی</a:t>
            </a:r>
          </a:p>
          <a:p>
            <a:pPr algn="r" rtl="1">
              <a:buNone/>
            </a:pPr>
            <a:r>
              <a:rPr lang="fa-IR" sz="2400" dirty="0" smtClean="0"/>
              <a:t>3. قدرت رهبری</a:t>
            </a:r>
          </a:p>
          <a:p>
            <a:pPr algn="r" rtl="1">
              <a:buNone/>
            </a:pPr>
            <a:r>
              <a:rPr lang="fa-IR" sz="2400" dirty="0" smtClean="0"/>
              <a:t>4. هماهنگی</a:t>
            </a:r>
          </a:p>
          <a:p>
            <a:pPr algn="r" rtl="1">
              <a:buNone/>
            </a:pPr>
            <a:r>
              <a:rPr lang="fa-IR" sz="2400" dirty="0" smtClean="0"/>
              <a:t>5. نظارت وکنترل </a:t>
            </a:r>
            <a:endParaRPr lang="en-US" sz="2400" dirty="0" smtClean="0"/>
          </a:p>
          <a:p>
            <a:pPr algn="r" rtl="1">
              <a:buNone/>
            </a:pPr>
            <a:r>
              <a:rPr lang="fa-IR" dirty="0" smtClean="0">
                <a:solidFill>
                  <a:srgbClr val="00B0F0"/>
                </a:solidFill>
              </a:rPr>
              <a:t>3)  مهارتهای عمومی :</a:t>
            </a:r>
          </a:p>
          <a:p>
            <a:pPr marL="651510" indent="-514350" algn="r" rtl="1">
              <a:buNone/>
            </a:pPr>
            <a:r>
              <a:rPr lang="fa-IR" sz="2400" dirty="0" smtClean="0"/>
              <a:t>1.حسابداري</a:t>
            </a:r>
          </a:p>
          <a:p>
            <a:pPr marL="651510" indent="-514350" algn="r" rtl="1">
              <a:buNone/>
            </a:pPr>
            <a:r>
              <a:rPr lang="fa-IR" sz="2400" dirty="0" smtClean="0"/>
              <a:t>2.انبار داری</a:t>
            </a:r>
          </a:p>
          <a:p>
            <a:pPr marL="651510" indent="-514350" algn="r" rtl="1">
              <a:buNone/>
            </a:pPr>
            <a:r>
              <a:rPr lang="fa-IR" sz="2400" dirty="0" smtClean="0"/>
              <a:t>3. قانون کار</a:t>
            </a:r>
          </a:p>
          <a:p>
            <a:pPr marL="651510" indent="-514350" algn="r" rtl="1">
              <a:buNone/>
            </a:pPr>
            <a:r>
              <a:rPr lang="fa-IR" sz="2400" dirty="0" smtClean="0"/>
              <a:t>4. ایمنی وبهداشت</a:t>
            </a:r>
          </a:p>
          <a:p>
            <a:pPr marL="651510" indent="-514350" algn="r" rtl="1">
              <a:buNone/>
            </a:pPr>
            <a:r>
              <a:rPr lang="fa-IR" sz="2400" dirty="0" smtClean="0"/>
              <a:t>5. صادرات </a:t>
            </a:r>
          </a:p>
          <a:p>
            <a:pPr marL="651510" indent="-514350" algn="r" rtl="1">
              <a:buNone/>
            </a:pPr>
            <a:endParaRPr lang="en-US" dirty="0" smtClean="0">
              <a:cs typeface="B Zar" pitchFamily="2" charset="-78"/>
            </a:endParaRPr>
          </a:p>
          <a:p>
            <a:endParaRPr lang="en-US" dirty="0"/>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ransition spd="med">
    <p:newsfla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r" rtl="1">
              <a:buNone/>
            </a:pPr>
            <a:endParaRPr lang="fa-IR" sz="3200" dirty="0" smtClean="0">
              <a:solidFill>
                <a:srgbClr val="66FF33"/>
              </a:solidFill>
            </a:endParaRPr>
          </a:p>
          <a:p>
            <a:pPr algn="r" rtl="1">
              <a:buNone/>
            </a:pPr>
            <a:r>
              <a:rPr lang="fa-IR" sz="3200" dirty="0" smtClean="0">
                <a:solidFill>
                  <a:srgbClr val="66FF33"/>
                </a:solidFill>
              </a:rPr>
              <a:t>فرق بين نظریه تیلور و</a:t>
            </a:r>
            <a:r>
              <a:rPr lang="en-US" sz="3200" dirty="0" smtClean="0">
                <a:solidFill>
                  <a:srgbClr val="66FF33"/>
                </a:solidFill>
              </a:rPr>
              <a:t> </a:t>
            </a:r>
            <a:r>
              <a:rPr lang="fa-IR" sz="3200" dirty="0" smtClean="0">
                <a:solidFill>
                  <a:srgbClr val="66FF33"/>
                </a:solidFill>
              </a:rPr>
              <a:t>فایول :</a:t>
            </a:r>
            <a:endParaRPr lang="en-US" sz="3200" dirty="0" smtClean="0">
              <a:solidFill>
                <a:srgbClr val="66FF33"/>
              </a:solidFill>
            </a:endParaRPr>
          </a:p>
          <a:p>
            <a:pPr algn="r" rtl="1">
              <a:buNone/>
            </a:pPr>
            <a:endParaRPr lang="fa-IR" sz="2400" dirty="0" smtClean="0"/>
          </a:p>
          <a:p>
            <a:pPr algn="r" rtl="1">
              <a:buNone/>
            </a:pPr>
            <a:endParaRPr lang="fa-IR" sz="2400" dirty="0" smtClean="0"/>
          </a:p>
          <a:p>
            <a:pPr algn="r" rtl="1">
              <a:buNone/>
            </a:pPr>
            <a:r>
              <a:rPr lang="fa-IR" sz="2400" dirty="0" smtClean="0"/>
              <a:t>1) نظریه تیلور به این صورت است که یک مدیر باید طبقه به طبقه صعود كند تا یک </a:t>
            </a:r>
          </a:p>
          <a:p>
            <a:pPr algn="r" rtl="1">
              <a:buNone/>
            </a:pPr>
            <a:r>
              <a:rPr lang="fa-IR" sz="2400" dirty="0" smtClean="0"/>
              <a:t>مدیر عالی شود مثل ارتش </a:t>
            </a:r>
          </a:p>
          <a:p>
            <a:pPr algn="r" rtl="1">
              <a:buNone/>
            </a:pPr>
            <a:endParaRPr lang="fa-IR" sz="2400" dirty="0" smtClean="0"/>
          </a:p>
          <a:p>
            <a:pPr algn="r" rtl="1">
              <a:buNone/>
            </a:pPr>
            <a:endParaRPr lang="fa-IR" sz="2400" dirty="0" smtClean="0"/>
          </a:p>
          <a:p>
            <a:pPr algn="r" rtl="1">
              <a:buNone/>
            </a:pPr>
            <a:r>
              <a:rPr lang="fa-IR" sz="2400" dirty="0" smtClean="0"/>
              <a:t>2) ولی فایول می گوید اگر کسی لیاقت وتوانایی داشته باشد با توجه به توانايي هاي او </a:t>
            </a:r>
          </a:p>
          <a:p>
            <a:pPr algn="r" rtl="1">
              <a:buNone/>
            </a:pPr>
            <a:endParaRPr lang="fa-IR" sz="2400" dirty="0" smtClean="0"/>
          </a:p>
          <a:p>
            <a:pPr algn="r" rtl="1">
              <a:buNone/>
            </a:pPr>
            <a:r>
              <a:rPr lang="fa-IR" sz="2400" dirty="0" smtClean="0"/>
              <a:t>می تواند در هر طبقه از مديريت منصوب شود .</a:t>
            </a:r>
          </a:p>
          <a:p>
            <a:pPr>
              <a:buNone/>
            </a:pPr>
            <a:endParaRPr lang="en-US" dirty="0"/>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ransition spd="med">
    <p:newsfla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r">
              <a:buNone/>
            </a:pPr>
            <a:r>
              <a:rPr lang="fa-IR" sz="3200" dirty="0" smtClean="0">
                <a:solidFill>
                  <a:srgbClr val="FFFF00"/>
                </a:solidFill>
              </a:rPr>
              <a:t>هرم مدیریت تيلور( سلسله مراتب در مديريت )</a:t>
            </a:r>
          </a:p>
          <a:p>
            <a:pPr algn="r" rtl="1">
              <a:buNone/>
            </a:pPr>
            <a:r>
              <a:rPr lang="fa-IR" sz="2400" dirty="0" smtClean="0"/>
              <a:t> </a:t>
            </a:r>
            <a:endParaRPr lang="en-US" sz="2400" dirty="0" smtClean="0"/>
          </a:p>
          <a:p>
            <a:pPr algn="r" rtl="1">
              <a:buNone/>
            </a:pPr>
            <a:r>
              <a:rPr lang="fa-IR" sz="2400" dirty="0" smtClean="0"/>
              <a:t>  </a:t>
            </a:r>
            <a:endParaRPr lang="en-US" sz="2400" dirty="0" smtClean="0"/>
          </a:p>
          <a:p>
            <a:pPr algn="r" rtl="1">
              <a:buNone/>
            </a:pPr>
            <a:r>
              <a:rPr lang="fa-IR" sz="2400" dirty="0" smtClean="0"/>
              <a:t> </a:t>
            </a:r>
            <a:endParaRPr lang="en-US" sz="2400" dirty="0" smtClean="0"/>
          </a:p>
          <a:p>
            <a:pPr algn="r" rtl="1">
              <a:buNone/>
            </a:pPr>
            <a:endParaRPr lang="fa-IR" sz="2400" dirty="0" smtClean="0"/>
          </a:p>
          <a:p>
            <a:pPr algn="r" rtl="1">
              <a:buNone/>
            </a:pPr>
            <a:endParaRPr lang="fa-IR" sz="2400" dirty="0" smtClean="0"/>
          </a:p>
          <a:p>
            <a:pPr algn="r" rtl="1">
              <a:buNone/>
            </a:pPr>
            <a:endParaRPr lang="fa-IR" sz="2400" dirty="0" smtClean="0"/>
          </a:p>
          <a:p>
            <a:pPr algn="r" rtl="1">
              <a:buNone/>
            </a:pPr>
            <a:endParaRPr lang="fa-IR" sz="2400" dirty="0" smtClean="0"/>
          </a:p>
          <a:p>
            <a:pPr algn="r" rtl="1">
              <a:buNone/>
            </a:pPr>
            <a:endParaRPr lang="fa-IR" sz="2400" dirty="0" smtClean="0"/>
          </a:p>
          <a:p>
            <a:pPr algn="r" rtl="1">
              <a:buNone/>
            </a:pPr>
            <a:endParaRPr lang="fa-IR" sz="2400" dirty="0" smtClean="0"/>
          </a:p>
          <a:p>
            <a:pPr algn="r" rtl="1">
              <a:buNone/>
            </a:pPr>
            <a:endParaRPr lang="fa-IR" sz="2400" dirty="0" smtClean="0"/>
          </a:p>
          <a:p>
            <a:pPr algn="r" rtl="1">
              <a:buNone/>
            </a:pPr>
            <a:endParaRPr lang="fa-IR" sz="2400" dirty="0" smtClean="0"/>
          </a:p>
          <a:p>
            <a:pPr algn="r" rtl="1">
              <a:buNone/>
            </a:pPr>
            <a:r>
              <a:rPr lang="fa-IR" sz="2400" dirty="0" smtClean="0"/>
              <a:t>تيلور معتقد است برای آنکه کسی یک مدیر عالی شود می بایست از سرپرستی شروع وبا ترقي پيشرفت پلكان را گذرانيده تا یک مدیر عالی شود .</a:t>
            </a:r>
          </a:p>
          <a:p>
            <a:pPr algn="r" rtl="1">
              <a:buNone/>
            </a:pPr>
            <a:r>
              <a:rPr lang="fa-IR" sz="2400" dirty="0" smtClean="0"/>
              <a:t> </a:t>
            </a:r>
            <a:endParaRPr lang="en-US" sz="2400" dirty="0" smtClean="0"/>
          </a:p>
          <a:p>
            <a:pPr algn="r" rtl="1"/>
            <a:endParaRPr lang="en-US" sz="3000" dirty="0" smtClean="0">
              <a:cs typeface="B Zar" pitchFamily="2" charset="-78"/>
            </a:endParaRPr>
          </a:p>
          <a:p>
            <a:pPr algn="r" rtl="1">
              <a:buNone/>
            </a:pPr>
            <a:r>
              <a:rPr lang="fa-IR" sz="3000" dirty="0" smtClean="0">
                <a:cs typeface="B Zar" pitchFamily="2" charset="-78"/>
              </a:rPr>
              <a:t>  </a:t>
            </a:r>
          </a:p>
        </p:txBody>
      </p:sp>
      <p:graphicFrame>
        <p:nvGraphicFramePr>
          <p:cNvPr id="8" name="Diagram 7"/>
          <p:cNvGraphicFramePr/>
          <p:nvPr/>
        </p:nvGraphicFramePr>
        <p:xfrm>
          <a:off x="1600200" y="1676400"/>
          <a:ext cx="5257800" cy="294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2" name="Straight Connector 11"/>
          <p:cNvCxnSpPr/>
          <p:nvPr/>
        </p:nvCxnSpPr>
        <p:spPr>
          <a:xfrm rot="10800000">
            <a:off x="2286000" y="3886200"/>
            <a:ext cx="3886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819400" y="3352800"/>
            <a:ext cx="2895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3200400" y="2895600"/>
            <a:ext cx="20574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Footer Placeholder 6"/>
          <p:cNvSpPr>
            <a:spLocks noGrp="1"/>
          </p:cNvSpPr>
          <p:nvPr>
            <p:ph type="ftr" sz="quarter" idx="11"/>
          </p:nvPr>
        </p:nvSpPr>
        <p:spPr/>
        <p:txBody>
          <a:bodyPr/>
          <a:lstStyle/>
          <a:p>
            <a:endParaRPr lang="en-US" dirty="0"/>
          </a:p>
        </p:txBody>
      </p:sp>
    </p:spTree>
  </p:cSld>
  <p:clrMapOvr>
    <a:masterClrMapping/>
  </p:clrMapOvr>
  <p:transition spd="med">
    <p:newsfla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r" rtl="1">
              <a:buNone/>
            </a:pPr>
            <a:r>
              <a:rPr lang="fa-IR" dirty="0" smtClean="0">
                <a:cs typeface="B Zar" pitchFamily="2" charset="-78"/>
              </a:rPr>
              <a:t> </a:t>
            </a:r>
            <a:endParaRPr lang="en-US" dirty="0" smtClean="0">
              <a:cs typeface="B Zar" pitchFamily="2" charset="-78"/>
            </a:endParaRPr>
          </a:p>
          <a:p>
            <a:pPr algn="ctr" rtl="1">
              <a:buNone/>
            </a:pPr>
            <a:r>
              <a:rPr lang="fa-IR" sz="3200" dirty="0" smtClean="0">
                <a:solidFill>
                  <a:srgbClr val="FFFF00"/>
                </a:solidFill>
              </a:rPr>
              <a:t>توزيع نیروی انسانی در کشور های صنعتی</a:t>
            </a:r>
          </a:p>
          <a:p>
            <a:pPr algn="r" rtl="1">
              <a:buNone/>
            </a:pPr>
            <a:endParaRPr lang="en-US" sz="3000" dirty="0" smtClean="0">
              <a:cs typeface="B Zar" pitchFamily="2" charset="-78"/>
            </a:endParaRPr>
          </a:p>
          <a:p>
            <a:pPr>
              <a:buNone/>
            </a:pPr>
            <a:endParaRPr lang="en-US" dirty="0"/>
          </a:p>
        </p:txBody>
      </p:sp>
      <p:graphicFrame>
        <p:nvGraphicFramePr>
          <p:cNvPr id="10" name="Diagram 9"/>
          <p:cNvGraphicFramePr/>
          <p:nvPr/>
        </p:nvGraphicFramePr>
        <p:xfrm>
          <a:off x="1524000" y="2057400"/>
          <a:ext cx="6096000" cy="353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20" name="Straight Connector 19"/>
          <p:cNvCxnSpPr/>
          <p:nvPr/>
        </p:nvCxnSpPr>
        <p:spPr>
          <a:xfrm rot="10800000" flipV="1">
            <a:off x="3581400" y="3124200"/>
            <a:ext cx="18288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3200400" y="3581400"/>
            <a:ext cx="26670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2514600" y="4419600"/>
            <a:ext cx="40386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2895600" y="3962400"/>
            <a:ext cx="3276600" cy="76200"/>
          </a:xfrm>
          <a:prstGeom prst="line">
            <a:avLst/>
          </a:prstGeom>
        </p:spPr>
        <p:style>
          <a:lnRef idx="1">
            <a:schemeClr val="accent1"/>
          </a:lnRef>
          <a:fillRef idx="0">
            <a:schemeClr val="accent1"/>
          </a:fillRef>
          <a:effectRef idx="0">
            <a:schemeClr val="accent1"/>
          </a:effectRef>
          <a:fontRef idx="minor">
            <a:schemeClr val="tx1"/>
          </a:fontRef>
        </p:style>
      </p:cxnSp>
      <p:sp>
        <p:nvSpPr>
          <p:cNvPr id="8" name="Footer Placeholder 7"/>
          <p:cNvSpPr>
            <a:spLocks noGrp="1"/>
          </p:cNvSpPr>
          <p:nvPr>
            <p:ph type="ftr" sz="quarter" idx="11"/>
          </p:nvPr>
        </p:nvSpPr>
        <p:spPr/>
        <p:txBody>
          <a:bodyPr/>
          <a:lstStyle/>
          <a:p>
            <a:endParaRPr lang="en-US" dirty="0"/>
          </a:p>
        </p:txBody>
      </p:sp>
    </p:spTree>
  </p:cSld>
  <p:clrMapOvr>
    <a:masterClrMapping/>
  </p:clrMapOvr>
  <p:transition spd="med">
    <p:newsfla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7010400"/>
          </a:xfrm>
        </p:spPr>
        <p:txBody>
          <a:bodyPr>
            <a:normAutofit/>
          </a:bodyPr>
          <a:lstStyle/>
          <a:p>
            <a:pPr algn="r" rtl="1">
              <a:buNone/>
            </a:pPr>
            <a:r>
              <a:rPr lang="fa-IR" sz="2400" dirty="0" smtClean="0"/>
              <a:t>توزيع نيروي انساني در کشورهای مختلف متفاوت است در کشورهای پیشرفته وعقب </a:t>
            </a:r>
          </a:p>
          <a:p>
            <a:pPr algn="r" rtl="1">
              <a:buNone/>
            </a:pPr>
            <a:r>
              <a:rPr lang="fa-IR" sz="2400" dirty="0" smtClean="0"/>
              <a:t>مانده به صورت زیر است .</a:t>
            </a:r>
            <a:endParaRPr lang="en-US" sz="2400" dirty="0" smtClean="0"/>
          </a:p>
          <a:p>
            <a:pPr algn="r" rtl="1">
              <a:buNone/>
            </a:pPr>
            <a:r>
              <a:rPr lang="fa-IR" sz="2400" dirty="0" smtClean="0"/>
              <a:t>        </a:t>
            </a:r>
          </a:p>
          <a:p>
            <a:pPr algn="r" rtl="1">
              <a:buNone/>
            </a:pPr>
            <a:r>
              <a:rPr lang="fa-IR" sz="3000" dirty="0" smtClean="0">
                <a:solidFill>
                  <a:srgbClr val="66FF33"/>
                </a:solidFill>
              </a:rPr>
              <a:t>           </a:t>
            </a:r>
            <a:r>
              <a:rPr lang="fa-IR" sz="3000" b="1" dirty="0" smtClean="0"/>
              <a:t>پیشرفته                         عقب مانده</a:t>
            </a:r>
          </a:p>
          <a:p>
            <a:pPr algn="r" rtl="1">
              <a:buNone/>
            </a:pPr>
            <a:r>
              <a:rPr lang="fa-IR" sz="3000" b="1" dirty="0" smtClean="0">
                <a:cs typeface="B Zar" pitchFamily="2" charset="-78"/>
              </a:rPr>
              <a:t>                                     </a:t>
            </a:r>
          </a:p>
          <a:p>
            <a:pPr algn="r" rtl="1">
              <a:buNone/>
            </a:pPr>
            <a:r>
              <a:rPr lang="fa-IR" sz="3000" b="1" dirty="0" smtClean="0">
                <a:cs typeface="B Zar" pitchFamily="2" charset="-78"/>
              </a:rPr>
              <a:t>     </a:t>
            </a:r>
          </a:p>
          <a:p>
            <a:pPr algn="r" rtl="1">
              <a:buNone/>
            </a:pPr>
            <a:r>
              <a:rPr lang="fa-IR" sz="3000" b="1" dirty="0" smtClean="0">
                <a:cs typeface="B Zar" pitchFamily="2" charset="-78"/>
              </a:rPr>
              <a:t>                                    </a:t>
            </a:r>
          </a:p>
          <a:p>
            <a:pPr algn="r" rtl="1">
              <a:buNone/>
            </a:pPr>
            <a:r>
              <a:rPr lang="fa-IR" sz="3000" b="1" dirty="0" smtClean="0">
                <a:cs typeface="B Zar" pitchFamily="2" charset="-78"/>
              </a:rPr>
              <a:t>                                         </a:t>
            </a:r>
          </a:p>
          <a:p>
            <a:pPr algn="r" rtl="1">
              <a:buNone/>
            </a:pPr>
            <a:endParaRPr lang="fa-IR" sz="2300" dirty="0" smtClean="0">
              <a:cs typeface="B Badr" pitchFamily="2" charset="-78"/>
            </a:endParaRPr>
          </a:p>
          <a:p>
            <a:pPr algn="r" rtl="1">
              <a:buNone/>
            </a:pPr>
            <a:endParaRPr lang="fa-IR" sz="2300" dirty="0" smtClean="0">
              <a:cs typeface="B Badr" pitchFamily="2" charset="-78"/>
            </a:endParaRPr>
          </a:p>
        </p:txBody>
      </p:sp>
      <p:sp>
        <p:nvSpPr>
          <p:cNvPr id="4" name="Oval 3"/>
          <p:cNvSpPr/>
          <p:nvPr/>
        </p:nvSpPr>
        <p:spPr>
          <a:xfrm>
            <a:off x="6172200" y="2209800"/>
            <a:ext cx="2819400" cy="4572000"/>
          </a:xfrm>
          <a:prstGeom prst="ellipse">
            <a:avLst/>
          </a:prstGeom>
          <a:ln/>
        </p:spPr>
        <p:style>
          <a:lnRef idx="1">
            <a:schemeClr val="accent5"/>
          </a:lnRef>
          <a:fillRef idx="2">
            <a:schemeClr val="accent5"/>
          </a:fillRef>
          <a:effectRef idx="1">
            <a:schemeClr val="accent5"/>
          </a:effectRef>
          <a:fontRef idx="minor">
            <a:schemeClr val="dk1"/>
          </a:fontRef>
        </p:style>
        <p:txBody>
          <a:bodyPr rtlCol="0" anchor="t"/>
          <a:lstStyle/>
          <a:p>
            <a:pPr algn="ctr"/>
            <a:endParaRPr lang="fa-IR" dirty="0" smtClean="0">
              <a:solidFill>
                <a:schemeClr val="bg1"/>
              </a:solidFill>
            </a:endParaRPr>
          </a:p>
          <a:p>
            <a:pPr algn="ctr"/>
            <a:r>
              <a:rPr lang="fa-IR" sz="3500" dirty="0" smtClean="0">
                <a:solidFill>
                  <a:schemeClr val="bg1"/>
                </a:solidFill>
                <a:cs typeface="B Zar" pitchFamily="2" charset="-78"/>
              </a:rPr>
              <a:t>محقق</a:t>
            </a:r>
          </a:p>
          <a:p>
            <a:pPr algn="ctr"/>
            <a:r>
              <a:rPr lang="fa-IR" sz="3500" dirty="0" smtClean="0">
                <a:solidFill>
                  <a:schemeClr val="bg1"/>
                </a:solidFill>
                <a:cs typeface="B Zar" pitchFamily="2" charset="-78"/>
              </a:rPr>
              <a:t>مهندس</a:t>
            </a:r>
          </a:p>
          <a:p>
            <a:pPr algn="ctr"/>
            <a:r>
              <a:rPr lang="fa-IR" sz="3200" dirty="0" smtClean="0">
                <a:solidFill>
                  <a:schemeClr val="bg1"/>
                </a:solidFill>
              </a:rPr>
              <a:t>تکنسین</a:t>
            </a:r>
          </a:p>
          <a:p>
            <a:pPr algn="ctr"/>
            <a:r>
              <a:rPr lang="fa-IR" sz="3500" dirty="0" smtClean="0">
                <a:solidFill>
                  <a:schemeClr val="bg1"/>
                </a:solidFill>
                <a:cs typeface="B Zar" pitchFamily="2" charset="-78"/>
              </a:rPr>
              <a:t>کارگر عادی </a:t>
            </a:r>
          </a:p>
          <a:p>
            <a:pPr algn="ctr"/>
            <a:r>
              <a:rPr lang="fa-IR" sz="3500" dirty="0" smtClean="0">
                <a:solidFill>
                  <a:schemeClr val="bg1"/>
                </a:solidFill>
                <a:cs typeface="B Zar" pitchFamily="2" charset="-78"/>
              </a:rPr>
              <a:t>کارگر ساده</a:t>
            </a:r>
            <a:endParaRPr lang="en-US" sz="3500" dirty="0">
              <a:solidFill>
                <a:schemeClr val="bg1"/>
              </a:solidFill>
              <a:cs typeface="B Zar" pitchFamily="2" charset="-78"/>
            </a:endParaRPr>
          </a:p>
        </p:txBody>
      </p:sp>
      <p:sp>
        <p:nvSpPr>
          <p:cNvPr id="5" name="Isosceles Triangle 4"/>
          <p:cNvSpPr/>
          <p:nvPr/>
        </p:nvSpPr>
        <p:spPr>
          <a:xfrm>
            <a:off x="381000" y="990600"/>
            <a:ext cx="2819400" cy="1447800"/>
          </a:xfrm>
          <a:prstGeom prst="triangle">
            <a:avLst>
              <a:gd name="adj" fmla="val 50371"/>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a-IR" sz="3000" b="1" dirty="0" smtClean="0">
                <a:solidFill>
                  <a:schemeClr val="bg1"/>
                </a:solidFill>
                <a:cs typeface="B Zar" pitchFamily="2" charset="-78"/>
              </a:rPr>
              <a:t>محقق</a:t>
            </a:r>
            <a:endParaRPr lang="en-US" sz="3000" b="1" dirty="0">
              <a:solidFill>
                <a:schemeClr val="bg1"/>
              </a:solidFill>
              <a:cs typeface="B Zar" pitchFamily="2" charset="-78"/>
            </a:endParaRPr>
          </a:p>
        </p:txBody>
      </p:sp>
      <p:sp>
        <p:nvSpPr>
          <p:cNvPr id="6" name="Rectangle 5"/>
          <p:cNvSpPr/>
          <p:nvPr/>
        </p:nvSpPr>
        <p:spPr>
          <a:xfrm>
            <a:off x="381000" y="2438400"/>
            <a:ext cx="2819400" cy="28194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t"/>
          <a:lstStyle/>
          <a:p>
            <a:pPr algn="ctr"/>
            <a:r>
              <a:rPr lang="fa-IR" sz="3000" b="1" dirty="0" smtClean="0">
                <a:solidFill>
                  <a:schemeClr val="bg1"/>
                </a:solidFill>
                <a:cs typeface="B Zar" pitchFamily="2" charset="-78"/>
              </a:rPr>
              <a:t>مهندس</a:t>
            </a:r>
          </a:p>
          <a:p>
            <a:pPr algn="ctr"/>
            <a:r>
              <a:rPr lang="fa-IR" sz="3000" b="1" dirty="0" smtClean="0">
                <a:solidFill>
                  <a:schemeClr val="tx1"/>
                </a:solidFill>
                <a:cs typeface="B Zar" pitchFamily="2" charset="-78"/>
              </a:rPr>
              <a:t> </a:t>
            </a:r>
          </a:p>
          <a:p>
            <a:pPr algn="ctr"/>
            <a:r>
              <a:rPr lang="fa-IR" sz="3000" b="1" dirty="0" smtClean="0">
                <a:solidFill>
                  <a:schemeClr val="bg1"/>
                </a:solidFill>
              </a:rPr>
              <a:t>تکنسین</a:t>
            </a:r>
            <a:r>
              <a:rPr lang="fa-IR" sz="3000" b="1" dirty="0" smtClean="0">
                <a:solidFill>
                  <a:schemeClr val="bg1"/>
                </a:solidFill>
                <a:cs typeface="B Zar" pitchFamily="2" charset="-78"/>
              </a:rPr>
              <a:t> </a:t>
            </a:r>
          </a:p>
          <a:p>
            <a:pPr algn="ctr"/>
            <a:endParaRPr lang="fa-IR" sz="3000" b="1" dirty="0" smtClean="0">
              <a:solidFill>
                <a:schemeClr val="bg1"/>
              </a:solidFill>
              <a:cs typeface="B Zar" pitchFamily="2" charset="-78"/>
            </a:endParaRPr>
          </a:p>
          <a:p>
            <a:pPr algn="ctr"/>
            <a:r>
              <a:rPr lang="fa-IR" sz="3000" b="1" dirty="0" smtClean="0">
                <a:solidFill>
                  <a:schemeClr val="bg1"/>
                </a:solidFill>
                <a:cs typeface="B Zar" pitchFamily="2" charset="-78"/>
              </a:rPr>
              <a:t>کارگر عادی</a:t>
            </a:r>
            <a:r>
              <a:rPr lang="fa-IR" dirty="0" smtClean="0">
                <a:solidFill>
                  <a:schemeClr val="bg1"/>
                </a:solidFill>
              </a:rPr>
              <a:t> </a:t>
            </a:r>
          </a:p>
          <a:p>
            <a:pPr algn="ctr"/>
            <a:endParaRPr lang="fa-IR" dirty="0" smtClean="0">
              <a:solidFill>
                <a:schemeClr val="bg1"/>
              </a:solidFill>
            </a:endParaRPr>
          </a:p>
          <a:p>
            <a:pPr algn="ctr"/>
            <a:endParaRPr lang="en-US" dirty="0">
              <a:solidFill>
                <a:schemeClr val="bg1"/>
              </a:solidFill>
            </a:endParaRPr>
          </a:p>
        </p:txBody>
      </p:sp>
      <p:cxnSp>
        <p:nvCxnSpPr>
          <p:cNvPr id="10" name="Straight Connector 9"/>
          <p:cNvCxnSpPr/>
          <p:nvPr/>
        </p:nvCxnSpPr>
        <p:spPr>
          <a:xfrm>
            <a:off x="6172200" y="4800600"/>
            <a:ext cx="2819400" cy="1588"/>
          </a:xfrm>
          <a:prstGeom prst="line">
            <a:avLst/>
          </a:prstGeom>
          <a:ln>
            <a:solidFill>
              <a:schemeClr val="tx1"/>
            </a:solidFill>
          </a:ln>
        </p:spPr>
        <p:style>
          <a:lnRef idx="3">
            <a:schemeClr val="dk1"/>
          </a:lnRef>
          <a:fillRef idx="0">
            <a:schemeClr val="dk1"/>
          </a:fillRef>
          <a:effectRef idx="2">
            <a:schemeClr val="dk1"/>
          </a:effectRef>
          <a:fontRef idx="minor">
            <a:schemeClr val="tx1"/>
          </a:fontRef>
        </p:style>
      </p:cxnSp>
      <p:cxnSp>
        <p:nvCxnSpPr>
          <p:cNvPr id="14" name="Straight Connector 13"/>
          <p:cNvCxnSpPr/>
          <p:nvPr/>
        </p:nvCxnSpPr>
        <p:spPr>
          <a:xfrm>
            <a:off x="6324600" y="5334000"/>
            <a:ext cx="2590800" cy="1588"/>
          </a:xfrm>
          <a:prstGeom prst="line">
            <a:avLst/>
          </a:prstGeom>
          <a:ln>
            <a:solidFill>
              <a:schemeClr val="tx1"/>
            </a:solidFill>
          </a:ln>
        </p:spPr>
        <p:style>
          <a:lnRef idx="3">
            <a:schemeClr val="dk1"/>
          </a:lnRef>
          <a:fillRef idx="0">
            <a:schemeClr val="dk1"/>
          </a:fillRef>
          <a:effectRef idx="2">
            <a:schemeClr val="dk1"/>
          </a:effectRef>
          <a:fontRef idx="minor">
            <a:schemeClr val="tx1"/>
          </a:fontRef>
        </p:style>
      </p:cxnSp>
      <p:cxnSp>
        <p:nvCxnSpPr>
          <p:cNvPr id="15" name="Straight Connector 14"/>
          <p:cNvCxnSpPr/>
          <p:nvPr/>
        </p:nvCxnSpPr>
        <p:spPr>
          <a:xfrm>
            <a:off x="381000" y="4114800"/>
            <a:ext cx="2819400" cy="1588"/>
          </a:xfrm>
          <a:prstGeom prst="line">
            <a:avLst/>
          </a:prstGeom>
          <a:ln>
            <a:solidFill>
              <a:schemeClr val="tx1"/>
            </a:solidFill>
          </a:ln>
        </p:spPr>
        <p:style>
          <a:lnRef idx="3">
            <a:schemeClr val="dk1"/>
          </a:lnRef>
          <a:fillRef idx="0">
            <a:schemeClr val="dk1"/>
          </a:fillRef>
          <a:effectRef idx="2">
            <a:schemeClr val="dk1"/>
          </a:effectRef>
          <a:fontRef idx="minor">
            <a:schemeClr val="tx1"/>
          </a:fontRef>
        </p:style>
      </p:cxnSp>
      <p:cxnSp>
        <p:nvCxnSpPr>
          <p:cNvPr id="16" name="Straight Connector 15"/>
          <p:cNvCxnSpPr/>
          <p:nvPr/>
        </p:nvCxnSpPr>
        <p:spPr>
          <a:xfrm>
            <a:off x="6172200" y="4267200"/>
            <a:ext cx="2819400" cy="1588"/>
          </a:xfrm>
          <a:prstGeom prst="line">
            <a:avLst/>
          </a:prstGeom>
          <a:ln>
            <a:solidFill>
              <a:schemeClr val="tx1"/>
            </a:solidFill>
          </a:ln>
        </p:spPr>
        <p:style>
          <a:lnRef idx="3">
            <a:schemeClr val="dk1"/>
          </a:lnRef>
          <a:fillRef idx="0">
            <a:schemeClr val="dk1"/>
          </a:fillRef>
          <a:effectRef idx="2">
            <a:schemeClr val="dk1"/>
          </a:effectRef>
          <a:fontRef idx="minor">
            <a:schemeClr val="tx1"/>
          </a:fontRef>
        </p:style>
      </p:cxnSp>
      <p:cxnSp>
        <p:nvCxnSpPr>
          <p:cNvPr id="18" name="Straight Connector 17"/>
          <p:cNvCxnSpPr/>
          <p:nvPr/>
        </p:nvCxnSpPr>
        <p:spPr>
          <a:xfrm>
            <a:off x="6248400" y="3733800"/>
            <a:ext cx="2667000" cy="1588"/>
          </a:xfrm>
          <a:prstGeom prst="line">
            <a:avLst/>
          </a:prstGeom>
          <a:ln>
            <a:solidFill>
              <a:schemeClr val="tx1"/>
            </a:solidFill>
          </a:ln>
        </p:spPr>
        <p:style>
          <a:lnRef idx="3">
            <a:schemeClr val="dk1"/>
          </a:lnRef>
          <a:fillRef idx="0">
            <a:schemeClr val="dk1"/>
          </a:fillRef>
          <a:effectRef idx="2">
            <a:schemeClr val="dk1"/>
          </a:effectRef>
          <a:fontRef idx="minor">
            <a:schemeClr val="tx1"/>
          </a:fontRef>
        </p:style>
      </p:cxnSp>
      <p:cxnSp>
        <p:nvCxnSpPr>
          <p:cNvPr id="30" name="Straight Connector 29"/>
          <p:cNvCxnSpPr/>
          <p:nvPr/>
        </p:nvCxnSpPr>
        <p:spPr>
          <a:xfrm>
            <a:off x="381000" y="3200400"/>
            <a:ext cx="2819400" cy="1588"/>
          </a:xfrm>
          <a:prstGeom prst="line">
            <a:avLst/>
          </a:prstGeom>
          <a:ln>
            <a:solidFill>
              <a:schemeClr val="tx1"/>
            </a:solidFill>
          </a:ln>
        </p:spPr>
        <p:style>
          <a:lnRef idx="3">
            <a:schemeClr val="dk1"/>
          </a:lnRef>
          <a:fillRef idx="0">
            <a:schemeClr val="dk1"/>
          </a:fillRef>
          <a:effectRef idx="2">
            <a:schemeClr val="dk1"/>
          </a:effectRef>
          <a:fontRef idx="minor">
            <a:schemeClr val="tx1"/>
          </a:fontRef>
        </p:style>
      </p:cxnSp>
      <p:sp>
        <p:nvSpPr>
          <p:cNvPr id="34" name="Oval 33"/>
          <p:cNvSpPr/>
          <p:nvPr/>
        </p:nvSpPr>
        <p:spPr>
          <a:xfrm>
            <a:off x="0" y="4953000"/>
            <a:ext cx="3581400" cy="1447800"/>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a-IR" sz="3000" b="1" dirty="0" smtClean="0">
                <a:solidFill>
                  <a:schemeClr val="bg1"/>
                </a:solidFill>
                <a:cs typeface="B Zar" pitchFamily="2" charset="-78"/>
              </a:rPr>
              <a:t>کارگر ساده</a:t>
            </a:r>
            <a:endParaRPr lang="en-US" sz="3000" b="1" dirty="0">
              <a:solidFill>
                <a:schemeClr val="bg1"/>
              </a:solidFill>
              <a:cs typeface="B Zar" pitchFamily="2" charset="-78"/>
            </a:endParaRPr>
          </a:p>
        </p:txBody>
      </p:sp>
      <p:sp>
        <p:nvSpPr>
          <p:cNvPr id="37" name="Left Arrow 36"/>
          <p:cNvSpPr/>
          <p:nvPr/>
        </p:nvSpPr>
        <p:spPr>
          <a:xfrm>
            <a:off x="3810000" y="4343400"/>
            <a:ext cx="1676400" cy="533400"/>
          </a:xfrm>
          <a:prstGeom prst="leftArrow">
            <a:avLst/>
          </a:prstGeom>
          <a:solidFill>
            <a:srgbClr val="66FF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ooter Placeholder 16"/>
          <p:cNvSpPr>
            <a:spLocks noGrp="1"/>
          </p:cNvSpPr>
          <p:nvPr>
            <p:ph type="ftr" sz="quarter" idx="11"/>
          </p:nvPr>
        </p:nvSpPr>
        <p:spPr/>
        <p:txBody>
          <a:bodyPr/>
          <a:lstStyle/>
          <a:p>
            <a:endParaRPr lang="en-US" dirty="0"/>
          </a:p>
        </p:txBody>
      </p:sp>
    </p:spTree>
  </p:cSld>
  <p:clrMapOvr>
    <a:masterClrMapping/>
  </p:clrMapOvr>
  <p:transition spd="med">
    <p:newsflash/>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algn="r" rtl="1">
              <a:buNone/>
            </a:pPr>
            <a:r>
              <a:rPr lang="fa-IR" sz="3200" dirty="0" smtClean="0">
                <a:solidFill>
                  <a:srgbClr val="66FF33"/>
                </a:solidFill>
              </a:rPr>
              <a:t>مهارتهای مختلف مديريت ازنظر فايول</a:t>
            </a:r>
            <a:r>
              <a:rPr lang="fa-IR" sz="3200" dirty="0" smtClean="0"/>
              <a:t>          </a:t>
            </a:r>
            <a:r>
              <a:rPr lang="fa-IR" sz="2000" dirty="0" smtClean="0">
                <a:solidFill>
                  <a:srgbClr val="FFFF00"/>
                </a:solidFill>
              </a:rPr>
              <a:t>توزيع نيروي انساني در  كشورهاي در                  </a:t>
            </a:r>
            <a:r>
              <a:rPr lang="fa-IR" sz="1800" dirty="0" smtClean="0">
                <a:solidFill>
                  <a:srgbClr val="FFFF00"/>
                </a:solidFill>
              </a:rPr>
              <a:t>                 </a:t>
            </a:r>
            <a:endParaRPr lang="fa-IR" sz="3200" dirty="0" smtClean="0">
              <a:solidFill>
                <a:srgbClr val="FFFF00"/>
              </a:solidFill>
            </a:endParaRPr>
          </a:p>
          <a:p>
            <a:pPr algn="r" rtl="1">
              <a:buNone/>
            </a:pPr>
            <a:r>
              <a:rPr lang="fa-IR" sz="2400" dirty="0" smtClean="0"/>
              <a:t>در تمامی رده ها مهارتهای عمومی مديريت                                      </a:t>
            </a:r>
            <a:r>
              <a:rPr lang="fa-IR" sz="2000" dirty="0" smtClean="0">
                <a:solidFill>
                  <a:srgbClr val="FFFF00"/>
                </a:solidFill>
              </a:rPr>
              <a:t>حال</a:t>
            </a:r>
            <a:r>
              <a:rPr lang="fa-IR" sz="2400" dirty="0" smtClean="0"/>
              <a:t> </a:t>
            </a:r>
            <a:r>
              <a:rPr lang="fa-IR" sz="2000" dirty="0" smtClean="0">
                <a:solidFill>
                  <a:srgbClr val="FFFF00"/>
                </a:solidFill>
              </a:rPr>
              <a:t>پيشرفت</a:t>
            </a:r>
          </a:p>
          <a:p>
            <a:pPr algn="r" rtl="1">
              <a:buNone/>
            </a:pPr>
            <a:r>
              <a:rPr lang="fa-IR" sz="2400" dirty="0" smtClean="0"/>
              <a:t>باید وجود داشته باشد ولی مهارتهای خاص هرچه به سمت بالا هرم </a:t>
            </a:r>
          </a:p>
          <a:p>
            <a:pPr algn="r" rtl="1">
              <a:buNone/>
            </a:pPr>
            <a:r>
              <a:rPr lang="fa-IR" sz="2400" dirty="0" smtClean="0"/>
              <a:t>پیش می رویم بیشتر ومهارت فنی کمتر می شود این حالت برای </a:t>
            </a:r>
          </a:p>
          <a:p>
            <a:pPr algn="r" rtl="1">
              <a:buNone/>
            </a:pPr>
            <a:r>
              <a:rPr lang="fa-IR" sz="2400" dirty="0" smtClean="0"/>
              <a:t>پایین هرم معکوس است یعنی در پایین هرم مهارت فنی زیاد و </a:t>
            </a:r>
          </a:p>
          <a:p>
            <a:pPr algn="r" rtl="1">
              <a:buNone/>
            </a:pPr>
            <a:r>
              <a:rPr lang="fa-IR" sz="2400" dirty="0" smtClean="0"/>
              <a:t>مهارت خاص کم می باشد .                    </a:t>
            </a:r>
          </a:p>
          <a:p>
            <a:pPr algn="r" rtl="1">
              <a:buNone/>
            </a:pPr>
            <a:r>
              <a:rPr lang="fa-IR" sz="2400" dirty="0" smtClean="0"/>
              <a:t>                                                      خاص زياد</a:t>
            </a:r>
          </a:p>
          <a:p>
            <a:pPr algn="r" rtl="1">
              <a:buNone/>
            </a:pPr>
            <a:r>
              <a:rPr lang="fa-IR" sz="2400" dirty="0" smtClean="0"/>
              <a:t>                                                       تخصصي كم</a:t>
            </a:r>
          </a:p>
          <a:p>
            <a:pPr algn="r" rtl="1">
              <a:buNone/>
            </a:pPr>
            <a:endParaRPr lang="fa-IR" sz="2400" dirty="0" smtClean="0"/>
          </a:p>
          <a:p>
            <a:pPr algn="r" rtl="1">
              <a:buNone/>
            </a:pPr>
            <a:endParaRPr lang="fa-IR" sz="2400" dirty="0" smtClean="0"/>
          </a:p>
          <a:p>
            <a:pPr algn="r" rtl="1">
              <a:buNone/>
            </a:pPr>
            <a:endParaRPr lang="fa-IR" sz="2400" dirty="0" smtClean="0"/>
          </a:p>
          <a:p>
            <a:pPr algn="r" rtl="1">
              <a:buNone/>
            </a:pPr>
            <a:endParaRPr lang="fa-IR" sz="2400" dirty="0" smtClean="0"/>
          </a:p>
          <a:p>
            <a:pPr algn="r" rtl="1">
              <a:buNone/>
            </a:pPr>
            <a:endParaRPr lang="fa-IR" sz="2400" dirty="0" smtClean="0"/>
          </a:p>
          <a:p>
            <a:pPr algn="r" rtl="1">
              <a:buNone/>
            </a:pPr>
            <a:r>
              <a:rPr lang="fa-IR" sz="2400" dirty="0" smtClean="0"/>
              <a:t>     </a:t>
            </a:r>
          </a:p>
          <a:p>
            <a:pPr algn="r" rtl="1">
              <a:buNone/>
            </a:pPr>
            <a:endParaRPr lang="fa-IR" sz="2400" dirty="0" smtClean="0"/>
          </a:p>
          <a:p>
            <a:pPr algn="r" rtl="1">
              <a:buNone/>
            </a:pPr>
            <a:endParaRPr lang="fa-IR" sz="2400" dirty="0" smtClean="0"/>
          </a:p>
          <a:p>
            <a:pPr algn="r" rtl="1">
              <a:buNone/>
            </a:pPr>
            <a:endParaRPr lang="fa-IR" sz="2400" dirty="0" smtClean="0"/>
          </a:p>
          <a:p>
            <a:pPr algn="r" rtl="1">
              <a:buNone/>
            </a:pPr>
            <a:r>
              <a:rPr lang="fa-IR" sz="2400" dirty="0" smtClean="0"/>
              <a:t>تخصصي  زياد</a:t>
            </a:r>
          </a:p>
          <a:p>
            <a:pPr algn="r" rtl="1">
              <a:buNone/>
            </a:pPr>
            <a:r>
              <a:rPr lang="fa-IR" sz="2400" dirty="0"/>
              <a:t> </a:t>
            </a:r>
            <a:r>
              <a:rPr lang="fa-IR" sz="2400" dirty="0" smtClean="0"/>
              <a:t> خاص     كم</a:t>
            </a:r>
          </a:p>
        </p:txBody>
      </p:sp>
      <p:sp>
        <p:nvSpPr>
          <p:cNvPr id="4" name="Isosceles Triangle 3"/>
          <p:cNvSpPr/>
          <p:nvPr/>
        </p:nvSpPr>
        <p:spPr>
          <a:xfrm>
            <a:off x="228600" y="1295400"/>
            <a:ext cx="2209800" cy="1676400"/>
          </a:xfrm>
          <a:prstGeom prst="triangle">
            <a:avLst>
              <a:gd name="adj" fmla="val 48765"/>
            </a:avLst>
          </a:prstGeom>
          <a:ln/>
        </p:spPr>
        <p:style>
          <a:lnRef idx="1">
            <a:schemeClr val="dk1"/>
          </a:lnRef>
          <a:fillRef idx="3">
            <a:schemeClr val="dk1"/>
          </a:fillRef>
          <a:effectRef idx="2">
            <a:schemeClr val="dk1"/>
          </a:effectRef>
          <a:fontRef idx="minor">
            <a:schemeClr val="lt1"/>
          </a:fontRef>
        </p:style>
        <p:txBody>
          <a:bodyPr rtlCol="0" anchor="ctr"/>
          <a:lstStyle/>
          <a:p>
            <a:pPr algn="ctr"/>
            <a:r>
              <a:rPr lang="fa-IR" sz="3000" b="1" dirty="0" smtClean="0">
                <a:solidFill>
                  <a:schemeClr val="bg1"/>
                </a:solidFill>
                <a:cs typeface="B Zar" pitchFamily="2" charset="-78"/>
              </a:rPr>
              <a:t>محقق</a:t>
            </a:r>
            <a:endParaRPr lang="en-US" sz="3000" b="1" dirty="0">
              <a:solidFill>
                <a:schemeClr val="bg1"/>
              </a:solidFill>
              <a:cs typeface="B Zar" pitchFamily="2" charset="-78"/>
            </a:endParaRPr>
          </a:p>
        </p:txBody>
      </p:sp>
      <p:sp>
        <p:nvSpPr>
          <p:cNvPr id="5" name="Rectangle 4"/>
          <p:cNvSpPr/>
          <p:nvPr/>
        </p:nvSpPr>
        <p:spPr>
          <a:xfrm>
            <a:off x="228600" y="2971800"/>
            <a:ext cx="2209800" cy="2971800"/>
          </a:xfrm>
          <a:prstGeom prst="rect">
            <a:avLst/>
          </a:prstGeom>
          <a:ln/>
        </p:spPr>
        <p:style>
          <a:lnRef idx="0">
            <a:schemeClr val="dk1"/>
          </a:lnRef>
          <a:fillRef idx="3">
            <a:schemeClr val="dk1"/>
          </a:fillRef>
          <a:effectRef idx="3">
            <a:schemeClr val="dk1"/>
          </a:effectRef>
          <a:fontRef idx="minor">
            <a:schemeClr val="lt1"/>
          </a:fontRef>
        </p:style>
        <p:txBody>
          <a:bodyPr rtlCol="0" anchor="t"/>
          <a:lstStyle/>
          <a:p>
            <a:pPr algn="ctr"/>
            <a:r>
              <a:rPr lang="fa-IR" sz="3000" b="1" dirty="0" smtClean="0">
                <a:solidFill>
                  <a:schemeClr val="bg1"/>
                </a:solidFill>
                <a:cs typeface="B Zar" pitchFamily="2" charset="-78"/>
              </a:rPr>
              <a:t>مهندس</a:t>
            </a:r>
          </a:p>
          <a:p>
            <a:pPr algn="ctr"/>
            <a:r>
              <a:rPr lang="fa-IR" dirty="0" smtClean="0">
                <a:solidFill>
                  <a:schemeClr val="tx1"/>
                </a:solidFill>
              </a:rPr>
              <a:t> </a:t>
            </a:r>
          </a:p>
          <a:p>
            <a:pPr algn="ctr"/>
            <a:r>
              <a:rPr lang="fa-IR" sz="2400" b="1" dirty="0" smtClean="0">
                <a:solidFill>
                  <a:schemeClr val="bg1"/>
                </a:solidFill>
              </a:rPr>
              <a:t>تکنسین </a:t>
            </a:r>
          </a:p>
          <a:p>
            <a:pPr algn="ctr"/>
            <a:endParaRPr lang="fa-IR" sz="3000" b="1" dirty="0" smtClean="0">
              <a:solidFill>
                <a:schemeClr val="bg1"/>
              </a:solidFill>
              <a:cs typeface="B Zar" pitchFamily="2" charset="-78"/>
            </a:endParaRPr>
          </a:p>
          <a:p>
            <a:pPr algn="ctr"/>
            <a:r>
              <a:rPr lang="fa-IR" sz="3000" b="1" dirty="0" smtClean="0">
                <a:solidFill>
                  <a:schemeClr val="bg1"/>
                </a:solidFill>
                <a:cs typeface="B Zar" pitchFamily="2" charset="-78"/>
              </a:rPr>
              <a:t>کارگر عادی </a:t>
            </a:r>
          </a:p>
          <a:p>
            <a:pPr algn="ctr"/>
            <a:endParaRPr lang="fa-IR" dirty="0" smtClean="0">
              <a:solidFill>
                <a:schemeClr val="bg1"/>
              </a:solidFill>
            </a:endParaRPr>
          </a:p>
          <a:p>
            <a:pPr algn="ctr"/>
            <a:endParaRPr lang="en-US" dirty="0">
              <a:solidFill>
                <a:schemeClr val="bg1"/>
              </a:solidFill>
            </a:endParaRPr>
          </a:p>
        </p:txBody>
      </p:sp>
      <p:sp>
        <p:nvSpPr>
          <p:cNvPr id="6" name="Oval 5"/>
          <p:cNvSpPr/>
          <p:nvPr/>
        </p:nvSpPr>
        <p:spPr>
          <a:xfrm>
            <a:off x="152400" y="5638800"/>
            <a:ext cx="2438400" cy="914400"/>
          </a:xfrm>
          <a:prstGeom prst="ellipse">
            <a:avLst/>
          </a:prstGeom>
          <a:ln/>
        </p:spPr>
        <p:style>
          <a:lnRef idx="0">
            <a:schemeClr val="dk1"/>
          </a:lnRef>
          <a:fillRef idx="3">
            <a:schemeClr val="dk1"/>
          </a:fillRef>
          <a:effectRef idx="3">
            <a:schemeClr val="dk1"/>
          </a:effectRef>
          <a:fontRef idx="minor">
            <a:schemeClr val="lt1"/>
          </a:fontRef>
        </p:style>
        <p:txBody>
          <a:bodyPr rtlCol="0" anchor="ctr"/>
          <a:lstStyle/>
          <a:p>
            <a:pPr algn="ctr"/>
            <a:r>
              <a:rPr lang="fa-IR" sz="3000" b="1" dirty="0" smtClean="0">
                <a:solidFill>
                  <a:schemeClr val="bg1"/>
                </a:solidFill>
                <a:cs typeface="B Zar" pitchFamily="2" charset="-78"/>
              </a:rPr>
              <a:t>کارگر ساده</a:t>
            </a:r>
            <a:endParaRPr lang="en-US" sz="3000" b="1" dirty="0">
              <a:solidFill>
                <a:schemeClr val="bg1"/>
              </a:solidFill>
              <a:cs typeface="B Zar" pitchFamily="2" charset="-78"/>
            </a:endParaRPr>
          </a:p>
        </p:txBody>
      </p:sp>
      <p:cxnSp>
        <p:nvCxnSpPr>
          <p:cNvPr id="7" name="Straight Connector 6"/>
          <p:cNvCxnSpPr/>
          <p:nvPr/>
        </p:nvCxnSpPr>
        <p:spPr>
          <a:xfrm>
            <a:off x="228600" y="4572000"/>
            <a:ext cx="2209800" cy="1588"/>
          </a:xfrm>
          <a:prstGeom prst="line">
            <a:avLst/>
          </a:prstGeom>
          <a:ln>
            <a:solidFill>
              <a:schemeClr val="tx1"/>
            </a:solidFill>
          </a:ln>
        </p:spPr>
        <p:style>
          <a:lnRef idx="3">
            <a:schemeClr val="dk1"/>
          </a:lnRef>
          <a:fillRef idx="0">
            <a:schemeClr val="dk1"/>
          </a:fillRef>
          <a:effectRef idx="2">
            <a:schemeClr val="dk1"/>
          </a:effectRef>
          <a:fontRef idx="minor">
            <a:schemeClr val="tx1"/>
          </a:fontRef>
        </p:style>
      </p:cxnSp>
      <p:sp>
        <p:nvSpPr>
          <p:cNvPr id="8" name="Arc 7"/>
          <p:cNvSpPr/>
          <p:nvPr/>
        </p:nvSpPr>
        <p:spPr>
          <a:xfrm>
            <a:off x="457200" y="1295400"/>
            <a:ext cx="1676400" cy="6906794"/>
          </a:xfrm>
          <a:prstGeom prst="arc">
            <a:avLst>
              <a:gd name="adj1" fmla="val 7317777"/>
              <a:gd name="adj2" fmla="val 3604906"/>
            </a:avLst>
          </a:prstGeom>
          <a:ln>
            <a:solidFill>
              <a:schemeClr val="tx1"/>
            </a:solidFill>
          </a:ln>
        </p:spPr>
        <p:style>
          <a:lnRef idx="3">
            <a:schemeClr val="dk1"/>
          </a:lnRef>
          <a:fillRef idx="0">
            <a:schemeClr val="dk1"/>
          </a:fillRef>
          <a:effectRef idx="2">
            <a:schemeClr val="dk1"/>
          </a:effectRef>
          <a:fontRef idx="minor">
            <a:schemeClr val="tx1"/>
          </a:fontRef>
        </p:style>
        <p:txBody>
          <a:bodyPr rtlCol="0" anchor="ctr"/>
          <a:lstStyle/>
          <a:p>
            <a:pPr algn="ctr"/>
            <a:endParaRPr lang="en-US" dirty="0">
              <a:solidFill>
                <a:srgbClr val="7030A0"/>
              </a:solidFill>
            </a:endParaRPr>
          </a:p>
        </p:txBody>
      </p:sp>
      <p:cxnSp>
        <p:nvCxnSpPr>
          <p:cNvPr id="11" name="Straight Connector 10"/>
          <p:cNvCxnSpPr/>
          <p:nvPr/>
        </p:nvCxnSpPr>
        <p:spPr>
          <a:xfrm>
            <a:off x="228600" y="3733800"/>
            <a:ext cx="2209800" cy="1588"/>
          </a:xfrm>
          <a:prstGeom prst="line">
            <a:avLst/>
          </a:prstGeom>
          <a:ln>
            <a:solidFill>
              <a:schemeClr val="tx1"/>
            </a:solidFill>
          </a:ln>
        </p:spPr>
        <p:style>
          <a:lnRef idx="3">
            <a:schemeClr val="dk1"/>
          </a:lnRef>
          <a:fillRef idx="0">
            <a:schemeClr val="dk1"/>
          </a:fillRef>
          <a:effectRef idx="2">
            <a:schemeClr val="dk1"/>
          </a:effectRef>
          <a:fontRef idx="minor">
            <a:schemeClr val="tx1"/>
          </a:fontRef>
        </p:style>
      </p:cxnSp>
      <p:sp>
        <p:nvSpPr>
          <p:cNvPr id="10" name="Isosceles Triangle 9"/>
          <p:cNvSpPr/>
          <p:nvPr/>
        </p:nvSpPr>
        <p:spPr>
          <a:xfrm>
            <a:off x="3200400" y="2514600"/>
            <a:ext cx="4343400" cy="4038600"/>
          </a:xfrm>
          <a:prstGeom prst="triangle">
            <a:avLst/>
          </a:prstGeom>
          <a:ln>
            <a:solidFill>
              <a:schemeClr val="tx1"/>
            </a:solidFill>
          </a:ln>
        </p:spPr>
        <p:style>
          <a:lnRef idx="2">
            <a:schemeClr val="accent1">
              <a:shade val="50000"/>
            </a:schemeClr>
          </a:lnRef>
          <a:fillRef idx="1003">
            <a:schemeClr val="lt2"/>
          </a:fillRef>
          <a:effectRef idx="0">
            <a:schemeClr val="accent1"/>
          </a:effectRef>
          <a:fontRef idx="minor">
            <a:schemeClr val="lt1"/>
          </a:fontRef>
        </p:style>
        <p:txBody>
          <a:bodyPr rtlCol="1" anchor="t"/>
          <a:lstStyle/>
          <a:p>
            <a:pPr algn="ctr"/>
            <a:r>
              <a:rPr lang="fa-IR" b="1" dirty="0" smtClean="0">
                <a:solidFill>
                  <a:srgbClr val="FFFF00"/>
                </a:solidFill>
              </a:rPr>
              <a:t>عالي</a:t>
            </a:r>
          </a:p>
          <a:p>
            <a:pPr algn="ctr"/>
            <a:endParaRPr lang="fa-IR" b="1" dirty="0" smtClean="0">
              <a:solidFill>
                <a:srgbClr val="FFFF00"/>
              </a:solidFill>
            </a:endParaRPr>
          </a:p>
          <a:p>
            <a:pPr algn="ctr"/>
            <a:r>
              <a:rPr lang="fa-IR" b="1" dirty="0" smtClean="0">
                <a:solidFill>
                  <a:srgbClr val="FFFF00"/>
                </a:solidFill>
              </a:rPr>
              <a:t>ارشد</a:t>
            </a:r>
          </a:p>
          <a:p>
            <a:pPr algn="ctr"/>
            <a:endParaRPr lang="fa-IR" b="1" dirty="0" smtClean="0">
              <a:solidFill>
                <a:srgbClr val="FFFF00"/>
              </a:solidFill>
            </a:endParaRPr>
          </a:p>
          <a:p>
            <a:pPr algn="ctr"/>
            <a:r>
              <a:rPr lang="fa-IR" b="1" dirty="0" smtClean="0">
                <a:solidFill>
                  <a:srgbClr val="FFFF00"/>
                </a:solidFill>
              </a:rPr>
              <a:t>مياني</a:t>
            </a:r>
          </a:p>
          <a:p>
            <a:pPr algn="ctr"/>
            <a:endParaRPr lang="fa-IR" b="1" dirty="0" smtClean="0">
              <a:solidFill>
                <a:srgbClr val="FFFF00"/>
              </a:solidFill>
            </a:endParaRPr>
          </a:p>
          <a:p>
            <a:pPr algn="ctr"/>
            <a:r>
              <a:rPr lang="fa-IR" b="1" dirty="0" smtClean="0">
                <a:solidFill>
                  <a:srgbClr val="FFFF00"/>
                </a:solidFill>
              </a:rPr>
              <a:t>سرپرست</a:t>
            </a:r>
            <a:endParaRPr lang="fa-IR" b="1" dirty="0">
              <a:solidFill>
                <a:srgbClr val="FFFF00"/>
              </a:solidFill>
            </a:endParaRPr>
          </a:p>
        </p:txBody>
      </p:sp>
      <p:cxnSp>
        <p:nvCxnSpPr>
          <p:cNvPr id="13" name="Straight Arrow Connector 12"/>
          <p:cNvCxnSpPr/>
          <p:nvPr/>
        </p:nvCxnSpPr>
        <p:spPr>
          <a:xfrm rot="5400000" flipH="1" flipV="1">
            <a:off x="2133600" y="3581400"/>
            <a:ext cx="3657600" cy="198120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17" name="Straight Arrow Connector 16"/>
          <p:cNvCxnSpPr/>
          <p:nvPr/>
        </p:nvCxnSpPr>
        <p:spPr>
          <a:xfrm rot="16200000" flipH="1">
            <a:off x="4648200" y="3429000"/>
            <a:ext cx="4038600" cy="2209800"/>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14" name="Straight Connector 13"/>
          <p:cNvCxnSpPr/>
          <p:nvPr/>
        </p:nvCxnSpPr>
        <p:spPr>
          <a:xfrm>
            <a:off x="4038600" y="5029200"/>
            <a:ext cx="2667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733800" y="5562600"/>
            <a:ext cx="3276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429000" y="6096000"/>
            <a:ext cx="38100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5" name="Footer Placeholder 14"/>
          <p:cNvSpPr>
            <a:spLocks noGrp="1"/>
          </p:cNvSpPr>
          <p:nvPr>
            <p:ph type="ftr" sz="quarter" idx="11"/>
          </p:nvPr>
        </p:nvSpPr>
        <p:spPr/>
        <p:txBody>
          <a:bodyPr/>
          <a:lstStyle/>
          <a:p>
            <a:endParaRPr lang="en-US" dirty="0"/>
          </a:p>
        </p:txBody>
      </p:sp>
    </p:spTree>
  </p:cSld>
  <p:clrMapOvr>
    <a:masterClrMapping/>
  </p:clrMapOvr>
  <p:transition spd="med">
    <p:newsflash/>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r">
              <a:buNone/>
            </a:pPr>
            <a:endParaRPr lang="fa-IR" sz="3200" dirty="0" smtClean="0">
              <a:solidFill>
                <a:srgbClr val="66FF33"/>
              </a:solidFill>
            </a:endParaRPr>
          </a:p>
          <a:p>
            <a:pPr algn="r">
              <a:buNone/>
            </a:pPr>
            <a:r>
              <a:rPr lang="fa-IR" sz="3200" dirty="0" smtClean="0">
                <a:solidFill>
                  <a:srgbClr val="66FF33"/>
                </a:solidFill>
              </a:rPr>
              <a:t>تاریخچه سرپرستی : </a:t>
            </a:r>
            <a:endParaRPr lang="en-US" sz="3200" dirty="0" smtClean="0">
              <a:solidFill>
                <a:srgbClr val="66FF33"/>
              </a:solidFill>
            </a:endParaRPr>
          </a:p>
          <a:p>
            <a:pPr algn="r">
              <a:buNone/>
            </a:pPr>
            <a:endParaRPr lang="fa-IR" sz="2400" dirty="0" smtClean="0"/>
          </a:p>
          <a:p>
            <a:pPr algn="r">
              <a:buNone/>
            </a:pPr>
            <a:endParaRPr lang="fa-IR" sz="2400" dirty="0" smtClean="0"/>
          </a:p>
          <a:p>
            <a:pPr algn="r">
              <a:buNone/>
            </a:pPr>
            <a:r>
              <a:rPr lang="fa-IR" sz="2400" dirty="0" smtClean="0"/>
              <a:t>از نظر دانشمندی به نام هرز برگ تاریخچه سرپرستی به زمانی برمی گردد كه انسان احساس نياز كرده كه براي رفع نيازجامعه بوجود آمد از وقتی کوچکترین واحد جامعه خانواده تشکیل شد سرپرستی با مسئولیت پدر ایجاد گرديد .</a:t>
            </a:r>
          </a:p>
          <a:p>
            <a:pPr algn="r">
              <a:buNone/>
            </a:pPr>
            <a:r>
              <a:rPr lang="fa-IR" dirty="0" smtClean="0">
                <a:solidFill>
                  <a:srgbClr val="66FF33"/>
                </a:solidFill>
              </a:rPr>
              <a:t> </a:t>
            </a:r>
          </a:p>
          <a:p>
            <a:pPr algn="r">
              <a:buNone/>
            </a:pPr>
            <a:r>
              <a:rPr lang="fa-IR" dirty="0" smtClean="0">
                <a:solidFill>
                  <a:srgbClr val="66FF33"/>
                </a:solidFill>
              </a:rPr>
              <a:t>تعريف سرپرست و دلایل انتخاب سرپرست از بین فارغ التحصیلان دانشگاهی </a:t>
            </a:r>
            <a:endParaRPr lang="en-US" dirty="0" smtClean="0">
              <a:solidFill>
                <a:srgbClr val="66FF33"/>
              </a:solidFill>
            </a:endParaRPr>
          </a:p>
          <a:p>
            <a:pPr algn="r">
              <a:buNone/>
            </a:pPr>
            <a:endParaRPr lang="fa-IR" sz="2400" dirty="0" smtClean="0"/>
          </a:p>
          <a:p>
            <a:pPr algn="r">
              <a:buNone/>
            </a:pPr>
            <a:r>
              <a:rPr lang="fa-IR" sz="2400" dirty="0" smtClean="0"/>
              <a:t>سرپرستی از انواع مدیریت است . سر پرست کسی است که کار را به وسیله دیگران انجام می دهد. </a:t>
            </a:r>
          </a:p>
          <a:p>
            <a:pPr algn="r">
              <a:buNone/>
            </a:pPr>
            <a:r>
              <a:rPr lang="fa-IR" sz="2400" dirty="0" smtClean="0"/>
              <a:t>سرپرست پل ارتباطي بين مهندسين و كارگران است .( تكنسين) زيرا وي تا حدودي با اصطلاحات فني مهندسي آشنا بوده وضمنا زبان عاميانه  كارگران را مي فهمد كه مي تواند اصطلاحات فني را به زبان ساده قابل فهم كارگران ترجمه نمايد .</a:t>
            </a:r>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ransition spd="med">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508" name="Rectangle 36"/>
          <p:cNvSpPr>
            <a:spLocks noChangeArrowheads="1"/>
          </p:cNvSpPr>
          <p:nvPr/>
        </p:nvSpPr>
        <p:spPr bwMode="auto">
          <a:xfrm>
            <a:off x="0" y="400109"/>
            <a:ext cx="91440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fa-IR" sz="4800" b="0" i="0" u="none" strike="noStrike" cap="none" normalizeH="0" baseline="0" dirty="0" smtClean="0">
              <a:ln>
                <a:noFill/>
              </a:ln>
              <a:solidFill>
                <a:srgbClr val="92D050"/>
              </a:solidFill>
              <a:effectLst/>
              <a:latin typeface="Arial" pitchFamily="34" charset="0"/>
              <a:ea typeface="Times New Roman" pitchFamily="18" charset="0"/>
              <a:cs typeface="B Badr"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fa-IR" sz="4800" b="0" i="0" u="none" strike="noStrike" cap="none" normalizeH="0" baseline="0" dirty="0" smtClean="0">
                <a:ln>
                  <a:noFill/>
                </a:ln>
                <a:effectLst/>
                <a:latin typeface="Arial" pitchFamily="34" charset="0"/>
                <a:ea typeface="Times New Roman" pitchFamily="18" charset="0"/>
                <a:cs typeface="B Badr" pitchFamily="2" charset="-78"/>
              </a:rPr>
              <a:t>آموزشكده فنی</a:t>
            </a:r>
            <a:r>
              <a:rPr kumimoji="0" lang="fa-IR" sz="4800" b="0" i="0" u="none" strike="noStrike" cap="none" normalizeH="0" dirty="0" smtClean="0">
                <a:ln>
                  <a:noFill/>
                </a:ln>
                <a:effectLst/>
                <a:latin typeface="Arial" pitchFamily="34" charset="0"/>
                <a:ea typeface="Times New Roman" pitchFamily="18" charset="0"/>
                <a:cs typeface="B Badr" pitchFamily="2" charset="-78"/>
              </a:rPr>
              <a:t> و</a:t>
            </a:r>
            <a:r>
              <a:rPr kumimoji="0" lang="fa-IR" sz="4800" b="0" i="0" u="none" strike="noStrike" cap="none" normalizeH="0" baseline="0" dirty="0" smtClean="0">
                <a:ln>
                  <a:noFill/>
                </a:ln>
                <a:effectLst/>
                <a:latin typeface="Arial" pitchFamily="34" charset="0"/>
                <a:ea typeface="Times New Roman" pitchFamily="18" charset="0"/>
                <a:cs typeface="B Badr" pitchFamily="2" charset="-78"/>
              </a:rPr>
              <a:t> حرفه </a:t>
            </a:r>
            <a:r>
              <a:rPr kumimoji="0" lang="fa-IR" sz="4800" b="0" i="0" u="none" strike="noStrike" cap="none" normalizeH="0" baseline="0" smtClean="0">
                <a:ln>
                  <a:noFill/>
                </a:ln>
                <a:effectLst/>
                <a:latin typeface="Arial" pitchFamily="34" charset="0"/>
                <a:ea typeface="Times New Roman" pitchFamily="18" charset="0"/>
                <a:cs typeface="B Badr" pitchFamily="2" charset="-78"/>
              </a:rPr>
              <a:t>ای دختران </a:t>
            </a:r>
            <a:r>
              <a:rPr kumimoji="0" lang="fa-IR" sz="4800" b="0" i="0" u="none" strike="noStrike" cap="none" normalizeH="0" baseline="0" dirty="0" smtClean="0">
                <a:ln>
                  <a:noFill/>
                </a:ln>
                <a:effectLst/>
                <a:latin typeface="Arial" pitchFamily="34" charset="0"/>
                <a:ea typeface="Times New Roman" pitchFamily="18" charset="0"/>
                <a:cs typeface="B Badr" pitchFamily="2" charset="-78"/>
              </a:rPr>
              <a:t>ارومیه</a:t>
            </a:r>
            <a:endParaRPr kumimoji="0" lang="en-US" sz="2400" b="0" i="0" u="none" strike="noStrike" cap="none" normalizeH="0" baseline="0" dirty="0" smtClean="0">
              <a:ln>
                <a:noFill/>
              </a:ln>
              <a:solidFill>
                <a:schemeClr val="tx1"/>
              </a:solidFill>
              <a:effectLst/>
              <a:latin typeface="Arial" pitchFamily="34" charset="0"/>
              <a:ea typeface="Times New Roman" pitchFamily="18" charset="0"/>
              <a:cs typeface="B Badr" pitchFamily="2" charset="-78"/>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fa-IR" sz="6600" b="0" i="0" u="none" strike="noStrike" cap="none" normalizeH="0" baseline="0" dirty="0" smtClean="0">
              <a:ln>
                <a:noFill/>
              </a:ln>
              <a:solidFill>
                <a:srgbClr val="FFFF00"/>
              </a:solidFill>
              <a:effectLst/>
              <a:latin typeface="Arial" pitchFamily="34" charset="0"/>
              <a:ea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a-IR" sz="6600" b="0" i="0" u="none" strike="noStrike" cap="none" normalizeH="0" baseline="0" dirty="0" smtClean="0">
                <a:ln>
                  <a:noFill/>
                </a:ln>
                <a:solidFill>
                  <a:srgbClr val="FFFF00"/>
                </a:solidFill>
                <a:effectLst/>
                <a:latin typeface="Arial" pitchFamily="34" charset="0"/>
                <a:ea typeface="Times New Roman" pitchFamily="18" charset="0"/>
              </a:rPr>
              <a:t>اصول سرپرستي</a:t>
            </a:r>
            <a:endParaRPr kumimoji="0" lang="en-US" sz="6600" b="0" i="0" u="none" strike="noStrike" cap="none" normalizeH="0" baseline="0" dirty="0" smtClean="0">
              <a:ln>
                <a:noFill/>
              </a:ln>
              <a:solidFill>
                <a:srgbClr val="FFFF00"/>
              </a:solidFill>
              <a:effectLst/>
              <a:latin typeface="Arial" pitchFamily="34" charset="0"/>
              <a:ea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fa-IR" sz="4800" dirty="0" smtClean="0">
              <a:latin typeface="Arial" pitchFamily="34" charset="0"/>
              <a:cs typeface="B Badr" pitchFamily="2" charset="-78"/>
            </a:endParaRPr>
          </a:p>
          <a:p>
            <a:pPr lvl="0" algn="ctr" eaLnBrk="0" fontAlgn="base" hangingPunct="0">
              <a:spcBef>
                <a:spcPct val="0"/>
              </a:spcBef>
              <a:spcAft>
                <a:spcPct val="0"/>
              </a:spcAft>
            </a:pPr>
            <a:r>
              <a:rPr kumimoji="0" lang="fa-IR" sz="2800" b="0" i="0" u="none" strike="noStrike" cap="none" normalizeH="0" baseline="0" dirty="0" smtClean="0">
                <a:ln>
                  <a:noFill/>
                </a:ln>
                <a:solidFill>
                  <a:schemeClr val="tx1"/>
                </a:solidFill>
                <a:effectLst/>
                <a:latin typeface="Arial" pitchFamily="34" charset="0"/>
                <a:ea typeface="Times New Roman" pitchFamily="18" charset="0"/>
              </a:rPr>
              <a:t>کاردانی طراحی ودوخت</a:t>
            </a:r>
          </a:p>
          <a:p>
            <a:pPr lvl="0" algn="ctr" rtl="1" eaLnBrk="0" fontAlgn="base" hangingPunct="0">
              <a:spcBef>
                <a:spcPct val="0"/>
              </a:spcBef>
              <a:spcAft>
                <a:spcPct val="0"/>
              </a:spcAft>
            </a:pPr>
            <a:endParaRPr kumimoji="0" lang="fa-IR" sz="2800" b="0" i="0" u="none" strike="noStrike" cap="none" normalizeH="0" baseline="0" dirty="0" smtClean="0">
              <a:ln>
                <a:noFill/>
              </a:ln>
              <a:solidFill>
                <a:schemeClr val="tx1"/>
              </a:solidFill>
              <a:effectLst/>
              <a:latin typeface="Arial" pitchFamily="34" charset="0"/>
              <a:ea typeface="Times New Roman" pitchFamily="18" charset="0"/>
            </a:endParaRPr>
          </a:p>
          <a:p>
            <a:pPr lvl="0" algn="ctr" rtl="1" eaLnBrk="0" fontAlgn="base" hangingPunct="0">
              <a:spcBef>
                <a:spcPct val="0"/>
              </a:spcBef>
              <a:spcAft>
                <a:spcPct val="0"/>
              </a:spcAft>
            </a:pPr>
            <a:r>
              <a:rPr kumimoji="0" lang="fa-IR" sz="2800" b="0" i="0" u="none" strike="noStrike" cap="none" normalizeH="0" baseline="0" dirty="0" smtClean="0">
                <a:ln>
                  <a:noFill/>
                </a:ln>
                <a:solidFill>
                  <a:srgbClr val="002060"/>
                </a:solidFill>
                <a:effectLst/>
                <a:latin typeface="Arial" pitchFamily="34" charset="0"/>
                <a:ea typeface="Times New Roman" pitchFamily="18" charset="0"/>
              </a:rPr>
              <a:t>تهيه وتنظيم : </a:t>
            </a:r>
            <a:r>
              <a:rPr lang="fa-IR" sz="3200" dirty="0" smtClean="0">
                <a:solidFill>
                  <a:srgbClr val="66FF33"/>
                </a:solidFill>
                <a:latin typeface="Arial" pitchFamily="34" charset="0"/>
                <a:ea typeface="Times New Roman" pitchFamily="18" charset="0"/>
              </a:rPr>
              <a:t>سارا</a:t>
            </a:r>
            <a:r>
              <a:rPr lang="en-US" sz="3200" dirty="0" smtClean="0">
                <a:solidFill>
                  <a:srgbClr val="66FF33"/>
                </a:solidFill>
                <a:latin typeface="Arial" pitchFamily="34" charset="0"/>
                <a:ea typeface="Times New Roman" pitchFamily="18" charset="0"/>
              </a:rPr>
              <a:t> </a:t>
            </a:r>
            <a:r>
              <a:rPr lang="fa-IR" sz="3200" dirty="0" smtClean="0">
                <a:solidFill>
                  <a:srgbClr val="66FF33"/>
                </a:solidFill>
                <a:latin typeface="Arial" pitchFamily="34" charset="0"/>
                <a:ea typeface="Times New Roman" pitchFamily="18" charset="0"/>
              </a:rPr>
              <a:t>ذکیانی</a:t>
            </a:r>
            <a:endParaRPr kumimoji="0" lang="fa-IR" sz="3200" b="0" i="0" u="none" strike="noStrike" cap="none" normalizeH="0" baseline="0" dirty="0" smtClean="0">
              <a:ln>
                <a:noFill/>
              </a:ln>
              <a:solidFill>
                <a:srgbClr val="66FF33"/>
              </a:solidFill>
              <a:effectLst/>
              <a:latin typeface="Arial" pitchFamily="34" charset="0"/>
              <a:ea typeface="Times New Roman" pitchFamily="18" charset="0"/>
            </a:endParaRPr>
          </a:p>
          <a:p>
            <a:pPr lvl="0" algn="ctr" rtl="1" eaLnBrk="0" fontAlgn="base" hangingPunct="0">
              <a:spcBef>
                <a:spcPct val="0"/>
              </a:spcBef>
              <a:spcAft>
                <a:spcPct val="0"/>
              </a:spcAft>
            </a:pPr>
            <a:endParaRPr lang="fa-IR" sz="2800" dirty="0" smtClean="0">
              <a:solidFill>
                <a:srgbClr val="7030A0"/>
              </a:solidFill>
              <a:latin typeface="Arial" pitchFamily="34" charset="0"/>
              <a:ea typeface="Times New Roman" pitchFamily="18" charset="0"/>
            </a:endParaRPr>
          </a:p>
        </p:txBody>
      </p:sp>
      <p:sp>
        <p:nvSpPr>
          <p:cNvPr id="3" name="Footer Placeholder 2"/>
          <p:cNvSpPr>
            <a:spLocks noGrp="1"/>
          </p:cNvSpPr>
          <p:nvPr>
            <p:ph type="ftr" sz="quarter" idx="11"/>
          </p:nvPr>
        </p:nvSpPr>
        <p:spPr/>
        <p:txBody>
          <a:bodyPr/>
          <a:lstStyle/>
          <a:p>
            <a:endParaRPr lang="en-US" dirty="0"/>
          </a:p>
        </p:txBody>
      </p:sp>
    </p:spTree>
  </p:cSld>
  <p:clrMapOvr>
    <a:masterClrMapping/>
  </p:clrMapOvr>
  <p:transition spd="med">
    <p:newsflash/>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r">
              <a:buNone/>
            </a:pPr>
            <a:endParaRPr lang="en-US" sz="3200" dirty="0" smtClean="0">
              <a:solidFill>
                <a:srgbClr val="66FF33"/>
              </a:solidFill>
            </a:endParaRPr>
          </a:p>
          <a:p>
            <a:pPr algn="r">
              <a:buNone/>
            </a:pPr>
            <a:endParaRPr lang="fa-IR" sz="3200" dirty="0" smtClean="0">
              <a:solidFill>
                <a:srgbClr val="66FF33"/>
              </a:solidFill>
            </a:endParaRPr>
          </a:p>
          <a:p>
            <a:pPr algn="r">
              <a:buNone/>
            </a:pPr>
            <a:endParaRPr lang="fa-IR" sz="3200" dirty="0" smtClean="0">
              <a:solidFill>
                <a:srgbClr val="66FF33"/>
              </a:solidFill>
            </a:endParaRPr>
          </a:p>
          <a:p>
            <a:pPr algn="r">
              <a:buNone/>
            </a:pPr>
            <a:r>
              <a:rPr lang="fa-IR" sz="3200" dirty="0" smtClean="0">
                <a:solidFill>
                  <a:srgbClr val="66FF33"/>
                </a:solidFill>
              </a:rPr>
              <a:t>تعريف كلي مدیریت</a:t>
            </a:r>
            <a:endParaRPr lang="en-US" sz="3200" dirty="0" smtClean="0">
              <a:solidFill>
                <a:srgbClr val="66FF33"/>
              </a:solidFill>
            </a:endParaRPr>
          </a:p>
          <a:p>
            <a:pPr algn="r">
              <a:buNone/>
            </a:pPr>
            <a:endParaRPr lang="fa-IR" sz="2400" dirty="0" smtClean="0"/>
          </a:p>
          <a:p>
            <a:pPr algn="r">
              <a:buNone/>
            </a:pPr>
            <a:r>
              <a:rPr lang="fa-IR" sz="2400" dirty="0" smtClean="0"/>
              <a:t> مدير کسی است که کار را توسط دیگران انجام داده وبین منابع مالی وانسانی ومادي هماهنگي به عمل آورد ه و او بتواند درست برنامه ریزی كرده و با توجه به برنامه ریزی سازماندهی نموده و از روش ها ومتدهای مدیریتی استفاده نموده  وبر سازمان نظارت وکنترل داشته باشد ودر جهت هدفهاي از پیش تعیین شده حرکت نمايد .</a:t>
            </a:r>
            <a:endParaRPr lang="en-US" sz="2400" dirty="0" smtClean="0"/>
          </a:p>
          <a:p>
            <a:pPr algn="ctr">
              <a:buNone/>
            </a:pPr>
            <a:endParaRPr lang="en-US" dirty="0" smtClean="0">
              <a:cs typeface="B Zar" pitchFamily="2" charset="-78"/>
            </a:endParaRPr>
          </a:p>
          <a:p>
            <a:pPr>
              <a:buNone/>
            </a:pPr>
            <a:endParaRPr lang="en-US" dirty="0"/>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ransition spd="med">
    <p:newsflash/>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r" rtl="1">
              <a:buNone/>
            </a:pPr>
            <a:endParaRPr lang="fa-IR" sz="3200" dirty="0" smtClean="0">
              <a:solidFill>
                <a:srgbClr val="66FF33"/>
              </a:solidFill>
            </a:endParaRPr>
          </a:p>
          <a:p>
            <a:pPr algn="r" rtl="1">
              <a:buNone/>
            </a:pPr>
            <a:r>
              <a:rPr lang="fa-IR" sz="3200" dirty="0" smtClean="0">
                <a:solidFill>
                  <a:srgbClr val="66FF33"/>
                </a:solidFill>
              </a:rPr>
              <a:t>مدیریت علم است یا هنر </a:t>
            </a:r>
            <a:endParaRPr lang="en-US" sz="3200" dirty="0" smtClean="0">
              <a:solidFill>
                <a:srgbClr val="66FF33"/>
              </a:solidFill>
            </a:endParaRPr>
          </a:p>
          <a:p>
            <a:pPr algn="r">
              <a:buNone/>
            </a:pPr>
            <a:endParaRPr lang="fa-IR" sz="2400" dirty="0" smtClean="0"/>
          </a:p>
          <a:p>
            <a:pPr algn="ctr">
              <a:buNone/>
            </a:pPr>
            <a:r>
              <a:rPr lang="fa-IR" sz="2400" dirty="0" smtClean="0"/>
              <a:t>مدیریت هم علم است هم هنر علم است چون باید بداند که متدهای مدیريتی چگونه است وهنر </a:t>
            </a:r>
          </a:p>
          <a:p>
            <a:pPr algn="r">
              <a:buNone/>
            </a:pPr>
            <a:endParaRPr lang="fa-IR" sz="2400" dirty="0" smtClean="0"/>
          </a:p>
          <a:p>
            <a:pPr algn="r">
              <a:buNone/>
            </a:pPr>
            <a:r>
              <a:rPr lang="fa-IR" sz="2400" dirty="0" smtClean="0"/>
              <a:t>است چون باید ازتجربه و متدهای مدیریتی در جای خودش استفاده کند اگر علم مدیریت</a:t>
            </a:r>
          </a:p>
          <a:p>
            <a:pPr algn="r">
              <a:buNone/>
            </a:pPr>
            <a:endParaRPr lang="fa-IR" sz="2400" dirty="0" smtClean="0"/>
          </a:p>
          <a:p>
            <a:pPr algn="r">
              <a:buNone/>
            </a:pPr>
            <a:r>
              <a:rPr lang="fa-IR" sz="2400" dirty="0" smtClean="0"/>
              <a:t> باشد ولی هنر اجرا نباشد فایده ای ندارد . بعضی از روان شناسان عقیده دارند که</a:t>
            </a:r>
          </a:p>
          <a:p>
            <a:pPr algn="r">
              <a:buNone/>
            </a:pPr>
            <a:endParaRPr lang="fa-IR" sz="2400" dirty="0" smtClean="0"/>
          </a:p>
          <a:p>
            <a:pPr algn="r">
              <a:buNone/>
            </a:pPr>
            <a:r>
              <a:rPr lang="fa-IR" sz="2400" dirty="0" smtClean="0"/>
              <a:t> مدیریت در ذات از بعضی از افراد وجود دارد واین را می توان در بازی كودكان مشاهده </a:t>
            </a:r>
          </a:p>
          <a:p>
            <a:pPr algn="r">
              <a:buNone/>
            </a:pPr>
            <a:endParaRPr lang="fa-IR" sz="2400" dirty="0" smtClean="0"/>
          </a:p>
          <a:p>
            <a:pPr algn="r">
              <a:buNone/>
            </a:pPr>
            <a:r>
              <a:rPr lang="fa-IR" sz="2400" dirty="0" smtClean="0"/>
              <a:t>نمود .</a:t>
            </a:r>
            <a:endParaRPr lang="en-US" sz="2400" dirty="0" smtClean="0"/>
          </a:p>
          <a:p>
            <a:pPr algn="ctr">
              <a:buNone/>
            </a:pPr>
            <a:r>
              <a:rPr lang="en-US" sz="2400" dirty="0" smtClean="0"/>
              <a:t>                                                                                        </a:t>
            </a:r>
            <a:r>
              <a:rPr lang="fa-IR" sz="2400" dirty="0" smtClean="0"/>
              <a:t>( مثل نقاش هنرمند )</a:t>
            </a:r>
            <a:r>
              <a:rPr lang="en-US" sz="2400" dirty="0" smtClean="0"/>
              <a:t>       </a:t>
            </a:r>
            <a:endParaRPr lang="fa-IR" sz="2400" dirty="0" smtClean="0"/>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ransition spd="med">
    <p:newsflash/>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838200" y="152400"/>
            <a:ext cx="7315200" cy="6400800"/>
          </a:xfrm>
          <a:prstGeom prst="verticalScroll">
            <a:avLst/>
          </a:prstGeom>
          <a:ln/>
        </p:spPr>
        <p:style>
          <a:lnRef idx="1">
            <a:schemeClr val="accent2"/>
          </a:lnRef>
          <a:fillRef idx="2">
            <a:schemeClr val="accent2"/>
          </a:fillRef>
          <a:effectRef idx="1">
            <a:schemeClr val="accent2"/>
          </a:effectRef>
          <a:fontRef idx="minor">
            <a:schemeClr val="dk1"/>
          </a:fontRef>
        </p:style>
        <p:txBody>
          <a:bodyPr rtlCol="0" anchor="ctr">
            <a:normAutofit/>
          </a:bodyPr>
          <a:lstStyle/>
          <a:p>
            <a:pPr algn="ctr">
              <a:buNone/>
            </a:pPr>
            <a:r>
              <a:rPr lang="fa-IR" sz="6000" dirty="0" smtClean="0">
                <a:solidFill>
                  <a:schemeClr val="tx2">
                    <a:lumMod val="75000"/>
                  </a:schemeClr>
                </a:solidFill>
              </a:rPr>
              <a:t>اصول زمانبندی کارها و زمان سنجی انجام کار </a:t>
            </a:r>
            <a:endParaRPr lang="en-US" sz="6000" dirty="0">
              <a:solidFill>
                <a:schemeClr val="tx2">
                  <a:lumMod val="75000"/>
                </a:schemeClr>
              </a:solidFill>
            </a:endParaRPr>
          </a:p>
        </p:txBody>
      </p:sp>
      <p:sp>
        <p:nvSpPr>
          <p:cNvPr id="3" name="Footer Placeholder 2"/>
          <p:cNvSpPr>
            <a:spLocks noGrp="1"/>
          </p:cNvSpPr>
          <p:nvPr>
            <p:ph type="ftr" sz="quarter" idx="11"/>
          </p:nvPr>
        </p:nvSpPr>
        <p:spPr/>
        <p:txBody>
          <a:bodyPr/>
          <a:lstStyle/>
          <a:p>
            <a:endParaRPr lang="en-US" dirty="0"/>
          </a:p>
        </p:txBody>
      </p:sp>
    </p:spTree>
  </p:cSld>
  <p:clrMapOvr>
    <a:masterClrMapping/>
  </p:clrMapOvr>
  <p:transition spd="med">
    <p:newsflash/>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r">
              <a:buNone/>
            </a:pPr>
            <a:endParaRPr lang="fa-IR" sz="3200" dirty="0" smtClean="0">
              <a:solidFill>
                <a:srgbClr val="66FF33"/>
              </a:solidFill>
            </a:endParaRPr>
          </a:p>
          <a:p>
            <a:pPr algn="r">
              <a:buNone/>
            </a:pPr>
            <a:r>
              <a:rPr lang="fa-IR" sz="3200" dirty="0" smtClean="0">
                <a:solidFill>
                  <a:srgbClr val="66FF33"/>
                </a:solidFill>
              </a:rPr>
              <a:t>زمان سنجی</a:t>
            </a:r>
            <a:endParaRPr lang="en-US" sz="3200" dirty="0" smtClean="0">
              <a:solidFill>
                <a:srgbClr val="66FF33"/>
              </a:solidFill>
            </a:endParaRPr>
          </a:p>
          <a:p>
            <a:pPr algn="r">
              <a:buNone/>
            </a:pPr>
            <a:endParaRPr lang="fa-IR" sz="2400" dirty="0" smtClean="0"/>
          </a:p>
          <a:p>
            <a:pPr algn="r">
              <a:buNone/>
            </a:pPr>
            <a:r>
              <a:rPr lang="fa-IR" sz="2400" dirty="0" smtClean="0"/>
              <a:t>عبارتست از بکار گیری  فنون طرح ریزی شده برای تعیین زمان انجام کار معین </a:t>
            </a:r>
          </a:p>
          <a:p>
            <a:pPr algn="r">
              <a:buNone/>
            </a:pPr>
            <a:r>
              <a:rPr lang="fa-IR" sz="2400" dirty="0" smtClean="0"/>
              <a:t>توسط کارگران واجد شرایط با سطح معین از عملکرد . </a:t>
            </a:r>
            <a:endParaRPr lang="en-US" sz="2400" dirty="0" smtClean="0"/>
          </a:p>
          <a:p>
            <a:pPr algn="r">
              <a:buNone/>
            </a:pPr>
            <a:endParaRPr lang="fa-IR" sz="3200" dirty="0" smtClean="0">
              <a:solidFill>
                <a:srgbClr val="66FF33"/>
              </a:solidFill>
            </a:endParaRPr>
          </a:p>
          <a:p>
            <a:pPr algn="r">
              <a:buNone/>
            </a:pPr>
            <a:r>
              <a:rPr lang="fa-IR" sz="3200" dirty="0" smtClean="0">
                <a:solidFill>
                  <a:srgbClr val="66FF33"/>
                </a:solidFill>
              </a:rPr>
              <a:t>کارسنجی</a:t>
            </a:r>
            <a:endParaRPr lang="en-US" sz="3200" dirty="0" smtClean="0">
              <a:solidFill>
                <a:srgbClr val="66FF33"/>
              </a:solidFill>
            </a:endParaRPr>
          </a:p>
          <a:p>
            <a:pPr algn="r">
              <a:buNone/>
            </a:pPr>
            <a:r>
              <a:rPr lang="fa-IR" sz="2400" dirty="0" smtClean="0"/>
              <a:t> </a:t>
            </a:r>
          </a:p>
          <a:p>
            <a:pPr algn="r">
              <a:buNone/>
            </a:pPr>
            <a:r>
              <a:rPr lang="fa-IR" sz="2400" dirty="0" smtClean="0"/>
              <a:t>وسیله ای است که در اختیار مدیر است وزمان مصرف شده در انجام عملیات یا مجموعه از عملیات را فراهم می کند به این گونه مدیر زمان موثر را از زمان غیر موثر تشخیص می دهد ونوع ومحدوده کار غیر موثر که قبلا مستتر ومخفی بوده مشخص می شود . </a:t>
            </a:r>
            <a:endParaRPr lang="en-US" sz="2400" dirty="0" smtClean="0"/>
          </a:p>
          <a:p>
            <a:pPr algn="r">
              <a:buNone/>
            </a:pPr>
            <a:endParaRPr lang="fa-IR" dirty="0" smtClean="0">
              <a:solidFill>
                <a:srgbClr val="66FF33"/>
              </a:solidFill>
              <a:cs typeface="B Zar" pitchFamily="2" charset="-78"/>
            </a:endParaRPr>
          </a:p>
          <a:p>
            <a:pPr algn="r">
              <a:buNone/>
            </a:pPr>
            <a:r>
              <a:rPr lang="fa-IR" dirty="0" smtClean="0">
                <a:solidFill>
                  <a:srgbClr val="66FF33"/>
                </a:solidFill>
                <a:cs typeface="B Zar" pitchFamily="2" charset="-78"/>
              </a:rPr>
              <a:t> </a:t>
            </a:r>
            <a:endParaRPr lang="en-US" dirty="0" smtClean="0">
              <a:cs typeface="B Zar" pitchFamily="2" charset="-78"/>
            </a:endParaRPr>
          </a:p>
          <a:p>
            <a:pPr>
              <a:buNone/>
            </a:pPr>
            <a:endParaRPr lang="en-US" dirty="0">
              <a:cs typeface="B Zar" pitchFamily="2" charset="-78"/>
            </a:endParaRPr>
          </a:p>
        </p:txBody>
      </p:sp>
      <p:sp>
        <p:nvSpPr>
          <p:cNvPr id="6" name="Footer Placeholder 5"/>
          <p:cNvSpPr>
            <a:spLocks noGrp="1"/>
          </p:cNvSpPr>
          <p:nvPr>
            <p:ph type="ftr" sz="quarter" idx="11"/>
          </p:nvPr>
        </p:nvSpPr>
        <p:spPr/>
        <p:txBody>
          <a:bodyPr/>
          <a:lstStyle/>
          <a:p>
            <a:endParaRPr lang="en-US" dirty="0"/>
          </a:p>
        </p:txBody>
      </p:sp>
    </p:spTree>
  </p:cSld>
  <p:clrMapOvr>
    <a:masterClrMapping/>
  </p:clrMapOvr>
  <p:transition spd="med">
    <p:newsflash/>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r">
              <a:buNone/>
            </a:pPr>
            <a:endParaRPr lang="fa-IR" sz="3200" dirty="0" smtClean="0">
              <a:solidFill>
                <a:srgbClr val="66FF33"/>
              </a:solidFill>
            </a:endParaRPr>
          </a:p>
          <a:p>
            <a:pPr algn="r">
              <a:buNone/>
            </a:pPr>
            <a:endParaRPr lang="fa-IR" sz="3200" dirty="0" smtClean="0">
              <a:solidFill>
                <a:srgbClr val="66FF33"/>
              </a:solidFill>
            </a:endParaRPr>
          </a:p>
          <a:p>
            <a:pPr algn="r">
              <a:buNone/>
            </a:pPr>
            <a:r>
              <a:rPr lang="fa-IR" sz="3200" dirty="0" smtClean="0">
                <a:solidFill>
                  <a:srgbClr val="66FF33"/>
                </a:solidFill>
              </a:rPr>
              <a:t>فنون کارسنجی</a:t>
            </a:r>
            <a:endParaRPr lang="en-US" sz="3200" dirty="0" smtClean="0">
              <a:solidFill>
                <a:srgbClr val="66FF33"/>
              </a:solidFill>
            </a:endParaRPr>
          </a:p>
          <a:p>
            <a:pPr algn="r">
              <a:buNone/>
            </a:pPr>
            <a:endParaRPr lang="fa-IR" sz="2400" dirty="0" smtClean="0"/>
          </a:p>
          <a:p>
            <a:pPr algn="r">
              <a:buNone/>
            </a:pPr>
            <a:r>
              <a:rPr lang="fa-IR" sz="2400" dirty="0" smtClean="0"/>
              <a:t>1). مشاهده مستقیم ونمونه گیری                            </a:t>
            </a:r>
          </a:p>
          <a:p>
            <a:pPr algn="r">
              <a:buNone/>
            </a:pPr>
            <a:r>
              <a:rPr lang="fa-IR" sz="2400" dirty="0" smtClean="0"/>
              <a:t>2). ارزیابی با کرنومتر</a:t>
            </a:r>
            <a:endParaRPr lang="en-US" sz="2400" dirty="0" smtClean="0"/>
          </a:p>
          <a:p>
            <a:pPr algn="r">
              <a:buNone/>
            </a:pPr>
            <a:r>
              <a:rPr lang="fa-IR" sz="2400" dirty="0" smtClean="0"/>
              <a:t>3). استفاده از استانداردهای زمانی از پیش تعیین شده ( از جزء به كل )               </a:t>
            </a:r>
          </a:p>
          <a:p>
            <a:pPr algn="r">
              <a:buNone/>
            </a:pPr>
            <a:r>
              <a:rPr lang="fa-IR" sz="2400" dirty="0" smtClean="0"/>
              <a:t>4). استفاده از داده های استاندارد (از کل به جزء)</a:t>
            </a:r>
            <a:endParaRPr lang="en-US" sz="2400" dirty="0" smtClean="0"/>
          </a:p>
          <a:p>
            <a:pPr algn="r">
              <a:buNone/>
            </a:pPr>
            <a:endParaRPr lang="fa-IR" sz="2400" dirty="0" smtClean="0"/>
          </a:p>
          <a:p>
            <a:pPr algn="r">
              <a:buNone/>
            </a:pPr>
            <a:r>
              <a:rPr lang="fa-IR" dirty="0" smtClean="0">
                <a:solidFill>
                  <a:srgbClr val="FFC000"/>
                </a:solidFill>
              </a:rPr>
              <a:t>شماره 3 از همه مهمتر است وجز به کل می باشد .</a:t>
            </a:r>
            <a:endParaRPr lang="en-US" dirty="0" smtClean="0">
              <a:solidFill>
                <a:srgbClr val="FFC000"/>
              </a:solidFill>
            </a:endParaRPr>
          </a:p>
          <a:p>
            <a:pPr>
              <a:buNone/>
            </a:pPr>
            <a:endParaRPr lang="en-US" dirty="0">
              <a:cs typeface="B Zar" pitchFamily="2" charset="-78"/>
            </a:endParaRPr>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ransition spd="med">
    <p:newsflash/>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r" rtl="1">
              <a:buNone/>
            </a:pPr>
            <a:r>
              <a:rPr lang="fa-IR" sz="2400" dirty="0" smtClean="0"/>
              <a:t> </a:t>
            </a:r>
            <a:r>
              <a:rPr lang="fa-IR" sz="3200" dirty="0" smtClean="0">
                <a:solidFill>
                  <a:srgbClr val="66FF33"/>
                </a:solidFill>
              </a:rPr>
              <a:t>شغل</a:t>
            </a:r>
            <a:r>
              <a:rPr lang="fa-IR" sz="2400" dirty="0" smtClean="0">
                <a:solidFill>
                  <a:srgbClr val="66FF33"/>
                </a:solidFill>
              </a:rPr>
              <a:t> :</a:t>
            </a:r>
          </a:p>
          <a:p>
            <a:pPr algn="r" rtl="1">
              <a:buNone/>
            </a:pPr>
            <a:r>
              <a:rPr lang="fa-IR" sz="2400" dirty="0" smtClean="0"/>
              <a:t> شغل به یک سری وظایف مرتبط با يكديگرگفته می شود که درقبال انجام آن به فرد مزد</a:t>
            </a:r>
          </a:p>
          <a:p>
            <a:pPr algn="r" rtl="1">
              <a:buNone/>
            </a:pPr>
            <a:r>
              <a:rPr lang="fa-IR" sz="2400" dirty="0" smtClean="0"/>
              <a:t>داده می شود واز نظر جامعه وشرع مورد قبول مي باشد .</a:t>
            </a:r>
          </a:p>
          <a:p>
            <a:pPr algn="r" rtl="1">
              <a:buNone/>
            </a:pPr>
            <a:endParaRPr lang="en-US" sz="2400" dirty="0" smtClean="0"/>
          </a:p>
          <a:p>
            <a:pPr algn="r" rtl="1">
              <a:buNone/>
            </a:pPr>
            <a:r>
              <a:rPr lang="fa-IR" sz="3200" dirty="0" smtClean="0">
                <a:solidFill>
                  <a:srgbClr val="66FF33"/>
                </a:solidFill>
              </a:rPr>
              <a:t>پارامترهای مدنظر در تعيين شغل :</a:t>
            </a:r>
          </a:p>
          <a:p>
            <a:pPr algn="r" rtl="1">
              <a:buNone/>
            </a:pPr>
            <a:r>
              <a:rPr lang="fa-IR" sz="2400" dirty="0" smtClean="0"/>
              <a:t>1- علاقه</a:t>
            </a:r>
          </a:p>
          <a:p>
            <a:pPr algn="r" rtl="1">
              <a:buNone/>
            </a:pPr>
            <a:r>
              <a:rPr lang="fa-IR" sz="2400" dirty="0" smtClean="0"/>
              <a:t>2- توانایی</a:t>
            </a:r>
          </a:p>
          <a:p>
            <a:pPr algn="r" rtl="1">
              <a:buNone/>
            </a:pPr>
            <a:r>
              <a:rPr lang="fa-IR" sz="2400" dirty="0" smtClean="0"/>
              <a:t>3- مدرک وتخصص</a:t>
            </a:r>
          </a:p>
          <a:p>
            <a:pPr algn="r" rtl="1">
              <a:buNone/>
            </a:pPr>
            <a:r>
              <a:rPr lang="fa-IR" sz="2400" dirty="0" smtClean="0"/>
              <a:t>4- تجربه</a:t>
            </a:r>
          </a:p>
          <a:p>
            <a:pPr algn="r" rtl="1">
              <a:buNone/>
            </a:pPr>
            <a:r>
              <a:rPr lang="fa-IR" sz="2400" dirty="0" smtClean="0"/>
              <a:t>5- نیاز </a:t>
            </a:r>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ransition spd="med">
    <p:newsflash/>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rtl="1">
              <a:buNone/>
            </a:pPr>
            <a:r>
              <a:rPr lang="fa-IR" sz="3200" dirty="0" smtClean="0"/>
              <a:t> </a:t>
            </a:r>
          </a:p>
          <a:p>
            <a:pPr algn="r" rtl="1">
              <a:buNone/>
            </a:pPr>
            <a:r>
              <a:rPr lang="fa-IR" sz="3200" dirty="0" smtClean="0">
                <a:solidFill>
                  <a:srgbClr val="66FF33"/>
                </a:solidFill>
              </a:rPr>
              <a:t>شرح وظایف:</a:t>
            </a:r>
          </a:p>
          <a:p>
            <a:pPr algn="r" rtl="1">
              <a:buNone/>
            </a:pPr>
            <a:endParaRPr lang="en-US" sz="2600" dirty="0" smtClean="0">
              <a:solidFill>
                <a:srgbClr val="66FF33"/>
              </a:solidFill>
            </a:endParaRPr>
          </a:p>
          <a:p>
            <a:pPr algn="r" rtl="1">
              <a:buNone/>
            </a:pPr>
            <a:r>
              <a:rPr lang="fa-IR" sz="2600" dirty="0" smtClean="0"/>
              <a:t>اگر وظایف شغلی یک فرد را به صورت مکتوب دربرگي نوشته شود. به آن شرح</a:t>
            </a:r>
          </a:p>
          <a:p>
            <a:pPr algn="r" rtl="1">
              <a:buNone/>
            </a:pPr>
            <a:r>
              <a:rPr lang="fa-IR" sz="2600" dirty="0" smtClean="0"/>
              <a:t>وظايف مي گویند . </a:t>
            </a:r>
          </a:p>
          <a:p>
            <a:pPr algn="r" rtl="1">
              <a:buNone/>
            </a:pPr>
            <a:endParaRPr lang="fa-IR" sz="3200" dirty="0" smtClean="0">
              <a:solidFill>
                <a:srgbClr val="92D050"/>
              </a:solidFill>
            </a:endParaRPr>
          </a:p>
          <a:p>
            <a:pPr algn="r" rtl="1">
              <a:buNone/>
            </a:pPr>
            <a:r>
              <a:rPr lang="fa-IR" sz="3200" dirty="0" smtClean="0">
                <a:solidFill>
                  <a:srgbClr val="92D050"/>
                </a:solidFill>
              </a:rPr>
              <a:t>اهداف شرح وظايف:</a:t>
            </a:r>
          </a:p>
          <a:p>
            <a:pPr algn="r" rtl="1">
              <a:buNone/>
            </a:pPr>
            <a:r>
              <a:rPr lang="fa-IR" sz="2600" dirty="0" smtClean="0"/>
              <a:t>1) سنجش ارزش کارها در اداره وارزیابی مشاغل با مقایسه شرح وظایف هر شغل. </a:t>
            </a:r>
          </a:p>
          <a:p>
            <a:pPr algn="r" rtl="1">
              <a:buNone/>
            </a:pPr>
            <a:r>
              <a:rPr lang="fa-IR" sz="2600" dirty="0" smtClean="0"/>
              <a:t>2) استخدام افراد با توجه به شرح وظایف آنها در کارگزینی. </a:t>
            </a:r>
          </a:p>
          <a:p>
            <a:pPr algn="r" rtl="1">
              <a:buNone/>
            </a:pPr>
            <a:r>
              <a:rPr lang="fa-IR" sz="2600" dirty="0" smtClean="0"/>
              <a:t>3) سرپرستی ومقایسه نحوه کار افراد باتوجه به شرح وظایف آنها. </a:t>
            </a:r>
          </a:p>
          <a:p>
            <a:pPr algn="r" rtl="1">
              <a:buNone/>
            </a:pPr>
            <a:r>
              <a:rPr lang="fa-IR" sz="2600" dirty="0" smtClean="0"/>
              <a:t>4) اداره آموزش كلاس ضمن خدمت با توجه به شرح وظایف برای آموزش افراد جديد تشكيل مي دهد .</a:t>
            </a:r>
          </a:p>
          <a:p>
            <a:pPr algn="r" rtl="1">
              <a:buNone/>
            </a:pPr>
            <a:r>
              <a:rPr lang="fa-IR" sz="2600" dirty="0" smtClean="0"/>
              <a:t>5) مطالعه سازمانی برای تعیین اختلاف بين مشاغل با توجه به شرح وظایف  آنها .</a:t>
            </a:r>
            <a:endParaRPr lang="en-US" sz="2600" dirty="0" smtClean="0"/>
          </a:p>
          <a:p>
            <a:pPr algn="r" rtl="1">
              <a:buNone/>
            </a:pPr>
            <a:endParaRPr lang="en-US" sz="2600" dirty="0" smtClean="0"/>
          </a:p>
          <a:p>
            <a:endParaRPr lang="en-US" dirty="0"/>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ransition spd="med">
    <p:newsflash/>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rtl="1">
              <a:buNone/>
            </a:pPr>
            <a:endParaRPr lang="fa-IR" sz="3200" dirty="0" smtClean="0">
              <a:solidFill>
                <a:srgbClr val="66FF33"/>
              </a:solidFill>
            </a:endParaRPr>
          </a:p>
          <a:p>
            <a:pPr algn="r" rtl="1">
              <a:buNone/>
            </a:pPr>
            <a:r>
              <a:rPr lang="fa-IR" sz="3200" dirty="0" smtClean="0">
                <a:solidFill>
                  <a:srgbClr val="66FF33"/>
                </a:solidFill>
              </a:rPr>
              <a:t>مزایای شرح وظایف:</a:t>
            </a:r>
          </a:p>
          <a:p>
            <a:pPr algn="r" rtl="1">
              <a:buNone/>
            </a:pPr>
            <a:endParaRPr lang="en-US" sz="2400" dirty="0" smtClean="0">
              <a:solidFill>
                <a:srgbClr val="66FF33"/>
              </a:solidFill>
            </a:endParaRPr>
          </a:p>
          <a:p>
            <a:pPr algn="r" rtl="1">
              <a:buNone/>
            </a:pPr>
            <a:r>
              <a:rPr lang="fa-IR" sz="2400" dirty="0" smtClean="0"/>
              <a:t>1- شاغل به خوبی می داند که دستگاه از او چه انتظاراتی داردسرپرستی ونظارت مستقیم سرپرست کم می شود</a:t>
            </a:r>
          </a:p>
          <a:p>
            <a:pPr algn="r" rtl="1">
              <a:buNone/>
            </a:pPr>
            <a:endParaRPr lang="fa-IR" sz="2400" dirty="0" smtClean="0"/>
          </a:p>
          <a:p>
            <a:pPr algn="r" rtl="1">
              <a:buNone/>
            </a:pPr>
            <a:r>
              <a:rPr lang="fa-IR" sz="2400" dirty="0" smtClean="0"/>
              <a:t>2. علم به اینکه از شاغل به انتظاراتی می رود به او احساس امنیت واتکای به نفس خواهد داد .</a:t>
            </a:r>
          </a:p>
          <a:p>
            <a:pPr algn="r" rtl="1">
              <a:buNone/>
            </a:pPr>
            <a:endParaRPr lang="en-US" sz="2400" dirty="0" smtClean="0"/>
          </a:p>
          <a:p>
            <a:pPr algn="r">
              <a:buNone/>
            </a:pPr>
            <a:r>
              <a:rPr lang="fa-IR" sz="2400" dirty="0" smtClean="0"/>
              <a:t>3.شرح وظایف تفویض اختیار را تسهیل نموده وکنترل بی مورد مسئولان را برطرف می سازد</a:t>
            </a:r>
            <a:endParaRPr lang="en-US" sz="2400" dirty="0"/>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ransition spd="med">
    <p:newsflash/>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r">
              <a:buNone/>
            </a:pPr>
            <a:endParaRPr lang="fa-IR" sz="3200" dirty="0" smtClean="0">
              <a:solidFill>
                <a:srgbClr val="66FF33"/>
              </a:solidFill>
            </a:endParaRPr>
          </a:p>
          <a:p>
            <a:pPr algn="r">
              <a:buNone/>
            </a:pPr>
            <a:endParaRPr lang="fa-IR" sz="3200" dirty="0" smtClean="0">
              <a:solidFill>
                <a:srgbClr val="66FF33"/>
              </a:solidFill>
            </a:endParaRPr>
          </a:p>
          <a:p>
            <a:pPr algn="r">
              <a:buNone/>
            </a:pPr>
            <a:r>
              <a:rPr lang="fa-IR" sz="3200" dirty="0" smtClean="0">
                <a:solidFill>
                  <a:srgbClr val="66FF33"/>
                </a:solidFill>
              </a:rPr>
              <a:t>حجم کار</a:t>
            </a:r>
            <a:endParaRPr lang="en-US" sz="3200" dirty="0" smtClean="0">
              <a:solidFill>
                <a:srgbClr val="66FF33"/>
              </a:solidFill>
            </a:endParaRPr>
          </a:p>
          <a:p>
            <a:pPr algn="r">
              <a:buNone/>
            </a:pPr>
            <a:endParaRPr lang="fa-IR" sz="3200" dirty="0" smtClean="0">
              <a:cs typeface="B Zar" pitchFamily="2" charset="-78"/>
            </a:endParaRPr>
          </a:p>
          <a:p>
            <a:pPr algn="r">
              <a:buNone/>
            </a:pPr>
            <a:r>
              <a:rPr lang="fa-IR" sz="2400" dirty="0" smtClean="0"/>
              <a:t>کاری که سرپرست وافراد تحت نظارت او باید در مدت زمان مشخص انجام دهند را حجم کار گویند.</a:t>
            </a:r>
          </a:p>
          <a:p>
            <a:pPr algn="r">
              <a:buNone/>
            </a:pPr>
            <a:endParaRPr lang="fa-IR" sz="2400" dirty="0" smtClean="0"/>
          </a:p>
          <a:p>
            <a:pPr algn="r">
              <a:buNone/>
            </a:pPr>
            <a:r>
              <a:rPr lang="fa-IR" dirty="0" smtClean="0">
                <a:solidFill>
                  <a:srgbClr val="92D050"/>
                </a:solidFill>
              </a:rPr>
              <a:t> سرپرست درهنگام تهیه شرح وظایف چه مواردی را باید مد نظر داشته باشد ؟</a:t>
            </a:r>
          </a:p>
          <a:p>
            <a:pPr marL="594360" indent="-457200" algn="r">
              <a:buNone/>
            </a:pPr>
            <a:r>
              <a:rPr lang="fa-IR" sz="2400" dirty="0" smtClean="0"/>
              <a:t>1.وظایف مختلف که حجم کار را تشکیل می دهد مشخص نماید.</a:t>
            </a:r>
          </a:p>
          <a:p>
            <a:pPr marL="594360" indent="-457200" algn="r">
              <a:buNone/>
            </a:pPr>
            <a:r>
              <a:rPr lang="fa-IR" sz="2400" dirty="0" smtClean="0"/>
              <a:t>2. وظایف مشابه شناسایی شود.</a:t>
            </a:r>
          </a:p>
          <a:p>
            <a:pPr marL="594360" indent="-457200" algn="r">
              <a:buNone/>
            </a:pPr>
            <a:r>
              <a:rPr lang="fa-IR" sz="2400" dirty="0" smtClean="0"/>
              <a:t>3. مدت زمانی که برای انجام هر وظیفه لازم است شناسایی شود .</a:t>
            </a:r>
            <a:endParaRPr lang="en-US" sz="2400" dirty="0" smtClean="0"/>
          </a:p>
          <a:p>
            <a:pPr algn="r">
              <a:buNone/>
            </a:pPr>
            <a:r>
              <a:rPr lang="fa-IR" sz="2400" dirty="0" smtClean="0"/>
              <a:t>4. با توجه به نظام استخدامی فرد بهتر را انتخاب کند .</a:t>
            </a:r>
          </a:p>
          <a:p>
            <a:pPr algn="r">
              <a:buNone/>
            </a:pPr>
            <a:endParaRPr lang="en-US" dirty="0"/>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ransition spd="med">
    <p:newsflash/>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
            <a:ext cx="9144000" cy="6781800"/>
          </a:xfrm>
        </p:spPr>
        <p:txBody>
          <a:bodyPr>
            <a:noAutofit/>
          </a:bodyPr>
          <a:lstStyle/>
          <a:p>
            <a:pPr algn="r" rtl="1">
              <a:buNone/>
            </a:pPr>
            <a:endParaRPr lang="fa-IR" sz="3200" dirty="0" smtClean="0">
              <a:solidFill>
                <a:srgbClr val="66FF33"/>
              </a:solidFill>
            </a:endParaRPr>
          </a:p>
          <a:p>
            <a:pPr algn="r" rtl="1">
              <a:buNone/>
            </a:pPr>
            <a:r>
              <a:rPr lang="fa-IR" sz="3200" dirty="0" smtClean="0">
                <a:solidFill>
                  <a:srgbClr val="66FF33"/>
                </a:solidFill>
              </a:rPr>
              <a:t>شرح وظایف هر فرد:</a:t>
            </a:r>
            <a:endParaRPr lang="fa-IR" sz="3200" dirty="0" smtClean="0"/>
          </a:p>
          <a:p>
            <a:pPr algn="r">
              <a:buNone/>
            </a:pPr>
            <a:endParaRPr lang="fa-IR" sz="2400" dirty="0" smtClean="0"/>
          </a:p>
          <a:p>
            <a:pPr algn="r">
              <a:buNone/>
            </a:pPr>
            <a:r>
              <a:rPr lang="fa-IR" sz="2400" dirty="0" smtClean="0"/>
              <a:t>در شرح وظایف هر فرد قسمتهای مختلف مثل : سمت ، شماره پست ، مکان ، اداره کل ، اداره ، قسمت (بخش ) ونام سرپرست </a:t>
            </a:r>
          </a:p>
          <a:p>
            <a:pPr algn="r">
              <a:buNone/>
            </a:pPr>
            <a:endParaRPr lang="fa-IR" sz="2400" dirty="0" smtClean="0">
              <a:solidFill>
                <a:srgbClr val="66FF33"/>
              </a:solidFill>
            </a:endParaRPr>
          </a:p>
          <a:p>
            <a:pPr algn="r">
              <a:buNone/>
            </a:pPr>
            <a:r>
              <a:rPr lang="fa-IR" sz="3200" dirty="0" smtClean="0">
                <a:solidFill>
                  <a:srgbClr val="66FF33"/>
                </a:solidFill>
              </a:rPr>
              <a:t>دلایل ایجاد شیفت کاری:</a:t>
            </a:r>
          </a:p>
          <a:p>
            <a:pPr marL="457200" lvl="1" indent="0" algn="r">
              <a:buNone/>
            </a:pPr>
            <a:r>
              <a:rPr lang="fa-IR" sz="2000" dirty="0" smtClean="0"/>
              <a:t>1 . شیفت کاری در زمان مشخص حجم کار بالا می رود . مثل : بانكها          </a:t>
            </a:r>
          </a:p>
          <a:p>
            <a:pPr marL="594360" indent="-457200" algn="r">
              <a:buNone/>
            </a:pPr>
            <a:r>
              <a:rPr lang="fa-IR" sz="2400" dirty="0" smtClean="0"/>
              <a:t>2. لازم است خدمات شبانه روزی انجام شود  .مثل : بيمارستانها</a:t>
            </a:r>
          </a:p>
          <a:p>
            <a:pPr marL="594360" indent="-457200" algn="r">
              <a:buNone/>
            </a:pPr>
            <a:r>
              <a:rPr lang="fa-IR" sz="2400" dirty="0" smtClean="0"/>
              <a:t>3. کار نکردن سه شیفتی باعث کاهش محصول وضایع شدن آن می شود .مثل : كارخانه </a:t>
            </a:r>
            <a:r>
              <a:rPr lang="fa-IR" sz="3000" dirty="0" smtClean="0">
                <a:cs typeface="B Zar" pitchFamily="2" charset="-78"/>
              </a:rPr>
              <a:t> </a:t>
            </a:r>
            <a:endParaRPr lang="en-US" sz="3000" dirty="0" smtClean="0">
              <a:cs typeface="B Zar" pitchFamily="2" charset="-78"/>
            </a:endParaRPr>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ransition spd="med">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tical Scroll 1"/>
          <p:cNvSpPr/>
          <p:nvPr/>
        </p:nvSpPr>
        <p:spPr>
          <a:xfrm>
            <a:off x="2133600" y="685800"/>
            <a:ext cx="5257800" cy="5410200"/>
          </a:xfrm>
          <a:prstGeom prst="verticalScroll">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16000" dirty="0" smtClean="0">
                <a:solidFill>
                  <a:schemeClr val="tx2">
                    <a:lumMod val="75000"/>
                  </a:schemeClr>
                </a:solidFill>
              </a:rPr>
              <a:t>مقدمه</a:t>
            </a:r>
            <a:endParaRPr lang="en-US" sz="16000" dirty="0">
              <a:solidFill>
                <a:schemeClr val="tx2">
                  <a:lumMod val="75000"/>
                </a:schemeClr>
              </a:solidFill>
            </a:endParaRPr>
          </a:p>
        </p:txBody>
      </p:sp>
      <p:sp>
        <p:nvSpPr>
          <p:cNvPr id="3" name="Footer Placeholder 2"/>
          <p:cNvSpPr>
            <a:spLocks noGrp="1"/>
          </p:cNvSpPr>
          <p:nvPr>
            <p:ph type="ftr" sz="quarter" idx="11"/>
          </p:nvPr>
        </p:nvSpPr>
        <p:spPr/>
        <p:txBody>
          <a:bodyPr/>
          <a:lstStyle/>
          <a:p>
            <a:endParaRPr lang="en-US" dirty="0"/>
          </a:p>
        </p:txBody>
      </p:sp>
    </p:spTree>
  </p:cSld>
  <p:clrMapOvr>
    <a:masterClrMapping/>
  </p:clrMapOvr>
  <p:transition spd="med">
    <p:newsflash/>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r">
              <a:buNone/>
            </a:pPr>
            <a:endParaRPr lang="en-US" sz="2400" dirty="0" smtClean="0">
              <a:solidFill>
                <a:srgbClr val="66FF33"/>
              </a:solidFill>
            </a:endParaRPr>
          </a:p>
          <a:p>
            <a:pPr algn="r">
              <a:buNone/>
            </a:pPr>
            <a:endParaRPr lang="en-US" sz="2400" dirty="0" smtClean="0">
              <a:solidFill>
                <a:srgbClr val="66FF33"/>
              </a:solidFill>
            </a:endParaRPr>
          </a:p>
          <a:p>
            <a:pPr algn="r">
              <a:buNone/>
            </a:pPr>
            <a:r>
              <a:rPr lang="fa-IR" sz="2400" dirty="0" smtClean="0">
                <a:solidFill>
                  <a:srgbClr val="66FF33"/>
                </a:solidFill>
              </a:rPr>
              <a:t>انواع شیفتهای کاری متعادل</a:t>
            </a:r>
            <a:endParaRPr lang="en-US" sz="2400" dirty="0" smtClean="0">
              <a:solidFill>
                <a:srgbClr val="66FF33"/>
              </a:solidFill>
            </a:endParaRPr>
          </a:p>
          <a:p>
            <a:pPr algn="r">
              <a:buNone/>
            </a:pPr>
            <a:endParaRPr lang="en-US" sz="2400" dirty="0" smtClean="0"/>
          </a:p>
          <a:p>
            <a:pPr algn="r">
              <a:buNone/>
            </a:pPr>
            <a:r>
              <a:rPr lang="fa-IR" sz="2400" dirty="0" smtClean="0"/>
              <a:t>از 6  تا 14(شيفت صبح) –  از 14 تا  22 (شيفت عصر)–   از 22 تا  6(شيفت شب)  </a:t>
            </a:r>
            <a:endParaRPr lang="fa-IR" sz="2400" dirty="0" smtClean="0">
              <a:solidFill>
                <a:srgbClr val="66FF33"/>
              </a:solidFill>
            </a:endParaRPr>
          </a:p>
          <a:p>
            <a:pPr algn="r">
              <a:buNone/>
            </a:pPr>
            <a:endParaRPr lang="fa-IR" sz="2400" dirty="0" smtClean="0">
              <a:solidFill>
                <a:srgbClr val="66FF33"/>
              </a:solidFill>
            </a:endParaRPr>
          </a:p>
          <a:p>
            <a:pPr algn="r">
              <a:buNone/>
            </a:pPr>
            <a:endParaRPr lang="en-US" sz="2400" dirty="0" smtClean="0">
              <a:solidFill>
                <a:srgbClr val="66FF33"/>
              </a:solidFill>
            </a:endParaRPr>
          </a:p>
          <a:p>
            <a:pPr algn="r">
              <a:buNone/>
            </a:pPr>
            <a:endParaRPr lang="en-US" sz="2400" dirty="0" smtClean="0">
              <a:solidFill>
                <a:srgbClr val="66FF33"/>
              </a:solidFill>
            </a:endParaRPr>
          </a:p>
          <a:p>
            <a:pPr algn="r">
              <a:buNone/>
            </a:pPr>
            <a:r>
              <a:rPr lang="fa-IR" sz="2400" dirty="0" smtClean="0">
                <a:solidFill>
                  <a:srgbClr val="66FF33"/>
                </a:solidFill>
              </a:rPr>
              <a:t>اصول تقسیم کار بین افراد</a:t>
            </a:r>
            <a:endParaRPr lang="en-US" sz="2400" dirty="0" smtClean="0">
              <a:solidFill>
                <a:srgbClr val="66FF33"/>
              </a:solidFill>
            </a:endParaRPr>
          </a:p>
          <a:p>
            <a:pPr algn="r">
              <a:buNone/>
            </a:pPr>
            <a:endParaRPr lang="fa-IR" sz="2400" dirty="0" smtClean="0">
              <a:solidFill>
                <a:srgbClr val="66FF33"/>
              </a:solidFill>
            </a:endParaRPr>
          </a:p>
          <a:p>
            <a:pPr algn="r">
              <a:buNone/>
            </a:pPr>
            <a:r>
              <a:rPr lang="fa-IR" sz="2400" dirty="0" smtClean="0"/>
              <a:t> در تقسیم کار سرپرست باید برنامه کار بخش را سرمشق کار خود قرار دهد وبر مبنای علاقه ومهارتها وتوانایی ومدرک تحصیلی ویا سابقه افراد تقسيم کار کند به گونه ای که وظایف آنها در حوزه کارهایشان باشد </a:t>
            </a:r>
            <a:r>
              <a:rPr lang="fa-IR" sz="3000" dirty="0" smtClean="0">
                <a:cs typeface="B Zar" pitchFamily="2" charset="-78"/>
              </a:rPr>
              <a:t>.</a:t>
            </a:r>
            <a:endParaRPr lang="en-US" sz="3000" dirty="0" smtClean="0">
              <a:cs typeface="B Zar" pitchFamily="2" charset="-78"/>
            </a:endParaRPr>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ransition spd="med">
    <p:newsflash/>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r">
              <a:buNone/>
            </a:pPr>
            <a:endParaRPr lang="en-US" sz="2400" dirty="0" smtClean="0"/>
          </a:p>
          <a:p>
            <a:pPr algn="r">
              <a:buNone/>
            </a:pPr>
            <a:endParaRPr lang="fa-IR" sz="2400" dirty="0" smtClean="0"/>
          </a:p>
          <a:p>
            <a:pPr algn="r">
              <a:buNone/>
            </a:pPr>
            <a:r>
              <a:rPr lang="fa-IR" sz="2400" dirty="0" smtClean="0"/>
              <a:t>. حوادث کار :</a:t>
            </a:r>
            <a:r>
              <a:rPr lang="en-US" sz="2400" dirty="0" smtClean="0"/>
              <a:t>3</a:t>
            </a:r>
            <a:endParaRPr lang="fa-IR" sz="2400" dirty="0" smtClean="0"/>
          </a:p>
          <a:p>
            <a:pPr algn="r">
              <a:buNone/>
            </a:pPr>
            <a:r>
              <a:rPr lang="fa-IR" sz="2400" dirty="0" smtClean="0"/>
              <a:t> </a:t>
            </a:r>
            <a:endParaRPr lang="en-US" sz="2400" dirty="0" smtClean="0"/>
          </a:p>
          <a:p>
            <a:pPr algn="r">
              <a:buNone/>
            </a:pPr>
            <a:r>
              <a:rPr lang="fa-IR" sz="2400" dirty="0" smtClean="0"/>
              <a:t>فشارهای ناشی از استرس ، خستگی وخواب آلودگی خطرات کار در شیفتهای ظهر وشب را زیاد می کند وسرپرست باید تدابیر ویژه ای اتخاذ کند .</a:t>
            </a:r>
            <a:endParaRPr lang="en-US" sz="2400" dirty="0" smtClean="0"/>
          </a:p>
          <a:p>
            <a:pPr algn="r">
              <a:buNone/>
            </a:pPr>
            <a:endParaRPr lang="en-US" sz="2400" dirty="0" smtClean="0"/>
          </a:p>
          <a:p>
            <a:pPr algn="r">
              <a:buNone/>
            </a:pPr>
            <a:r>
              <a:rPr lang="fa-IR" sz="2400" dirty="0" smtClean="0"/>
              <a:t>4. ارتباطات : دفتر گزارش – گزارش شفاهی .</a:t>
            </a:r>
          </a:p>
          <a:p>
            <a:pPr algn="r">
              <a:buNone/>
            </a:pPr>
            <a:endParaRPr lang="fa-IR" sz="2400" dirty="0" smtClean="0"/>
          </a:p>
          <a:p>
            <a:pPr algn="r">
              <a:buNone/>
            </a:pPr>
            <a:endParaRPr lang="fa-IR" sz="2400" dirty="0" smtClean="0"/>
          </a:p>
          <a:p>
            <a:pPr algn="r">
              <a:buNone/>
            </a:pPr>
            <a:r>
              <a:rPr lang="fa-IR" sz="2400" dirty="0" smtClean="0"/>
              <a:t>5. همکاری : بین سرپرستان شیفتهای مختلف . </a:t>
            </a:r>
          </a:p>
          <a:p>
            <a:pPr algn="r">
              <a:buNone/>
            </a:pPr>
            <a:endParaRPr lang="fa-IR" sz="2400" dirty="0" smtClean="0">
              <a:solidFill>
                <a:srgbClr val="66FF33"/>
              </a:solidFill>
            </a:endParaRPr>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ransition spd="med">
    <p:newsflash/>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9601200" cy="7696200"/>
          </a:xfrm>
        </p:spPr>
        <p:txBody>
          <a:bodyPr>
            <a:noAutofit/>
          </a:bodyPr>
          <a:lstStyle/>
          <a:p>
            <a:pPr algn="r">
              <a:buNone/>
            </a:pPr>
            <a:endParaRPr lang="en-US" sz="2300" dirty="0">
              <a:cs typeface="B Badr" pitchFamily="2" charset="-78"/>
            </a:endParaRPr>
          </a:p>
        </p:txBody>
      </p:sp>
      <p:sp>
        <p:nvSpPr>
          <p:cNvPr id="5" name="Vertical Scroll 4"/>
          <p:cNvSpPr/>
          <p:nvPr/>
        </p:nvSpPr>
        <p:spPr>
          <a:xfrm>
            <a:off x="1371600" y="304800"/>
            <a:ext cx="6324600" cy="6248400"/>
          </a:xfrm>
          <a:prstGeom prst="verticalScroll">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10000" dirty="0" smtClean="0">
                <a:solidFill>
                  <a:schemeClr val="tx2">
                    <a:lumMod val="75000"/>
                  </a:schemeClr>
                </a:solidFill>
              </a:rPr>
              <a:t>دفترداری</a:t>
            </a:r>
            <a:endParaRPr lang="en-US" sz="10000" dirty="0">
              <a:solidFill>
                <a:schemeClr val="tx2">
                  <a:lumMod val="75000"/>
                </a:schemeClr>
              </a:solidFill>
            </a:endParaRPr>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ransition spd="med">
    <p:newsflash/>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a:buNone/>
            </a:pPr>
            <a:r>
              <a:rPr lang="fa-IR" sz="3200" dirty="0" smtClean="0">
                <a:solidFill>
                  <a:srgbClr val="66FF33"/>
                </a:solidFill>
              </a:rPr>
              <a:t>انبار</a:t>
            </a:r>
            <a:endParaRPr lang="en-US" sz="3200" dirty="0" smtClean="0">
              <a:solidFill>
                <a:srgbClr val="66FF33"/>
              </a:solidFill>
            </a:endParaRPr>
          </a:p>
          <a:p>
            <a:pPr algn="r">
              <a:buNone/>
            </a:pPr>
            <a:r>
              <a:rPr lang="fa-IR" sz="2400" dirty="0" smtClean="0"/>
              <a:t>انبار محلی برای نگهداری کالاها ومواد است. درصنعت برای نگهداری مواد اولیه ، نیم ساخت ها ،محصولات یک واحد تولیدی قطعات یدکی دستگاهها و.... از انبار استفاده می شود . </a:t>
            </a:r>
            <a:endParaRPr lang="en-US" sz="2400" dirty="0" smtClean="0"/>
          </a:p>
          <a:p>
            <a:pPr algn="r">
              <a:buNone/>
            </a:pPr>
            <a:endParaRPr lang="fa-IR" sz="3200" dirty="0" smtClean="0">
              <a:solidFill>
                <a:srgbClr val="66FF33"/>
              </a:solidFill>
            </a:endParaRPr>
          </a:p>
          <a:p>
            <a:pPr algn="r">
              <a:buNone/>
            </a:pPr>
            <a:r>
              <a:rPr lang="fa-IR" sz="3200" dirty="0" smtClean="0">
                <a:solidFill>
                  <a:srgbClr val="66FF33"/>
                </a:solidFill>
              </a:rPr>
              <a:t>تفاوت بین احتکاروانبار داری</a:t>
            </a:r>
            <a:endParaRPr lang="en-US" sz="3200" dirty="0" smtClean="0">
              <a:solidFill>
                <a:srgbClr val="66FF33"/>
              </a:solidFill>
            </a:endParaRPr>
          </a:p>
          <a:p>
            <a:pPr algn="r">
              <a:buNone/>
            </a:pPr>
            <a:r>
              <a:rPr lang="fa-IR" sz="3200" dirty="0" smtClean="0">
                <a:cs typeface="B Zar" pitchFamily="2" charset="-78"/>
              </a:rPr>
              <a:t>1</a:t>
            </a:r>
            <a:r>
              <a:rPr lang="fa-IR" sz="2400" dirty="0" smtClean="0"/>
              <a:t>. انبار داری یک خدمت اقتصادی است که کالا را به منظور عرضه به موقع ویا گسترش مدت عرضه در بازار انبار می کند ولی احتکار کاهش یا توقف موقتی جریان توزيع بعضی از کالاها به امید گران شدن است .</a:t>
            </a:r>
            <a:endParaRPr lang="en-US" sz="2400" dirty="0" smtClean="0"/>
          </a:p>
          <a:p>
            <a:pPr algn="r">
              <a:buNone/>
            </a:pPr>
            <a:r>
              <a:rPr lang="fa-IR" sz="2400" dirty="0" smtClean="0"/>
              <a:t>2. در انبار داری اضافه هزینه نگهداری وافزایش قیمت متعادل ومورد رضایت تقاضا کننده است ولی در احتکار مصرف کننده افزایش قیمت را نه با رضایت بلکه به اجبار می       پردازد .  </a:t>
            </a:r>
            <a:endParaRPr lang="en-US" sz="2400" dirty="0" smtClean="0"/>
          </a:p>
          <a:p>
            <a:pPr algn="r">
              <a:buNone/>
            </a:pPr>
            <a:endParaRPr lang="en-US" dirty="0">
              <a:cs typeface="B Zar" pitchFamily="2" charset="-78"/>
            </a:endParaRPr>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ransition spd="med">
    <p:newsflash/>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r" rtl="1">
              <a:buNone/>
            </a:pPr>
            <a:endParaRPr lang="fa-IR" sz="3200" dirty="0" smtClean="0">
              <a:solidFill>
                <a:srgbClr val="66FF33"/>
              </a:solidFill>
            </a:endParaRPr>
          </a:p>
          <a:p>
            <a:pPr algn="r" rtl="1">
              <a:buNone/>
            </a:pPr>
            <a:endParaRPr lang="en-US" sz="3200" dirty="0" smtClean="0">
              <a:solidFill>
                <a:srgbClr val="66FF33"/>
              </a:solidFill>
            </a:endParaRPr>
          </a:p>
          <a:p>
            <a:pPr algn="r" rtl="1">
              <a:buNone/>
            </a:pPr>
            <a:r>
              <a:rPr lang="fa-IR" sz="3200" dirty="0" smtClean="0">
                <a:solidFill>
                  <a:srgbClr val="66FF33"/>
                </a:solidFill>
              </a:rPr>
              <a:t>انواع موجودیهای انبار:</a:t>
            </a:r>
            <a:endParaRPr lang="en-US" sz="3200" dirty="0" smtClean="0">
              <a:solidFill>
                <a:srgbClr val="66FF33"/>
              </a:solidFill>
            </a:endParaRPr>
          </a:p>
          <a:p>
            <a:pPr algn="r">
              <a:buNone/>
            </a:pPr>
            <a:endParaRPr lang="en-US" sz="2400" dirty="0" smtClean="0"/>
          </a:p>
          <a:p>
            <a:pPr algn="r">
              <a:buNone/>
            </a:pPr>
            <a:r>
              <a:rPr lang="fa-IR" sz="2400" dirty="0" smtClean="0"/>
              <a:t>1- مواد خام یا اولیه</a:t>
            </a:r>
          </a:p>
          <a:p>
            <a:pPr algn="r">
              <a:buNone/>
            </a:pPr>
            <a:endParaRPr lang="en-US" sz="2400" dirty="0" smtClean="0"/>
          </a:p>
          <a:p>
            <a:pPr algn="r">
              <a:buNone/>
            </a:pPr>
            <a:r>
              <a:rPr lang="fa-IR" sz="2400" dirty="0" smtClean="0"/>
              <a:t>2- مواد ولوازم  مصرفی</a:t>
            </a:r>
          </a:p>
          <a:p>
            <a:pPr algn="r">
              <a:buNone/>
            </a:pPr>
            <a:endParaRPr lang="en-US" sz="2400" dirty="0" smtClean="0"/>
          </a:p>
          <a:p>
            <a:pPr algn="r">
              <a:buNone/>
            </a:pPr>
            <a:r>
              <a:rPr lang="fa-IR" sz="2400" dirty="0" smtClean="0"/>
              <a:t>- مواد ولوازم در جریان ساخت</a:t>
            </a:r>
          </a:p>
          <a:p>
            <a:pPr algn="r">
              <a:buNone/>
            </a:pPr>
            <a:endParaRPr lang="en-US" sz="2400" dirty="0" smtClean="0"/>
          </a:p>
          <a:p>
            <a:pPr algn="r">
              <a:buNone/>
            </a:pPr>
            <a:r>
              <a:rPr lang="fa-IR" sz="2400" dirty="0" smtClean="0"/>
              <a:t>4- کالای تمام شده</a:t>
            </a:r>
          </a:p>
          <a:p>
            <a:pPr algn="r">
              <a:buNone/>
            </a:pPr>
            <a:endParaRPr lang="en-US" sz="2400" dirty="0" smtClean="0"/>
          </a:p>
          <a:p>
            <a:pPr algn="r">
              <a:buNone/>
            </a:pPr>
            <a:r>
              <a:rPr lang="fa-IR" sz="2400" dirty="0" smtClean="0"/>
              <a:t>5- اجناس خریداری شده جهت فروش </a:t>
            </a:r>
            <a:endParaRPr lang="en-US" sz="2400" dirty="0" smtClean="0"/>
          </a:p>
          <a:p>
            <a:pPr algn="r">
              <a:buNone/>
            </a:pPr>
            <a:endParaRPr lang="fa-IR" sz="2400" dirty="0" smtClean="0">
              <a:solidFill>
                <a:srgbClr val="66FF33"/>
              </a:solidFill>
            </a:endParaRPr>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ransition spd="med">
    <p:newsflash/>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r" rtl="1">
              <a:buNone/>
            </a:pPr>
            <a:endParaRPr lang="fa-IR" sz="3200" dirty="0" smtClean="0">
              <a:solidFill>
                <a:srgbClr val="66FF33"/>
              </a:solidFill>
            </a:endParaRPr>
          </a:p>
          <a:p>
            <a:pPr algn="r" rtl="1">
              <a:buNone/>
            </a:pPr>
            <a:r>
              <a:rPr lang="fa-IR" sz="2400" dirty="0" smtClean="0"/>
              <a:t> </a:t>
            </a:r>
            <a:endParaRPr lang="fa-IR" sz="2400" dirty="0" smtClean="0">
              <a:solidFill>
                <a:srgbClr val="66FF33"/>
              </a:solidFill>
            </a:endParaRPr>
          </a:p>
          <a:p>
            <a:pPr algn="r">
              <a:buNone/>
            </a:pPr>
            <a:r>
              <a:rPr lang="fa-IR" sz="3200" dirty="0" smtClean="0">
                <a:solidFill>
                  <a:srgbClr val="66FF33"/>
                </a:solidFill>
              </a:rPr>
              <a:t>بخشهای مختلف چارت سازمانی انباراز نظر اداری :</a:t>
            </a:r>
          </a:p>
          <a:p>
            <a:pPr algn="r">
              <a:buNone/>
            </a:pPr>
            <a:endParaRPr lang="fa-IR" sz="3200" dirty="0" smtClean="0">
              <a:solidFill>
                <a:srgbClr val="66FF33"/>
              </a:solidFill>
            </a:endParaRPr>
          </a:p>
          <a:p>
            <a:pPr algn="r">
              <a:buNone/>
            </a:pPr>
            <a:r>
              <a:rPr lang="fa-IR" sz="2400" dirty="0" smtClean="0"/>
              <a:t>                                               مدیریت کارخانه</a:t>
            </a:r>
          </a:p>
          <a:p>
            <a:pPr algn="r">
              <a:buNone/>
            </a:pPr>
            <a:endParaRPr lang="fa-IR" sz="2400" dirty="0" smtClean="0">
              <a:solidFill>
                <a:srgbClr val="66FF33"/>
              </a:solidFill>
            </a:endParaRPr>
          </a:p>
          <a:p>
            <a:pPr algn="r">
              <a:buNone/>
            </a:pPr>
            <a:r>
              <a:rPr lang="fa-IR" sz="2400" dirty="0" smtClean="0"/>
              <a:t>مدیریت فنی             مدیریت مالی               مدیریت اداری               مدیریت بازرگانی</a:t>
            </a:r>
            <a:r>
              <a:rPr lang="fa-IR" sz="3200" dirty="0" smtClean="0"/>
              <a:t> </a:t>
            </a:r>
          </a:p>
          <a:p>
            <a:pPr algn="r">
              <a:buNone/>
            </a:pPr>
            <a:endParaRPr lang="fa-IR" sz="3200" dirty="0" smtClean="0"/>
          </a:p>
          <a:p>
            <a:pPr algn="r">
              <a:buNone/>
            </a:pPr>
            <a:r>
              <a:rPr lang="fa-IR" sz="2400" dirty="0" smtClean="0"/>
              <a:t>                                             مدیریت انبارها</a:t>
            </a:r>
          </a:p>
          <a:p>
            <a:pPr algn="r">
              <a:buNone/>
            </a:pPr>
            <a:endParaRPr lang="fa-IR" sz="2400" dirty="0" smtClean="0"/>
          </a:p>
          <a:p>
            <a:pPr algn="r">
              <a:buNone/>
            </a:pPr>
            <a:r>
              <a:rPr lang="fa-IR" sz="2400" dirty="0" smtClean="0"/>
              <a:t>سرپرست انبار قطعات             سرپرست انبار مواد              سرپرست انبار محصولات</a:t>
            </a:r>
            <a:r>
              <a:rPr lang="fa-IR" sz="3200" dirty="0" smtClean="0"/>
              <a:t>           </a:t>
            </a:r>
          </a:p>
        </p:txBody>
      </p:sp>
      <p:sp>
        <p:nvSpPr>
          <p:cNvPr id="4" name="Frame 3"/>
          <p:cNvSpPr/>
          <p:nvPr/>
        </p:nvSpPr>
        <p:spPr>
          <a:xfrm>
            <a:off x="3733800" y="2057400"/>
            <a:ext cx="1828800" cy="6096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Frame 4"/>
          <p:cNvSpPr/>
          <p:nvPr/>
        </p:nvSpPr>
        <p:spPr>
          <a:xfrm>
            <a:off x="228600" y="5181600"/>
            <a:ext cx="2819400" cy="6096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Frame 5"/>
          <p:cNvSpPr/>
          <p:nvPr/>
        </p:nvSpPr>
        <p:spPr>
          <a:xfrm>
            <a:off x="3886200" y="5181600"/>
            <a:ext cx="2133600" cy="6096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Frame 6"/>
          <p:cNvSpPr/>
          <p:nvPr/>
        </p:nvSpPr>
        <p:spPr>
          <a:xfrm>
            <a:off x="6781800" y="5181600"/>
            <a:ext cx="2362200" cy="6096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Frame 7"/>
          <p:cNvSpPr/>
          <p:nvPr/>
        </p:nvSpPr>
        <p:spPr>
          <a:xfrm>
            <a:off x="4038600" y="4191000"/>
            <a:ext cx="1676400" cy="6096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Frame 8"/>
          <p:cNvSpPr/>
          <p:nvPr/>
        </p:nvSpPr>
        <p:spPr>
          <a:xfrm>
            <a:off x="7772400" y="3124200"/>
            <a:ext cx="1371600" cy="6096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Frame 9"/>
          <p:cNvSpPr/>
          <p:nvPr/>
        </p:nvSpPr>
        <p:spPr>
          <a:xfrm>
            <a:off x="5562600" y="3124200"/>
            <a:ext cx="1447800" cy="6096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Frame 10"/>
          <p:cNvSpPr/>
          <p:nvPr/>
        </p:nvSpPr>
        <p:spPr>
          <a:xfrm>
            <a:off x="3048000" y="3124200"/>
            <a:ext cx="1600200" cy="6096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Frame 11"/>
          <p:cNvSpPr/>
          <p:nvPr/>
        </p:nvSpPr>
        <p:spPr>
          <a:xfrm>
            <a:off x="228600" y="3124200"/>
            <a:ext cx="1905000" cy="6096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4" name="Straight Connector 13"/>
          <p:cNvCxnSpPr/>
          <p:nvPr/>
        </p:nvCxnSpPr>
        <p:spPr>
          <a:xfrm>
            <a:off x="1143000" y="2895600"/>
            <a:ext cx="7239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1371600" y="4953000"/>
            <a:ext cx="6477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5400000">
            <a:off x="4572397" y="2742803"/>
            <a:ext cx="304800"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endCxn id="9" idx="0"/>
          </p:cNvCxnSpPr>
          <p:nvPr/>
        </p:nvCxnSpPr>
        <p:spPr>
          <a:xfrm rot="16200000" flipH="1">
            <a:off x="8305800" y="2971800"/>
            <a:ext cx="2286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rot="5400000">
            <a:off x="952500" y="3009900"/>
            <a:ext cx="3048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rot="16200000" flipH="1">
            <a:off x="4305300" y="3467100"/>
            <a:ext cx="12192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endCxn id="11" idx="0"/>
          </p:cNvCxnSpPr>
          <p:nvPr/>
        </p:nvCxnSpPr>
        <p:spPr>
          <a:xfrm rot="5400000">
            <a:off x="3752850" y="2990850"/>
            <a:ext cx="228600" cy="3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rot="5400000">
            <a:off x="6057900" y="3009900"/>
            <a:ext cx="228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rot="5400000">
            <a:off x="7734300" y="5067300"/>
            <a:ext cx="228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rot="5400000">
            <a:off x="1257300" y="5067300"/>
            <a:ext cx="228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stCxn id="8" idx="2"/>
          </p:cNvCxnSpPr>
          <p:nvPr/>
        </p:nvCxnSpPr>
        <p:spPr>
          <a:xfrm rot="5400000">
            <a:off x="4800600" y="4876800"/>
            <a:ext cx="152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rot="5400000">
            <a:off x="4381500" y="5067300"/>
            <a:ext cx="228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4" name="Footer Placeholder 23"/>
          <p:cNvSpPr>
            <a:spLocks noGrp="1"/>
          </p:cNvSpPr>
          <p:nvPr>
            <p:ph type="ftr" sz="quarter" idx="11"/>
          </p:nvPr>
        </p:nvSpPr>
        <p:spPr/>
        <p:txBody>
          <a:bodyPr/>
          <a:lstStyle/>
          <a:p>
            <a:endParaRPr lang="en-US" dirty="0"/>
          </a:p>
        </p:txBody>
      </p:sp>
    </p:spTree>
  </p:cSld>
  <p:clrMapOvr>
    <a:masterClrMapping/>
  </p:clrMapOvr>
  <p:transition spd="med">
    <p:newsflash/>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a:buNone/>
            </a:pPr>
            <a:endParaRPr lang="fa-IR" sz="3200" dirty="0" smtClean="0">
              <a:solidFill>
                <a:srgbClr val="66FF33"/>
              </a:solidFill>
            </a:endParaRPr>
          </a:p>
          <a:p>
            <a:pPr algn="r">
              <a:buNone/>
            </a:pPr>
            <a:endParaRPr lang="fa-IR" sz="3200" dirty="0" smtClean="0">
              <a:solidFill>
                <a:srgbClr val="66FF33"/>
              </a:solidFill>
            </a:endParaRPr>
          </a:p>
          <a:p>
            <a:pPr algn="r">
              <a:buNone/>
            </a:pPr>
            <a:r>
              <a:rPr lang="fa-IR" sz="3200" dirty="0" smtClean="0">
                <a:solidFill>
                  <a:srgbClr val="66FF33"/>
                </a:solidFill>
              </a:rPr>
              <a:t>                                 مدارک خرید</a:t>
            </a:r>
            <a:endParaRPr lang="en-US" sz="3200" dirty="0" smtClean="0">
              <a:solidFill>
                <a:srgbClr val="66FF33"/>
              </a:solidFill>
            </a:endParaRPr>
          </a:p>
          <a:p>
            <a:pPr algn="r">
              <a:buNone/>
            </a:pPr>
            <a:endParaRPr lang="fa-IR" sz="2400" dirty="0" smtClean="0"/>
          </a:p>
          <a:p>
            <a:pPr algn="r">
              <a:buNone/>
            </a:pPr>
            <a:r>
              <a:rPr lang="fa-IR" sz="2400" dirty="0" smtClean="0"/>
              <a:t>به مجموعه فرم های : </a:t>
            </a:r>
          </a:p>
          <a:p>
            <a:pPr algn="r">
              <a:buNone/>
            </a:pPr>
            <a:endParaRPr lang="en-US" sz="2400" dirty="0" smtClean="0"/>
          </a:p>
          <a:p>
            <a:pPr algn="r">
              <a:buNone/>
            </a:pPr>
            <a:r>
              <a:rPr lang="fa-IR" sz="2400" dirty="0" smtClean="0"/>
              <a:t>درخواست کالا                 تقاضای خرید               سفارش کالا               فاکتور خرید   </a:t>
            </a:r>
          </a:p>
          <a:p>
            <a:pPr algn="r">
              <a:buNone/>
            </a:pPr>
            <a:r>
              <a:rPr lang="fa-IR" sz="2400" dirty="0" smtClean="0"/>
              <a:t>                 رسید انبار</a:t>
            </a:r>
            <a:endParaRPr lang="en-US" sz="2400" dirty="0" smtClean="0"/>
          </a:p>
          <a:p>
            <a:pPr algn="r">
              <a:buNone/>
            </a:pPr>
            <a:endParaRPr lang="en-US" sz="2400" dirty="0" smtClean="0"/>
          </a:p>
          <a:p>
            <a:pPr algn="r">
              <a:buNone/>
            </a:pPr>
            <a:r>
              <a:rPr lang="fa-IR" sz="2400" dirty="0" smtClean="0"/>
              <a:t>که بر اساس این مدارک مبلغ کالا قابل پرداخت به فروشنده خواهد بود</a:t>
            </a:r>
          </a:p>
        </p:txBody>
      </p:sp>
      <p:sp>
        <p:nvSpPr>
          <p:cNvPr id="5" name="Left Arrow 4"/>
          <p:cNvSpPr/>
          <p:nvPr/>
        </p:nvSpPr>
        <p:spPr>
          <a:xfrm>
            <a:off x="7848600" y="3962400"/>
            <a:ext cx="10668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eft Arrow 5"/>
          <p:cNvSpPr/>
          <p:nvPr/>
        </p:nvSpPr>
        <p:spPr>
          <a:xfrm>
            <a:off x="1600200" y="3124200"/>
            <a:ext cx="10668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Arrow 6"/>
          <p:cNvSpPr/>
          <p:nvPr/>
        </p:nvSpPr>
        <p:spPr>
          <a:xfrm>
            <a:off x="3962400" y="3124200"/>
            <a:ext cx="10668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Left Arrow 7"/>
          <p:cNvSpPr/>
          <p:nvPr/>
        </p:nvSpPr>
        <p:spPr>
          <a:xfrm>
            <a:off x="6477000" y="3124200"/>
            <a:ext cx="10668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ooter Placeholder 8"/>
          <p:cNvSpPr>
            <a:spLocks noGrp="1"/>
          </p:cNvSpPr>
          <p:nvPr>
            <p:ph type="ftr" sz="quarter" idx="11"/>
          </p:nvPr>
        </p:nvSpPr>
        <p:spPr/>
        <p:txBody>
          <a:bodyPr/>
          <a:lstStyle/>
          <a:p>
            <a:endParaRPr lang="en-US" dirty="0"/>
          </a:p>
        </p:txBody>
      </p:sp>
    </p:spTree>
  </p:cSld>
  <p:clrMapOvr>
    <a:masterClrMapping/>
  </p:clrMapOvr>
  <p:transition spd="med">
    <p:newsflash/>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algn="r">
              <a:buNone/>
            </a:pPr>
            <a:endParaRPr lang="fa-IR" sz="2300" dirty="0" smtClean="0">
              <a:cs typeface="B Badr" pitchFamily="2" charset="-78"/>
            </a:endParaRPr>
          </a:p>
          <a:p>
            <a:pPr algn="r">
              <a:buNone/>
            </a:pPr>
            <a:r>
              <a:rPr lang="fa-IR" sz="3200" dirty="0" smtClean="0"/>
              <a:t> </a:t>
            </a:r>
            <a:r>
              <a:rPr lang="fa-IR" sz="3200" dirty="0" smtClean="0">
                <a:solidFill>
                  <a:srgbClr val="66FF33"/>
                </a:solidFill>
              </a:rPr>
              <a:t>انبار گردانی :</a:t>
            </a:r>
            <a:endParaRPr lang="en-US" sz="3200" dirty="0" smtClean="0">
              <a:solidFill>
                <a:srgbClr val="66FF33"/>
              </a:solidFill>
            </a:endParaRPr>
          </a:p>
          <a:p>
            <a:pPr algn="r">
              <a:buNone/>
            </a:pPr>
            <a:endParaRPr lang="fa-IR" sz="2400" dirty="0" smtClean="0"/>
          </a:p>
          <a:p>
            <a:pPr algn="r">
              <a:buNone/>
            </a:pPr>
            <a:r>
              <a:rPr lang="fa-IR" sz="2400" dirty="0" smtClean="0"/>
              <a:t>    شمارش کالا ها واجناس موجود در انباربصورت عینی و تطبیق آنها با کاردکس ها ودفاتر انبار وحسابداری .  </a:t>
            </a:r>
          </a:p>
          <a:p>
            <a:pPr algn="r">
              <a:buNone/>
            </a:pPr>
            <a:r>
              <a:rPr lang="fa-IR" sz="2400" dirty="0" smtClean="0"/>
              <a:t>     </a:t>
            </a:r>
          </a:p>
          <a:p>
            <a:pPr algn="r">
              <a:buNone/>
            </a:pPr>
            <a:r>
              <a:rPr lang="fa-IR" sz="2400" dirty="0" smtClean="0"/>
              <a:t>    این روش یکی از دقیق ترین ورایج ترین  روش های کنترل انبار است ودر آخر سال انجام می شود .</a:t>
            </a:r>
          </a:p>
          <a:p>
            <a:pPr algn="r">
              <a:buNone/>
            </a:pPr>
            <a:endParaRPr lang="fa-IR" sz="2400" dirty="0" smtClean="0"/>
          </a:p>
          <a:p>
            <a:pPr algn="r">
              <a:buNone/>
            </a:pPr>
            <a:r>
              <a:rPr lang="fa-IR" dirty="0" smtClean="0">
                <a:solidFill>
                  <a:srgbClr val="66FF33"/>
                </a:solidFill>
              </a:rPr>
              <a:t>مزایای انبار گردانی :</a:t>
            </a:r>
          </a:p>
          <a:p>
            <a:pPr algn="r">
              <a:buNone/>
            </a:pPr>
            <a:endParaRPr lang="fa-IR" sz="2400" dirty="0" smtClean="0"/>
          </a:p>
          <a:p>
            <a:pPr algn="r">
              <a:buNone/>
            </a:pPr>
            <a:r>
              <a:rPr lang="fa-IR" sz="2400" dirty="0" smtClean="0"/>
              <a:t>1- تاریخ انقضا ی مواد وکالاهای موجود . </a:t>
            </a:r>
            <a:endParaRPr lang="en-US" sz="2400" dirty="0" smtClean="0"/>
          </a:p>
          <a:p>
            <a:pPr algn="r">
              <a:buNone/>
            </a:pPr>
            <a:r>
              <a:rPr lang="fa-IR" sz="2400" dirty="0" smtClean="0"/>
              <a:t>2- فروش  کالاهای اسقاطی در انبار .</a:t>
            </a:r>
          </a:p>
          <a:p>
            <a:pPr algn="r">
              <a:buNone/>
            </a:pPr>
            <a:r>
              <a:rPr lang="fa-IR" sz="2400" dirty="0" smtClean="0"/>
              <a:t>3- کسب اطلاع دقیق از موجودی انبار.</a:t>
            </a:r>
          </a:p>
          <a:p>
            <a:pPr algn="r">
              <a:buNone/>
            </a:pPr>
            <a:r>
              <a:rPr lang="fa-IR" sz="2400" dirty="0" smtClean="0"/>
              <a:t>4- خروج لوازم غیر قابل استفاده .</a:t>
            </a:r>
          </a:p>
          <a:p>
            <a:pPr algn="r">
              <a:buNone/>
            </a:pPr>
            <a:r>
              <a:rPr lang="fa-IR" sz="2400" dirty="0" smtClean="0"/>
              <a:t>5- نظافت وگردگیری کامل</a:t>
            </a:r>
          </a:p>
          <a:p>
            <a:pPr algn="r">
              <a:buNone/>
            </a:pPr>
            <a:r>
              <a:rPr lang="fa-IR" sz="2400" dirty="0" smtClean="0"/>
              <a:t> </a:t>
            </a:r>
            <a:endParaRPr lang="en-US" sz="2400" dirty="0" smtClean="0"/>
          </a:p>
          <a:p>
            <a:pPr algn="r"/>
            <a:endParaRPr lang="en-US" sz="2400" dirty="0"/>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ransition spd="med">
    <p:newsflash/>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85800"/>
            <a:ext cx="9144000" cy="7543800"/>
          </a:xfrm>
          <a:ln>
            <a:solidFill>
              <a:schemeClr val="tx1"/>
            </a:solidFill>
          </a:ln>
        </p:spPr>
        <p:txBody>
          <a:bodyPr/>
          <a:lstStyle/>
          <a:p>
            <a:pPr>
              <a:buNone/>
            </a:pPr>
            <a:endParaRPr lang="en-US" dirty="0"/>
          </a:p>
        </p:txBody>
      </p:sp>
      <p:sp>
        <p:nvSpPr>
          <p:cNvPr id="4" name="Vertical Scroll 3"/>
          <p:cNvSpPr/>
          <p:nvPr/>
        </p:nvSpPr>
        <p:spPr>
          <a:xfrm>
            <a:off x="1066800" y="152400"/>
            <a:ext cx="6629400" cy="6248400"/>
          </a:xfrm>
          <a:prstGeom prst="verticalScroll">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8000" dirty="0" smtClean="0">
                <a:solidFill>
                  <a:schemeClr val="tx2">
                    <a:lumMod val="75000"/>
                  </a:schemeClr>
                </a:solidFill>
              </a:rPr>
              <a:t>اصول بررسی استهلاک ابزار و وسایل</a:t>
            </a:r>
            <a:endParaRPr lang="en-US" sz="8000" dirty="0">
              <a:solidFill>
                <a:schemeClr val="tx2">
                  <a:lumMod val="75000"/>
                </a:schemeClr>
              </a:solidFill>
            </a:endParaRPr>
          </a:p>
        </p:txBody>
      </p:sp>
      <p:sp>
        <p:nvSpPr>
          <p:cNvPr id="5" name="Footer Placeholder 4"/>
          <p:cNvSpPr>
            <a:spLocks noGrp="1"/>
          </p:cNvSpPr>
          <p:nvPr>
            <p:ph type="ftr" sz="quarter" idx="11"/>
          </p:nvPr>
        </p:nvSpPr>
        <p:spPr/>
        <p:txBody>
          <a:bodyPr/>
          <a:lstStyle/>
          <a:p>
            <a:endParaRPr lang="en-US" dirty="0"/>
          </a:p>
        </p:txBody>
      </p:sp>
    </p:spTree>
  </p:cSld>
  <p:clrMapOvr>
    <a:masterClrMapping/>
  </p:clrMapOvr>
  <p:transition spd="med">
    <p:newsflash/>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rtl="1">
              <a:buNone/>
            </a:pPr>
            <a:endParaRPr lang="fa-IR" sz="2400" dirty="0" smtClean="0"/>
          </a:p>
          <a:p>
            <a:pPr algn="r" rtl="1">
              <a:buNone/>
            </a:pPr>
            <a:endParaRPr lang="fa-IR" sz="2400" dirty="0" smtClean="0"/>
          </a:p>
          <a:p>
            <a:pPr algn="r" rtl="1">
              <a:buNone/>
            </a:pPr>
            <a:r>
              <a:rPr lang="fa-IR" sz="3200" dirty="0" smtClean="0">
                <a:solidFill>
                  <a:srgbClr val="FFFF00"/>
                </a:solidFill>
              </a:rPr>
              <a:t>کیفیت:</a:t>
            </a:r>
            <a:endParaRPr lang="en-US" sz="3200" dirty="0" smtClean="0">
              <a:solidFill>
                <a:srgbClr val="FFFF00"/>
              </a:solidFill>
            </a:endParaRPr>
          </a:p>
          <a:p>
            <a:pPr algn="r">
              <a:buNone/>
            </a:pPr>
            <a:r>
              <a:rPr lang="fa-IR" sz="2400" dirty="0" smtClean="0"/>
              <a:t>           </a:t>
            </a:r>
          </a:p>
          <a:p>
            <a:pPr algn="r">
              <a:buNone/>
            </a:pPr>
            <a:r>
              <a:rPr lang="fa-IR" sz="2400" dirty="0" smtClean="0"/>
              <a:t>       واژه ای که آن را برای بیان میزان مرغوبیت یک چیز به کار می برند وضعیف بودن آن سبب بالا رفتن سطح هزینه ها می شود . </a:t>
            </a:r>
            <a:endParaRPr lang="en-US" sz="2400" dirty="0" smtClean="0"/>
          </a:p>
          <a:p>
            <a:pPr algn="r">
              <a:buNone/>
            </a:pPr>
            <a:r>
              <a:rPr lang="en-US" sz="2400" dirty="0" smtClean="0"/>
              <a:t>            </a:t>
            </a:r>
            <a:endParaRPr lang="fa-IR" sz="2400" dirty="0" smtClean="0"/>
          </a:p>
          <a:p>
            <a:pPr algn="r">
              <a:buNone/>
            </a:pPr>
            <a:r>
              <a:rPr lang="fa-IR" sz="3200" dirty="0" smtClean="0">
                <a:solidFill>
                  <a:srgbClr val="FFFF00"/>
                </a:solidFill>
              </a:rPr>
              <a:t>تفاوت کیفیت در تولید با کیفیت در خدمات :  </a:t>
            </a:r>
            <a:endParaRPr lang="en-US" sz="3200" dirty="0" smtClean="0">
              <a:solidFill>
                <a:srgbClr val="FFFF00"/>
              </a:solidFill>
            </a:endParaRPr>
          </a:p>
          <a:p>
            <a:pPr algn="r">
              <a:buNone/>
            </a:pPr>
            <a:endParaRPr lang="fa-IR" sz="2400" dirty="0" smtClean="0"/>
          </a:p>
          <a:p>
            <a:pPr algn="r">
              <a:buNone/>
            </a:pPr>
            <a:r>
              <a:rPr lang="fa-IR" sz="2400" dirty="0" smtClean="0"/>
              <a:t>در بخشهای تولیدی کیفیت کاملا ملموس وقابل مشاهده است ولی دربخش خدمات کیفیت نامحسوس می باشد .</a:t>
            </a:r>
            <a:endParaRPr lang="en-US" sz="2400" dirty="0"/>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ransition spd="med">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a:buNone/>
            </a:pPr>
            <a:r>
              <a:rPr lang="fa-IR" sz="3200" dirty="0" smtClean="0">
                <a:solidFill>
                  <a:srgbClr val="66FF33"/>
                </a:solidFill>
              </a:rPr>
              <a:t>حیات </a:t>
            </a:r>
            <a:r>
              <a:rPr lang="fa-IR" sz="3200" dirty="0">
                <a:solidFill>
                  <a:srgbClr val="66FF33"/>
                </a:solidFill>
              </a:rPr>
              <a:t>، افتخار وغرور یک کشوربه توسعه موارد زير بستگی </a:t>
            </a:r>
            <a:r>
              <a:rPr lang="fa-IR" sz="3200" dirty="0" smtClean="0">
                <a:solidFill>
                  <a:srgbClr val="66FF33"/>
                </a:solidFill>
              </a:rPr>
              <a:t>دارد:   </a:t>
            </a:r>
            <a:endParaRPr lang="en-US" sz="3200" dirty="0">
              <a:solidFill>
                <a:srgbClr val="66FF33"/>
              </a:solidFill>
            </a:endParaRPr>
          </a:p>
          <a:p>
            <a:pPr algn="r">
              <a:buNone/>
            </a:pPr>
            <a:r>
              <a:rPr lang="fa-IR" dirty="0">
                <a:cs typeface="B Zar" pitchFamily="2" charset="-78"/>
              </a:rPr>
              <a:t>1</a:t>
            </a:r>
            <a:r>
              <a:rPr lang="fa-IR" sz="2400" dirty="0"/>
              <a:t>- فرهنگی </a:t>
            </a:r>
          </a:p>
          <a:p>
            <a:pPr algn="r">
              <a:buNone/>
            </a:pPr>
            <a:r>
              <a:rPr lang="fa-IR" sz="2400" dirty="0" smtClean="0"/>
              <a:t>2- اجتماعی </a:t>
            </a:r>
            <a:endParaRPr lang="fa-IR" sz="2400" dirty="0"/>
          </a:p>
          <a:p>
            <a:pPr algn="r">
              <a:buNone/>
            </a:pPr>
            <a:r>
              <a:rPr lang="fa-IR" sz="2400" dirty="0" smtClean="0"/>
              <a:t>3- سیاسی      </a:t>
            </a:r>
          </a:p>
          <a:p>
            <a:pPr algn="r">
              <a:buNone/>
            </a:pPr>
            <a:r>
              <a:rPr lang="fa-IR" sz="2400" dirty="0" smtClean="0"/>
              <a:t>4- </a:t>
            </a:r>
            <a:r>
              <a:rPr lang="fa-IR" sz="2400" dirty="0"/>
              <a:t>نظامی  </a:t>
            </a:r>
          </a:p>
          <a:p>
            <a:pPr algn="r">
              <a:buNone/>
            </a:pPr>
            <a:r>
              <a:rPr lang="fa-IR" sz="2400" dirty="0" smtClean="0"/>
              <a:t>5- </a:t>
            </a:r>
            <a:r>
              <a:rPr lang="fa-IR" sz="2400" dirty="0"/>
              <a:t>اقتصادی    </a:t>
            </a:r>
            <a:r>
              <a:rPr lang="fa-IR" sz="2400" dirty="0" smtClean="0"/>
              <a:t>   </a:t>
            </a:r>
          </a:p>
          <a:p>
            <a:pPr algn="r">
              <a:buNone/>
            </a:pPr>
            <a:r>
              <a:rPr lang="fa-IR" sz="2400" dirty="0" smtClean="0">
                <a:solidFill>
                  <a:srgbClr val="FF0000"/>
                </a:solidFill>
              </a:rPr>
              <a:t>که </a:t>
            </a:r>
            <a:r>
              <a:rPr lang="fa-IR" sz="2400" dirty="0">
                <a:solidFill>
                  <a:srgbClr val="FF0000"/>
                </a:solidFill>
              </a:rPr>
              <a:t>مهمترین آنها اقتصادی است .</a:t>
            </a:r>
            <a:endParaRPr lang="en-US" sz="2400" dirty="0">
              <a:solidFill>
                <a:srgbClr val="FF0000"/>
              </a:solidFill>
            </a:endParaRPr>
          </a:p>
          <a:p>
            <a:pPr algn="r">
              <a:buNone/>
            </a:pPr>
            <a:r>
              <a:rPr lang="fa-IR" sz="3200" dirty="0">
                <a:solidFill>
                  <a:srgbClr val="66FF33"/>
                </a:solidFill>
              </a:rPr>
              <a:t>عواملی </a:t>
            </a:r>
            <a:r>
              <a:rPr lang="fa-IR" sz="3200" dirty="0" smtClean="0">
                <a:solidFill>
                  <a:srgbClr val="66FF33"/>
                </a:solidFill>
              </a:rPr>
              <a:t>كه در </a:t>
            </a:r>
            <a:r>
              <a:rPr lang="fa-IR" sz="3200" dirty="0">
                <a:solidFill>
                  <a:srgbClr val="66FF33"/>
                </a:solidFill>
              </a:rPr>
              <a:t>توسعه اقتصادی یک کشور موثر است </a:t>
            </a:r>
            <a:r>
              <a:rPr lang="fa-IR" sz="3200" dirty="0" smtClean="0">
                <a:solidFill>
                  <a:srgbClr val="66FF33"/>
                </a:solidFill>
              </a:rPr>
              <a:t>:</a:t>
            </a:r>
            <a:endParaRPr lang="en-US" sz="3200" dirty="0">
              <a:solidFill>
                <a:srgbClr val="66FF33"/>
              </a:solidFill>
            </a:endParaRPr>
          </a:p>
          <a:p>
            <a:pPr algn="r">
              <a:buNone/>
            </a:pPr>
            <a:r>
              <a:rPr lang="fa-IR" dirty="0">
                <a:cs typeface="B Zar" pitchFamily="2" charset="-78"/>
              </a:rPr>
              <a:t>1</a:t>
            </a:r>
            <a:r>
              <a:rPr lang="fa-IR" sz="2400" dirty="0"/>
              <a:t>- مدیریت </a:t>
            </a:r>
            <a:r>
              <a:rPr lang="fa-IR" sz="2400" dirty="0" smtClean="0"/>
              <a:t>کارآمد  </a:t>
            </a:r>
          </a:p>
          <a:p>
            <a:pPr algn="r">
              <a:buNone/>
            </a:pPr>
            <a:r>
              <a:rPr lang="fa-IR" sz="2400" dirty="0" smtClean="0"/>
              <a:t>2- </a:t>
            </a:r>
            <a:r>
              <a:rPr lang="fa-IR" sz="2400" dirty="0"/>
              <a:t>منابع طبیعی </a:t>
            </a:r>
            <a:r>
              <a:rPr lang="fa-IR" sz="2400" dirty="0" smtClean="0"/>
              <a:t>: نیروی انسانی – معادن – انرژی </a:t>
            </a:r>
          </a:p>
          <a:p>
            <a:pPr algn="r">
              <a:buNone/>
            </a:pPr>
            <a:r>
              <a:rPr lang="fa-IR" sz="2400" dirty="0" smtClean="0"/>
              <a:t>3- </a:t>
            </a:r>
            <a:r>
              <a:rPr lang="fa-IR" sz="2400" dirty="0"/>
              <a:t>دستیابی به بازار جهانی </a:t>
            </a:r>
            <a:endParaRPr lang="en-US" sz="2400" dirty="0"/>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ransition spd="med">
    <p:newsflash/>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a:buNone/>
            </a:pPr>
            <a:endParaRPr lang="fa-IR" sz="2400" dirty="0" smtClean="0">
              <a:solidFill>
                <a:srgbClr val="66FF33"/>
              </a:solidFill>
            </a:endParaRPr>
          </a:p>
          <a:p>
            <a:pPr algn="r">
              <a:buNone/>
            </a:pPr>
            <a:r>
              <a:rPr lang="fa-IR" sz="3200" dirty="0" smtClean="0">
                <a:solidFill>
                  <a:srgbClr val="66FF33"/>
                </a:solidFill>
              </a:rPr>
              <a:t> هزینه ها ومشکلات کیفیت ضعیف :</a:t>
            </a:r>
            <a:endParaRPr lang="en-US" sz="3200" dirty="0" smtClean="0">
              <a:solidFill>
                <a:srgbClr val="66FF33"/>
              </a:solidFill>
            </a:endParaRPr>
          </a:p>
          <a:p>
            <a:pPr algn="r">
              <a:buNone/>
            </a:pPr>
            <a:endParaRPr lang="fa-IR" sz="2400" dirty="0" smtClean="0"/>
          </a:p>
          <a:p>
            <a:pPr algn="r">
              <a:buNone/>
            </a:pPr>
            <a:r>
              <a:rPr lang="fa-IR" sz="2400" dirty="0" smtClean="0"/>
              <a:t>1- ادعای خسارت</a:t>
            </a:r>
          </a:p>
          <a:p>
            <a:pPr algn="r">
              <a:buNone/>
            </a:pPr>
            <a:r>
              <a:rPr lang="fa-IR" sz="2400" dirty="0" smtClean="0"/>
              <a:t>2- برگشت محصولات تولید شده</a:t>
            </a:r>
          </a:p>
          <a:p>
            <a:pPr algn="r">
              <a:buNone/>
            </a:pPr>
            <a:r>
              <a:rPr lang="fa-IR" sz="2400" dirty="0" smtClean="0"/>
              <a:t>3- هزینه های اصلاحی</a:t>
            </a:r>
          </a:p>
          <a:p>
            <a:pPr algn="r">
              <a:buNone/>
            </a:pPr>
            <a:r>
              <a:rPr lang="fa-IR" sz="2400" dirty="0" smtClean="0"/>
              <a:t>4- هزینه های پیش گیرانه</a:t>
            </a:r>
          </a:p>
          <a:p>
            <a:pPr algn="r">
              <a:buNone/>
            </a:pPr>
            <a:r>
              <a:rPr lang="fa-IR" sz="2400" dirty="0" smtClean="0"/>
              <a:t>5- سلب اعتماد مشتریان  از سازمان ( سنگین ترین مشکل )</a:t>
            </a:r>
            <a:endParaRPr lang="en-US" sz="2400" dirty="0" smtClean="0"/>
          </a:p>
          <a:p>
            <a:pPr algn="r"/>
            <a:endParaRPr lang="en-US" sz="2400" dirty="0"/>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ransition spd="med">
    <p:newsflash/>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a:buNone/>
            </a:pPr>
            <a:r>
              <a:rPr lang="fa-IR" sz="3200" b="1" dirty="0" smtClean="0">
                <a:solidFill>
                  <a:srgbClr val="66FF33"/>
                </a:solidFill>
                <a:cs typeface="B Zar" pitchFamily="2" charset="-78"/>
              </a:rPr>
              <a:t> </a:t>
            </a:r>
            <a:r>
              <a:rPr lang="fa-IR" sz="3200" b="1" dirty="0" smtClean="0">
                <a:solidFill>
                  <a:srgbClr val="66FF33"/>
                </a:solidFill>
              </a:rPr>
              <a:t> </a:t>
            </a:r>
          </a:p>
          <a:p>
            <a:pPr algn="r">
              <a:buNone/>
            </a:pPr>
            <a:r>
              <a:rPr lang="fa-IR" sz="3200" dirty="0" smtClean="0">
                <a:solidFill>
                  <a:srgbClr val="66FF33"/>
                </a:solidFill>
              </a:rPr>
              <a:t>نقش سرپرست در کنترل کیفیت :</a:t>
            </a:r>
            <a:endParaRPr lang="en-US" sz="3200" dirty="0" smtClean="0">
              <a:solidFill>
                <a:srgbClr val="66FF33"/>
              </a:solidFill>
            </a:endParaRPr>
          </a:p>
          <a:p>
            <a:pPr algn="r">
              <a:buNone/>
            </a:pPr>
            <a:endParaRPr lang="fa-IR" sz="2400" dirty="0" smtClean="0"/>
          </a:p>
          <a:p>
            <a:pPr algn="r">
              <a:buNone/>
            </a:pPr>
            <a:r>
              <a:rPr lang="fa-IR" sz="2400" dirty="0" smtClean="0"/>
              <a:t> 1- ویژ گی محصولات استاندارد را تدوین کرد ه وبه اطلاع کارکنان برساند .</a:t>
            </a:r>
            <a:endParaRPr lang="en-US" sz="2400" dirty="0" smtClean="0"/>
          </a:p>
          <a:p>
            <a:pPr algn="r">
              <a:buNone/>
            </a:pPr>
            <a:r>
              <a:rPr lang="fa-IR" sz="2400" dirty="0" smtClean="0"/>
              <a:t>2- روزانه مدت زمانی را به بازرسی محصولات بپردازد .</a:t>
            </a:r>
          </a:p>
          <a:p>
            <a:pPr algn="r">
              <a:buNone/>
            </a:pPr>
            <a:r>
              <a:rPr lang="fa-IR" sz="2400" dirty="0" smtClean="0"/>
              <a:t>3- هرچند وقت یکبار نمونه ای به صورت تصادفی انتخاب وبه دقت مورد بررسی قرار دهد .</a:t>
            </a:r>
          </a:p>
          <a:p>
            <a:pPr algn="r">
              <a:buNone/>
            </a:pPr>
            <a:r>
              <a:rPr lang="fa-IR" sz="2400" dirty="0" smtClean="0"/>
              <a:t>4- بلافاصله پس از تشخیص اشکالات موجود در کیفیت در زمینه رفع آن اقدام کند .</a:t>
            </a:r>
          </a:p>
          <a:p>
            <a:pPr algn="r">
              <a:buNone/>
            </a:pPr>
            <a:r>
              <a:rPr lang="fa-IR" sz="2400" dirty="0" smtClean="0"/>
              <a:t>5- در مورد کیفیت با کارکنا ن گفتگو کرد ه وهمکاری آنها را جلب کند . </a:t>
            </a:r>
            <a:endParaRPr lang="en-US" sz="2400" dirty="0" smtClean="0"/>
          </a:p>
          <a:p>
            <a:pPr algn="r"/>
            <a:endParaRPr lang="en-US" sz="2400" dirty="0"/>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ransition spd="med">
    <p:newsflash/>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r">
              <a:buNone/>
            </a:pPr>
            <a:endParaRPr lang="fa-IR" sz="2400" dirty="0" smtClean="0">
              <a:solidFill>
                <a:srgbClr val="66FF33"/>
              </a:solidFill>
            </a:endParaRPr>
          </a:p>
          <a:p>
            <a:pPr algn="r">
              <a:buNone/>
            </a:pPr>
            <a:r>
              <a:rPr lang="fa-IR" sz="3200" dirty="0" smtClean="0">
                <a:solidFill>
                  <a:srgbClr val="66FF33"/>
                </a:solidFill>
              </a:rPr>
              <a:t>مراحل فرایند عملی برای ارتقاء کیفیت :</a:t>
            </a:r>
            <a:endParaRPr lang="en-US" sz="3200" dirty="0" smtClean="0">
              <a:solidFill>
                <a:srgbClr val="66FF33"/>
              </a:solidFill>
            </a:endParaRPr>
          </a:p>
          <a:p>
            <a:pPr algn="r">
              <a:buNone/>
            </a:pPr>
            <a:endParaRPr lang="fa-IR" sz="2400" dirty="0" smtClean="0"/>
          </a:p>
          <a:p>
            <a:pPr algn="r">
              <a:buNone/>
            </a:pPr>
            <a:r>
              <a:rPr lang="fa-IR" sz="2400" dirty="0" smtClean="0"/>
              <a:t>1- سطح کیفیت مورد انتظار را به یکایک کارکنان توضیح دهد .</a:t>
            </a:r>
          </a:p>
          <a:p>
            <a:pPr algn="r">
              <a:buNone/>
            </a:pPr>
            <a:r>
              <a:rPr lang="fa-IR" sz="2400" dirty="0" smtClean="0"/>
              <a:t>2- در صورت تشخیص عیب ونقص در کار - تحقیق کند که آیا کارگر می داند که کار خود را اشتباه انجام می دهد .</a:t>
            </a:r>
          </a:p>
          <a:p>
            <a:pPr algn="r">
              <a:buNone/>
            </a:pPr>
            <a:r>
              <a:rPr lang="fa-IR" sz="2400" dirty="0" smtClean="0"/>
              <a:t>3- با سرپرست قبل وبعد خود همکاری کند .</a:t>
            </a:r>
          </a:p>
          <a:p>
            <a:pPr algn="r">
              <a:buNone/>
            </a:pPr>
            <a:r>
              <a:rPr lang="fa-IR" sz="2400" dirty="0" smtClean="0"/>
              <a:t>4- زمان مشخصی را به بازرسی ازکار در واحد اختصاص دهد .</a:t>
            </a:r>
          </a:p>
          <a:p>
            <a:pPr algn="r">
              <a:buNone/>
            </a:pPr>
            <a:r>
              <a:rPr lang="fa-IR" sz="2400" dirty="0" smtClean="0"/>
              <a:t>5- با هر یک از کارکنان به طور منظم در مورد کیفیت گفتگو کند.</a:t>
            </a:r>
          </a:p>
          <a:p>
            <a:pPr algn="r">
              <a:buNone/>
            </a:pPr>
            <a:r>
              <a:rPr lang="fa-IR" sz="2400" dirty="0" smtClean="0"/>
              <a:t>6- کارکنان را با هزینه  های ناشی از کار معیوب آشنا سازد .</a:t>
            </a:r>
            <a:endParaRPr lang="en-US" sz="2400" dirty="0" smtClean="0"/>
          </a:p>
          <a:p>
            <a:endParaRPr lang="en-US" dirty="0">
              <a:cs typeface="B Zar" pitchFamily="2" charset="-78"/>
            </a:endParaRPr>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ransition spd="med">
    <p:newsflash/>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a:bodyPr>
          <a:lstStyle/>
          <a:p>
            <a:r>
              <a:rPr lang="fa-IR" sz="3200" dirty="0" smtClean="0">
                <a:solidFill>
                  <a:srgbClr val="92D050"/>
                </a:solidFill>
                <a:cs typeface="+mn-cs"/>
              </a:rPr>
              <a:t>انواع کنترل کیفیت </a:t>
            </a:r>
            <a:br>
              <a:rPr lang="fa-IR" sz="3200" dirty="0" smtClean="0">
                <a:solidFill>
                  <a:srgbClr val="92D050"/>
                </a:solidFill>
                <a:cs typeface="+mn-cs"/>
              </a:rPr>
            </a:br>
            <a:r>
              <a:rPr lang="fa-IR" sz="3200" dirty="0" smtClean="0">
                <a:solidFill>
                  <a:srgbClr val="92D050"/>
                </a:solidFill>
                <a:cs typeface="+mn-cs"/>
              </a:rPr>
              <a:t/>
            </a:r>
            <a:br>
              <a:rPr lang="fa-IR" sz="3200" dirty="0" smtClean="0">
                <a:solidFill>
                  <a:srgbClr val="92D050"/>
                </a:solidFill>
                <a:cs typeface="+mn-cs"/>
              </a:rPr>
            </a:br>
            <a:r>
              <a:rPr lang="fa-IR" sz="3200" dirty="0" smtClean="0">
                <a:solidFill>
                  <a:srgbClr val="92D050"/>
                </a:solidFill>
                <a:cs typeface="+mn-cs"/>
              </a:rPr>
              <a:t/>
            </a:r>
            <a:br>
              <a:rPr lang="fa-IR" sz="3200" dirty="0" smtClean="0">
                <a:solidFill>
                  <a:srgbClr val="92D050"/>
                </a:solidFill>
                <a:cs typeface="+mn-cs"/>
              </a:rPr>
            </a:br>
            <a:r>
              <a:rPr lang="fa-IR" sz="3200" dirty="0" smtClean="0">
                <a:solidFill>
                  <a:srgbClr val="92D050"/>
                </a:solidFill>
                <a:cs typeface="+mn-cs"/>
              </a:rPr>
              <a:t/>
            </a:r>
            <a:br>
              <a:rPr lang="fa-IR" sz="3200" dirty="0" smtClean="0">
                <a:solidFill>
                  <a:srgbClr val="92D050"/>
                </a:solidFill>
                <a:cs typeface="+mn-cs"/>
              </a:rPr>
            </a:br>
            <a:r>
              <a:rPr lang="fa-IR" sz="3200" dirty="0" smtClean="0">
                <a:solidFill>
                  <a:srgbClr val="92D050"/>
                </a:solidFill>
                <a:cs typeface="+mn-cs"/>
              </a:rPr>
              <a:t/>
            </a:r>
            <a:br>
              <a:rPr lang="fa-IR" sz="3200" dirty="0" smtClean="0">
                <a:solidFill>
                  <a:srgbClr val="92D050"/>
                </a:solidFill>
                <a:cs typeface="+mn-cs"/>
              </a:rPr>
            </a:br>
            <a:r>
              <a:rPr lang="fa-IR" sz="3200" dirty="0" smtClean="0">
                <a:solidFill>
                  <a:srgbClr val="92D050"/>
                </a:solidFill>
                <a:cs typeface="+mn-cs"/>
              </a:rPr>
              <a:t/>
            </a:r>
            <a:br>
              <a:rPr lang="fa-IR" sz="3200" dirty="0" smtClean="0">
                <a:solidFill>
                  <a:srgbClr val="92D050"/>
                </a:solidFill>
                <a:cs typeface="+mn-cs"/>
              </a:rPr>
            </a:br>
            <a:r>
              <a:rPr lang="fa-IR" sz="3200" dirty="0" smtClean="0">
                <a:solidFill>
                  <a:srgbClr val="92D050"/>
                </a:solidFill>
                <a:cs typeface="+mn-cs"/>
              </a:rPr>
              <a:t/>
            </a:r>
            <a:br>
              <a:rPr lang="fa-IR" sz="3200" dirty="0" smtClean="0">
                <a:solidFill>
                  <a:srgbClr val="92D050"/>
                </a:solidFill>
                <a:cs typeface="+mn-cs"/>
              </a:rPr>
            </a:br>
            <a:r>
              <a:rPr lang="fa-IR" sz="3200" dirty="0" smtClean="0">
                <a:solidFill>
                  <a:srgbClr val="92D050"/>
                </a:solidFill>
                <a:cs typeface="+mn-cs"/>
              </a:rPr>
              <a:t/>
            </a:r>
            <a:br>
              <a:rPr lang="fa-IR" sz="3200" dirty="0" smtClean="0">
                <a:solidFill>
                  <a:srgbClr val="92D050"/>
                </a:solidFill>
                <a:cs typeface="+mn-cs"/>
              </a:rPr>
            </a:br>
            <a:r>
              <a:rPr lang="fa-IR" sz="3200" dirty="0" smtClean="0">
                <a:solidFill>
                  <a:srgbClr val="92D050"/>
                </a:solidFill>
                <a:cs typeface="+mn-cs"/>
              </a:rPr>
              <a:t/>
            </a:r>
            <a:br>
              <a:rPr lang="fa-IR" sz="3200" dirty="0" smtClean="0">
                <a:solidFill>
                  <a:srgbClr val="92D050"/>
                </a:solidFill>
                <a:cs typeface="+mn-cs"/>
              </a:rPr>
            </a:br>
            <a:r>
              <a:rPr lang="fa-IR" sz="3200" dirty="0" smtClean="0">
                <a:solidFill>
                  <a:srgbClr val="92D050"/>
                </a:solidFill>
                <a:cs typeface="+mn-cs"/>
              </a:rPr>
              <a:t/>
            </a:r>
            <a:br>
              <a:rPr lang="fa-IR" sz="3200" dirty="0" smtClean="0">
                <a:solidFill>
                  <a:srgbClr val="92D050"/>
                </a:solidFill>
                <a:cs typeface="+mn-cs"/>
              </a:rPr>
            </a:br>
            <a:r>
              <a:rPr lang="fa-IR" sz="3200" dirty="0" smtClean="0">
                <a:solidFill>
                  <a:srgbClr val="92D050"/>
                </a:solidFill>
                <a:cs typeface="+mn-cs"/>
              </a:rPr>
              <a:t/>
            </a:r>
            <a:br>
              <a:rPr lang="fa-IR" sz="3200" dirty="0" smtClean="0">
                <a:solidFill>
                  <a:srgbClr val="92D050"/>
                </a:solidFill>
                <a:cs typeface="+mn-cs"/>
              </a:rPr>
            </a:br>
            <a:endParaRPr lang="en-US" sz="3200" dirty="0">
              <a:solidFill>
                <a:srgbClr val="92D050"/>
              </a:solidFill>
              <a:cs typeface="+mn-cs"/>
            </a:endParaRPr>
          </a:p>
        </p:txBody>
      </p:sp>
      <p:graphicFrame>
        <p:nvGraphicFramePr>
          <p:cNvPr id="3" name="Diagram 2"/>
          <p:cNvGraphicFramePr/>
          <p:nvPr/>
        </p:nvGraphicFramePr>
        <p:xfrm>
          <a:off x="1676400" y="-736600"/>
          <a:ext cx="6096000" cy="759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endParaRPr lang="en-US" dirty="0"/>
          </a:p>
        </p:txBody>
      </p:sp>
    </p:spTree>
  </p:cSld>
  <p:clrMapOvr>
    <a:masterClrMapping/>
  </p:clrMapOvr>
  <p:transition spd="med">
    <p:newsflash/>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a:buNone/>
            </a:pPr>
            <a:r>
              <a:rPr lang="fa-IR" sz="2300" b="1" dirty="0" smtClean="0">
                <a:solidFill>
                  <a:srgbClr val="66FF33"/>
                </a:solidFill>
                <a:cs typeface="B Zar" pitchFamily="2" charset="-78"/>
              </a:rPr>
              <a:t> </a:t>
            </a:r>
          </a:p>
          <a:p>
            <a:pPr algn="r">
              <a:buNone/>
            </a:pPr>
            <a:endParaRPr lang="fa-IR" sz="3200" dirty="0" smtClean="0">
              <a:solidFill>
                <a:srgbClr val="66FF33"/>
              </a:solidFill>
            </a:endParaRPr>
          </a:p>
          <a:p>
            <a:pPr algn="r">
              <a:buNone/>
            </a:pPr>
            <a:endParaRPr lang="fa-IR" sz="3200" dirty="0" smtClean="0">
              <a:solidFill>
                <a:srgbClr val="66FF33"/>
              </a:solidFill>
            </a:endParaRPr>
          </a:p>
          <a:p>
            <a:pPr algn="r">
              <a:buNone/>
            </a:pPr>
            <a:r>
              <a:rPr lang="fa-IR" sz="3200" dirty="0" smtClean="0">
                <a:solidFill>
                  <a:srgbClr val="66FF33"/>
                </a:solidFill>
              </a:rPr>
              <a:t>          </a:t>
            </a:r>
          </a:p>
          <a:p>
            <a:pPr algn="r">
              <a:buNone/>
            </a:pPr>
            <a:r>
              <a:rPr lang="fa-IR" sz="3200" dirty="0" smtClean="0">
                <a:solidFill>
                  <a:srgbClr val="66FF33"/>
                </a:solidFill>
              </a:rPr>
              <a:t>              انواع کنترل :</a:t>
            </a:r>
            <a:endParaRPr lang="en-US" sz="3200" dirty="0" smtClean="0"/>
          </a:p>
        </p:txBody>
      </p:sp>
      <p:sp>
        <p:nvSpPr>
          <p:cNvPr id="4" name="Footer Placeholder 3"/>
          <p:cNvSpPr>
            <a:spLocks noGrp="1"/>
          </p:cNvSpPr>
          <p:nvPr>
            <p:ph type="ftr" sz="quarter" idx="11"/>
          </p:nvPr>
        </p:nvSpPr>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3425" y="2301875"/>
            <a:ext cx="2597150" cy="1511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newsflash/>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ertical Scroll 3"/>
          <p:cNvSpPr/>
          <p:nvPr/>
        </p:nvSpPr>
        <p:spPr>
          <a:xfrm>
            <a:off x="1066800" y="0"/>
            <a:ext cx="6629400" cy="6248400"/>
          </a:xfrm>
          <a:prstGeom prst="verticalScroll">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6000" dirty="0" smtClean="0">
                <a:solidFill>
                  <a:schemeClr val="tx2">
                    <a:lumMod val="75000"/>
                  </a:schemeClr>
                </a:solidFill>
              </a:rPr>
              <a:t>روش های برخورد با کارگران</a:t>
            </a:r>
            <a:endParaRPr lang="en-US" sz="6000" dirty="0">
              <a:solidFill>
                <a:schemeClr val="tx2">
                  <a:lumMod val="75000"/>
                </a:schemeClr>
              </a:solidFill>
            </a:endParaRPr>
          </a:p>
        </p:txBody>
      </p:sp>
      <p:sp>
        <p:nvSpPr>
          <p:cNvPr id="3" name="Footer Placeholder 2"/>
          <p:cNvSpPr>
            <a:spLocks noGrp="1"/>
          </p:cNvSpPr>
          <p:nvPr>
            <p:ph type="ftr" sz="quarter" idx="11"/>
          </p:nvPr>
        </p:nvSpPr>
        <p:spPr/>
        <p:txBody>
          <a:bodyPr/>
          <a:lstStyle/>
          <a:p>
            <a:endParaRPr lang="en-US" dirty="0"/>
          </a:p>
        </p:txBody>
      </p:sp>
    </p:spTree>
  </p:cSld>
  <p:clrMapOvr>
    <a:masterClrMapping/>
  </p:clrMapOvr>
  <p:transition spd="med">
    <p:newsflash/>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a:buNone/>
            </a:pPr>
            <a:endParaRPr lang="fa-IR" sz="2400" dirty="0" smtClean="0">
              <a:solidFill>
                <a:srgbClr val="66FF33"/>
              </a:solidFill>
            </a:endParaRPr>
          </a:p>
          <a:p>
            <a:pPr algn="r">
              <a:buNone/>
            </a:pPr>
            <a:r>
              <a:rPr lang="fa-IR" sz="3200" dirty="0" smtClean="0">
                <a:solidFill>
                  <a:srgbClr val="66FF33"/>
                </a:solidFill>
              </a:rPr>
              <a:t>انواع منابع تولید از نظر اقتصادی :</a:t>
            </a:r>
          </a:p>
          <a:p>
            <a:pPr algn="r">
              <a:buNone/>
            </a:pPr>
            <a:endParaRPr lang="fa-IR" sz="2400" dirty="0" smtClean="0"/>
          </a:p>
          <a:p>
            <a:pPr algn="r">
              <a:buNone/>
            </a:pPr>
            <a:r>
              <a:rPr lang="fa-IR" sz="2400" dirty="0" smtClean="0"/>
              <a:t>1- زمین ( طبیعت ) : مواد اولیه </a:t>
            </a:r>
          </a:p>
          <a:p>
            <a:pPr algn="r">
              <a:buNone/>
            </a:pPr>
            <a:r>
              <a:rPr lang="fa-IR" sz="2400" dirty="0" smtClean="0"/>
              <a:t>2- نیروی انسانی ( نیروی کار ) : نیروی فکری و نیروی یدی </a:t>
            </a:r>
          </a:p>
          <a:p>
            <a:pPr algn="r">
              <a:buNone/>
            </a:pPr>
            <a:r>
              <a:rPr lang="fa-IR" sz="2400" dirty="0" smtClean="0"/>
              <a:t>3- سرمایه : تکنولوژی  </a:t>
            </a:r>
            <a:endParaRPr lang="en-US" sz="2400" dirty="0" smtClean="0"/>
          </a:p>
          <a:p>
            <a:pPr algn="r">
              <a:buNone/>
            </a:pPr>
            <a:endParaRPr lang="fa-IR" sz="2400" dirty="0" smtClean="0">
              <a:solidFill>
                <a:srgbClr val="66FF33"/>
              </a:solidFill>
            </a:endParaRPr>
          </a:p>
          <a:p>
            <a:pPr algn="r">
              <a:buNone/>
            </a:pPr>
            <a:r>
              <a:rPr lang="fa-IR" sz="2400" dirty="0" smtClean="0">
                <a:solidFill>
                  <a:srgbClr val="FFFF00"/>
                </a:solidFill>
              </a:rPr>
              <a:t>                                  </a:t>
            </a:r>
          </a:p>
          <a:p>
            <a:pPr algn="r">
              <a:buNone/>
            </a:pPr>
            <a:endParaRPr lang="fa-IR" sz="2400" dirty="0" smtClean="0">
              <a:solidFill>
                <a:srgbClr val="FFFF00"/>
              </a:solidFill>
            </a:endParaRPr>
          </a:p>
          <a:p>
            <a:pPr algn="r">
              <a:buNone/>
            </a:pPr>
            <a:endParaRPr lang="fa-IR" sz="2400" dirty="0" smtClean="0">
              <a:solidFill>
                <a:srgbClr val="FFFF00"/>
              </a:solidFill>
            </a:endParaRPr>
          </a:p>
          <a:p>
            <a:pPr algn="r">
              <a:buNone/>
            </a:pPr>
            <a:r>
              <a:rPr lang="fa-IR" sz="3600" dirty="0" smtClean="0">
                <a:solidFill>
                  <a:srgbClr val="FFFF00"/>
                </a:solidFill>
              </a:rPr>
              <a:t>                   مهمترین عامل نیروی انسانی</a:t>
            </a:r>
          </a:p>
          <a:p>
            <a:pPr algn="r">
              <a:buNone/>
            </a:pPr>
            <a:endParaRPr lang="fa-IR" sz="2400" dirty="0" smtClean="0">
              <a:solidFill>
                <a:srgbClr val="66FF33"/>
              </a:solidFill>
            </a:endParaRPr>
          </a:p>
          <a:p>
            <a:pPr algn="r">
              <a:buNone/>
            </a:pPr>
            <a:endParaRPr lang="fa-IR" sz="2400" dirty="0" smtClean="0">
              <a:solidFill>
                <a:srgbClr val="66FF33"/>
              </a:solidFill>
            </a:endParaRPr>
          </a:p>
          <a:p>
            <a:pPr algn="r">
              <a:buNone/>
            </a:pPr>
            <a:endParaRPr lang="en-US" sz="2400" dirty="0"/>
          </a:p>
        </p:txBody>
      </p:sp>
      <p:sp>
        <p:nvSpPr>
          <p:cNvPr id="5" name="Frame 4"/>
          <p:cNvSpPr/>
          <p:nvPr/>
        </p:nvSpPr>
        <p:spPr>
          <a:xfrm>
            <a:off x="2514600" y="4343400"/>
            <a:ext cx="4648200" cy="12954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ransition spd="med">
    <p:newsflash/>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a:buNone/>
            </a:pPr>
            <a:endParaRPr lang="fa-IR" sz="2400" dirty="0" smtClean="0">
              <a:solidFill>
                <a:srgbClr val="66FF33"/>
              </a:solidFill>
            </a:endParaRPr>
          </a:p>
          <a:p>
            <a:pPr algn="r">
              <a:buNone/>
            </a:pPr>
            <a:endParaRPr lang="fa-IR" sz="2400" dirty="0" smtClean="0">
              <a:solidFill>
                <a:srgbClr val="66FF33"/>
              </a:solidFill>
            </a:endParaRPr>
          </a:p>
          <a:p>
            <a:pPr algn="r">
              <a:buNone/>
            </a:pPr>
            <a:endParaRPr lang="fa-IR" sz="2400" dirty="0" smtClean="0">
              <a:solidFill>
                <a:srgbClr val="66FF33"/>
              </a:solidFill>
            </a:endParaRPr>
          </a:p>
          <a:p>
            <a:pPr algn="r">
              <a:buNone/>
            </a:pPr>
            <a:r>
              <a:rPr lang="fa-IR" sz="2400" dirty="0" smtClean="0">
                <a:solidFill>
                  <a:srgbClr val="66FF33"/>
                </a:solidFill>
              </a:rPr>
              <a:t>   </a:t>
            </a:r>
            <a:r>
              <a:rPr lang="fa-IR" sz="3200" dirty="0" smtClean="0">
                <a:solidFill>
                  <a:srgbClr val="66FF33"/>
                </a:solidFill>
              </a:rPr>
              <a:t>از نظر ماک گریگور : </a:t>
            </a:r>
            <a:r>
              <a:rPr lang="en-US" sz="3200" dirty="0" smtClean="0">
                <a:solidFill>
                  <a:srgbClr val="66FF33"/>
                </a:solidFill>
              </a:rPr>
              <a:t>y </a:t>
            </a:r>
            <a:r>
              <a:rPr lang="fa-IR" sz="3200" dirty="0" smtClean="0">
                <a:solidFill>
                  <a:srgbClr val="66FF33"/>
                </a:solidFill>
              </a:rPr>
              <a:t>و</a:t>
            </a:r>
            <a:r>
              <a:rPr lang="en-US" sz="3200" dirty="0" smtClean="0">
                <a:solidFill>
                  <a:srgbClr val="66FF33"/>
                </a:solidFill>
              </a:rPr>
              <a:t>  x</a:t>
            </a:r>
            <a:r>
              <a:rPr lang="fa-IR" sz="3200" dirty="0" smtClean="0">
                <a:solidFill>
                  <a:srgbClr val="66FF33"/>
                </a:solidFill>
              </a:rPr>
              <a:t>    نظریه  </a:t>
            </a:r>
            <a:r>
              <a:rPr lang="fa-IR" sz="2400" dirty="0" smtClean="0">
                <a:solidFill>
                  <a:srgbClr val="66FF33"/>
                </a:solidFill>
              </a:rPr>
              <a:t> </a:t>
            </a:r>
            <a:endParaRPr lang="en-US" sz="2400" dirty="0" smtClean="0">
              <a:solidFill>
                <a:srgbClr val="66FF33"/>
              </a:solidFill>
            </a:endParaRPr>
          </a:p>
          <a:p>
            <a:pPr algn="r">
              <a:buNone/>
            </a:pPr>
            <a:endParaRPr lang="fa-IR" sz="2400" dirty="0" smtClean="0"/>
          </a:p>
          <a:p>
            <a:pPr algn="r">
              <a:buNone/>
            </a:pPr>
            <a:endParaRPr lang="fa-IR" sz="2400" dirty="0" smtClean="0"/>
          </a:p>
          <a:p>
            <a:pPr algn="r">
              <a:buNone/>
            </a:pPr>
            <a:r>
              <a:rPr lang="en-US" dirty="0" smtClean="0">
                <a:solidFill>
                  <a:srgbClr val="FFFF00"/>
                </a:solidFill>
              </a:rPr>
              <a:t>    </a:t>
            </a:r>
            <a:r>
              <a:rPr lang="fa-IR" dirty="0" smtClean="0">
                <a:solidFill>
                  <a:srgbClr val="FFFF00"/>
                </a:solidFill>
              </a:rPr>
              <a:t>1 – نظریه  ایکس </a:t>
            </a:r>
            <a:r>
              <a:rPr lang="fa-IR" sz="2400" dirty="0" smtClean="0"/>
              <a:t>:</a:t>
            </a:r>
          </a:p>
          <a:p>
            <a:pPr algn="r">
              <a:buNone/>
            </a:pPr>
            <a:r>
              <a:rPr lang="fa-IR" sz="2400" dirty="0" smtClean="0"/>
              <a:t>      </a:t>
            </a:r>
          </a:p>
          <a:p>
            <a:pPr algn="r">
              <a:buNone/>
            </a:pPr>
            <a:r>
              <a:rPr lang="fa-IR" sz="2400" dirty="0" smtClean="0"/>
              <a:t>    در نظریه ایکس مک گریگور انسان مثل ماشین است ومدیر باید از خود جدیت به خرج دهد به آنها دستور دهد آنها را به کارترغیب نماید به انها حقوق دهد- آنها را کنترل کرده و  تشویق وتوبیخ کند و به نیازهای اولیه و ثانویه بصورت نسبی توجه دارد .</a:t>
            </a:r>
          </a:p>
          <a:p>
            <a:pPr algn="r">
              <a:buNone/>
            </a:pPr>
            <a:endParaRPr lang="fa-IR" sz="2400" dirty="0" smtClean="0"/>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ransition spd="med">
    <p:newsflash/>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a:bodyPr>
          <a:lstStyle/>
          <a:p>
            <a:r>
              <a:rPr lang="fa-IR" sz="3200" dirty="0" smtClean="0">
                <a:solidFill>
                  <a:srgbClr val="FFFF00"/>
                </a:solidFill>
                <a:cs typeface="+mn-cs"/>
              </a:rPr>
              <a:t>ویژگیهای افرادی که با مدیریت ایکس کار می کنند :</a:t>
            </a:r>
            <a:br>
              <a:rPr lang="fa-IR" sz="3200" dirty="0" smtClean="0">
                <a:solidFill>
                  <a:srgbClr val="FFFF00"/>
                </a:solidFill>
                <a:cs typeface="+mn-cs"/>
              </a:rPr>
            </a:br>
            <a:r>
              <a:rPr lang="fa-IR" sz="3200" dirty="0" smtClean="0">
                <a:solidFill>
                  <a:srgbClr val="92D050"/>
                </a:solidFill>
                <a:cs typeface="+mn-cs"/>
              </a:rPr>
              <a:t/>
            </a:r>
            <a:br>
              <a:rPr lang="fa-IR" sz="3200" dirty="0" smtClean="0">
                <a:solidFill>
                  <a:srgbClr val="92D050"/>
                </a:solidFill>
                <a:cs typeface="+mn-cs"/>
              </a:rPr>
            </a:br>
            <a:r>
              <a:rPr lang="fa-IR" sz="2400" dirty="0" smtClean="0">
                <a:solidFill>
                  <a:schemeClr val="tx1"/>
                </a:solidFill>
                <a:cs typeface="+mn-cs"/>
              </a:rPr>
              <a:t>1) از کار خوششان نمی آید .</a:t>
            </a:r>
            <a:br>
              <a:rPr lang="fa-IR" sz="2400" dirty="0" smtClean="0">
                <a:solidFill>
                  <a:schemeClr val="tx1"/>
                </a:solidFill>
                <a:cs typeface="+mn-cs"/>
              </a:rPr>
            </a:br>
            <a:r>
              <a:rPr lang="fa-IR" sz="2400" dirty="0" smtClean="0">
                <a:solidFill>
                  <a:schemeClr val="tx1"/>
                </a:solidFill>
                <a:cs typeface="+mn-cs"/>
              </a:rPr>
              <a:t/>
            </a:r>
            <a:br>
              <a:rPr lang="fa-IR" sz="2400" dirty="0" smtClean="0">
                <a:solidFill>
                  <a:schemeClr val="tx1"/>
                </a:solidFill>
                <a:cs typeface="+mn-cs"/>
              </a:rPr>
            </a:br>
            <a:r>
              <a:rPr lang="fa-IR" sz="2400" dirty="0" smtClean="0">
                <a:solidFill>
                  <a:schemeClr val="tx1"/>
                </a:solidFill>
                <a:cs typeface="+mn-cs"/>
              </a:rPr>
              <a:t>2)افراد اغلب مسئولیت نمی پذیرند .</a:t>
            </a:r>
            <a:br>
              <a:rPr lang="fa-IR" sz="2400" dirty="0" smtClean="0">
                <a:solidFill>
                  <a:schemeClr val="tx1"/>
                </a:solidFill>
                <a:cs typeface="+mn-cs"/>
              </a:rPr>
            </a:br>
            <a:r>
              <a:rPr lang="fa-IR" sz="2400" dirty="0" smtClean="0">
                <a:solidFill>
                  <a:schemeClr val="tx1"/>
                </a:solidFill>
                <a:cs typeface="+mn-cs"/>
              </a:rPr>
              <a:t/>
            </a:r>
            <a:br>
              <a:rPr lang="fa-IR" sz="2400" dirty="0" smtClean="0">
                <a:solidFill>
                  <a:schemeClr val="tx1"/>
                </a:solidFill>
                <a:cs typeface="+mn-cs"/>
              </a:rPr>
            </a:br>
            <a:r>
              <a:rPr lang="fa-IR" sz="2400" dirty="0" smtClean="0">
                <a:solidFill>
                  <a:schemeClr val="tx1"/>
                </a:solidFill>
                <a:cs typeface="+mn-cs"/>
              </a:rPr>
              <a:t>3)هدفهای خود را بر هدفهای سازمان ترجیع می دهند .</a:t>
            </a:r>
            <a:br>
              <a:rPr lang="fa-IR" sz="2400" dirty="0" smtClean="0">
                <a:solidFill>
                  <a:schemeClr val="tx1"/>
                </a:solidFill>
                <a:cs typeface="+mn-cs"/>
              </a:rPr>
            </a:br>
            <a:r>
              <a:rPr lang="fa-IR" sz="2400" dirty="0" smtClean="0">
                <a:solidFill>
                  <a:schemeClr val="tx1"/>
                </a:solidFill>
                <a:cs typeface="+mn-cs"/>
              </a:rPr>
              <a:t/>
            </a:r>
            <a:br>
              <a:rPr lang="fa-IR" sz="2400" dirty="0" smtClean="0">
                <a:solidFill>
                  <a:schemeClr val="tx1"/>
                </a:solidFill>
                <a:cs typeface="+mn-cs"/>
              </a:rPr>
            </a:br>
            <a:r>
              <a:rPr lang="fa-IR" sz="2400" dirty="0" smtClean="0">
                <a:solidFill>
                  <a:schemeClr val="tx1"/>
                </a:solidFill>
                <a:cs typeface="+mn-cs"/>
              </a:rPr>
              <a:t> 4)اغلب باهوش نیستند وعوام فریبان به آسانی آنان را فریب می دهند .</a:t>
            </a:r>
            <a:r>
              <a:rPr lang="fa-IR" sz="3200" dirty="0" smtClean="0">
                <a:solidFill>
                  <a:srgbClr val="92D050"/>
                </a:solidFill>
                <a:cs typeface="+mn-cs"/>
              </a:rPr>
              <a:t> </a:t>
            </a:r>
            <a:endParaRPr lang="en-US" sz="3200" dirty="0">
              <a:solidFill>
                <a:srgbClr val="92D050"/>
              </a:solidFill>
              <a:cs typeface="+mn-cs"/>
            </a:endParaRPr>
          </a:p>
        </p:txBody>
      </p:sp>
      <p:sp>
        <p:nvSpPr>
          <p:cNvPr id="3" name="Footer Placeholder 2"/>
          <p:cNvSpPr>
            <a:spLocks noGrp="1"/>
          </p:cNvSpPr>
          <p:nvPr>
            <p:ph type="ftr" sz="quarter" idx="11"/>
          </p:nvPr>
        </p:nvSpPr>
        <p:spPr/>
        <p:txBody>
          <a:bodyPr/>
          <a:lstStyle/>
          <a:p>
            <a:endParaRPr lang="en-US" dirty="0"/>
          </a:p>
        </p:txBody>
      </p:sp>
    </p:spTree>
  </p:cSld>
  <p:clrMapOvr>
    <a:masterClrMapping/>
  </p:clrMapOvr>
  <p:transition spd="med">
    <p:newsflash/>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r" rtl="1">
              <a:buNone/>
            </a:pPr>
            <a:endParaRPr lang="fa-IR" dirty="0" smtClean="0">
              <a:solidFill>
                <a:srgbClr val="66FF33"/>
              </a:solidFill>
            </a:endParaRPr>
          </a:p>
          <a:p>
            <a:pPr algn="r" rtl="1">
              <a:buNone/>
            </a:pPr>
            <a:r>
              <a:rPr lang="fa-IR" dirty="0" smtClean="0">
                <a:solidFill>
                  <a:srgbClr val="66FF33"/>
                </a:solidFill>
              </a:rPr>
              <a:t>ویژگیهای افرادیکه با مدیریت نظریه  </a:t>
            </a:r>
            <a:r>
              <a:rPr lang="en-US" dirty="0" smtClean="0">
                <a:solidFill>
                  <a:srgbClr val="66FF33"/>
                </a:solidFill>
              </a:rPr>
              <a:t>y</a:t>
            </a:r>
            <a:r>
              <a:rPr lang="fa-IR" dirty="0" smtClean="0">
                <a:solidFill>
                  <a:srgbClr val="66FF33"/>
                </a:solidFill>
              </a:rPr>
              <a:t> ماک گریگورهمکاری می کنند :</a:t>
            </a:r>
            <a:endParaRPr lang="en-US" dirty="0" smtClean="0">
              <a:solidFill>
                <a:srgbClr val="66FF33"/>
              </a:solidFill>
            </a:endParaRPr>
          </a:p>
          <a:p>
            <a:pPr algn="r">
              <a:buNone/>
            </a:pPr>
            <a:endParaRPr lang="fa-IR" sz="2400" dirty="0" smtClean="0"/>
          </a:p>
          <a:p>
            <a:pPr algn="r">
              <a:buNone/>
            </a:pPr>
            <a:r>
              <a:rPr lang="fa-IR" sz="2400" dirty="0" smtClean="0"/>
              <a:t>1- افراد معمولا کار را دوست دارند وممکن است از آن لذت ببرند .</a:t>
            </a:r>
          </a:p>
          <a:p>
            <a:pPr algn="r">
              <a:buNone/>
            </a:pPr>
            <a:r>
              <a:rPr lang="fa-IR" sz="2400" dirty="0" smtClean="0"/>
              <a:t>2- دستور وکنترل وپاداش وتوبیخ  تنها وسایل ترغیب کارگران نیست  وافراد وقتی به نتیجه  کار معتقد باشند با علاقه کار می کنند .</a:t>
            </a:r>
          </a:p>
          <a:p>
            <a:pPr algn="r">
              <a:buNone/>
            </a:pPr>
            <a:r>
              <a:rPr lang="fa-IR" sz="2400" dirty="0" smtClean="0"/>
              <a:t>3- رضایت در بر آورده شدن احتیاجات مربوط به غرور شخصی وروحی موقعی حاصل میشود که در هدف سازمان سهیم باشند .</a:t>
            </a:r>
          </a:p>
          <a:p>
            <a:pPr algn="r">
              <a:buNone/>
            </a:pPr>
            <a:r>
              <a:rPr lang="fa-IR" sz="2400" dirty="0" smtClean="0"/>
              <a:t> 4- در شرایط مطلوب انسانها طالب مسئولیت هستند .</a:t>
            </a:r>
          </a:p>
          <a:p>
            <a:pPr algn="r">
              <a:buNone/>
            </a:pPr>
            <a:r>
              <a:rPr lang="fa-IR" sz="2400" dirty="0" smtClean="0"/>
              <a:t>5- ابتکار وقدرت خلاقیت از خصوصیات اکثر انسانها است . </a:t>
            </a:r>
            <a:endParaRPr lang="en-US" sz="2400" dirty="0" smtClean="0"/>
          </a:p>
          <a:p>
            <a:pPr algn="r">
              <a:buNone/>
            </a:pPr>
            <a:endParaRPr lang="fa-IR" sz="2400" dirty="0" smtClean="0">
              <a:solidFill>
                <a:srgbClr val="66FF33"/>
              </a:solidFill>
            </a:endParaRPr>
          </a:p>
          <a:p>
            <a:pPr algn="r">
              <a:buNone/>
            </a:pPr>
            <a:r>
              <a:rPr lang="fa-IR" dirty="0" smtClean="0">
                <a:solidFill>
                  <a:srgbClr val="66FF33"/>
                </a:solidFill>
              </a:rPr>
              <a:t>اصل همبستگی :</a:t>
            </a:r>
            <a:r>
              <a:rPr lang="fa-IR" sz="2400" dirty="0" smtClean="0"/>
              <a:t>  </a:t>
            </a:r>
          </a:p>
          <a:p>
            <a:pPr algn="r">
              <a:buNone/>
            </a:pPr>
            <a:r>
              <a:rPr lang="fa-IR" sz="2400" dirty="0" smtClean="0"/>
              <a:t>به نظر مک گریگور آنچه مدیران صنعتی امروز می توانند انجام دهند این است که محیطی فراهم آورند که کارکنا ن ، روسا ومدیران ، باهم همکاری داشته باشند  . این نظریه را اصل</a:t>
            </a:r>
            <a:endParaRPr lang="en-US" sz="2400" dirty="0" smtClean="0"/>
          </a:p>
          <a:p>
            <a:pPr algn="r"/>
            <a:endParaRPr lang="en-US" sz="2300" dirty="0">
              <a:cs typeface="B Zar" pitchFamily="2" charset="-78"/>
            </a:endParaRPr>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ransition spd="med">
    <p:newsfla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7162800"/>
          </a:xfrm>
        </p:spPr>
        <p:txBody>
          <a:bodyPr/>
          <a:lstStyle/>
          <a:p>
            <a:pPr algn="r"/>
            <a:r>
              <a:rPr lang="fa-IR" sz="3200" dirty="0" smtClean="0">
                <a:solidFill>
                  <a:srgbClr val="92D050"/>
                </a:solidFill>
                <a:cs typeface="+mn-cs"/>
              </a:rPr>
              <a:t>              </a:t>
            </a:r>
            <a:r>
              <a:rPr lang="fa-IR" sz="3200" dirty="0" smtClean="0">
                <a:solidFill>
                  <a:srgbClr val="FFFF00"/>
                </a:solidFill>
                <a:cs typeface="+mn-cs"/>
              </a:rPr>
              <a:t>انو اع کشورها از نظر توسعه ی اقتصادی</a:t>
            </a:r>
            <a:r>
              <a:rPr lang="en-US" sz="3200" dirty="0" smtClean="0">
                <a:solidFill>
                  <a:srgbClr val="92D050"/>
                </a:solidFill>
                <a:cs typeface="+mn-cs"/>
              </a:rPr>
              <a:t/>
            </a:r>
            <a:br>
              <a:rPr lang="en-US" sz="3200" dirty="0" smtClean="0">
                <a:solidFill>
                  <a:srgbClr val="92D050"/>
                </a:solidFill>
                <a:cs typeface="+mn-cs"/>
              </a:rPr>
            </a:br>
            <a:r>
              <a:rPr lang="fa-IR" sz="3200" dirty="0" smtClean="0">
                <a:solidFill>
                  <a:srgbClr val="92D050"/>
                </a:solidFill>
                <a:cs typeface="+mn-cs"/>
              </a:rPr>
              <a:t/>
            </a:r>
            <a:br>
              <a:rPr lang="fa-IR" sz="3200" dirty="0" smtClean="0">
                <a:solidFill>
                  <a:srgbClr val="92D050"/>
                </a:solidFill>
                <a:cs typeface="+mn-cs"/>
              </a:rPr>
            </a:br>
            <a:r>
              <a:rPr lang="en-US" sz="3200" dirty="0" smtClean="0">
                <a:solidFill>
                  <a:srgbClr val="92D050"/>
                </a:solidFill>
                <a:cs typeface="+mn-cs"/>
              </a:rPr>
              <a:t/>
            </a:r>
            <a:br>
              <a:rPr lang="en-US" sz="3200" dirty="0" smtClean="0">
                <a:solidFill>
                  <a:srgbClr val="92D050"/>
                </a:solidFill>
                <a:cs typeface="+mn-cs"/>
              </a:rPr>
            </a:br>
            <a:r>
              <a:rPr lang="fa-IR" sz="2400" dirty="0" smtClean="0">
                <a:solidFill>
                  <a:schemeClr val="tx1"/>
                </a:solidFill>
                <a:cs typeface="+mn-cs"/>
              </a:rPr>
              <a:t>1) کشورهای پیشرفته : آمریکا – آلمان – فرانسه – انگلستان – ژاپن                                           </a:t>
            </a:r>
            <a:br>
              <a:rPr lang="fa-IR" sz="2400" dirty="0" smtClean="0">
                <a:solidFill>
                  <a:schemeClr val="tx1"/>
                </a:solidFill>
                <a:cs typeface="+mn-cs"/>
              </a:rPr>
            </a:br>
            <a:r>
              <a:rPr lang="fa-IR" sz="2400" dirty="0" smtClean="0">
                <a:solidFill>
                  <a:schemeClr val="tx1"/>
                </a:solidFill>
                <a:cs typeface="+mn-cs"/>
              </a:rPr>
              <a:t/>
            </a:r>
            <a:br>
              <a:rPr lang="fa-IR" sz="2400" dirty="0" smtClean="0">
                <a:solidFill>
                  <a:schemeClr val="tx1"/>
                </a:solidFill>
                <a:cs typeface="+mn-cs"/>
              </a:rPr>
            </a:br>
            <a:r>
              <a:rPr lang="fa-IR" sz="2400" dirty="0" smtClean="0">
                <a:solidFill>
                  <a:schemeClr val="tx1"/>
                </a:solidFill>
                <a:cs typeface="+mn-cs"/>
              </a:rPr>
              <a:t>2) کشورهای در حال پیشرفت : کره – چین – مالزی – هنک کنگ – هند – ایران</a:t>
            </a:r>
            <a:br>
              <a:rPr lang="fa-IR" sz="2400" dirty="0" smtClean="0">
                <a:solidFill>
                  <a:schemeClr val="tx1"/>
                </a:solidFill>
                <a:cs typeface="+mn-cs"/>
              </a:rPr>
            </a:br>
            <a:r>
              <a:rPr lang="fa-IR" sz="2400" dirty="0" smtClean="0">
                <a:solidFill>
                  <a:schemeClr val="tx1"/>
                </a:solidFill>
                <a:cs typeface="+mn-cs"/>
              </a:rPr>
              <a:t/>
            </a:r>
            <a:br>
              <a:rPr lang="fa-IR" sz="2400" dirty="0" smtClean="0">
                <a:solidFill>
                  <a:schemeClr val="tx1"/>
                </a:solidFill>
                <a:cs typeface="+mn-cs"/>
              </a:rPr>
            </a:br>
            <a:r>
              <a:rPr lang="fa-IR" sz="2400" dirty="0" smtClean="0">
                <a:solidFill>
                  <a:schemeClr val="tx1"/>
                </a:solidFill>
                <a:cs typeface="+mn-cs"/>
              </a:rPr>
              <a:t/>
            </a:r>
            <a:br>
              <a:rPr lang="fa-IR" sz="2400" dirty="0" smtClean="0">
                <a:solidFill>
                  <a:schemeClr val="tx1"/>
                </a:solidFill>
                <a:cs typeface="+mn-cs"/>
              </a:rPr>
            </a:br>
            <a:r>
              <a:rPr lang="fa-IR" sz="2400" dirty="0" smtClean="0">
                <a:solidFill>
                  <a:schemeClr val="tx1"/>
                </a:solidFill>
                <a:cs typeface="+mn-cs"/>
              </a:rPr>
              <a:t>3) کشورهای عقب مانده : کشورهای حاشیه خلیج فارس – بعضی از کشورهای افریقایی</a:t>
            </a:r>
            <a:br>
              <a:rPr lang="fa-IR" sz="2400" dirty="0" smtClean="0">
                <a:solidFill>
                  <a:schemeClr val="tx1"/>
                </a:solidFill>
                <a:cs typeface="+mn-cs"/>
              </a:rPr>
            </a:br>
            <a:endParaRPr lang="en-US" sz="3200" dirty="0">
              <a:solidFill>
                <a:srgbClr val="92D050"/>
              </a:solidFill>
              <a:cs typeface="+mn-cs"/>
            </a:endParaRPr>
          </a:p>
        </p:txBody>
      </p:sp>
      <p:sp>
        <p:nvSpPr>
          <p:cNvPr id="3" name="Footer Placeholder 2"/>
          <p:cNvSpPr>
            <a:spLocks noGrp="1"/>
          </p:cNvSpPr>
          <p:nvPr>
            <p:ph type="ftr" sz="quarter" idx="11"/>
          </p:nvPr>
        </p:nvSpPr>
        <p:spPr/>
        <p:txBody>
          <a:bodyPr/>
          <a:lstStyle/>
          <a:p>
            <a:endParaRPr lang="en-US" dirty="0"/>
          </a:p>
        </p:txBody>
      </p:sp>
    </p:spTree>
  </p:cSld>
  <p:clrMapOvr>
    <a:masterClrMapping/>
  </p:clrMapOvr>
  <p:transition spd="med">
    <p:newsflash/>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a:buNone/>
            </a:pPr>
            <a:endParaRPr lang="fa-IR" sz="4000" dirty="0" smtClean="0">
              <a:solidFill>
                <a:srgbClr val="66FF33"/>
              </a:solidFill>
            </a:endParaRPr>
          </a:p>
          <a:p>
            <a:pPr algn="r">
              <a:buNone/>
            </a:pPr>
            <a:r>
              <a:rPr lang="fa-IR" sz="3200" dirty="0" smtClean="0">
                <a:solidFill>
                  <a:srgbClr val="66FF33"/>
                </a:solidFill>
              </a:rPr>
              <a:t>اصل اقتصادی اسلام در رابطه با کارگر :</a:t>
            </a:r>
            <a:r>
              <a:rPr lang="fa-IR" sz="4000" dirty="0" smtClean="0">
                <a:solidFill>
                  <a:srgbClr val="66FF33"/>
                </a:solidFill>
              </a:rPr>
              <a:t> </a:t>
            </a:r>
            <a:endParaRPr lang="en-US" sz="4000" dirty="0" smtClean="0">
              <a:solidFill>
                <a:srgbClr val="66FF33"/>
              </a:solidFill>
            </a:endParaRPr>
          </a:p>
          <a:p>
            <a:pPr algn="r">
              <a:buNone/>
            </a:pPr>
            <a:endParaRPr lang="fa-IR" sz="3000" dirty="0" smtClean="0"/>
          </a:p>
          <a:p>
            <a:pPr algn="r">
              <a:buNone/>
            </a:pPr>
            <a:r>
              <a:rPr lang="fa-IR" sz="2400" dirty="0" smtClean="0"/>
              <a:t>1- در شرایط عادلانه هر کس می تواند در قبال کاری که انجام می دهد در آمد کافی برای تامین امکانات زندگی داشته باشد .</a:t>
            </a:r>
          </a:p>
          <a:p>
            <a:pPr algn="r">
              <a:buNone/>
            </a:pPr>
            <a:endParaRPr lang="fa-IR" sz="2400" dirty="0" smtClean="0"/>
          </a:p>
          <a:p>
            <a:pPr algn="r">
              <a:buNone/>
            </a:pPr>
            <a:r>
              <a:rPr lang="fa-IR" sz="2400" dirty="0" smtClean="0"/>
              <a:t>2- چناچه کسی به دلایل موجه نتواند نیاز خود را تامین کند جامعه اسلامی باید زندگی او را تامین کند .</a:t>
            </a:r>
            <a:endParaRPr lang="en-US" sz="2400" dirty="0" smtClean="0"/>
          </a:p>
          <a:p>
            <a:pPr algn="r">
              <a:buNone/>
            </a:pPr>
            <a:endParaRPr lang="fa-IR" sz="2400" dirty="0" smtClean="0"/>
          </a:p>
          <a:p>
            <a:pPr algn="r">
              <a:buNone/>
            </a:pPr>
            <a:r>
              <a:rPr lang="fa-IR" sz="2400" dirty="0" smtClean="0"/>
              <a:t>3- تعالیم دینی انسان را از حرص وآز وتوجه بیش از حد به ظواهر زندگی بر حذر می دارد .</a:t>
            </a:r>
            <a:endParaRPr lang="fa-IR" sz="2400" b="1" dirty="0" smtClean="0">
              <a:solidFill>
                <a:srgbClr val="66FF33"/>
              </a:solidFill>
            </a:endParaRPr>
          </a:p>
          <a:p>
            <a:pPr algn="r">
              <a:buNone/>
            </a:pPr>
            <a:endParaRPr lang="en-US" sz="2400" dirty="0"/>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ransition spd="med">
    <p:newsflash/>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rtl="1">
              <a:buNone/>
            </a:pPr>
            <a:endParaRPr lang="fa-IR" sz="3200" dirty="0" smtClean="0">
              <a:solidFill>
                <a:srgbClr val="66FF33"/>
              </a:solidFill>
            </a:endParaRPr>
          </a:p>
          <a:p>
            <a:pPr algn="r" rtl="1">
              <a:buNone/>
            </a:pPr>
            <a:endParaRPr lang="fa-IR" sz="3200" dirty="0" smtClean="0">
              <a:solidFill>
                <a:srgbClr val="66FF33"/>
              </a:solidFill>
            </a:endParaRPr>
          </a:p>
          <a:p>
            <a:pPr algn="r" rtl="1">
              <a:buNone/>
            </a:pPr>
            <a:endParaRPr lang="fa-IR" sz="3200" dirty="0">
              <a:solidFill>
                <a:srgbClr val="66FF33"/>
              </a:solidFill>
            </a:endParaRPr>
          </a:p>
          <a:p>
            <a:pPr algn="r" rtl="1">
              <a:buNone/>
            </a:pPr>
            <a:endParaRPr lang="fa-IR" sz="3200" dirty="0" smtClean="0">
              <a:solidFill>
                <a:srgbClr val="66FF33"/>
              </a:solidFill>
            </a:endParaRPr>
          </a:p>
          <a:p>
            <a:pPr algn="r" rtl="1">
              <a:buNone/>
            </a:pPr>
            <a:r>
              <a:rPr lang="fa-IR" sz="3200" dirty="0" smtClean="0">
                <a:solidFill>
                  <a:srgbClr val="66FF33"/>
                </a:solidFill>
              </a:rPr>
              <a:t>معیار سنجش در انسانها :</a:t>
            </a:r>
          </a:p>
          <a:p>
            <a:pPr algn="r" rtl="1">
              <a:buNone/>
            </a:pPr>
            <a:endParaRPr lang="fa-IR" sz="2400" dirty="0" smtClean="0"/>
          </a:p>
          <a:p>
            <a:pPr algn="justLow" rtl="1">
              <a:buNone/>
            </a:pPr>
            <a:r>
              <a:rPr lang="fa-IR" sz="2400" dirty="0" smtClean="0"/>
              <a:t>همان رفتارها هستند که بصورت نسبی وبصورت توصیفی قابل بیان بوده . که جهت مقایسه می توان آنها را به عدد و نمودار نمایش داد .</a:t>
            </a:r>
          </a:p>
          <a:p>
            <a:pPr algn="r" rtl="1">
              <a:buNone/>
            </a:pPr>
            <a:endParaRPr lang="fa-IR" sz="4000" dirty="0" smtClean="0">
              <a:solidFill>
                <a:srgbClr val="66FF33"/>
              </a:solidFill>
            </a:endParaRPr>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ransition spd="med">
    <p:newsflash/>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ertical Scroll 3"/>
          <p:cNvSpPr/>
          <p:nvPr/>
        </p:nvSpPr>
        <p:spPr>
          <a:xfrm>
            <a:off x="1066800" y="152400"/>
            <a:ext cx="6629400" cy="6248400"/>
          </a:xfrm>
          <a:prstGeom prst="verticalScroll">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6000" dirty="0" smtClean="0">
                <a:solidFill>
                  <a:schemeClr val="tx2">
                    <a:lumMod val="75000"/>
                  </a:schemeClr>
                </a:solidFill>
                <a:latin typeface="Baskerville Old Face" pitchFamily="18" charset="0"/>
              </a:rPr>
              <a:t>آیین نامه ها و قوانین کارگری</a:t>
            </a:r>
            <a:endParaRPr lang="en-US" sz="6000" dirty="0">
              <a:solidFill>
                <a:schemeClr val="tx2">
                  <a:lumMod val="75000"/>
                </a:schemeClr>
              </a:solidFill>
              <a:latin typeface="Baskerville Old Face" pitchFamily="18" charset="0"/>
            </a:endParaRPr>
          </a:p>
        </p:txBody>
      </p:sp>
      <p:sp>
        <p:nvSpPr>
          <p:cNvPr id="3" name="Footer Placeholder 2"/>
          <p:cNvSpPr>
            <a:spLocks noGrp="1"/>
          </p:cNvSpPr>
          <p:nvPr>
            <p:ph type="ftr" sz="quarter" idx="11"/>
          </p:nvPr>
        </p:nvSpPr>
        <p:spPr/>
        <p:txBody>
          <a:bodyPr/>
          <a:lstStyle/>
          <a:p>
            <a:endParaRPr lang="en-US" dirty="0"/>
          </a:p>
        </p:txBody>
      </p:sp>
    </p:spTree>
  </p:cSld>
  <p:clrMapOvr>
    <a:masterClrMapping/>
  </p:clrMapOvr>
  <p:transition spd="med">
    <p:newsflash/>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fontScale="90000"/>
          </a:bodyPr>
          <a:lstStyle/>
          <a:p>
            <a:r>
              <a:rPr lang="en-US" sz="3200" dirty="0" smtClean="0">
                <a:solidFill>
                  <a:srgbClr val="92D050"/>
                </a:solidFill>
                <a:cs typeface="+mn-cs"/>
              </a:rPr>
              <a:t/>
            </a:r>
            <a:br>
              <a:rPr lang="en-US" sz="3200" dirty="0" smtClean="0">
                <a:solidFill>
                  <a:srgbClr val="92D050"/>
                </a:solidFill>
                <a:cs typeface="+mn-cs"/>
              </a:rPr>
            </a:br>
            <a:r>
              <a:rPr lang="fa-IR" sz="3200" dirty="0" smtClean="0">
                <a:solidFill>
                  <a:srgbClr val="92D050"/>
                </a:solidFill>
                <a:cs typeface="+mn-cs"/>
              </a:rPr>
              <a:t/>
            </a:r>
            <a:br>
              <a:rPr lang="fa-IR" sz="3200" dirty="0" smtClean="0">
                <a:solidFill>
                  <a:srgbClr val="92D050"/>
                </a:solidFill>
                <a:cs typeface="+mn-cs"/>
              </a:rPr>
            </a:br>
            <a:r>
              <a:rPr lang="fa-IR" sz="3200" dirty="0" smtClean="0">
                <a:solidFill>
                  <a:srgbClr val="92D050"/>
                </a:solidFill>
                <a:cs typeface="+mn-cs"/>
              </a:rPr>
              <a:t/>
            </a:r>
            <a:br>
              <a:rPr lang="fa-IR" sz="3200" dirty="0" smtClean="0">
                <a:solidFill>
                  <a:srgbClr val="92D050"/>
                </a:solidFill>
                <a:cs typeface="+mn-cs"/>
              </a:rPr>
            </a:br>
            <a:r>
              <a:rPr lang="fa-IR" sz="3200" dirty="0" smtClean="0">
                <a:solidFill>
                  <a:srgbClr val="92D050"/>
                </a:solidFill>
                <a:cs typeface="+mn-cs"/>
              </a:rPr>
              <a:t/>
            </a:r>
            <a:br>
              <a:rPr lang="fa-IR" sz="3200" dirty="0" smtClean="0">
                <a:solidFill>
                  <a:srgbClr val="92D050"/>
                </a:solidFill>
                <a:cs typeface="+mn-cs"/>
              </a:rPr>
            </a:br>
            <a:r>
              <a:rPr lang="fa-IR" sz="3200" dirty="0" smtClean="0">
                <a:solidFill>
                  <a:srgbClr val="92D050"/>
                </a:solidFill>
                <a:cs typeface="+mn-cs"/>
              </a:rPr>
              <a:t/>
            </a:r>
            <a:br>
              <a:rPr lang="fa-IR" sz="3200" dirty="0" smtClean="0">
                <a:solidFill>
                  <a:srgbClr val="92D050"/>
                </a:solidFill>
                <a:cs typeface="+mn-cs"/>
              </a:rPr>
            </a:br>
            <a:r>
              <a:rPr lang="fa-IR" sz="3200" dirty="0" smtClean="0">
                <a:solidFill>
                  <a:srgbClr val="92D050"/>
                </a:solidFill>
                <a:cs typeface="+mn-cs"/>
              </a:rPr>
              <a:t>قانون و دستورالعمل :</a:t>
            </a:r>
            <a:br>
              <a:rPr lang="fa-IR" sz="3200" dirty="0" smtClean="0">
                <a:solidFill>
                  <a:srgbClr val="92D050"/>
                </a:solidFill>
                <a:cs typeface="+mn-cs"/>
              </a:rPr>
            </a:br>
            <a:r>
              <a:rPr lang="fa-IR" sz="3200" dirty="0" smtClean="0">
                <a:solidFill>
                  <a:srgbClr val="92D050"/>
                </a:solidFill>
                <a:cs typeface="+mn-cs"/>
              </a:rPr>
              <a:t/>
            </a:r>
            <a:br>
              <a:rPr lang="fa-IR" sz="3200" dirty="0" smtClean="0">
                <a:solidFill>
                  <a:srgbClr val="92D050"/>
                </a:solidFill>
                <a:cs typeface="+mn-cs"/>
              </a:rPr>
            </a:br>
            <a:r>
              <a:rPr lang="fa-IR" sz="2400" dirty="0" smtClean="0">
                <a:solidFill>
                  <a:schemeClr val="tx1"/>
                </a:solidFill>
                <a:cs typeface="+mn-cs"/>
              </a:rPr>
              <a:t>مشکل در جامعه             کارشناسان وزارتخانه           هیئت دولت           لایحه                </a:t>
            </a:r>
            <a:br>
              <a:rPr lang="fa-IR" sz="2400" dirty="0" smtClean="0">
                <a:solidFill>
                  <a:schemeClr val="tx1"/>
                </a:solidFill>
                <a:cs typeface="+mn-cs"/>
              </a:rPr>
            </a:br>
            <a:r>
              <a:rPr lang="fa-IR" sz="2400" dirty="0" smtClean="0">
                <a:solidFill>
                  <a:schemeClr val="tx1"/>
                </a:solidFill>
                <a:cs typeface="+mn-cs"/>
              </a:rPr>
              <a:t> </a:t>
            </a:r>
            <a:br>
              <a:rPr lang="fa-IR" sz="2400" dirty="0" smtClean="0">
                <a:solidFill>
                  <a:schemeClr val="tx1"/>
                </a:solidFill>
                <a:cs typeface="+mn-cs"/>
              </a:rPr>
            </a:br>
            <a:r>
              <a:rPr lang="fa-IR" sz="2400" dirty="0" smtClean="0">
                <a:solidFill>
                  <a:schemeClr val="tx1"/>
                </a:solidFill>
                <a:cs typeface="+mn-cs"/>
              </a:rPr>
              <a:t>کمسیونهای تخصصی مجلس           صحن مجلس            تصویب           شورای  </a:t>
            </a:r>
            <a:br>
              <a:rPr lang="fa-IR" sz="2400" dirty="0" smtClean="0">
                <a:solidFill>
                  <a:schemeClr val="tx1"/>
                </a:solidFill>
                <a:cs typeface="+mn-cs"/>
              </a:rPr>
            </a:br>
            <a:r>
              <a:rPr lang="fa-IR" sz="2400" dirty="0" smtClean="0">
                <a:solidFill>
                  <a:schemeClr val="tx1"/>
                </a:solidFill>
                <a:cs typeface="+mn-cs"/>
              </a:rPr>
              <a:t/>
            </a:r>
            <a:br>
              <a:rPr lang="fa-IR" sz="2400" dirty="0" smtClean="0">
                <a:solidFill>
                  <a:schemeClr val="tx1"/>
                </a:solidFill>
                <a:cs typeface="+mn-cs"/>
              </a:rPr>
            </a:br>
            <a:r>
              <a:rPr lang="fa-IR" sz="2400" dirty="0" smtClean="0">
                <a:solidFill>
                  <a:schemeClr val="tx1"/>
                </a:solidFill>
                <a:cs typeface="+mn-cs"/>
              </a:rPr>
              <a:t>نگهبان           تصویب           </a:t>
            </a:r>
            <a:r>
              <a:rPr lang="fa-IR" sz="3100" dirty="0" smtClean="0">
                <a:solidFill>
                  <a:srgbClr val="C00000"/>
                </a:solidFill>
                <a:cs typeface="+mn-cs"/>
              </a:rPr>
              <a:t>قانون</a:t>
            </a:r>
            <a:r>
              <a:rPr lang="fa-IR" sz="3100" dirty="0" smtClean="0">
                <a:solidFill>
                  <a:srgbClr val="00B0F0"/>
                </a:solidFill>
                <a:cs typeface="+mn-cs"/>
              </a:rPr>
              <a:t> </a:t>
            </a:r>
            <a:r>
              <a:rPr lang="fa-IR" sz="2400" dirty="0" smtClean="0">
                <a:solidFill>
                  <a:schemeClr val="tx1"/>
                </a:solidFill>
                <a:cs typeface="+mn-cs"/>
              </a:rPr>
              <a:t>           مجلس           جهت اجرا به هیئت دولت</a:t>
            </a:r>
            <a:br>
              <a:rPr lang="fa-IR" sz="2400" dirty="0" smtClean="0">
                <a:solidFill>
                  <a:schemeClr val="tx1"/>
                </a:solidFill>
                <a:cs typeface="+mn-cs"/>
              </a:rPr>
            </a:br>
            <a:r>
              <a:rPr lang="fa-IR" sz="2400" dirty="0" smtClean="0">
                <a:solidFill>
                  <a:schemeClr val="tx1"/>
                </a:solidFill>
                <a:cs typeface="+mn-cs"/>
              </a:rPr>
              <a:t/>
            </a:r>
            <a:br>
              <a:rPr lang="fa-IR" sz="2400" dirty="0" smtClean="0">
                <a:solidFill>
                  <a:schemeClr val="tx1"/>
                </a:solidFill>
                <a:cs typeface="+mn-cs"/>
              </a:rPr>
            </a:br>
            <a:r>
              <a:rPr lang="fa-IR" sz="2400" dirty="0" smtClean="0">
                <a:solidFill>
                  <a:schemeClr val="tx1"/>
                </a:solidFill>
                <a:cs typeface="+mn-cs"/>
              </a:rPr>
              <a:t>وزارتخانه مربوطه           تفسیر قانون (تبصره و...)          جهت اجرا          </a:t>
            </a:r>
            <a:r>
              <a:rPr lang="fa-IR" sz="3100" dirty="0" smtClean="0">
                <a:solidFill>
                  <a:srgbClr val="C00000"/>
                </a:solidFill>
                <a:cs typeface="+mn-cs"/>
              </a:rPr>
              <a:t>دستورالعمل</a:t>
            </a:r>
            <a:r>
              <a:rPr lang="fa-IR" sz="3100" dirty="0" smtClean="0">
                <a:solidFill>
                  <a:srgbClr val="00B0F0"/>
                </a:solidFill>
                <a:cs typeface="+mn-cs"/>
              </a:rPr>
              <a:t/>
            </a:r>
            <a:br>
              <a:rPr lang="fa-IR" sz="3100" dirty="0" smtClean="0">
                <a:solidFill>
                  <a:srgbClr val="00B0F0"/>
                </a:solidFill>
                <a:cs typeface="+mn-cs"/>
              </a:rPr>
            </a:br>
            <a:r>
              <a:rPr lang="fa-IR" sz="3100" dirty="0" smtClean="0">
                <a:solidFill>
                  <a:srgbClr val="00B0F0"/>
                </a:solidFill>
                <a:cs typeface="+mn-cs"/>
              </a:rPr>
              <a:t/>
            </a:r>
            <a:br>
              <a:rPr lang="fa-IR" sz="3100" dirty="0" smtClean="0">
                <a:solidFill>
                  <a:srgbClr val="00B0F0"/>
                </a:solidFill>
                <a:cs typeface="+mn-cs"/>
              </a:rPr>
            </a:br>
            <a:r>
              <a:rPr lang="fa-IR" sz="2400" dirty="0" smtClean="0">
                <a:solidFill>
                  <a:schemeClr val="tx1"/>
                </a:solidFill>
                <a:cs typeface="+mn-cs"/>
              </a:rPr>
              <a:t>ادارات کل</a:t>
            </a:r>
            <a:r>
              <a:rPr lang="en-US" sz="3200" dirty="0" smtClean="0">
                <a:solidFill>
                  <a:srgbClr val="92D050"/>
                </a:solidFill>
                <a:cs typeface="+mn-cs"/>
              </a:rPr>
              <a:t/>
            </a:r>
            <a:br>
              <a:rPr lang="en-US" sz="3200" dirty="0" smtClean="0">
                <a:solidFill>
                  <a:srgbClr val="92D050"/>
                </a:solidFill>
                <a:cs typeface="+mn-cs"/>
              </a:rPr>
            </a:br>
            <a:r>
              <a:rPr lang="en-US" sz="3200" dirty="0" smtClean="0">
                <a:solidFill>
                  <a:srgbClr val="92D050"/>
                </a:solidFill>
                <a:cs typeface="+mn-cs"/>
              </a:rPr>
              <a:t/>
            </a:r>
            <a:br>
              <a:rPr lang="en-US" sz="3200" dirty="0" smtClean="0">
                <a:solidFill>
                  <a:srgbClr val="92D050"/>
                </a:solidFill>
                <a:cs typeface="+mn-cs"/>
              </a:rPr>
            </a:br>
            <a:r>
              <a:rPr lang="fa-IR" sz="3200" dirty="0" smtClean="0">
                <a:solidFill>
                  <a:srgbClr val="92D050"/>
                </a:solidFill>
                <a:cs typeface="+mn-cs"/>
              </a:rPr>
              <a:t/>
            </a:r>
            <a:br>
              <a:rPr lang="fa-IR" sz="3200" dirty="0" smtClean="0">
                <a:solidFill>
                  <a:srgbClr val="92D050"/>
                </a:solidFill>
                <a:cs typeface="+mn-cs"/>
              </a:rPr>
            </a:br>
            <a:r>
              <a:rPr lang="fa-IR" sz="3200" dirty="0" smtClean="0">
                <a:solidFill>
                  <a:srgbClr val="92D050"/>
                </a:solidFill>
                <a:cs typeface="+mn-cs"/>
              </a:rPr>
              <a:t/>
            </a:r>
            <a:br>
              <a:rPr lang="fa-IR" sz="3200" dirty="0" smtClean="0">
                <a:solidFill>
                  <a:srgbClr val="92D050"/>
                </a:solidFill>
                <a:cs typeface="+mn-cs"/>
              </a:rPr>
            </a:br>
            <a:r>
              <a:rPr lang="fa-IR" sz="3200" dirty="0" smtClean="0">
                <a:solidFill>
                  <a:srgbClr val="92D050"/>
                </a:solidFill>
                <a:cs typeface="+mn-cs"/>
              </a:rPr>
              <a:t/>
            </a:r>
            <a:br>
              <a:rPr lang="fa-IR" sz="3200" dirty="0" smtClean="0">
                <a:solidFill>
                  <a:srgbClr val="92D050"/>
                </a:solidFill>
                <a:cs typeface="+mn-cs"/>
              </a:rPr>
            </a:br>
            <a:r>
              <a:rPr lang="fa-IR" sz="3200" dirty="0" smtClean="0">
                <a:solidFill>
                  <a:srgbClr val="92D050"/>
                </a:solidFill>
                <a:cs typeface="+mn-cs"/>
              </a:rPr>
              <a:t/>
            </a:r>
            <a:br>
              <a:rPr lang="fa-IR" sz="3200" dirty="0" smtClean="0">
                <a:solidFill>
                  <a:srgbClr val="92D050"/>
                </a:solidFill>
                <a:cs typeface="+mn-cs"/>
              </a:rPr>
            </a:br>
            <a:r>
              <a:rPr lang="fa-IR" sz="3200" dirty="0" smtClean="0">
                <a:solidFill>
                  <a:srgbClr val="92D050"/>
                </a:solidFill>
                <a:cs typeface="+mn-cs"/>
              </a:rPr>
              <a:t>  </a:t>
            </a:r>
            <a:r>
              <a:rPr lang="fa-IR" sz="2400" dirty="0" smtClean="0">
                <a:solidFill>
                  <a:srgbClr val="92D050"/>
                </a:solidFill>
                <a:cs typeface="+mn-cs"/>
              </a:rPr>
              <a:t/>
            </a:r>
            <a:br>
              <a:rPr lang="fa-IR" sz="2400" dirty="0" smtClean="0">
                <a:solidFill>
                  <a:srgbClr val="92D050"/>
                </a:solidFill>
                <a:cs typeface="+mn-cs"/>
              </a:rPr>
            </a:br>
            <a:endParaRPr lang="en-US" sz="3200" dirty="0">
              <a:solidFill>
                <a:srgbClr val="92D050"/>
              </a:solidFill>
              <a:cs typeface="+mn-cs"/>
            </a:endParaRPr>
          </a:p>
        </p:txBody>
      </p:sp>
      <p:sp>
        <p:nvSpPr>
          <p:cNvPr id="3" name="Left Arrow 2"/>
          <p:cNvSpPr/>
          <p:nvPr/>
        </p:nvSpPr>
        <p:spPr>
          <a:xfrm>
            <a:off x="5105400" y="4724400"/>
            <a:ext cx="6858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Left Arrow 3"/>
          <p:cNvSpPr/>
          <p:nvPr/>
        </p:nvSpPr>
        <p:spPr>
          <a:xfrm>
            <a:off x="1600200" y="2514600"/>
            <a:ext cx="6858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Left Arrow 4"/>
          <p:cNvSpPr/>
          <p:nvPr/>
        </p:nvSpPr>
        <p:spPr>
          <a:xfrm>
            <a:off x="3124200" y="2514600"/>
            <a:ext cx="6858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eft Arrow 5"/>
          <p:cNvSpPr/>
          <p:nvPr/>
        </p:nvSpPr>
        <p:spPr>
          <a:xfrm>
            <a:off x="5029200" y="2514600"/>
            <a:ext cx="6858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Arrow 6"/>
          <p:cNvSpPr/>
          <p:nvPr/>
        </p:nvSpPr>
        <p:spPr>
          <a:xfrm>
            <a:off x="685800" y="1828800"/>
            <a:ext cx="6858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Left Arrow 7"/>
          <p:cNvSpPr/>
          <p:nvPr/>
        </p:nvSpPr>
        <p:spPr>
          <a:xfrm>
            <a:off x="1981200" y="1828800"/>
            <a:ext cx="6096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Left Arrow 8"/>
          <p:cNvSpPr/>
          <p:nvPr/>
        </p:nvSpPr>
        <p:spPr>
          <a:xfrm>
            <a:off x="3733800" y="1828800"/>
            <a:ext cx="6858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Left Arrow 9"/>
          <p:cNvSpPr/>
          <p:nvPr/>
        </p:nvSpPr>
        <p:spPr>
          <a:xfrm>
            <a:off x="6553200" y="1828800"/>
            <a:ext cx="6858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eft Arrow 10"/>
          <p:cNvSpPr/>
          <p:nvPr/>
        </p:nvSpPr>
        <p:spPr>
          <a:xfrm>
            <a:off x="6400800" y="3962400"/>
            <a:ext cx="6858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Left Arrow 11"/>
          <p:cNvSpPr/>
          <p:nvPr/>
        </p:nvSpPr>
        <p:spPr>
          <a:xfrm>
            <a:off x="2895600" y="3276600"/>
            <a:ext cx="6858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Left Arrow 12"/>
          <p:cNvSpPr/>
          <p:nvPr/>
        </p:nvSpPr>
        <p:spPr>
          <a:xfrm>
            <a:off x="4267200" y="3276600"/>
            <a:ext cx="6858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Left Arrow 13"/>
          <p:cNvSpPr/>
          <p:nvPr/>
        </p:nvSpPr>
        <p:spPr>
          <a:xfrm>
            <a:off x="5715000" y="3276600"/>
            <a:ext cx="6858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Left Arrow 14"/>
          <p:cNvSpPr/>
          <p:nvPr/>
        </p:nvSpPr>
        <p:spPr>
          <a:xfrm>
            <a:off x="7162800" y="3276600"/>
            <a:ext cx="6858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Left Arrow 15"/>
          <p:cNvSpPr/>
          <p:nvPr/>
        </p:nvSpPr>
        <p:spPr>
          <a:xfrm>
            <a:off x="1752600" y="3962400"/>
            <a:ext cx="6096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Left Arrow 16"/>
          <p:cNvSpPr/>
          <p:nvPr/>
        </p:nvSpPr>
        <p:spPr>
          <a:xfrm>
            <a:off x="3352800" y="3962400"/>
            <a:ext cx="609600" cy="304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17"/>
          <p:cNvSpPr>
            <a:spLocks noGrp="1"/>
          </p:cNvSpPr>
          <p:nvPr>
            <p:ph type="ftr" sz="quarter" idx="11"/>
          </p:nvPr>
        </p:nvSpPr>
        <p:spPr/>
        <p:txBody>
          <a:bodyPr/>
          <a:lstStyle/>
          <a:p>
            <a:endParaRPr lang="en-US" dirty="0"/>
          </a:p>
        </p:txBody>
      </p:sp>
    </p:spTree>
  </p:cSld>
  <p:clrMapOvr>
    <a:masterClrMapping/>
  </p:clrMapOvr>
  <p:transition spd="med">
    <p:newsflash/>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rtl="1">
              <a:buNone/>
            </a:pPr>
            <a:endParaRPr lang="fa-IR" sz="2400" dirty="0" smtClean="0">
              <a:solidFill>
                <a:srgbClr val="66FF33"/>
              </a:solidFill>
            </a:endParaRPr>
          </a:p>
          <a:p>
            <a:pPr algn="r" rtl="1">
              <a:buNone/>
            </a:pPr>
            <a:r>
              <a:rPr lang="fa-IR" sz="3200" dirty="0" smtClean="0">
                <a:solidFill>
                  <a:srgbClr val="66FF33"/>
                </a:solidFill>
              </a:rPr>
              <a:t>بعضی از قوانین و دستورالعمل ها در قانون کار :</a:t>
            </a:r>
          </a:p>
          <a:p>
            <a:pPr algn="r" rtl="1">
              <a:buNone/>
            </a:pPr>
            <a:endParaRPr lang="fa-IR" sz="2400" dirty="0" smtClean="0">
              <a:solidFill>
                <a:srgbClr val="66FF33"/>
              </a:solidFill>
            </a:endParaRPr>
          </a:p>
          <a:p>
            <a:pPr algn="r" rtl="1">
              <a:buNone/>
            </a:pPr>
            <a:r>
              <a:rPr lang="fa-IR" sz="2400" dirty="0" smtClean="0">
                <a:solidFill>
                  <a:srgbClr val="FFFF00"/>
                </a:solidFill>
              </a:rPr>
              <a:t>حق السعی :</a:t>
            </a:r>
            <a:endParaRPr lang="en-US" sz="2400" dirty="0" smtClean="0">
              <a:solidFill>
                <a:srgbClr val="FFFF00"/>
              </a:solidFill>
            </a:endParaRPr>
          </a:p>
          <a:p>
            <a:pPr algn="r">
              <a:buNone/>
            </a:pPr>
            <a:r>
              <a:rPr lang="fa-IR" sz="2400" dirty="0" smtClean="0"/>
              <a:t>کلیه دریافتهای قانونی کارگر به اعتبار قرارداد کار اعم از مزد با حقوق ، کمک عائله مندی هزینه مسکن ،  خوار وبار ،  ایاب وذهاب ،  مزایای غیر نقدی ،  پاداش افزایش تولید ، سود سالانه و.... دریافت می کند را گویند . </a:t>
            </a:r>
            <a:endParaRPr lang="en-US" sz="2400" dirty="0" smtClean="0"/>
          </a:p>
          <a:p>
            <a:pPr algn="r">
              <a:buNone/>
            </a:pPr>
            <a:endParaRPr lang="fa-IR" sz="2400" dirty="0" smtClean="0">
              <a:solidFill>
                <a:srgbClr val="66FF33"/>
              </a:solidFill>
            </a:endParaRPr>
          </a:p>
          <a:p>
            <a:pPr algn="r">
              <a:buNone/>
            </a:pPr>
            <a:r>
              <a:rPr lang="fa-IR" sz="2400" dirty="0" smtClean="0">
                <a:solidFill>
                  <a:srgbClr val="FFFF00"/>
                </a:solidFill>
              </a:rPr>
              <a:t> مزد:</a:t>
            </a:r>
            <a:endParaRPr lang="en-US" sz="2400" dirty="0" smtClean="0">
              <a:solidFill>
                <a:srgbClr val="FFFF00"/>
              </a:solidFill>
            </a:endParaRPr>
          </a:p>
          <a:p>
            <a:pPr algn="r">
              <a:buNone/>
            </a:pPr>
            <a:r>
              <a:rPr lang="fa-IR" sz="2400" dirty="0" smtClean="0"/>
              <a:t>مزد وجوه نقدی یا غیر نقدی است که در قبال انجام کار به کارگر پرداخت می شود . </a:t>
            </a:r>
            <a:endParaRPr lang="en-US" sz="2400" dirty="0" smtClean="0"/>
          </a:p>
          <a:p>
            <a:pPr algn="r">
              <a:buNone/>
            </a:pPr>
            <a:endParaRPr lang="fa-IR" sz="2400" dirty="0" smtClean="0">
              <a:solidFill>
                <a:srgbClr val="66FF33"/>
              </a:solidFill>
            </a:endParaRPr>
          </a:p>
          <a:p>
            <a:pPr algn="r">
              <a:buNone/>
            </a:pPr>
            <a:endParaRPr lang="fa-IR" sz="2400" dirty="0" smtClean="0">
              <a:solidFill>
                <a:srgbClr val="FFFF00"/>
              </a:solidFill>
            </a:endParaRPr>
          </a:p>
          <a:p>
            <a:pPr algn="r">
              <a:buNone/>
            </a:pPr>
            <a:r>
              <a:rPr lang="fa-IR" sz="2400" dirty="0" smtClean="0">
                <a:solidFill>
                  <a:srgbClr val="FFFF00"/>
                </a:solidFill>
              </a:rPr>
              <a:t>مزد ثابت :</a:t>
            </a:r>
            <a:endParaRPr lang="en-US" sz="2400" dirty="0" smtClean="0">
              <a:solidFill>
                <a:srgbClr val="FFFF00"/>
              </a:solidFill>
            </a:endParaRPr>
          </a:p>
          <a:p>
            <a:pPr algn="r">
              <a:buNone/>
            </a:pPr>
            <a:r>
              <a:rPr lang="fa-IR" sz="2400" dirty="0" smtClean="0"/>
              <a:t>عبارتست از مجموع مزد شغل ومزایای ثابت پرداختی به تبع آن  </a:t>
            </a:r>
            <a:endParaRPr lang="en-US" sz="2400" dirty="0" smtClean="0"/>
          </a:p>
          <a:p>
            <a:pPr algn="r">
              <a:buNone/>
            </a:pPr>
            <a:endParaRPr lang="en-US" sz="2300" dirty="0">
              <a:cs typeface="B Zar" pitchFamily="2" charset="-78"/>
            </a:endParaRPr>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ransition spd="med">
    <p:newsflash/>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r">
              <a:buNone/>
            </a:pPr>
            <a:endParaRPr lang="fa-IR" sz="3200" dirty="0" smtClean="0">
              <a:solidFill>
                <a:srgbClr val="66FF33"/>
              </a:solidFill>
            </a:endParaRPr>
          </a:p>
          <a:p>
            <a:pPr algn="r">
              <a:buNone/>
            </a:pPr>
            <a:endParaRPr lang="fa-IR" sz="2400" dirty="0" smtClean="0"/>
          </a:p>
          <a:p>
            <a:pPr algn="r">
              <a:buNone/>
            </a:pPr>
            <a:r>
              <a:rPr lang="fa-IR" sz="2400" dirty="0" smtClean="0"/>
              <a:t> شورای عالی کارموظف است همه ساله میزان حداقل مزد کارگران را برای نقاط مختلف کشور وبا صنایع مختلف با توجه به معیارهای مشخص تعیین کند .</a:t>
            </a:r>
          </a:p>
          <a:p>
            <a:pPr algn="r">
              <a:buNone/>
            </a:pPr>
            <a:endParaRPr lang="fa-IR" sz="3200" dirty="0" smtClean="0">
              <a:solidFill>
                <a:srgbClr val="66FF33"/>
              </a:solidFill>
            </a:endParaRPr>
          </a:p>
          <a:p>
            <a:pPr algn="r">
              <a:buNone/>
            </a:pPr>
            <a:endParaRPr lang="fa-IR" sz="3200" dirty="0" smtClean="0">
              <a:solidFill>
                <a:srgbClr val="66FF33"/>
              </a:solidFill>
            </a:endParaRPr>
          </a:p>
          <a:p>
            <a:pPr algn="r">
              <a:buNone/>
            </a:pPr>
            <a:r>
              <a:rPr lang="fa-IR" sz="2400" dirty="0" smtClean="0">
                <a:solidFill>
                  <a:srgbClr val="FFFF00"/>
                </a:solidFill>
              </a:rPr>
              <a:t>انواع مرخصی :</a:t>
            </a:r>
          </a:p>
          <a:p>
            <a:pPr algn="r">
              <a:buNone/>
            </a:pPr>
            <a:r>
              <a:rPr lang="fa-IR" sz="2400" dirty="0" smtClean="0"/>
              <a:t>1- استحقاقی</a:t>
            </a:r>
          </a:p>
          <a:p>
            <a:pPr algn="r">
              <a:buNone/>
            </a:pPr>
            <a:r>
              <a:rPr lang="fa-IR" sz="2400" dirty="0" smtClean="0"/>
              <a:t>2- استعلاجی</a:t>
            </a:r>
          </a:p>
          <a:p>
            <a:pPr algn="r">
              <a:buNone/>
            </a:pPr>
            <a:r>
              <a:rPr lang="fa-IR" sz="2400" dirty="0" smtClean="0"/>
              <a:t>3- اضطراری </a:t>
            </a:r>
            <a:endParaRPr lang="en-US" sz="2400" dirty="0" smtClean="0"/>
          </a:p>
          <a:p>
            <a:endParaRPr lang="en-US" dirty="0">
              <a:cs typeface="B Zar" pitchFamily="2" charset="-78"/>
            </a:endParaRPr>
          </a:p>
        </p:txBody>
      </p:sp>
      <p:graphicFrame>
        <p:nvGraphicFramePr>
          <p:cNvPr id="4" name="Diagram 3"/>
          <p:cNvGraphicFramePr/>
          <p:nvPr/>
        </p:nvGraphicFramePr>
        <p:xfrm>
          <a:off x="152400" y="3048000"/>
          <a:ext cx="6324600" cy="360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3" name="Straight Connector 12"/>
          <p:cNvCxnSpPr/>
          <p:nvPr/>
        </p:nvCxnSpPr>
        <p:spPr>
          <a:xfrm rot="16200000" flipH="1">
            <a:off x="1143000" y="5791200"/>
            <a:ext cx="76200" cy="76200"/>
          </a:xfrm>
          <a:prstGeom prst="line">
            <a:avLst/>
          </a:prstGeom>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11"/>
          </p:nvPr>
        </p:nvSpPr>
        <p:spPr/>
        <p:txBody>
          <a:bodyPr/>
          <a:lstStyle/>
          <a:p>
            <a:endParaRPr lang="en-US" dirty="0"/>
          </a:p>
        </p:txBody>
      </p:sp>
    </p:spTree>
  </p:cSld>
  <p:clrMapOvr>
    <a:masterClrMapping/>
  </p:clrMapOvr>
  <p:transition spd="med">
    <p:newsflash/>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lgn="r" rtl="1">
              <a:buNone/>
            </a:pPr>
            <a:endParaRPr lang="fa-IR" dirty="0" smtClean="0">
              <a:solidFill>
                <a:srgbClr val="FFFF00"/>
              </a:solidFill>
            </a:endParaRPr>
          </a:p>
          <a:p>
            <a:pPr algn="r" rtl="1">
              <a:buNone/>
            </a:pPr>
            <a:r>
              <a:rPr lang="fa-IR" dirty="0" smtClean="0">
                <a:solidFill>
                  <a:srgbClr val="FFFF00"/>
                </a:solidFill>
              </a:rPr>
              <a:t>انواع مرخصی استحقاقی و مقدار آن : </a:t>
            </a:r>
            <a:endParaRPr lang="en-US" dirty="0" smtClean="0">
              <a:solidFill>
                <a:srgbClr val="FFFF00"/>
              </a:solidFill>
            </a:endParaRPr>
          </a:p>
          <a:p>
            <a:pPr algn="r">
              <a:buNone/>
            </a:pPr>
            <a:r>
              <a:rPr lang="fa-IR" sz="2400" dirty="0" smtClean="0"/>
              <a:t>دو نوع مستمر وغیر مستمر وغیر مستمر به دونوع  روزانه وساعتی تقسیم می شود که کارگران با احتساب 4 روز جمعه در ماه سالیانه جمعا یک ماه  به مدت سی روزدارای مرخصی می باشند . که برای کارمندان ( 15) روز وبرای کارگران  (9) روز در سال ذخیره می شود. </a:t>
            </a:r>
            <a:r>
              <a:rPr lang="en-US" sz="2400" dirty="0" smtClean="0"/>
              <a:t>  </a:t>
            </a:r>
          </a:p>
          <a:p>
            <a:pPr algn="r">
              <a:buNone/>
            </a:pPr>
            <a:endParaRPr lang="fa-IR" sz="2400" dirty="0" smtClean="0">
              <a:solidFill>
                <a:srgbClr val="FFFF00"/>
              </a:solidFill>
            </a:endParaRPr>
          </a:p>
          <a:p>
            <a:pPr algn="r">
              <a:buNone/>
            </a:pPr>
            <a:endParaRPr lang="fa-IR" sz="2400" dirty="0" smtClean="0">
              <a:solidFill>
                <a:srgbClr val="FFFF00"/>
              </a:solidFill>
            </a:endParaRPr>
          </a:p>
          <a:p>
            <a:pPr algn="r">
              <a:buNone/>
            </a:pPr>
            <a:r>
              <a:rPr lang="fa-IR" sz="2400" dirty="0" smtClean="0">
                <a:solidFill>
                  <a:srgbClr val="FFFF00"/>
                </a:solidFill>
              </a:rPr>
              <a:t>مواردی که مرخصی استعلاجی به کارکنان داده می شود :       </a:t>
            </a:r>
            <a:endParaRPr lang="en-US" sz="2400" dirty="0" smtClean="0">
              <a:solidFill>
                <a:srgbClr val="FFFF00"/>
              </a:solidFill>
            </a:endParaRPr>
          </a:p>
          <a:p>
            <a:pPr algn="r">
              <a:buNone/>
            </a:pPr>
            <a:r>
              <a:rPr lang="fa-IR" sz="2400" dirty="0" smtClean="0"/>
              <a:t>در مواردی مثل مداوا ، بیماری ، مراقبت از بستگان درجه یک ، از یک روز تا 6 ماه وحداکثر سه سال می باشد . </a:t>
            </a:r>
            <a:endParaRPr lang="en-US" sz="2400" dirty="0" smtClean="0"/>
          </a:p>
          <a:p>
            <a:pPr algn="r">
              <a:buNone/>
            </a:pPr>
            <a:endParaRPr lang="fa-IR" sz="2400" dirty="0" smtClean="0">
              <a:solidFill>
                <a:srgbClr val="FFFF00"/>
              </a:solidFill>
            </a:endParaRPr>
          </a:p>
          <a:p>
            <a:pPr algn="r">
              <a:buNone/>
            </a:pPr>
            <a:r>
              <a:rPr lang="fa-IR" sz="2400" dirty="0" smtClean="0">
                <a:solidFill>
                  <a:srgbClr val="FFFF00"/>
                </a:solidFill>
              </a:rPr>
              <a:t>مواردی که مرخصی اضطراری به کارکنان داده می شود : </a:t>
            </a:r>
          </a:p>
          <a:p>
            <a:pPr algn="r">
              <a:buNone/>
            </a:pPr>
            <a:endParaRPr lang="fa-IR" sz="2400" dirty="0" smtClean="0">
              <a:solidFill>
                <a:srgbClr val="FFFF00"/>
              </a:solidFill>
            </a:endParaRPr>
          </a:p>
          <a:p>
            <a:pPr algn="r">
              <a:buNone/>
            </a:pPr>
            <a:r>
              <a:rPr lang="fa-IR" sz="2400" dirty="0" smtClean="0"/>
              <a:t>زمان آن سه روز است ودر دو مورد  داده می شود : </a:t>
            </a:r>
            <a:endParaRPr lang="en-US" sz="2400" dirty="0" smtClean="0"/>
          </a:p>
          <a:p>
            <a:pPr algn="r">
              <a:buNone/>
            </a:pPr>
            <a:r>
              <a:rPr lang="fa-IR" sz="2400" dirty="0" smtClean="0"/>
              <a:t>1- ازدواج دائم</a:t>
            </a:r>
          </a:p>
          <a:p>
            <a:pPr algn="r">
              <a:buNone/>
            </a:pPr>
            <a:r>
              <a:rPr lang="fa-IR" sz="2400" dirty="0" smtClean="0"/>
              <a:t>2- فوت همسر ، پدر ، مادر ، فرزند</a:t>
            </a:r>
            <a:endParaRPr lang="en-US" sz="2400" dirty="0" smtClean="0"/>
          </a:p>
          <a:p>
            <a:pPr algn="r"/>
            <a:endParaRPr lang="en-US" sz="2300" dirty="0">
              <a:cs typeface="B Zar" pitchFamily="2" charset="-78"/>
            </a:endParaRPr>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ransition spd="med">
    <p:newsflash/>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rtl="1">
              <a:buNone/>
            </a:pPr>
            <a:endParaRPr lang="fa-IR" sz="2400" dirty="0" smtClean="0">
              <a:solidFill>
                <a:srgbClr val="FFFF00"/>
              </a:solidFill>
            </a:endParaRPr>
          </a:p>
          <a:p>
            <a:pPr algn="r" rtl="1">
              <a:buNone/>
            </a:pPr>
            <a:r>
              <a:rPr lang="fa-IR" sz="2400" dirty="0" smtClean="0">
                <a:solidFill>
                  <a:srgbClr val="FFFF00"/>
                </a:solidFill>
              </a:rPr>
              <a:t>در مواردی که سازمان بیمه اجتماعی به بیمه شدگان کمک می کند :</a:t>
            </a:r>
          </a:p>
          <a:p>
            <a:pPr algn="r">
              <a:buNone/>
            </a:pPr>
            <a:r>
              <a:rPr lang="fa-IR" sz="2400" dirty="0" smtClean="0"/>
              <a:t>1- حوادث ناشی از کار وبیماریهای حرفه ای</a:t>
            </a:r>
          </a:p>
          <a:p>
            <a:pPr algn="r">
              <a:buNone/>
            </a:pPr>
            <a:r>
              <a:rPr lang="fa-IR" sz="2400" dirty="0" smtClean="0"/>
              <a:t>2- حواث وبیماریهای غیر ناشی از کار  </a:t>
            </a:r>
            <a:endParaRPr lang="en-US" sz="2400" dirty="0" smtClean="0"/>
          </a:p>
          <a:p>
            <a:pPr algn="r">
              <a:buNone/>
            </a:pPr>
            <a:r>
              <a:rPr lang="fa-IR" sz="2400" dirty="0" smtClean="0"/>
              <a:t>3- از کار افتادگی ، بازنشستگی ، فوت</a:t>
            </a:r>
          </a:p>
          <a:p>
            <a:pPr algn="r">
              <a:buNone/>
            </a:pPr>
            <a:r>
              <a:rPr lang="fa-IR" sz="2400" dirty="0" smtClean="0"/>
              <a:t>4- ازدواج</a:t>
            </a:r>
          </a:p>
          <a:p>
            <a:pPr algn="r">
              <a:buNone/>
            </a:pPr>
            <a:r>
              <a:rPr lang="fa-IR" sz="2400" dirty="0" smtClean="0"/>
              <a:t>5- کمکهای عائله مندی  </a:t>
            </a:r>
            <a:endParaRPr lang="en-US" sz="2400" dirty="0" smtClean="0"/>
          </a:p>
          <a:p>
            <a:pPr algn="r">
              <a:buNone/>
            </a:pPr>
            <a:endParaRPr lang="fa-IR" sz="2400" dirty="0" smtClean="0">
              <a:solidFill>
                <a:srgbClr val="FFFF00"/>
              </a:solidFill>
            </a:endParaRPr>
          </a:p>
          <a:p>
            <a:pPr algn="r">
              <a:buNone/>
            </a:pPr>
            <a:endParaRPr lang="fa-IR" sz="2400" dirty="0" smtClean="0">
              <a:solidFill>
                <a:srgbClr val="FFFF00"/>
              </a:solidFill>
            </a:endParaRPr>
          </a:p>
          <a:p>
            <a:pPr algn="r">
              <a:buNone/>
            </a:pPr>
            <a:r>
              <a:rPr lang="fa-IR" sz="2400" dirty="0" smtClean="0">
                <a:solidFill>
                  <a:srgbClr val="FFFF00"/>
                </a:solidFill>
              </a:rPr>
              <a:t>بیماری های حرفه ای :</a:t>
            </a:r>
          </a:p>
          <a:p>
            <a:pPr algn="r">
              <a:buNone/>
            </a:pPr>
            <a:r>
              <a:rPr lang="fa-IR" sz="2400" dirty="0" smtClean="0"/>
              <a:t>بیماریهایی که در اثرانجام کارهای سخت وزیان آور کارگر به مرور زمان به آن مبتلا می شود که  این بیماریها توسط مدیر عامل لیست  شده و برای  تصویب  به  شورای  عالی کار  فرستاده می شود .</a:t>
            </a:r>
            <a:endParaRPr lang="en-US" sz="2400" dirty="0" smtClean="0"/>
          </a:p>
          <a:p>
            <a:pPr algn="r"/>
            <a:endParaRPr lang="en-US" sz="2300" dirty="0">
              <a:cs typeface="B Zar" pitchFamily="2" charset="-78"/>
            </a:endParaRPr>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ransition spd="med">
    <p:newsflash/>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rtl="1">
              <a:buNone/>
            </a:pPr>
            <a:endParaRPr lang="fa-IR" sz="2400" dirty="0" smtClean="0">
              <a:solidFill>
                <a:srgbClr val="66FF33"/>
              </a:solidFill>
            </a:endParaRPr>
          </a:p>
          <a:p>
            <a:pPr algn="r" rtl="1">
              <a:buNone/>
            </a:pPr>
            <a:endParaRPr lang="fa-IR" sz="2400" dirty="0" smtClean="0">
              <a:solidFill>
                <a:srgbClr val="66FF33"/>
              </a:solidFill>
            </a:endParaRPr>
          </a:p>
          <a:p>
            <a:pPr algn="r" rtl="1">
              <a:buNone/>
            </a:pPr>
            <a:r>
              <a:rPr lang="fa-IR" sz="2400" dirty="0" smtClean="0">
                <a:solidFill>
                  <a:srgbClr val="FFFF00"/>
                </a:solidFill>
              </a:rPr>
              <a:t>افراد خانواده بیمه شده که حق استفاده از بیمه را دارند :</a:t>
            </a:r>
            <a:endParaRPr lang="en-US" sz="2400" dirty="0" smtClean="0">
              <a:solidFill>
                <a:srgbClr val="FFFF00"/>
              </a:solidFill>
            </a:endParaRPr>
          </a:p>
          <a:p>
            <a:pPr algn="r">
              <a:buNone/>
            </a:pPr>
            <a:r>
              <a:rPr lang="fa-IR" sz="2400" dirty="0" smtClean="0"/>
              <a:t>1- عیال دائم</a:t>
            </a:r>
          </a:p>
          <a:p>
            <a:pPr algn="r">
              <a:buNone/>
            </a:pPr>
            <a:r>
              <a:rPr lang="fa-IR" sz="2400" dirty="0" smtClean="0"/>
              <a:t>2- شوهر بیمه شونده در صورتی که معاش او توسط زنش تامین شود وسن او از 60 بیشتر  باشد ویا طبق نظر کمیسیون از کار افتاده باشد .</a:t>
            </a:r>
          </a:p>
          <a:p>
            <a:pPr algn="r">
              <a:buNone/>
            </a:pPr>
            <a:r>
              <a:rPr lang="fa-IR" sz="2400" dirty="0" smtClean="0"/>
              <a:t>3- فرزندان ذکور کمتر از 18 سال تمام ویا کمتر از 21 سال تمام برای محصلین .</a:t>
            </a:r>
          </a:p>
          <a:p>
            <a:pPr algn="r">
              <a:buNone/>
            </a:pPr>
            <a:r>
              <a:rPr lang="fa-IR" sz="2400" dirty="0" smtClean="0"/>
              <a:t>4- پدر ومادر بیمه شده که سن آنها از 60 برای مرد و55 برای زن گذشته باشد ویا با نظر کمیسیون از کار افتاده باشند . </a:t>
            </a:r>
            <a:endParaRPr lang="en-US" sz="2400" dirty="0" smtClean="0"/>
          </a:p>
          <a:p>
            <a:pPr algn="r">
              <a:buNone/>
            </a:pPr>
            <a:endParaRPr lang="fa-IR" sz="2400" dirty="0" smtClean="0">
              <a:solidFill>
                <a:srgbClr val="66FF33"/>
              </a:solidFill>
            </a:endParaRPr>
          </a:p>
          <a:p>
            <a:pPr algn="r">
              <a:buNone/>
            </a:pPr>
            <a:endParaRPr lang="fa-IR" sz="2400" dirty="0" smtClean="0">
              <a:solidFill>
                <a:srgbClr val="66FF33"/>
              </a:solidFill>
            </a:endParaRPr>
          </a:p>
          <a:p>
            <a:pPr algn="r">
              <a:buNone/>
            </a:pPr>
            <a:r>
              <a:rPr lang="fa-IR" sz="2400" dirty="0" smtClean="0">
                <a:solidFill>
                  <a:srgbClr val="FFFF00"/>
                </a:solidFill>
              </a:rPr>
              <a:t>در صورتی که بیمه شده دارای شرایط زیر باشد از مزایای بازنشستگی استفاده می کند :</a:t>
            </a:r>
            <a:endParaRPr lang="en-US" sz="2400" dirty="0" smtClean="0">
              <a:solidFill>
                <a:srgbClr val="FFFF00"/>
              </a:solidFill>
            </a:endParaRPr>
          </a:p>
          <a:p>
            <a:pPr algn="r">
              <a:buNone/>
            </a:pPr>
            <a:r>
              <a:rPr lang="fa-IR" sz="2400" dirty="0" smtClean="0"/>
              <a:t>1- حداقل 15 سال حق بیمه پرداخت کرده باشد .</a:t>
            </a:r>
          </a:p>
          <a:p>
            <a:pPr algn="r">
              <a:buNone/>
            </a:pPr>
            <a:r>
              <a:rPr lang="fa-IR" sz="2400" dirty="0" smtClean="0"/>
              <a:t>2- سن برای مرد بیشتر از 60 سال وبرای زن 55 بیشتر از سال باشد .</a:t>
            </a:r>
            <a:r>
              <a:rPr lang="fa-IR" sz="3000" dirty="0" smtClean="0">
                <a:cs typeface="B Zar" pitchFamily="2" charset="-78"/>
              </a:rPr>
              <a:t> </a:t>
            </a:r>
            <a:endParaRPr lang="en-US" sz="3000" dirty="0">
              <a:cs typeface="B Zar" pitchFamily="2" charset="-78"/>
            </a:endParaRPr>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ransition spd="med">
    <p:newsflash/>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ertical Scroll 3"/>
          <p:cNvSpPr/>
          <p:nvPr/>
        </p:nvSpPr>
        <p:spPr>
          <a:xfrm>
            <a:off x="1066800" y="152400"/>
            <a:ext cx="6629400" cy="6248400"/>
          </a:xfrm>
          <a:prstGeom prst="verticalScroll">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4800" dirty="0" smtClean="0">
                <a:solidFill>
                  <a:schemeClr val="tx2">
                    <a:lumMod val="75000"/>
                  </a:schemeClr>
                </a:solidFill>
              </a:rPr>
              <a:t>آیین نامه های حفاظتی در رابطه با کار </a:t>
            </a:r>
            <a:endParaRPr lang="en-US" sz="4800" dirty="0">
              <a:solidFill>
                <a:schemeClr val="tx2">
                  <a:lumMod val="75000"/>
                </a:schemeClr>
              </a:solidFill>
            </a:endParaRPr>
          </a:p>
        </p:txBody>
      </p:sp>
      <p:sp>
        <p:nvSpPr>
          <p:cNvPr id="3" name="Footer Placeholder 2"/>
          <p:cNvSpPr>
            <a:spLocks noGrp="1"/>
          </p:cNvSpPr>
          <p:nvPr>
            <p:ph type="ftr" sz="quarter" idx="11"/>
          </p:nvPr>
        </p:nvSpPr>
        <p:spPr/>
        <p:txBody>
          <a:bodyPr/>
          <a:lstStyle/>
          <a:p>
            <a:endParaRPr lang="en-US" dirty="0"/>
          </a:p>
        </p:txBody>
      </p:sp>
    </p:spTree>
  </p:cSld>
  <p:clrMapOvr>
    <a:masterClrMapping/>
  </p:clrMapOvr>
  <p:transition spd="med">
    <p:newsfla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a:bodyPr>
          <a:lstStyle/>
          <a:p>
            <a:pPr algn="r"/>
            <a:r>
              <a:rPr lang="fa-IR" sz="3200" dirty="0" smtClean="0">
                <a:solidFill>
                  <a:srgbClr val="FFFF00"/>
                </a:solidFill>
                <a:latin typeface="Times New Roman" pitchFamily="18" charset="0"/>
                <a:cs typeface="Times New Roman" pitchFamily="18" charset="0"/>
              </a:rPr>
              <a:t>       بعضی از علل  عدم موفقیت مدیریت کارآمد در کشور ما</a:t>
            </a:r>
            <a:r>
              <a:rPr lang="fa-IR" sz="3200" dirty="0" smtClean="0">
                <a:solidFill>
                  <a:srgbClr val="92D050"/>
                </a:solidFill>
                <a:latin typeface="Times New Roman" pitchFamily="18" charset="0"/>
                <a:cs typeface="Times New Roman" pitchFamily="18" charset="0"/>
              </a:rPr>
              <a:t/>
            </a:r>
            <a:br>
              <a:rPr lang="fa-IR" sz="3200" dirty="0" smtClean="0">
                <a:solidFill>
                  <a:srgbClr val="92D050"/>
                </a:solidFill>
                <a:latin typeface="Times New Roman" pitchFamily="18" charset="0"/>
                <a:cs typeface="Times New Roman" pitchFamily="18" charset="0"/>
              </a:rPr>
            </a:br>
            <a:r>
              <a:rPr lang="fa-IR" sz="3200" dirty="0" smtClean="0">
                <a:solidFill>
                  <a:srgbClr val="92D050"/>
                </a:solidFill>
                <a:latin typeface="Times New Roman" pitchFamily="18" charset="0"/>
                <a:cs typeface="Times New Roman" pitchFamily="18" charset="0"/>
              </a:rPr>
              <a:t/>
            </a:r>
            <a:br>
              <a:rPr lang="fa-IR" sz="3200" dirty="0" smtClean="0">
                <a:solidFill>
                  <a:srgbClr val="92D050"/>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1) تغییرات مکرر مدیران</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2) وجود قوانین دست و پا گیر اداری ( بروکراسی اداری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3) تعارضات موجود در بین افراد درون سازمان ( تبعیض ها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4) پایین بودن انگیزه کاری و رضایت شغلی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5) فقدان مشارکت افراد در سازمان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6) عدم صلاحیت تخصصی مدیریت ( عدم آگاهی از علم مدیریت )</a:t>
            </a:r>
            <a:endParaRPr lang="en-US" sz="3200" dirty="0">
              <a:solidFill>
                <a:srgbClr val="92D050"/>
              </a:solidFill>
              <a:latin typeface="Times New Roman" pitchFamily="18" charset="0"/>
              <a:cs typeface="Times New Roman" pitchFamily="18" charset="0"/>
            </a:endParaRPr>
          </a:p>
        </p:txBody>
      </p:sp>
      <p:sp>
        <p:nvSpPr>
          <p:cNvPr id="3" name="Footer Placeholder 2"/>
          <p:cNvSpPr>
            <a:spLocks noGrp="1"/>
          </p:cNvSpPr>
          <p:nvPr>
            <p:ph type="ftr" sz="quarter" idx="11"/>
          </p:nvPr>
        </p:nvSpPr>
        <p:spPr/>
        <p:txBody>
          <a:bodyPr/>
          <a:lstStyle/>
          <a:p>
            <a:endParaRPr lang="en-US" dirty="0"/>
          </a:p>
        </p:txBody>
      </p:sp>
    </p:spTree>
  </p:cSld>
  <p:clrMapOvr>
    <a:masterClrMapping/>
  </p:clrMapOvr>
  <p:transition spd="med">
    <p:newsflash/>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r" rtl="1">
              <a:buNone/>
            </a:pPr>
            <a:endParaRPr lang="fa-IR" sz="3200" dirty="0" smtClean="0">
              <a:solidFill>
                <a:srgbClr val="66FF33"/>
              </a:solidFill>
            </a:endParaRPr>
          </a:p>
          <a:p>
            <a:pPr algn="r" rtl="1">
              <a:buNone/>
            </a:pPr>
            <a:r>
              <a:rPr lang="fa-IR" sz="4800" dirty="0" smtClean="0">
                <a:solidFill>
                  <a:srgbClr val="002060"/>
                </a:solidFill>
              </a:rPr>
              <a:t>               سانحه       حادثه</a:t>
            </a:r>
          </a:p>
          <a:p>
            <a:pPr algn="r" rtl="1">
              <a:buNone/>
            </a:pPr>
            <a:endParaRPr lang="fa-IR" sz="3200" dirty="0" smtClean="0">
              <a:solidFill>
                <a:srgbClr val="66FF33"/>
              </a:solidFill>
            </a:endParaRPr>
          </a:p>
          <a:p>
            <a:pPr algn="r" rtl="1">
              <a:buNone/>
            </a:pPr>
            <a:r>
              <a:rPr lang="fa-IR" sz="3200" dirty="0" smtClean="0">
                <a:solidFill>
                  <a:srgbClr val="66FF33"/>
                </a:solidFill>
              </a:rPr>
              <a:t>دلایل سوانح :</a:t>
            </a:r>
            <a:endParaRPr lang="en-US" sz="3200" dirty="0" smtClean="0">
              <a:solidFill>
                <a:srgbClr val="66FF33"/>
              </a:solidFill>
            </a:endParaRPr>
          </a:p>
          <a:p>
            <a:pPr algn="r">
              <a:buNone/>
            </a:pPr>
            <a:r>
              <a:rPr lang="fa-IR" sz="2400" dirty="0" smtClean="0"/>
              <a:t>معمولا افراد مهمترین عامل سوانح هستند . مهمترین عواملی که باعث حادثه می شوند :</a:t>
            </a:r>
          </a:p>
          <a:p>
            <a:pPr algn="r">
              <a:buNone/>
            </a:pPr>
            <a:endParaRPr lang="fa-IR" sz="2400" dirty="0" smtClean="0"/>
          </a:p>
          <a:p>
            <a:pPr algn="r">
              <a:buNone/>
            </a:pPr>
            <a:r>
              <a:rPr lang="fa-IR" sz="2400" dirty="0" smtClean="0"/>
              <a:t> 1) گاهی بی دقتی افراد</a:t>
            </a:r>
          </a:p>
          <a:p>
            <a:pPr algn="r">
              <a:buNone/>
            </a:pPr>
            <a:r>
              <a:rPr lang="fa-IR" sz="2400" dirty="0" smtClean="0"/>
              <a:t> 2) صدور دستورالعمل نادرست</a:t>
            </a:r>
          </a:p>
          <a:p>
            <a:pPr algn="r">
              <a:buNone/>
            </a:pPr>
            <a:r>
              <a:rPr lang="fa-IR" sz="2400" dirty="0" smtClean="0"/>
              <a:t>3) گاهی نیز تجهیزات فاقد ایمنی هستند </a:t>
            </a:r>
          </a:p>
          <a:p>
            <a:pPr algn="r">
              <a:buNone/>
            </a:pPr>
            <a:r>
              <a:rPr lang="fa-IR" sz="2400" dirty="0" smtClean="0"/>
              <a:t>4) مقررات ایمنی به درستی رعایت نمی شود .</a:t>
            </a:r>
            <a:endParaRPr lang="en-US" sz="2400" dirty="0" smtClean="0"/>
          </a:p>
        </p:txBody>
      </p:sp>
      <p:sp>
        <p:nvSpPr>
          <p:cNvPr id="4" name="Equal 3"/>
          <p:cNvSpPr/>
          <p:nvPr/>
        </p:nvSpPr>
        <p:spPr>
          <a:xfrm>
            <a:off x="4495800" y="762000"/>
            <a:ext cx="914400" cy="6096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Frame 4"/>
          <p:cNvSpPr/>
          <p:nvPr/>
        </p:nvSpPr>
        <p:spPr>
          <a:xfrm>
            <a:off x="3124200" y="609600"/>
            <a:ext cx="3810000" cy="9144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Footer Placeholder 5"/>
          <p:cNvSpPr>
            <a:spLocks noGrp="1"/>
          </p:cNvSpPr>
          <p:nvPr>
            <p:ph type="ftr" sz="quarter" idx="11"/>
          </p:nvPr>
        </p:nvSpPr>
        <p:spPr/>
        <p:txBody>
          <a:bodyPr/>
          <a:lstStyle/>
          <a:p>
            <a:endParaRPr lang="en-US" dirty="0"/>
          </a:p>
        </p:txBody>
      </p:sp>
    </p:spTree>
  </p:cSld>
  <p:clrMapOvr>
    <a:masterClrMapping/>
  </p:clrMapOvr>
  <p:transition spd="med">
    <p:newsflash/>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r" rtl="1">
              <a:buNone/>
            </a:pPr>
            <a:endParaRPr lang="en-US" sz="2400" dirty="0" smtClean="0"/>
          </a:p>
          <a:p>
            <a:pPr algn="r">
              <a:buNone/>
            </a:pPr>
            <a:r>
              <a:rPr lang="fa-IR" sz="3200" dirty="0" smtClean="0">
                <a:solidFill>
                  <a:srgbClr val="66FF33"/>
                </a:solidFill>
              </a:rPr>
              <a:t> انواع خطرات :</a:t>
            </a:r>
            <a:endParaRPr lang="en-US" sz="3200" dirty="0" smtClean="0">
              <a:solidFill>
                <a:srgbClr val="66FF33"/>
              </a:solidFill>
            </a:endParaRPr>
          </a:p>
          <a:p>
            <a:pPr algn="r">
              <a:buNone/>
            </a:pPr>
            <a:endParaRPr lang="fa-IR" sz="2400" dirty="0" smtClean="0"/>
          </a:p>
          <a:p>
            <a:pPr algn="r">
              <a:buNone/>
            </a:pPr>
            <a:r>
              <a:rPr lang="fa-IR" sz="2400" dirty="0" smtClean="0"/>
              <a:t> خطرات حتمی : خطراتی که می تواند سبب مرگ شود  .</a:t>
            </a:r>
            <a:endParaRPr lang="en-US" sz="2400" dirty="0" smtClean="0"/>
          </a:p>
          <a:p>
            <a:pPr algn="r">
              <a:buNone/>
            </a:pPr>
            <a:endParaRPr lang="fa-IR" sz="2400" dirty="0" smtClean="0"/>
          </a:p>
          <a:p>
            <a:pPr algn="r">
              <a:buNone/>
            </a:pPr>
            <a:r>
              <a:rPr lang="fa-IR" sz="2400" dirty="0" smtClean="0"/>
              <a:t> خطرات جدی : خطراتی که احتمال مرگ در آنها وجود دارد .</a:t>
            </a:r>
            <a:endParaRPr lang="en-US" sz="2400" dirty="0" smtClean="0"/>
          </a:p>
          <a:p>
            <a:pPr algn="r">
              <a:buNone/>
            </a:pPr>
            <a:endParaRPr lang="fa-IR" sz="2400" dirty="0" smtClean="0"/>
          </a:p>
          <a:p>
            <a:pPr algn="r">
              <a:buNone/>
            </a:pPr>
            <a:r>
              <a:rPr lang="fa-IR" sz="2400" dirty="0" smtClean="0"/>
              <a:t> خطرات عمدی : خطراتی که کارگر از آن مطلع است ولی برای رفع آن تلاش نمی کند .</a:t>
            </a:r>
            <a:endParaRPr lang="en-US" sz="2400" dirty="0" smtClean="0"/>
          </a:p>
          <a:p>
            <a:pPr algn="r">
              <a:buNone/>
            </a:pPr>
            <a:endParaRPr lang="fa-IR" sz="2400" dirty="0" smtClean="0"/>
          </a:p>
          <a:p>
            <a:pPr algn="r">
              <a:buNone/>
            </a:pPr>
            <a:r>
              <a:rPr lang="fa-IR" sz="2400" dirty="0" smtClean="0"/>
              <a:t> خطرات غیر جدی : خطراتی که جدی نیستند ولی رابطه مستقیم با ایمنی کارگر دارند .</a:t>
            </a:r>
          </a:p>
          <a:p>
            <a:pPr algn="r">
              <a:buNone/>
            </a:pPr>
            <a:endParaRPr lang="fa-IR" sz="2400" dirty="0" smtClean="0"/>
          </a:p>
          <a:p>
            <a:pPr algn="r">
              <a:buNone/>
            </a:pPr>
            <a:r>
              <a:rPr lang="fa-IR" sz="2400" dirty="0" smtClean="0"/>
              <a:t>خطرات کم اهمیت  : خطراتی که رابطه مستقیم با سلامت کارکنان ندارند .</a:t>
            </a:r>
            <a:r>
              <a:rPr lang="en-US" sz="2400" dirty="0" smtClean="0"/>
              <a:t> </a:t>
            </a:r>
            <a:r>
              <a:rPr lang="fa-IR" sz="2400" dirty="0" smtClean="0"/>
              <a:t> </a:t>
            </a:r>
            <a:endParaRPr lang="en-US" sz="2400" dirty="0" smtClean="0"/>
          </a:p>
          <a:p>
            <a:pPr algn="r"/>
            <a:endParaRPr lang="en-US" sz="2400" dirty="0"/>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ransition spd="med">
    <p:newsflash/>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rtl="1">
              <a:buNone/>
            </a:pPr>
            <a:r>
              <a:rPr lang="fa-IR" sz="3600" dirty="0" smtClean="0">
                <a:solidFill>
                  <a:srgbClr val="00B0F0"/>
                </a:solidFill>
              </a:rPr>
              <a:t>                             </a:t>
            </a:r>
          </a:p>
          <a:p>
            <a:pPr algn="r" rtl="1">
              <a:buNone/>
            </a:pPr>
            <a:r>
              <a:rPr lang="fa-IR" sz="3600" dirty="0" smtClean="0">
                <a:solidFill>
                  <a:srgbClr val="00B0F0"/>
                </a:solidFill>
              </a:rPr>
              <a:t>                              ایمنی وبهداشت</a:t>
            </a:r>
          </a:p>
          <a:p>
            <a:pPr algn="r" rtl="1">
              <a:buNone/>
            </a:pPr>
            <a:endParaRPr lang="fa-IR" sz="2400" dirty="0" smtClean="0">
              <a:solidFill>
                <a:srgbClr val="66FF33"/>
              </a:solidFill>
            </a:endParaRPr>
          </a:p>
          <a:p>
            <a:pPr algn="r" rtl="1">
              <a:buNone/>
            </a:pPr>
            <a:r>
              <a:rPr lang="fa-IR" sz="3200" dirty="0" smtClean="0">
                <a:solidFill>
                  <a:srgbClr val="66FF33"/>
                </a:solidFill>
              </a:rPr>
              <a:t>1) گرد وغبار:</a:t>
            </a:r>
            <a:endParaRPr lang="en-US" sz="3200" dirty="0" smtClean="0">
              <a:solidFill>
                <a:srgbClr val="66FF33"/>
              </a:solidFill>
            </a:endParaRPr>
          </a:p>
          <a:p>
            <a:pPr algn="r">
              <a:buNone/>
            </a:pPr>
            <a:r>
              <a:rPr lang="fa-IR" sz="2400" dirty="0" smtClean="0"/>
              <a:t>    </a:t>
            </a:r>
          </a:p>
          <a:p>
            <a:pPr algn="r">
              <a:buNone/>
            </a:pPr>
            <a:r>
              <a:rPr lang="fa-IR" sz="2400" dirty="0" smtClean="0"/>
              <a:t>گرد وغبار در اثر تجزیه مواد مختلف جامد به ذرات بسیار کوچک  تشکیل می شود که این ذرات معمولا مدتی در هوا شناور می ماند . مثل خرد کردن – شکستن .</a:t>
            </a:r>
            <a:endParaRPr lang="en-US" sz="2400" dirty="0" smtClean="0"/>
          </a:p>
          <a:p>
            <a:pPr algn="r">
              <a:buNone/>
            </a:pPr>
            <a:endParaRPr lang="fa-IR" sz="2400" dirty="0" smtClean="0">
              <a:solidFill>
                <a:srgbClr val="66FF33"/>
              </a:solidFill>
            </a:endParaRPr>
          </a:p>
          <a:p>
            <a:pPr algn="r">
              <a:buNone/>
            </a:pPr>
            <a:r>
              <a:rPr lang="fa-IR" sz="3200" dirty="0" smtClean="0">
                <a:solidFill>
                  <a:srgbClr val="66FF33"/>
                </a:solidFill>
              </a:rPr>
              <a:t>عواملی که در محیط کار باعث آلودگی می شوند :</a:t>
            </a:r>
          </a:p>
          <a:p>
            <a:pPr algn="r">
              <a:buNone/>
            </a:pPr>
            <a:endParaRPr lang="fa-IR" sz="2400" dirty="0" smtClean="0"/>
          </a:p>
          <a:p>
            <a:pPr algn="r">
              <a:buNone/>
            </a:pPr>
            <a:r>
              <a:rPr lang="fa-IR" sz="2400" dirty="0" smtClean="0"/>
              <a:t> 1- عامل تولید کننده آلودگی : دستگاه</a:t>
            </a:r>
          </a:p>
          <a:p>
            <a:pPr algn="r">
              <a:buNone/>
            </a:pPr>
            <a:r>
              <a:rPr lang="fa-IR" sz="2400" dirty="0" smtClean="0"/>
              <a:t> 2- عامل انتقال دهنده آلودگی : هوا</a:t>
            </a:r>
          </a:p>
          <a:p>
            <a:pPr algn="r">
              <a:buNone/>
            </a:pPr>
            <a:r>
              <a:rPr lang="fa-IR" sz="2400" dirty="0" smtClean="0"/>
              <a:t>3- کارگر گیرنده آلودگی  </a:t>
            </a:r>
            <a:endParaRPr lang="en-US" sz="2400" dirty="0" smtClean="0"/>
          </a:p>
          <a:p>
            <a:pPr algn="r"/>
            <a:endParaRPr lang="en-US" sz="2400" dirty="0"/>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ransition spd="med">
    <p:newsflash/>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r">
              <a:buNone/>
            </a:pPr>
            <a:endParaRPr lang="fa-IR" sz="3200" dirty="0" smtClean="0">
              <a:solidFill>
                <a:srgbClr val="66FF33"/>
              </a:solidFill>
            </a:endParaRPr>
          </a:p>
          <a:p>
            <a:pPr algn="r">
              <a:buNone/>
            </a:pPr>
            <a:endParaRPr lang="fa-IR" sz="3200" dirty="0" smtClean="0">
              <a:solidFill>
                <a:srgbClr val="66FF33"/>
              </a:solidFill>
            </a:endParaRPr>
          </a:p>
          <a:p>
            <a:pPr algn="r">
              <a:buNone/>
            </a:pPr>
            <a:r>
              <a:rPr lang="fa-IR" sz="3200" dirty="0" smtClean="0">
                <a:solidFill>
                  <a:srgbClr val="66FF33"/>
                </a:solidFill>
              </a:rPr>
              <a:t>روشهای کنترل عامل تولید کننده گرد وغبار :</a:t>
            </a:r>
            <a:endParaRPr lang="en-US" sz="3200" dirty="0" smtClean="0">
              <a:solidFill>
                <a:srgbClr val="66FF33"/>
              </a:solidFill>
            </a:endParaRPr>
          </a:p>
          <a:p>
            <a:pPr algn="r">
              <a:buNone/>
            </a:pPr>
            <a:endParaRPr lang="fa-IR" sz="2400" dirty="0" smtClean="0"/>
          </a:p>
          <a:p>
            <a:pPr algn="r">
              <a:buNone/>
            </a:pPr>
            <a:r>
              <a:rPr lang="fa-IR" sz="2400" dirty="0" smtClean="0"/>
              <a:t>1 - جایگزینی</a:t>
            </a:r>
          </a:p>
          <a:p>
            <a:pPr algn="r">
              <a:buNone/>
            </a:pPr>
            <a:r>
              <a:rPr lang="fa-IR" sz="2400" dirty="0" smtClean="0"/>
              <a:t>2- تغییر در روش کار</a:t>
            </a:r>
          </a:p>
          <a:p>
            <a:pPr algn="r">
              <a:buNone/>
            </a:pPr>
            <a:r>
              <a:rPr lang="fa-IR" sz="2400" dirty="0" smtClean="0"/>
              <a:t>3- جدا کردن</a:t>
            </a:r>
          </a:p>
          <a:p>
            <a:pPr algn="r">
              <a:buNone/>
            </a:pPr>
            <a:r>
              <a:rPr lang="fa-IR" sz="2400" dirty="0" smtClean="0"/>
              <a:t>4- نظافت عمومی</a:t>
            </a:r>
          </a:p>
          <a:p>
            <a:pPr algn="r">
              <a:buNone/>
            </a:pPr>
            <a:r>
              <a:rPr lang="fa-IR" sz="2400" dirty="0" smtClean="0"/>
              <a:t>5- روش های مرطوب</a:t>
            </a:r>
          </a:p>
          <a:p>
            <a:pPr algn="r">
              <a:buNone/>
            </a:pPr>
            <a:r>
              <a:rPr lang="fa-IR" sz="2400" dirty="0" smtClean="0"/>
              <a:t>6-  تعمیرات ونگهداری </a:t>
            </a:r>
            <a:endParaRPr lang="en-US" sz="2400" dirty="0" smtClean="0"/>
          </a:p>
          <a:p>
            <a:endParaRPr lang="en-US" dirty="0"/>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ransition spd="med">
    <p:newsflash/>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ertical Scroll 3"/>
          <p:cNvSpPr/>
          <p:nvPr/>
        </p:nvSpPr>
        <p:spPr>
          <a:xfrm>
            <a:off x="1295400" y="152400"/>
            <a:ext cx="6781800" cy="6553200"/>
          </a:xfrm>
          <a:prstGeom prst="verticalScroll">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5400" dirty="0" smtClean="0">
                <a:solidFill>
                  <a:schemeClr val="tx2">
                    <a:lumMod val="75000"/>
                  </a:schemeClr>
                </a:solidFill>
              </a:rPr>
              <a:t>آشنایی با روش های گزارش دهی</a:t>
            </a:r>
            <a:endParaRPr lang="en-US" sz="5400" dirty="0">
              <a:solidFill>
                <a:schemeClr val="tx2">
                  <a:lumMod val="75000"/>
                </a:schemeClr>
              </a:solidFill>
            </a:endParaRPr>
          </a:p>
        </p:txBody>
      </p:sp>
      <p:sp>
        <p:nvSpPr>
          <p:cNvPr id="3" name="Footer Placeholder 2"/>
          <p:cNvSpPr>
            <a:spLocks noGrp="1"/>
          </p:cNvSpPr>
          <p:nvPr>
            <p:ph type="ftr" sz="quarter" idx="11"/>
          </p:nvPr>
        </p:nvSpPr>
        <p:spPr/>
        <p:txBody>
          <a:bodyPr/>
          <a:lstStyle/>
          <a:p>
            <a:endParaRPr lang="en-US" dirty="0"/>
          </a:p>
        </p:txBody>
      </p:sp>
    </p:spTree>
  </p:cSld>
  <p:clrMapOvr>
    <a:masterClrMapping/>
  </p:clrMapOvr>
  <p:transition spd="med">
    <p:newsflash/>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a:buNone/>
            </a:pPr>
            <a:endParaRPr lang="fa-IR" sz="3600" dirty="0" smtClean="0">
              <a:solidFill>
                <a:srgbClr val="00B0F0"/>
              </a:solidFill>
            </a:endParaRPr>
          </a:p>
          <a:p>
            <a:pPr algn="r">
              <a:buNone/>
            </a:pPr>
            <a:r>
              <a:rPr lang="fa-IR" sz="3600" dirty="0" smtClean="0">
                <a:solidFill>
                  <a:srgbClr val="00B0F0"/>
                </a:solidFill>
              </a:rPr>
              <a:t>                   گزارش دهی و گزارش نویسی</a:t>
            </a:r>
          </a:p>
          <a:p>
            <a:pPr algn="r">
              <a:buNone/>
            </a:pPr>
            <a:r>
              <a:rPr lang="fa-IR" sz="3200" dirty="0" smtClean="0">
                <a:solidFill>
                  <a:srgbClr val="66FF33"/>
                </a:solidFill>
              </a:rPr>
              <a:t>گزارش :</a:t>
            </a:r>
          </a:p>
          <a:p>
            <a:pPr algn="r">
              <a:buNone/>
            </a:pPr>
            <a:r>
              <a:rPr lang="fa-IR" sz="2400" dirty="0" smtClean="0"/>
              <a:t> اطلاع مدیر از وقایع کارخانه و تصمیم گیری صحیح وی .</a:t>
            </a:r>
          </a:p>
          <a:p>
            <a:pPr algn="r">
              <a:buNone/>
            </a:pPr>
            <a:endParaRPr lang="fa-IR" sz="2400" dirty="0" smtClean="0"/>
          </a:p>
          <a:p>
            <a:pPr algn="r">
              <a:buNone/>
            </a:pPr>
            <a:r>
              <a:rPr lang="fa-IR" sz="2400" dirty="0" smtClean="0"/>
              <a:t>گزارش واسطه ای است میان پژوهشگران و مجریان از سویی و مدیریت از سوی دیگر.</a:t>
            </a:r>
          </a:p>
          <a:p>
            <a:pPr algn="r">
              <a:buNone/>
            </a:pPr>
            <a:endParaRPr lang="fa-IR" sz="3200" dirty="0" smtClean="0">
              <a:solidFill>
                <a:srgbClr val="92D050"/>
              </a:solidFill>
            </a:endParaRPr>
          </a:p>
          <a:p>
            <a:pPr algn="r">
              <a:buNone/>
            </a:pPr>
            <a:r>
              <a:rPr lang="fa-IR" sz="3200" dirty="0" smtClean="0">
                <a:solidFill>
                  <a:srgbClr val="92D050"/>
                </a:solidFill>
              </a:rPr>
              <a:t>انواع گزارش :</a:t>
            </a:r>
          </a:p>
          <a:p>
            <a:pPr algn="r">
              <a:buNone/>
            </a:pPr>
            <a:endParaRPr lang="fa-IR" sz="2400" dirty="0" smtClean="0"/>
          </a:p>
          <a:p>
            <a:pPr algn="r">
              <a:buNone/>
            </a:pPr>
            <a:r>
              <a:rPr lang="fa-IR" sz="2400" dirty="0" smtClean="0"/>
              <a:t>1- شفاهی : آسان – بدون بحث</a:t>
            </a:r>
          </a:p>
          <a:p>
            <a:pPr algn="r">
              <a:buNone/>
            </a:pPr>
            <a:r>
              <a:rPr lang="fa-IR" sz="2400" dirty="0" smtClean="0"/>
              <a:t>2- کتبی : مشکل و مستلزم آگاهیها و آموزش و مطالعه </a:t>
            </a:r>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ransition spd="med">
    <p:newsflash/>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a:buNone/>
            </a:pPr>
            <a:endParaRPr lang="fa-IR" sz="3200" dirty="0" smtClean="0">
              <a:solidFill>
                <a:srgbClr val="66FF33"/>
              </a:solidFill>
            </a:endParaRPr>
          </a:p>
          <a:p>
            <a:pPr algn="r">
              <a:buNone/>
            </a:pPr>
            <a:endParaRPr lang="fa-IR" sz="3200" dirty="0" smtClean="0">
              <a:solidFill>
                <a:srgbClr val="66FF33"/>
              </a:solidFill>
            </a:endParaRPr>
          </a:p>
          <a:p>
            <a:pPr algn="r">
              <a:buNone/>
            </a:pPr>
            <a:r>
              <a:rPr lang="fa-IR" sz="3200" dirty="0" smtClean="0">
                <a:solidFill>
                  <a:srgbClr val="66FF33"/>
                </a:solidFill>
              </a:rPr>
              <a:t>نکات مهم در عرضه اطلاعات جمع آوری شده :</a:t>
            </a:r>
          </a:p>
          <a:p>
            <a:pPr algn="r">
              <a:buNone/>
            </a:pPr>
            <a:endParaRPr lang="fa-IR" sz="2400" dirty="0" smtClean="0"/>
          </a:p>
          <a:p>
            <a:pPr algn="r">
              <a:buNone/>
            </a:pPr>
            <a:r>
              <a:rPr lang="fa-IR" sz="2400" dirty="0" smtClean="0"/>
              <a:t>1- مطالب مناسب و شیوا باشند . </a:t>
            </a:r>
          </a:p>
          <a:p>
            <a:pPr algn="r">
              <a:buNone/>
            </a:pPr>
            <a:r>
              <a:rPr lang="fa-IR" sz="2400" dirty="0" smtClean="0"/>
              <a:t>2- بین مطالب ربط منطقی باشد .</a:t>
            </a:r>
          </a:p>
          <a:p>
            <a:pPr algn="r">
              <a:buNone/>
            </a:pPr>
            <a:r>
              <a:rPr lang="fa-IR" sz="2400" dirty="0" smtClean="0"/>
              <a:t>3- به حاشیه نرود و از اصل موضوع منحرف نشود . </a:t>
            </a:r>
          </a:p>
          <a:p>
            <a:pPr algn="r">
              <a:buNone/>
            </a:pPr>
            <a:r>
              <a:rPr lang="fa-IR" sz="2400" dirty="0" smtClean="0"/>
              <a:t>4- رعایت آیین نگارش .</a:t>
            </a:r>
          </a:p>
          <a:p>
            <a:pPr algn="r">
              <a:buNone/>
            </a:pPr>
            <a:r>
              <a:rPr lang="fa-IR" sz="2400" dirty="0" smtClean="0"/>
              <a:t>5- از آوردن اصطلاحات و واژه های فنی در گزارش های معمولی خودداری شود .</a:t>
            </a:r>
          </a:p>
          <a:p>
            <a:pPr algn="r">
              <a:buNone/>
            </a:pPr>
            <a:r>
              <a:rPr lang="fa-IR" sz="2400" dirty="0" smtClean="0"/>
              <a:t>6- استفاده از نمودار و جداو</a:t>
            </a:r>
            <a:r>
              <a:rPr lang="fa-IR" sz="3000" dirty="0" smtClean="0">
                <a:cs typeface="B Zar" pitchFamily="2" charset="-78"/>
              </a:rPr>
              <a:t>ل . </a:t>
            </a:r>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ransition spd="med">
    <p:newsflash/>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a:buNone/>
            </a:pPr>
            <a:endParaRPr lang="fa-IR" sz="3200" dirty="0" smtClean="0">
              <a:solidFill>
                <a:srgbClr val="66FF33"/>
              </a:solidFill>
            </a:endParaRPr>
          </a:p>
          <a:p>
            <a:pPr algn="r">
              <a:buNone/>
            </a:pPr>
            <a:endParaRPr lang="fa-IR" sz="3200" dirty="0" smtClean="0">
              <a:solidFill>
                <a:srgbClr val="66FF33"/>
              </a:solidFill>
            </a:endParaRPr>
          </a:p>
          <a:p>
            <a:pPr algn="r">
              <a:buNone/>
            </a:pPr>
            <a:r>
              <a:rPr lang="fa-IR" sz="3200" dirty="0" smtClean="0">
                <a:solidFill>
                  <a:srgbClr val="66FF33"/>
                </a:solidFill>
              </a:rPr>
              <a:t>عوامل موفقیت در دادن دستورها :</a:t>
            </a:r>
          </a:p>
          <a:p>
            <a:pPr algn="r">
              <a:buNone/>
            </a:pPr>
            <a:endParaRPr lang="fa-IR" sz="2400" dirty="0" smtClean="0"/>
          </a:p>
          <a:p>
            <a:pPr algn="r">
              <a:buNone/>
            </a:pPr>
            <a:r>
              <a:rPr lang="fa-IR" sz="2400" dirty="0" smtClean="0"/>
              <a:t>1- گفتن آنچه باید انجام شود . </a:t>
            </a:r>
          </a:p>
          <a:p>
            <a:pPr algn="r">
              <a:buNone/>
            </a:pPr>
            <a:endParaRPr lang="fa-IR" sz="2400" dirty="0" smtClean="0"/>
          </a:p>
          <a:p>
            <a:pPr algn="r">
              <a:buNone/>
            </a:pPr>
            <a:r>
              <a:rPr lang="fa-IR" sz="2400" dirty="0" smtClean="0"/>
              <a:t>2- توضیح چگونگی آنچه باید انجام شود .</a:t>
            </a:r>
          </a:p>
          <a:p>
            <a:pPr algn="r">
              <a:buNone/>
            </a:pPr>
            <a:endParaRPr lang="fa-IR" sz="2400" dirty="0" smtClean="0"/>
          </a:p>
          <a:p>
            <a:pPr algn="r">
              <a:buNone/>
            </a:pPr>
            <a:r>
              <a:rPr lang="fa-IR" sz="2400" dirty="0" smtClean="0"/>
              <a:t>3- گفتن دلیل این که چرا باید کار مزبور را انجام داد</a:t>
            </a:r>
            <a:r>
              <a:rPr lang="fa-IR" sz="3200" dirty="0" smtClean="0">
                <a:cs typeface="B Badr" pitchFamily="2" charset="-78"/>
              </a:rPr>
              <a:t> </a:t>
            </a:r>
            <a:r>
              <a:rPr lang="fa-IR" sz="2300" dirty="0" smtClean="0">
                <a:cs typeface="B Badr" pitchFamily="2" charset="-78"/>
              </a:rPr>
              <a:t>.</a:t>
            </a:r>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ransition spd="med">
    <p:newsfla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fontScale="90000"/>
          </a:bodyPr>
          <a:lstStyle/>
          <a:p>
            <a:pPr algn="r"/>
            <a:r>
              <a:rPr lang="fa-IR" sz="3200" dirty="0" smtClean="0">
                <a:solidFill>
                  <a:srgbClr val="92D050"/>
                </a:solidFill>
                <a:latin typeface="Times New Roman" pitchFamily="18" charset="0"/>
                <a:cs typeface="Times New Roman" pitchFamily="18" charset="0"/>
              </a:rPr>
              <a:t>ا                     </a:t>
            </a:r>
            <a:br>
              <a:rPr lang="fa-IR" sz="3200" dirty="0" smtClean="0">
                <a:solidFill>
                  <a:srgbClr val="92D050"/>
                </a:solidFill>
                <a:latin typeface="Times New Roman" pitchFamily="18" charset="0"/>
                <a:cs typeface="Times New Roman" pitchFamily="18" charset="0"/>
              </a:rPr>
            </a:br>
            <a:r>
              <a:rPr lang="fa-IR" sz="3200" dirty="0" smtClean="0">
                <a:solidFill>
                  <a:srgbClr val="FFFF00"/>
                </a:solidFill>
                <a:latin typeface="Times New Roman" pitchFamily="18" charset="0"/>
                <a:cs typeface="Times New Roman" pitchFamily="18" charset="0"/>
              </a:rPr>
              <a:t/>
            </a:r>
            <a:br>
              <a:rPr lang="fa-IR" sz="3200" dirty="0" smtClean="0">
                <a:solidFill>
                  <a:srgbClr val="FFFF00"/>
                </a:solidFill>
                <a:latin typeface="Times New Roman" pitchFamily="18" charset="0"/>
                <a:cs typeface="Times New Roman" pitchFamily="18" charset="0"/>
              </a:rPr>
            </a:br>
            <a:r>
              <a:rPr lang="fa-IR" sz="3200" dirty="0" smtClean="0">
                <a:solidFill>
                  <a:srgbClr val="FFFF00"/>
                </a:solidFill>
                <a:latin typeface="Times New Roman" pitchFamily="18" charset="0"/>
                <a:cs typeface="Times New Roman" pitchFamily="18" charset="0"/>
              </a:rPr>
              <a:t>                     انواع مکاتب مدیریت از نظرویلیام اسکات   </a:t>
            </a:r>
            <a:r>
              <a:rPr lang="fa-IR" sz="3200" dirty="0" smtClean="0">
                <a:solidFill>
                  <a:srgbClr val="92D050"/>
                </a:solidFill>
                <a:latin typeface="Times New Roman" pitchFamily="18" charset="0"/>
                <a:cs typeface="Times New Roman" pitchFamily="18" charset="0"/>
              </a:rPr>
              <a:t/>
            </a:r>
            <a:br>
              <a:rPr lang="fa-IR" sz="3200" dirty="0" smtClean="0">
                <a:solidFill>
                  <a:srgbClr val="92D050"/>
                </a:solidFill>
                <a:latin typeface="Times New Roman" pitchFamily="18" charset="0"/>
                <a:cs typeface="Times New Roman" pitchFamily="18" charset="0"/>
              </a:rPr>
            </a:br>
            <a:r>
              <a:rPr lang="fa-IR" sz="3200" dirty="0" smtClean="0">
                <a:solidFill>
                  <a:srgbClr val="92D050"/>
                </a:solidFill>
                <a:latin typeface="Times New Roman" pitchFamily="18" charset="0"/>
                <a:cs typeface="Times New Roman" pitchFamily="18" charset="0"/>
              </a:rPr>
              <a:t/>
            </a:r>
            <a:br>
              <a:rPr lang="fa-IR" sz="3200" dirty="0" smtClean="0">
                <a:solidFill>
                  <a:srgbClr val="92D050"/>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1) مدیریت کلاسیک : تیلور         انسان    ماشین         نیازهای اولیه وثانویه</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2) مدیریت نئوکلاسیک ( روابط انسانی ) : التون مایو        انسان    ماشین         نیازهای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                                                      اولیه – ثانویه – روحی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3) مدیریت سیستم سازمانی : بولدینگ – جان بکت         سازمان          سیستم</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 مدیریت سنتی : موروثی – خویشاوندی – پارتی – باندی و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
            </a:r>
            <a:br>
              <a:rPr lang="fa-IR" sz="2400" dirty="0" smtClean="0">
                <a:solidFill>
                  <a:schemeClr val="tx1"/>
                </a:solidFill>
                <a:latin typeface="Times New Roman" pitchFamily="18" charset="0"/>
                <a:cs typeface="Times New Roman" pitchFamily="18" charset="0"/>
              </a:rPr>
            </a:br>
            <a:r>
              <a:rPr lang="en-US" sz="2400" dirty="0" smtClean="0">
                <a:solidFill>
                  <a:schemeClr val="tx1"/>
                </a:solidFill>
                <a:latin typeface="Times New Roman" pitchFamily="18" charset="0"/>
                <a:cs typeface="Times New Roman" pitchFamily="18" charset="0"/>
              </a:rPr>
              <a:t>IT -ICT</a:t>
            </a:r>
            <a:r>
              <a:rPr lang="fa-IR" sz="2400" dirty="0" smtClean="0">
                <a:solidFill>
                  <a:schemeClr val="tx1"/>
                </a:solidFill>
                <a:latin typeface="Times New Roman" pitchFamily="18" charset="0"/>
                <a:cs typeface="Times New Roman" pitchFamily="18" charset="0"/>
              </a:rPr>
              <a:t> - مدیریت مدرن :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 </a:t>
            </a:r>
            <a:br>
              <a:rPr lang="fa-IR" sz="2400" dirty="0" smtClean="0">
                <a:solidFill>
                  <a:schemeClr val="tx1"/>
                </a:solidFill>
                <a:latin typeface="Times New Roman" pitchFamily="18" charset="0"/>
                <a:cs typeface="Times New Roman" pitchFamily="18" charset="0"/>
              </a:rPr>
            </a:br>
            <a:r>
              <a:rPr lang="fa-IR" sz="2400" dirty="0" smtClean="0">
                <a:solidFill>
                  <a:schemeClr val="tx1"/>
                </a:solidFill>
                <a:latin typeface="Times New Roman" pitchFamily="18" charset="0"/>
                <a:cs typeface="Times New Roman" pitchFamily="18" charset="0"/>
              </a:rPr>
              <a:t/>
            </a:r>
            <a:br>
              <a:rPr lang="fa-IR" sz="2400" dirty="0" smtClean="0">
                <a:solidFill>
                  <a:schemeClr val="tx1"/>
                </a:solidFill>
                <a:latin typeface="Times New Roman" pitchFamily="18" charset="0"/>
                <a:cs typeface="Times New Roman" pitchFamily="18" charset="0"/>
              </a:rPr>
            </a:br>
            <a:endParaRPr lang="en-US" sz="3200" dirty="0">
              <a:solidFill>
                <a:srgbClr val="92D050"/>
              </a:solidFill>
              <a:latin typeface="Times New Roman" pitchFamily="18" charset="0"/>
              <a:cs typeface="Times New Roman" pitchFamily="18" charset="0"/>
            </a:endParaRPr>
          </a:p>
        </p:txBody>
      </p:sp>
      <p:sp>
        <p:nvSpPr>
          <p:cNvPr id="3" name="Left Arrow 2"/>
          <p:cNvSpPr/>
          <p:nvPr/>
        </p:nvSpPr>
        <p:spPr>
          <a:xfrm>
            <a:off x="2590800" y="3810000"/>
            <a:ext cx="457200"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Equal 4"/>
          <p:cNvSpPr/>
          <p:nvPr/>
        </p:nvSpPr>
        <p:spPr>
          <a:xfrm>
            <a:off x="5105400" y="1447800"/>
            <a:ext cx="304800" cy="3048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Left Arrow 5"/>
          <p:cNvSpPr/>
          <p:nvPr/>
        </p:nvSpPr>
        <p:spPr>
          <a:xfrm>
            <a:off x="3886200" y="3810000"/>
            <a:ext cx="457200"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Arrow 6"/>
          <p:cNvSpPr/>
          <p:nvPr/>
        </p:nvSpPr>
        <p:spPr>
          <a:xfrm>
            <a:off x="4038600" y="1447800"/>
            <a:ext cx="457200"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Left Arrow 7"/>
          <p:cNvSpPr/>
          <p:nvPr/>
        </p:nvSpPr>
        <p:spPr>
          <a:xfrm>
            <a:off x="6019800" y="1447800"/>
            <a:ext cx="457200"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Left Arrow 8"/>
          <p:cNvSpPr/>
          <p:nvPr/>
        </p:nvSpPr>
        <p:spPr>
          <a:xfrm>
            <a:off x="1752600" y="2514600"/>
            <a:ext cx="457200"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Left Arrow 9"/>
          <p:cNvSpPr/>
          <p:nvPr/>
        </p:nvSpPr>
        <p:spPr>
          <a:xfrm>
            <a:off x="3733800" y="2514600"/>
            <a:ext cx="457200"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Not Equal 10"/>
          <p:cNvSpPr/>
          <p:nvPr/>
        </p:nvSpPr>
        <p:spPr>
          <a:xfrm>
            <a:off x="2819400" y="2438400"/>
            <a:ext cx="304800" cy="304800"/>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Footer Placeholder 11"/>
          <p:cNvSpPr>
            <a:spLocks noGrp="1"/>
          </p:cNvSpPr>
          <p:nvPr>
            <p:ph type="ftr" sz="quarter" idx="11"/>
          </p:nvPr>
        </p:nvSpPr>
        <p:spPr/>
        <p:txBody>
          <a:bodyPr/>
          <a:lstStyle/>
          <a:p>
            <a:endParaRPr lang="en-US" dirty="0"/>
          </a:p>
        </p:txBody>
      </p:sp>
    </p:spTree>
  </p:cSld>
  <p:clrMapOvr>
    <a:masterClrMapping/>
  </p:clrMapOvr>
  <p:transition spd="med">
    <p:newsfla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r" rtl="1">
              <a:buNone/>
            </a:pPr>
            <a:r>
              <a:rPr lang="fa-IR" sz="3200" dirty="0" smtClean="0">
                <a:solidFill>
                  <a:srgbClr val="66FF33"/>
                </a:solidFill>
              </a:rPr>
              <a:t>مكتب كلاسيك</a:t>
            </a:r>
            <a:endParaRPr lang="en-US" sz="3200" dirty="0" smtClean="0">
              <a:solidFill>
                <a:srgbClr val="66FF33"/>
              </a:solidFill>
            </a:endParaRPr>
          </a:p>
          <a:p>
            <a:pPr algn="r" rtl="1">
              <a:buNone/>
            </a:pPr>
            <a:r>
              <a:rPr lang="fa-IR" sz="2400" dirty="0" smtClean="0"/>
              <a:t>تیلور ، مکتب کلاسیک را پایه گذاری کرد ونظریه او به این صورت بود که  </a:t>
            </a:r>
          </a:p>
          <a:p>
            <a:pPr algn="r" rtl="1">
              <a:buNone/>
            </a:pPr>
            <a:endParaRPr lang="en-US" sz="2400" dirty="0" smtClean="0"/>
          </a:p>
          <a:p>
            <a:pPr algn="r" rtl="1">
              <a:buNone/>
            </a:pPr>
            <a:endParaRPr lang="en-US" sz="2400" dirty="0" smtClean="0"/>
          </a:p>
          <a:p>
            <a:pPr algn="r" rtl="1">
              <a:buNone/>
            </a:pPr>
            <a:endParaRPr lang="en-US" sz="2400" dirty="0" smtClean="0"/>
          </a:p>
          <a:p>
            <a:pPr algn="r" rtl="1">
              <a:buNone/>
            </a:pPr>
            <a:endParaRPr lang="en-US" sz="2400" dirty="0" smtClean="0"/>
          </a:p>
          <a:p>
            <a:pPr algn="r" rtl="1">
              <a:buNone/>
            </a:pPr>
            <a:endParaRPr lang="fa-IR" sz="2400" dirty="0" smtClean="0"/>
          </a:p>
          <a:p>
            <a:pPr algn="r" rtl="1">
              <a:buNone/>
            </a:pPr>
            <a:endParaRPr lang="fa-IR" sz="2400" dirty="0" smtClean="0"/>
          </a:p>
          <a:p>
            <a:pPr algn="r" rtl="1">
              <a:buNone/>
            </a:pPr>
            <a:r>
              <a:rPr lang="fa-IR" sz="2400" dirty="0" smtClean="0"/>
              <a:t>همان طور که برای ماشین هزینه می شود تا در دراز مدت کار کند برای انسان نیز </a:t>
            </a:r>
            <a:endParaRPr lang="en-US" sz="2400" dirty="0" smtClean="0"/>
          </a:p>
          <a:p>
            <a:pPr algn="r" rtl="1">
              <a:buNone/>
            </a:pPr>
            <a:r>
              <a:rPr lang="fa-IR" sz="2400" dirty="0" smtClean="0"/>
              <a:t>هزینه کنیم تا انگیزه آن از بین نرود .  </a:t>
            </a:r>
          </a:p>
          <a:p>
            <a:pPr algn="r" rtl="1">
              <a:buNone/>
            </a:pPr>
            <a:r>
              <a:rPr lang="fa-IR" sz="2400" dirty="0" smtClean="0"/>
              <a:t>وی نیازهای اولیه وثانویه را تا حد امکان تامین کرد ولی نیازهای روحی را لازم نمی </a:t>
            </a:r>
            <a:endParaRPr lang="en-US" sz="2400" dirty="0" smtClean="0"/>
          </a:p>
          <a:p>
            <a:pPr algn="r" rtl="1">
              <a:buNone/>
            </a:pPr>
            <a:r>
              <a:rPr lang="fa-IR" sz="2400" dirty="0" smtClean="0"/>
              <a:t>دانست .</a:t>
            </a:r>
            <a:endParaRPr lang="en-US" sz="2400" dirty="0" smtClean="0"/>
          </a:p>
          <a:p>
            <a:pPr algn="r" rtl="1">
              <a:buNone/>
            </a:pPr>
            <a:endParaRPr lang="en-US" sz="2400" dirty="0" smtClean="0">
              <a:cs typeface="B Zar" pitchFamily="2" charset="-78"/>
            </a:endParaRPr>
          </a:p>
          <a:p>
            <a:endParaRPr lang="en-US" dirty="0"/>
          </a:p>
        </p:txBody>
      </p:sp>
      <p:sp>
        <p:nvSpPr>
          <p:cNvPr id="4" name="Flowchart: Connector 3"/>
          <p:cNvSpPr/>
          <p:nvPr/>
        </p:nvSpPr>
        <p:spPr>
          <a:xfrm>
            <a:off x="1143000" y="1219200"/>
            <a:ext cx="1905000" cy="2057400"/>
          </a:xfrm>
          <a:prstGeom prst="flowChartConnector">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4400" dirty="0" smtClean="0">
                <a:solidFill>
                  <a:schemeClr val="bg1"/>
                </a:solidFill>
              </a:rPr>
              <a:t>ماشین</a:t>
            </a:r>
            <a:endParaRPr lang="en-US" sz="4400" dirty="0">
              <a:solidFill>
                <a:schemeClr val="bg1"/>
              </a:solidFill>
            </a:endParaRPr>
          </a:p>
        </p:txBody>
      </p:sp>
      <p:sp>
        <p:nvSpPr>
          <p:cNvPr id="5" name="Equal 4"/>
          <p:cNvSpPr/>
          <p:nvPr/>
        </p:nvSpPr>
        <p:spPr>
          <a:xfrm>
            <a:off x="3276600" y="1676400"/>
            <a:ext cx="1905000" cy="1295400"/>
          </a:xfrm>
          <a:prstGeom prst="mathEqual">
            <a:avLst/>
          </a:prstGeom>
          <a:ln/>
        </p:spPr>
        <p:style>
          <a:lnRef idx="3">
            <a:schemeClr val="lt1"/>
          </a:lnRef>
          <a:fillRef idx="1">
            <a:schemeClr val="accent3"/>
          </a:fillRef>
          <a:effectRef idx="1">
            <a:schemeClr val="accent3"/>
          </a:effectRef>
          <a:fontRef idx="minor">
            <a:schemeClr val="lt1"/>
          </a:fontRef>
        </p:style>
        <p:txBody>
          <a:bodyPr rtlCol="0" anchor="ctr"/>
          <a:lstStyle/>
          <a:p>
            <a:pPr algn="ctr"/>
            <a:endParaRPr lang="en-US">
              <a:solidFill>
                <a:schemeClr val="tx1"/>
              </a:solidFill>
            </a:endParaRPr>
          </a:p>
        </p:txBody>
      </p:sp>
      <p:sp>
        <p:nvSpPr>
          <p:cNvPr id="6" name="Flowchart: Connector 5"/>
          <p:cNvSpPr/>
          <p:nvPr/>
        </p:nvSpPr>
        <p:spPr>
          <a:xfrm>
            <a:off x="5257800" y="1295400"/>
            <a:ext cx="1828800" cy="1981200"/>
          </a:xfrm>
          <a:prstGeom prst="flowChartConnector">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fa-IR" sz="5400" dirty="0" smtClean="0">
                <a:solidFill>
                  <a:schemeClr val="bg1"/>
                </a:solidFill>
                <a:cs typeface="B Zar" pitchFamily="2" charset="-78"/>
              </a:rPr>
              <a:t>انسان</a:t>
            </a:r>
            <a:endParaRPr lang="en-US" sz="5400" dirty="0">
              <a:solidFill>
                <a:schemeClr val="bg1"/>
              </a:solidFill>
              <a:cs typeface="B Zar" pitchFamily="2" charset="-78"/>
            </a:endParaRPr>
          </a:p>
        </p:txBody>
      </p:sp>
      <p:sp>
        <p:nvSpPr>
          <p:cNvPr id="7" name="Footer Placeholder 6"/>
          <p:cNvSpPr>
            <a:spLocks noGrp="1"/>
          </p:cNvSpPr>
          <p:nvPr>
            <p:ph type="ftr" sz="quarter" idx="11"/>
          </p:nvPr>
        </p:nvSpPr>
        <p:spPr/>
        <p:txBody>
          <a:bodyPr/>
          <a:lstStyle/>
          <a:p>
            <a:endParaRPr lang="en-US" dirty="0"/>
          </a:p>
        </p:txBody>
      </p:sp>
    </p:spTree>
  </p:cSld>
  <p:clrMapOvr>
    <a:masterClrMapping/>
  </p:clrMapOvr>
  <p:transition spd="med">
    <p:newsfla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r" rtl="1">
              <a:buNone/>
            </a:pPr>
            <a:r>
              <a:rPr lang="fa-IR" sz="3200" dirty="0" smtClean="0">
                <a:solidFill>
                  <a:srgbClr val="66FF33"/>
                </a:solidFill>
              </a:rPr>
              <a:t>                  نظریه مازلو در مورد نیازهای انسان </a:t>
            </a:r>
            <a:endParaRPr lang="fa-IR" sz="3200" dirty="0">
              <a:solidFill>
                <a:srgbClr val="66FF33"/>
              </a:solidFill>
            </a:endParaRPr>
          </a:p>
          <a:p>
            <a:pPr algn="r" rtl="1">
              <a:buNone/>
            </a:pPr>
            <a:endParaRPr lang="fa-IR" sz="3000" dirty="0" smtClean="0"/>
          </a:p>
          <a:p>
            <a:pPr algn="r" rtl="1">
              <a:buNone/>
            </a:pPr>
            <a:r>
              <a:rPr lang="fa-IR" sz="2400" dirty="0" smtClean="0"/>
              <a:t>    مازلو می گوید نیازهای انسان 5طبقه دارد  که اگر انسان درهر طبقه بصورت نسبي ارضاع  شود به فکرنياز طبقه بعدی مي افتد. كه  دو طبقه آن مادی وسه طبقه بعدی معنوی هستند .</a:t>
            </a:r>
            <a:endParaRPr lang="en-US" sz="2400" dirty="0" smtClean="0"/>
          </a:p>
          <a:p>
            <a:pPr algn="r" rtl="1">
              <a:buNone/>
            </a:pPr>
            <a:endParaRPr lang="fa-IR" sz="3200" dirty="0" smtClean="0">
              <a:solidFill>
                <a:srgbClr val="66FF33"/>
              </a:solidFill>
            </a:endParaRPr>
          </a:p>
          <a:p>
            <a:pPr algn="r" rtl="1">
              <a:buNone/>
            </a:pPr>
            <a:r>
              <a:rPr lang="fa-IR" sz="3200" dirty="0" smtClean="0">
                <a:solidFill>
                  <a:srgbClr val="66FF33"/>
                </a:solidFill>
              </a:rPr>
              <a:t>سطوح نیازهای كلي انسان از نظر مازلو :</a:t>
            </a:r>
            <a:endParaRPr lang="en-US" sz="3200" dirty="0" smtClean="0">
              <a:solidFill>
                <a:srgbClr val="66FF33"/>
              </a:solidFill>
            </a:endParaRPr>
          </a:p>
          <a:p>
            <a:pPr algn="r" rtl="1">
              <a:buNone/>
            </a:pPr>
            <a:endParaRPr lang="fa-IR" sz="3000" dirty="0" smtClean="0"/>
          </a:p>
          <a:p>
            <a:pPr algn="r" rtl="1">
              <a:buNone/>
            </a:pPr>
            <a:r>
              <a:rPr lang="fa-IR" sz="2400" dirty="0" smtClean="0"/>
              <a:t>سطح اولیه :   نیاز فیزیولوژی( خوراک ، پوشاک ، مسکن  )</a:t>
            </a:r>
            <a:endParaRPr lang="en-US" sz="2400" dirty="0" smtClean="0"/>
          </a:p>
          <a:p>
            <a:pPr algn="r" rtl="1">
              <a:buNone/>
            </a:pPr>
            <a:r>
              <a:rPr lang="fa-IR" sz="2400" dirty="0" smtClean="0"/>
              <a:t>سطح ثانویه :  نیاز به امنیت(امنیت کاری و جانی)</a:t>
            </a:r>
          </a:p>
          <a:p>
            <a:pPr algn="r" rtl="1">
              <a:buNone/>
            </a:pPr>
            <a:r>
              <a:rPr lang="fa-IR" sz="2400" dirty="0" smtClean="0"/>
              <a:t>سطح سوم:     نیاز اجنماعی(وابستگی به جمع)</a:t>
            </a:r>
          </a:p>
          <a:p>
            <a:pPr algn="r" rtl="1">
              <a:buNone/>
            </a:pPr>
            <a:r>
              <a:rPr lang="fa-IR" sz="2400" dirty="0" smtClean="0"/>
              <a:t>سطح چهارم:  نیاز به قدر ومنزلت (حضور درجمع همسالان)</a:t>
            </a:r>
          </a:p>
          <a:p>
            <a:pPr algn="r" rtl="1">
              <a:buNone/>
            </a:pPr>
            <a:r>
              <a:rPr lang="fa-IR" sz="2400" dirty="0" smtClean="0"/>
              <a:t>سطح پنجم:    نیاز به خود شکوفایی(رسیدن به کمال)</a:t>
            </a:r>
          </a:p>
          <a:p>
            <a:pPr algn="r" rtl="1">
              <a:buNone/>
            </a:pPr>
            <a:endParaRPr lang="en-US" sz="2400" dirty="0" smtClean="0"/>
          </a:p>
        </p:txBody>
      </p:sp>
      <p:sp>
        <p:nvSpPr>
          <p:cNvPr id="4" name="Footer Placeholder 3"/>
          <p:cNvSpPr>
            <a:spLocks noGrp="1"/>
          </p:cNvSpPr>
          <p:nvPr>
            <p:ph type="ftr" sz="quarter" idx="11"/>
          </p:nvPr>
        </p:nvSpPr>
        <p:spPr/>
        <p:txBody>
          <a:bodyPr/>
          <a:lstStyle/>
          <a:p>
            <a:endParaRPr lang="en-US" dirty="0"/>
          </a:p>
        </p:txBody>
      </p:sp>
    </p:spTree>
  </p:cSld>
  <p:clrMapOvr>
    <a:masterClrMapping/>
  </p:clrMapOvr>
  <p:transition spd="med">
    <p:newsfla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2646</TotalTime>
  <Words>2740</Words>
  <Application>Microsoft Office PowerPoint</Application>
  <PresentationFormat>On-screen Show (4:3)</PresentationFormat>
  <Paragraphs>618</Paragraphs>
  <Slides>67</Slides>
  <Notes>3</Notes>
  <HiddenSlides>0</HiddenSlides>
  <MMClips>0</MMClips>
  <ScaleCrop>false</ScaleCrop>
  <HeadingPairs>
    <vt:vector size="4" baseType="variant">
      <vt:variant>
        <vt:lpstr>Theme</vt:lpstr>
      </vt:variant>
      <vt:variant>
        <vt:i4>1</vt:i4>
      </vt:variant>
      <vt:variant>
        <vt:lpstr>Slide Titles</vt:lpstr>
      </vt:variant>
      <vt:variant>
        <vt:i4>67</vt:i4>
      </vt:variant>
    </vt:vector>
  </HeadingPairs>
  <TitlesOfParts>
    <vt:vector size="68" baseType="lpstr">
      <vt:lpstr>Apex</vt:lpstr>
      <vt:lpstr>                                                                      </vt:lpstr>
      <vt:lpstr>PowerPoint Presentation</vt:lpstr>
      <vt:lpstr>PowerPoint Presentation</vt:lpstr>
      <vt:lpstr>PowerPoint Presentation</vt:lpstr>
      <vt:lpstr>              انو اع کشورها از نظر توسعه ی اقتصادی   1) کشورهای پیشرفته : آمریکا – آلمان – فرانسه – انگلستان – ژاپن                                             2) کشورهای در حال پیشرفت : کره – چین – مالزی – هنک کنگ – هند – ایران   3) کشورهای عقب مانده : کشورهای حاشیه خلیج فارس – بعضی از کشورهای افریقایی </vt:lpstr>
      <vt:lpstr>       بعضی از علل  عدم موفقیت مدیریت کارآمد در کشور ما  1) تغییرات مکرر مدیران  2) وجود قوانین دست و پا گیر اداری ( بروکراسی اداری )  3) تعارضات موجود در بین افراد درون سازمان ( تبعیض ها )  4) پایین بودن انگیزه کاری و رضایت شغلی   5) فقدان مشارکت افراد در سازمان   6) عدم صلاحیت تخصصی مدیریت ( عدم آگاهی از علم مدیریت )</vt:lpstr>
      <vt:lpstr>ا                                            انواع مکاتب مدیریت از نظرویلیام اسکات     1) مدیریت کلاسیک : تیلور         انسان    ماشین         نیازهای اولیه وثانویه   2) مدیریت نئوکلاسیک ( روابط انسانی ) : التون مایو        انسان    ماشین         نیازهای                                                         اولیه – ثانویه – روحی   3) مدیریت سیستم سازمانی : بولدینگ – جان بکت         سازمان          سیستم   - مدیریت سنتی : موروثی – خویشاوندی – پارتی – باندی و ...  IT -ICT - مدیریت مدرن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انواع کنترل کیفیت            </vt:lpstr>
      <vt:lpstr>PowerPoint Presentation</vt:lpstr>
      <vt:lpstr>PowerPoint Presentation</vt:lpstr>
      <vt:lpstr>PowerPoint Presentation</vt:lpstr>
      <vt:lpstr>PowerPoint Presentation</vt:lpstr>
      <vt:lpstr>ویژگیهای افرادی که با مدیریت ایکس کار می کنند :  1) از کار خوششان نمی آید .  2)افراد اغلب مسئولیت نمی پذیرند .  3)هدفهای خود را بر هدفهای سازمان ترجیع می دهند .   4)اغلب باهوش نیستند وعوام فریبان به آسانی آنان را فریب می دهند . </vt:lpstr>
      <vt:lpstr>PowerPoint Presentation</vt:lpstr>
      <vt:lpstr>PowerPoint Presentation</vt:lpstr>
      <vt:lpstr>PowerPoint Presentation</vt:lpstr>
      <vt:lpstr>PowerPoint Presentation</vt:lpstr>
      <vt:lpstr>     قانون و دستورالعمل :  مشکل در جامعه             کارشناسان وزارتخانه           هیئت دولت           لایحه                   کمسیونهای تخصصی مجلس           صحن مجلس            تصویب           شورای    نگهبان           تصویب           قانون            مجلس           جهت اجرا به هیئت دولت  وزارتخانه مربوطه           تفسیر قانون (تبصره و...)          جهت اجرا          دستورالعمل  ادارات کل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tavakoli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hamed</dc:creator>
  <cp:lastModifiedBy>umet</cp:lastModifiedBy>
  <cp:revision>581</cp:revision>
  <dcterms:created xsi:type="dcterms:W3CDTF">2009-09-21T08:16:45Z</dcterms:created>
  <dcterms:modified xsi:type="dcterms:W3CDTF">2020-04-13T19:54:34Z</dcterms:modified>
</cp:coreProperties>
</file>