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0" r:id="rId5"/>
    <p:sldId id="261" r:id="rId6"/>
    <p:sldId id="262" r:id="rId7"/>
    <p:sldId id="272" r:id="rId8"/>
    <p:sldId id="273" r:id="rId9"/>
    <p:sldId id="274" r:id="rId10"/>
    <p:sldId id="275" r:id="rId11"/>
    <p:sldId id="278" r:id="rId12"/>
    <p:sldId id="279" r:id="rId13"/>
    <p:sldId id="281" r:id="rId14"/>
    <p:sldId id="282" r:id="rId15"/>
    <p:sldId id="283" r:id="rId16"/>
    <p:sldId id="285" r:id="rId17"/>
    <p:sldId id="287" r:id="rId18"/>
    <p:sldId id="289" r:id="rId19"/>
    <p:sldId id="290" r:id="rId20"/>
    <p:sldId id="292" r:id="rId21"/>
    <p:sldId id="268" r:id="rId22"/>
    <p:sldId id="291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6CF2910-ADF6-4D31-B4B2-6F020E3C7E34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000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3FD230-F330-4D97-8718-F9009C60D16D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8161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19D3F44-0046-4AB4-9D1F-5944265324F1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47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D5D71E-E0AE-47B7-9FB6-2D78C2F56085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696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E2916A-EABE-44A7-97A8-929580185F99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34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30A3-E846-40C3-852F-0ECE0317DAC0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753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ADA77-B49F-4387-8458-D8801FBE5008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15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F1511C-1550-4540-8612-DFF8252D9F28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5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B6CCA3-1D28-4780-A915-53FEB49DB602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61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FACCB6-3038-4F79-8D84-1CAEC5D4E74D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79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DB9D0B-ADFC-40F4-8C48-579636E0C3E9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93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89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47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7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1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8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3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46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8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628AAB11-0822-47CE-8D08-F5FFC911DDF2}" type="slidenum">
              <a:rPr lang="ar-SA" altLang="en-US" smtClean="0">
                <a:solidFill>
                  <a:prstClr val="black"/>
                </a:solidFill>
                <a:latin typeface="Verdana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1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4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IMG_20200408_174624_56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04800"/>
            <a:ext cx="9144000" cy="55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"/>
    </mc:Choice>
    <mc:Fallback xmlns="">
      <p:transition spd="slow" advTm="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5400" b="1" dirty="0" smtClean="0">
                <a:solidFill>
                  <a:srgbClr val="FF0000"/>
                </a:solidFill>
              </a:rPr>
              <a:t>5) انتظارات قیمت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endParaRPr lang="fa-IR" dirty="0"/>
          </a:p>
          <a:p>
            <a:pPr algn="just" rtl="1"/>
            <a:r>
              <a:rPr lang="fa-IR" sz="3200" b="1" dirty="0"/>
              <a:t>انتظارات: اگر مصرف کننده انتظار افزایش قیمت کالاها را در آینده داشته باشد تقاضا برای آن کالا در حال حاضر افزایش می یابد و برعکس.</a:t>
            </a:r>
          </a:p>
          <a:p>
            <a:pPr algn="just" rtl="1"/>
            <a:endParaRPr lang="fa-IR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8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3"/>
    </mc:Choice>
    <mc:Fallback xmlns="">
      <p:transition spd="slow" advTm="2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 smtClean="0">
                <a:solidFill>
                  <a:srgbClr val="FF0000"/>
                </a:solidFill>
              </a:rPr>
              <a:t>6) شرایط آب و هوایی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3200" b="1" dirty="0" smtClean="0">
                <a:cs typeface="B Nazanin" panose="00000400000000000000" pitchFamily="2" charset="-78"/>
              </a:rPr>
              <a:t>شرایط آب و هوایی نیز در افزایش یا کاهش تقاضا ی مصرف کننده برای یک کالای خاص تاثیر دارد برای مثال در روزهای بارانی تقاضا برای کالایی مثل چتر بیشتر می شود و یا در روزهای زمستانی تقاضا برای پالتو افزایش می یابد. </a:t>
            </a:r>
          </a:p>
          <a:p>
            <a:pPr algn="just" rtl="1"/>
            <a:endParaRPr lang="fa-IR" sz="3200" b="1" dirty="0">
              <a:cs typeface="B Nazanin" panose="00000400000000000000" pitchFamily="2" charset="-78"/>
            </a:endParaRPr>
          </a:p>
          <a:p>
            <a:pPr algn="just" rtl="1"/>
            <a:r>
              <a:rPr lang="fa-IR" sz="3200" b="1" dirty="0" smtClean="0">
                <a:cs typeface="B Nazanin" panose="00000400000000000000" pitchFamily="2" charset="-78"/>
              </a:rPr>
              <a:t>و سایر عوامل...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46"/>
    </mc:Choice>
    <mc:Fallback xmlns="">
      <p:transition spd="slow" advTm="3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800" dirty="0" smtClean="0">
                <a:cs typeface="B Zar" panose="00000400000000000000" pitchFamily="2" charset="-78"/>
              </a:rPr>
              <a:t>عوامل موثر بر عرضه</a:t>
            </a:r>
            <a:endParaRPr lang="en-US" sz="4800" dirty="0">
              <a:cs typeface="B Zar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"/>
    </mc:Choice>
    <mc:Fallback xmlns="">
      <p:transition spd="slow" advTm="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solidFill>
                  <a:srgbClr val="7030A0"/>
                </a:solidFill>
                <a:cs typeface="B Zar" panose="00000400000000000000" pitchFamily="2" charset="-78"/>
              </a:rPr>
              <a:t>1)قیمت کالاها: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>
              <a:buClr>
                <a:srgbClr val="0BD0D9"/>
              </a:buClr>
            </a:pPr>
            <a:r>
              <a:rPr lang="fa-IR" sz="4400" dirty="0" smtClean="0">
                <a:solidFill>
                  <a:prstClr val="black"/>
                </a:solidFill>
                <a:cs typeface="B Zar" panose="00000400000000000000" pitchFamily="2" charset="-78"/>
              </a:rPr>
              <a:t>با </a:t>
            </a:r>
            <a:r>
              <a:rPr lang="fa-IR" sz="4400" dirty="0">
                <a:solidFill>
                  <a:prstClr val="black"/>
                </a:solidFill>
                <a:cs typeface="B Zar" panose="00000400000000000000" pitchFamily="2" charset="-78"/>
              </a:rPr>
              <a:t>افزایش قیمت کالاها ، عرضه کالاها توسط تولید کننده افزایش می یابد و با کاهش قیمت کالاها، عرضه کالاها کاهش می یابد.</a:t>
            </a:r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6" y="1524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2"/>
    </mc:Choice>
    <mc:Fallback xmlns="">
      <p:transition spd="slow" advTm="1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solidFill>
                  <a:srgbClr val="7030A0"/>
                </a:solidFill>
                <a:cs typeface="B Zar" panose="00000400000000000000" pitchFamily="2" charset="-78"/>
              </a:rPr>
              <a:t>2)قیمت نهاده های تولیدی: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0BD0D9"/>
              </a:buClr>
            </a:pPr>
            <a:r>
              <a:rPr lang="fa-IR" sz="4000" dirty="0" smtClean="0">
                <a:solidFill>
                  <a:prstClr val="black"/>
                </a:solidFill>
                <a:cs typeface="B Zar" panose="00000400000000000000" pitchFamily="2" charset="-78"/>
              </a:rPr>
              <a:t>نهاده </a:t>
            </a:r>
            <a:r>
              <a:rPr lang="fa-IR" sz="4000" dirty="0">
                <a:solidFill>
                  <a:prstClr val="black"/>
                </a:solidFill>
                <a:cs typeface="B Zar" panose="00000400000000000000" pitchFamily="2" charset="-78"/>
              </a:rPr>
              <a:t>های تولیدی که  همان عوامل تولیدی می باشند مثل نیروی کار، سرمایه و مواد اولیه و .... که با افزایش قیمت هرکدام (در مورد نیروی کار اگر دستمزد افزایش یابد) تولید و عرضه کالاها کاهش می یابد و برعکس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55"/>
    </mc:Choice>
    <mc:Fallback xmlns="">
      <p:transition spd="slow" advTm="3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solidFill>
                  <a:srgbClr val="7030A0"/>
                </a:solidFill>
                <a:cs typeface="B Zar" panose="00000400000000000000" pitchFamily="2" charset="-78"/>
              </a:rPr>
              <a:t>3)تکنولوژی: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0BD0D9"/>
              </a:buClr>
            </a:pPr>
            <a:r>
              <a:rPr lang="fa-IR" sz="4000" dirty="0" smtClean="0">
                <a:solidFill>
                  <a:prstClr val="black"/>
                </a:solidFill>
                <a:cs typeface="B Zar" panose="00000400000000000000" pitchFamily="2" charset="-78"/>
              </a:rPr>
              <a:t>اگر </a:t>
            </a:r>
            <a:r>
              <a:rPr lang="fa-IR" sz="4000" dirty="0">
                <a:solidFill>
                  <a:prstClr val="black"/>
                </a:solidFill>
                <a:cs typeface="B Zar" panose="00000400000000000000" pitchFamily="2" charset="-78"/>
              </a:rPr>
              <a:t>تکنولوژی تولید یک کالا پیشرفت بکند برای مثال دستگاههای مجهز برای تولید کالا وجود داشته باشد،  تولید و عرضه آن کالا افزایش می </a:t>
            </a:r>
            <a:r>
              <a:rPr lang="fa-IR" sz="4000" dirty="0" smtClean="0">
                <a:solidFill>
                  <a:prstClr val="black"/>
                </a:solidFill>
                <a:cs typeface="B Zar" panose="00000400000000000000" pitchFamily="2" charset="-78"/>
              </a:rPr>
              <a:t>یابد و برعکس.</a:t>
            </a:r>
            <a:endParaRPr lang="fa-IR" sz="40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4"/>
    </mc:Choice>
    <mc:Fallback xmlns="">
      <p:transition spd="slow" advTm="2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solidFill>
                  <a:srgbClr val="7030A0"/>
                </a:solidFill>
                <a:cs typeface="B Zar" panose="00000400000000000000" pitchFamily="2" charset="-78"/>
              </a:rPr>
              <a:t>4)مالیات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0BD0D9"/>
              </a:buClr>
            </a:pPr>
            <a:r>
              <a:rPr lang="fa-IR" sz="4000" dirty="0" smtClean="0">
                <a:solidFill>
                  <a:prstClr val="black"/>
                </a:solidFill>
                <a:cs typeface="B Zar" panose="00000400000000000000" pitchFamily="2" charset="-78"/>
              </a:rPr>
              <a:t>اگر </a:t>
            </a:r>
            <a:r>
              <a:rPr lang="fa-IR" sz="4000" dirty="0">
                <a:solidFill>
                  <a:prstClr val="black"/>
                </a:solidFill>
                <a:cs typeface="B Zar" panose="00000400000000000000" pitchFamily="2" charset="-78"/>
              </a:rPr>
              <a:t>در تولید کالاها از تولیدکننده مالیات دریافت شود، هزینه های تولید افزایش می یابد و تولید کالا کاهش می یابد.</a:t>
            </a:r>
          </a:p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7"/>
    </mc:Choice>
    <mc:Fallback xmlns="">
      <p:transition spd="slow" advTm="1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5400" b="1" dirty="0" smtClean="0">
                <a:solidFill>
                  <a:srgbClr val="7030A0"/>
                </a:solidFill>
              </a:rPr>
              <a:t>5) یارانه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4000" dirty="0" smtClean="0">
                <a:cs typeface="B Nazanin" panose="00000400000000000000" pitchFamily="2" charset="-78"/>
              </a:rPr>
              <a:t>اگر برای تولید کالایی به تولید کننده یارانه پرداخت شود یا درواقع از تولیدکننده حمایت مالی شود، تولید کالا افزایش می یابد.</a:t>
            </a:r>
          </a:p>
          <a:p>
            <a:pPr algn="just" rtl="1"/>
            <a:endParaRPr lang="fa-IR" sz="4000" dirty="0">
              <a:cs typeface="B Nazanin" panose="00000400000000000000" pitchFamily="2" charset="-78"/>
            </a:endParaRPr>
          </a:p>
          <a:p>
            <a:pPr algn="just" rtl="1"/>
            <a:endParaRPr lang="fa-IR" sz="4000" dirty="0" smtClean="0">
              <a:cs typeface="B Nazanin" panose="00000400000000000000" pitchFamily="2" charset="-7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8"/>
    </mc:Choice>
    <mc:Fallback xmlns="">
      <p:transition spd="slow" advTm="28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6- انتظارات قیمت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4000" dirty="0" smtClean="0">
                <a:cs typeface="B Zar" panose="00000400000000000000" pitchFamily="2" charset="-78"/>
              </a:rPr>
              <a:t>اگر عرضه کننده انتظار افزایش قیمت کالا را در آینده داشته باشد، اکنون عرضه کالا را کاهش می دهد و برعکس.</a:t>
            </a:r>
            <a:endParaRPr lang="en-US" sz="4000" dirty="0">
              <a:cs typeface="B Zar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5"/>
    </mc:Choice>
    <mc:Fallback xmlns=""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04617B"/>
                </a:solidFill>
              </a:rPr>
              <a:t>خلاصه ای از </a:t>
            </a:r>
            <a:r>
              <a:rPr lang="fa-IR" b="1" dirty="0" smtClean="0">
                <a:solidFill>
                  <a:srgbClr val="04617B"/>
                </a:solidFill>
              </a:rPr>
              <a:t>جلسه4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عوامل مختلفی بر روی تقاضای یک کالا تاثیر دارند مثل قیمت کالا، درآمد و ...</a:t>
            </a:r>
          </a:p>
          <a:p>
            <a:pPr algn="just" rtl="1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عوامل مختلفی بر روی عرضه کالا تاثیر دارند مثل قیمت کالا، قیمت نهاده های تولیدی و ...</a:t>
            </a:r>
            <a:endParaRPr lang="en-US" sz="3200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>
            <a:normAutofit/>
          </a:bodyPr>
          <a:lstStyle/>
          <a:p>
            <a:pPr algn="ctr" rtl="1"/>
            <a:r>
              <a:rPr lang="fa-IR" sz="6600" dirty="0" smtClean="0">
                <a:solidFill>
                  <a:srgbClr val="00B050"/>
                </a:solidFill>
                <a:cs typeface="B Farnaz" panose="00000400000000000000" pitchFamily="2" charset="-78"/>
              </a:rPr>
              <a:t>بسم الله الرحمن الرحیم</a:t>
            </a:r>
            <a:endParaRPr lang="en-US" sz="6600" dirty="0">
              <a:solidFill>
                <a:srgbClr val="00B050"/>
              </a:solidFill>
              <a:cs typeface="B Farnaz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"/>
    </mc:Choice>
    <mc:Fallback xmlns=""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5400" b="1" dirty="0" smtClean="0"/>
              <a:t>خود آزمایی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dirty="0" smtClean="0">
                <a:cs typeface="B Zar" panose="00000400000000000000" pitchFamily="2" charset="-78"/>
              </a:rPr>
              <a:t>1- عوامل موثر بر تقاضا را نام ببرید.</a:t>
            </a:r>
          </a:p>
          <a:p>
            <a:pPr algn="just" rtl="1"/>
            <a:r>
              <a:rPr lang="fa-IR" sz="3200" dirty="0" smtClean="0">
                <a:cs typeface="B Zar" panose="00000400000000000000" pitchFamily="2" charset="-78"/>
              </a:rPr>
              <a:t>2- از عوامل موثر بر عرضه، مالیات را بیان کنید.</a:t>
            </a:r>
            <a:endParaRPr lang="en-US" sz="3200" dirty="0">
              <a:cs typeface="B Zar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0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9"/>
    </mc:Choice>
    <mc:Fallback xmlns="">
      <p:transition spd="slow" advTm="24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43200"/>
            <a:ext cx="8229600" cy="278892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solidFill>
                  <a:schemeClr val="accent6">
                    <a:lumMod val="50000"/>
                  </a:schemeClr>
                </a:solidFill>
              </a:rPr>
              <a:t>موفق باشید</a:t>
            </a:r>
          </a:p>
          <a:p>
            <a:pPr algn="ctr" rtl="1"/>
            <a:r>
              <a:rPr lang="fa-IR" sz="4000" b="1" dirty="0" smtClean="0">
                <a:solidFill>
                  <a:schemeClr val="accent6">
                    <a:lumMod val="50000"/>
                  </a:schemeClr>
                </a:solidFill>
              </a:rPr>
              <a:t>علی اشرفی</a:t>
            </a:r>
            <a:endParaRPr lang="en-US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 rtl="1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"/>
    </mc:Choice>
    <mc:Fallback xmlns="">
      <p:transition spd="slow" advTm="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08921"/>
            <a:ext cx="8229600" cy="3921125"/>
          </a:xfrm>
        </p:spPr>
        <p:txBody>
          <a:bodyPr>
            <a:normAutofit fontScale="55000" lnSpcReduction="20000"/>
          </a:bodyPr>
          <a:lstStyle/>
          <a:p>
            <a:pPr algn="r" rtl="1"/>
            <a:endParaRPr lang="fa-IR" altLang="en-US" sz="3300" dirty="0" smtClean="0">
              <a:cs typeface="B Zar" panose="00000400000000000000" pitchFamily="2" charset="-78"/>
            </a:endParaRP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وزارت علوم، تحقیقات و فناوری</a:t>
            </a: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دانشگاه فنی و حرفه ای</a:t>
            </a: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(</a:t>
            </a:r>
            <a:r>
              <a:rPr lang="fa-IR" altLang="en-US" sz="3300" dirty="0">
                <a:cs typeface="B Zar" panose="00000400000000000000" pitchFamily="2" charset="-78"/>
              </a:rPr>
              <a:t>آموزشکده فنی دختران ارومیه)</a:t>
            </a:r>
          </a:p>
          <a:p>
            <a:pPr algn="r" rtl="1"/>
            <a:endParaRPr lang="fa-IR" altLang="en-US" sz="3300" dirty="0" smtClean="0">
              <a:cs typeface="B Zar" panose="00000400000000000000" pitchFamily="2" charset="-78"/>
            </a:endParaRP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نام </a:t>
            </a:r>
            <a:r>
              <a:rPr lang="fa-IR" altLang="en-US" sz="3300" dirty="0">
                <a:cs typeface="B Zar" panose="00000400000000000000" pitchFamily="2" charset="-78"/>
              </a:rPr>
              <a:t>درس: </a:t>
            </a:r>
            <a:r>
              <a:rPr lang="fa-IR" altLang="en-US" sz="3300" dirty="0" smtClean="0">
                <a:cs typeface="B Zar" panose="00000400000000000000" pitchFamily="2" charset="-78"/>
              </a:rPr>
              <a:t>کلیات اقتصاد (خرد و کلان )</a:t>
            </a: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جلسه 4</a:t>
            </a: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گروه مدیریت خانواده                                                                             </a:t>
            </a:r>
            <a:r>
              <a:rPr lang="fa-IR" altLang="en-US" sz="33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این فایل همراه با صدا می باشد</a:t>
            </a:r>
            <a:r>
              <a:rPr lang="fa-IR" altLang="en-US" sz="3300" dirty="0">
                <a:cs typeface="B Zar" panose="00000400000000000000" pitchFamily="2" charset="-78"/>
              </a:rPr>
              <a:t/>
            </a:r>
            <a:br>
              <a:rPr lang="fa-IR" altLang="en-US" sz="3300" dirty="0">
                <a:cs typeface="B Zar" panose="00000400000000000000" pitchFamily="2" charset="-78"/>
              </a:rPr>
            </a:br>
            <a:r>
              <a:rPr lang="fa-IR" altLang="en-US" sz="3300" dirty="0">
                <a:cs typeface="B Zar" panose="00000400000000000000" pitchFamily="2" charset="-78"/>
              </a:rPr>
              <a:t>            </a:t>
            </a:r>
            <a:br>
              <a:rPr lang="fa-IR" altLang="en-US" sz="3300" dirty="0">
                <a:cs typeface="B Zar" panose="00000400000000000000" pitchFamily="2" charset="-78"/>
              </a:rPr>
            </a:br>
            <a:r>
              <a:rPr lang="fa-IR" altLang="en-US" sz="3600" dirty="0">
                <a:cs typeface="B Zar" panose="00000400000000000000" pitchFamily="2" charset="-78"/>
              </a:rPr>
              <a:t>مدرس: </a:t>
            </a:r>
            <a:r>
              <a:rPr lang="fa-IR" altLang="en-US" sz="3600" dirty="0" smtClean="0">
                <a:cs typeface="B Zar" panose="00000400000000000000" pitchFamily="2" charset="-78"/>
              </a:rPr>
              <a:t>کبری علی </a:t>
            </a:r>
            <a:r>
              <a:rPr lang="fa-IR" altLang="en-US" sz="3600" dirty="0">
                <a:cs typeface="B Zar" panose="00000400000000000000" pitchFamily="2" charset="-78"/>
              </a:rPr>
              <a:t>اشرفی</a:t>
            </a:r>
            <a:r>
              <a:rPr lang="fa-IR" altLang="en-US" sz="3300" dirty="0">
                <a:solidFill>
                  <a:srgbClr val="FFFF99"/>
                </a:solidFill>
              </a:rPr>
              <a:t/>
            </a:r>
            <a:br>
              <a:rPr lang="fa-IR" altLang="en-US" sz="3300" dirty="0">
                <a:solidFill>
                  <a:srgbClr val="FFFF99"/>
                </a:solidFill>
              </a:rPr>
            </a:br>
            <a:r>
              <a:rPr lang="fa-IR" altLang="en-US" sz="3300" dirty="0">
                <a:solidFill>
                  <a:srgbClr val="FFFF99"/>
                </a:solidFill>
              </a:rPr>
              <a:t>                      </a:t>
            </a:r>
            <a:br>
              <a:rPr lang="fa-IR" altLang="en-US" sz="3300" dirty="0">
                <a:solidFill>
                  <a:srgbClr val="FFFF99"/>
                </a:solidFill>
              </a:rPr>
            </a:br>
            <a:r>
              <a:rPr lang="fa-IR" altLang="en-US" sz="3300" dirty="0" smtClean="0">
                <a:cs typeface="B Zar" panose="00000400000000000000" pitchFamily="2" charset="-78"/>
              </a:rPr>
              <a:t>فروردین1399</a:t>
            </a:r>
            <a:r>
              <a:rPr lang="fa-IR" altLang="en-US" sz="3300" dirty="0"/>
              <a:t/>
            </a:r>
            <a:br>
              <a:rPr lang="fa-IR" altLang="en-US" sz="3300" dirty="0"/>
            </a:br>
            <a:r>
              <a:rPr lang="fa-IR" altLang="en-US" sz="3300" dirty="0"/>
              <a:t/>
            </a:r>
            <a:br>
              <a:rPr lang="fa-IR" altLang="en-US" sz="3300" dirty="0"/>
            </a:br>
            <a:endParaRPr lang="en-US" altLang="en-US" sz="4100" dirty="0">
              <a:solidFill>
                <a:srgbClr val="FFFF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9696"/>
            <a:ext cx="29718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891570"/>
              </p:ext>
            </p:extLst>
          </p:nvPr>
        </p:nvGraphicFramePr>
        <p:xfrm>
          <a:off x="762000" y="3657600"/>
          <a:ext cx="27432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2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4"/>
    </mc:Choice>
    <mc:Fallback xmlns="">
      <p:transition spd="slow" advTm="2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anose="00000400000000000000" pitchFamily="2" charset="-78"/>
              </a:rPr>
              <a:t>عوامل </a:t>
            </a:r>
            <a:r>
              <a:rPr lang="fa-IR" sz="2400" b="1" dirty="0">
                <a:cs typeface="B Nazanin" panose="00000400000000000000" pitchFamily="2" charset="-78"/>
              </a:rPr>
              <a:t>موثر بر عرضه </a:t>
            </a:r>
            <a:endParaRPr lang="fa-IR" sz="2400" b="1" dirty="0" smtClean="0">
              <a:cs typeface="B Nazanin" panose="00000400000000000000" pitchFamily="2" charset="-78"/>
            </a:endParaRPr>
          </a:p>
          <a:p>
            <a:pPr algn="just" rtl="1"/>
            <a:r>
              <a:rPr lang="fa-IR" sz="2400" b="1" dirty="0" smtClean="0">
                <a:cs typeface="B Nazanin" panose="00000400000000000000" pitchFamily="2" charset="-78"/>
              </a:rPr>
              <a:t>عوامل موثر بر تقاضا</a:t>
            </a:r>
          </a:p>
          <a:p>
            <a:pPr algn="just" rtl="1"/>
            <a:endParaRPr lang="fa-IR" sz="2400" b="1" dirty="0">
              <a:cs typeface="B Nazanin" panose="00000400000000000000" pitchFamily="2" charset="-78"/>
            </a:endParaRPr>
          </a:p>
          <a:p>
            <a:pPr algn="just" rtl="1"/>
            <a:endParaRPr lang="fa-IR" sz="2400" b="1" dirty="0" smtClean="0"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cs typeface="B Nazanin" panose="00000400000000000000" pitchFamily="2" charset="-78"/>
            </a:endParaRPr>
          </a:p>
          <a:p>
            <a:pPr algn="just" rtl="1"/>
            <a:r>
              <a:rPr lang="fa-IR" altLang="en-US" dirty="0" smtClean="0">
                <a:solidFill>
                  <a:srgbClr val="FF0000"/>
                </a:solidFill>
                <a:cs typeface="B Zar" panose="00000400000000000000" pitchFamily="2" charset="-78"/>
              </a:rPr>
              <a:t>منبع پیشنهادی: کتاب مبانی علم اقتصاد دکتر یگانه موسوی جهرمی</a:t>
            </a:r>
            <a:endParaRPr lang="en-US" altLang="en-US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sz="4800" dirty="0" smtClean="0">
                <a:solidFill>
                  <a:schemeClr val="tx1"/>
                </a:solidFill>
              </a:rPr>
              <a:t>سرفصل ها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8"/>
    </mc:Choice>
    <mc:Fallback xmlns="">
      <p:transition spd="slow" advTm="2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altLang="en-US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مهمترین عوامل </a:t>
            </a:r>
            <a:r>
              <a:rPr lang="fa-IR" altLang="en-US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موثر بر تقاضای یک کالا :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124200"/>
          </a:xfrm>
        </p:spPr>
        <p:txBody>
          <a:bodyPr>
            <a:normAutofit/>
          </a:bodyPr>
          <a:lstStyle/>
          <a:p>
            <a:pPr algn="just" rtl="1"/>
            <a:r>
              <a:rPr lang="fa-IR" sz="3600" b="1" dirty="0" smtClean="0">
                <a:solidFill>
                  <a:srgbClr val="FF0000"/>
                </a:solidFill>
              </a:rPr>
              <a:t>عوامل مختلفی بر تقاضای مصرف کننده تاثیر دارد که به  مهمترین آن عوامل اشاره شده است: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461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9"/>
    </mc:Choice>
    <mc:Fallback xmlns="">
      <p:transition spd="slow" advTm="19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rgbClr val="FF0000"/>
                </a:solidFill>
              </a:rPr>
              <a:t>1) قیمت کالا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lvl="0" indent="-609600" algn="just" rtl="1" fontAlgn="base"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4000" kern="0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تقاضای </a:t>
            </a:r>
            <a:r>
              <a:rPr lang="fa-IR" altLang="en-US" sz="4000" kern="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کالا در خلاف جهت حرکت قیمت آن کالا میباشد.</a:t>
            </a:r>
          </a:p>
          <a:p>
            <a:pPr marL="609600" lvl="0" indent="-609600" algn="just" rtl="1" fontAlgn="base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fa-IR" altLang="en-US" sz="4000" kern="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به عبارت دیگر، با افزایش قیمت کالا، تقاضای آن کاهش و با کاهش قیمت کالا، تقاضای آن افزایش می یابد</a:t>
            </a:r>
            <a:r>
              <a:rPr lang="fa-IR" altLang="en-US" sz="4000" kern="0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.</a:t>
            </a:r>
            <a:endParaRPr lang="fa-IR" altLang="en-US" sz="4000" kern="0" dirty="0">
              <a:solidFill>
                <a:srgbClr val="EEECE1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9" y="609600"/>
            <a:ext cx="1752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304800"/>
          </a:xfrm>
        </p:spPr>
        <p:txBody>
          <a:bodyPr>
            <a:noAutofit/>
          </a:bodyPr>
          <a:lstStyle/>
          <a:p>
            <a:pPr lvl="0" algn="ctr" rtl="1"/>
            <a:r>
              <a:rPr lang="fa-IR" altLang="en-US" sz="4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2</a:t>
            </a:r>
            <a:r>
              <a:rPr lang="en-US" altLang="en-US" sz="4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(</a:t>
            </a:r>
            <a:r>
              <a:rPr lang="fa-IR" altLang="en-US" sz="4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r>
              <a:rPr lang="fa-IR" altLang="en-US" sz="4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درآمد مصرف کننده :</a:t>
            </a:r>
            <a:r>
              <a:rPr lang="fa-IR" altLang="en-US" sz="4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br>
              <a:rPr lang="fa-IR" altLang="en-US" sz="4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</a:b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124200"/>
          </a:xfrm>
        </p:spPr>
        <p:txBody>
          <a:bodyPr/>
          <a:lstStyle/>
          <a:p>
            <a:pPr lvl="0" algn="just" rtl="1" fontAlgn="base">
              <a:lnSpc>
                <a:spcPct val="9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36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رابطه </a:t>
            </a:r>
            <a:r>
              <a:rPr lang="fa-IR" altLang="en-US" sz="36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مستقیم بین درآمد مصرف کننده و تقاضای </a:t>
            </a:r>
            <a:r>
              <a:rPr lang="fa-IR" altLang="en-US" sz="36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کالاهاوجود </a:t>
            </a:r>
            <a:r>
              <a:rPr lang="fa-IR" altLang="en-US" sz="36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دارد </a:t>
            </a:r>
            <a:r>
              <a:rPr lang="fa-IR" altLang="en-US" sz="36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با افزایش درآمد مصرف کننده ، تقاضا برای کالاها افزایش می یابد</a:t>
            </a:r>
            <a:r>
              <a:rPr lang="fa-IR" altLang="en-US" sz="36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r>
              <a:rPr lang="fa-IR" altLang="en-US" sz="36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و برعکس.</a:t>
            </a:r>
            <a:endParaRPr lang="fa-IR" altLang="en-US" sz="3600" kern="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</a:endParaRP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7494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4"/>
    </mc:Choice>
    <mc:Fallback xmlns="">
      <p:transition spd="slow" advTm="2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fa-IR" altLang="en-US" sz="54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3) </a:t>
            </a:r>
            <a:r>
              <a:rPr lang="fa-IR" altLang="en-US" sz="5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قیمت سایر کالاها  : </a:t>
            </a:r>
            <a:r>
              <a:rPr lang="fa-IR" alt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    </a:t>
            </a:r>
            <a:br>
              <a:rPr lang="fa-IR" alt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28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-  </a:t>
            </a:r>
            <a:r>
              <a:rPr lang="fa-IR" altLang="en-US" sz="28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کالاهای </a:t>
            </a:r>
            <a:r>
              <a:rPr lang="fa-IR" altLang="en-US" sz="28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مکمل          </a:t>
            </a:r>
            <a:r>
              <a:rPr lang="en-US" altLang="en-US" sz="2800" kern="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Py</a:t>
            </a:r>
            <a:r>
              <a:rPr lang="en-US" altLang="en-US" sz="28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↑→ </a:t>
            </a:r>
            <a:r>
              <a:rPr lang="en-US" altLang="en-US" sz="2800" kern="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Dx</a:t>
            </a:r>
            <a:r>
              <a:rPr lang="en-US" altLang="en-US" sz="28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↓</a:t>
            </a:r>
            <a:endParaRPr lang="fa-IR" altLang="en-US" sz="2800" kern="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B Nazanin" panose="00000400000000000000" pitchFamily="2" charset="-78"/>
            </a:endParaRP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28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-  کالاهای </a:t>
            </a:r>
            <a:r>
              <a:rPr lang="fa-IR" altLang="en-US" sz="28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جانشين          </a:t>
            </a:r>
            <a:r>
              <a:rPr lang="en-US" altLang="en-US" sz="2800" kern="0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Pz</a:t>
            </a:r>
            <a:r>
              <a:rPr lang="en-US" altLang="en-US" sz="28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↑→</a:t>
            </a:r>
            <a:r>
              <a:rPr lang="en-US" altLang="en-US" sz="2800" kern="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Dx</a:t>
            </a:r>
            <a:r>
              <a:rPr lang="en-US" altLang="en-US" sz="28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↑</a:t>
            </a:r>
            <a:r>
              <a:rPr lang="fa-IR" altLang="en-US" sz="28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                      </a:t>
            </a: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دو کالای مکمل لازم و ملزوم یکدیگرند، با یکدیگر و تواماً مصرف می شوند، مانند  قند و چای ، ماشین و بنزین.</a:t>
            </a: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دو کالای جانشین کالاهایی هستند که </a:t>
            </a:r>
            <a:r>
              <a:rPr lang="fa-IR" altLang="en-US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خدمات مشابه داشته و به </a:t>
            </a:r>
            <a:r>
              <a:rPr lang="fa-IR" altLang="en-US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جای یکدیگر قابل استفاده هستند مانند  قند و شکر، چلو کباب و ساندویچ</a:t>
            </a: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با افزایش قیمت یکی از دو کالای مکمل تقاضای دیگری کاهش می یابد و بر عکس.</a:t>
            </a: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B Nazanin" panose="00000400000000000000" pitchFamily="2" charset="-78"/>
              </a:rPr>
              <a:t>با افزایش قیمت یکی از دو کالای جانشین تقاضای دیگری افزایش می یابد و برعکس.</a:t>
            </a:r>
            <a:endParaRPr lang="en-US" altLang="en-US" kern="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17494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55"/>
    </mc:Choice>
    <mc:Fallback xmlns="">
      <p:transition spd="slow" advTm="9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rtl="1"/>
            <a:r>
              <a:rPr lang="fa-IR" altLang="en-US" sz="54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4</a:t>
            </a:r>
            <a:r>
              <a:rPr lang="en-US" altLang="en-US" sz="54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(</a:t>
            </a:r>
            <a:r>
              <a:rPr lang="fa-IR" altLang="en-US" sz="54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r>
              <a:rPr lang="fa-IR" altLang="en-US" sz="5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سلیقه و ترجیحات مصرف کننده :</a:t>
            </a:r>
            <a:br>
              <a:rPr lang="fa-IR" altLang="en-US" sz="5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 rtl="1" fontAlgn="base"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40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تصمیم </a:t>
            </a:r>
            <a:r>
              <a:rPr lang="fa-IR" altLang="en-US" sz="40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نهایی درخرید کالاها و خدمات به سلیقه و ترجیحات مصرف کننده بستگی دارد.</a:t>
            </a:r>
          </a:p>
          <a:p>
            <a:pPr lvl="0" algn="just" rtl="1" fontAlgn="base"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40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به عبارت دیگر، این سلیقه و ترجیحات مصرف کننده است که نهایتا تعیین </a:t>
            </a:r>
            <a:r>
              <a:rPr lang="fa-IR" altLang="en-US" sz="40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می</a:t>
            </a:r>
            <a:r>
              <a:rPr lang="en-US" altLang="en-US" sz="40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r>
              <a:rPr lang="fa-IR" altLang="en-US" sz="40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نماید </a:t>
            </a:r>
            <a:r>
              <a:rPr lang="fa-IR" altLang="en-US" sz="40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درآمد خود را به مصرف کدام کالا برساند.</a:t>
            </a:r>
            <a:endParaRPr lang="en-US" altLang="en-US" sz="4000" kern="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Arial"/>
            </a:endParaRP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09600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1"/>
    </mc:Choice>
    <mc:Fallback xmlns="">
      <p:transition spd="slow" advTm="1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649</Words>
  <Application>Microsoft Office PowerPoint</Application>
  <PresentationFormat>On-screen Show (4:3)</PresentationFormat>
  <Paragraphs>62</Paragraphs>
  <Slides>21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Concourse</vt:lpstr>
      <vt:lpstr>24_Flow</vt:lpstr>
      <vt:lpstr>PowerPoint Presentation</vt:lpstr>
      <vt:lpstr>PowerPoint Presentation</vt:lpstr>
      <vt:lpstr>PowerPoint Presentation</vt:lpstr>
      <vt:lpstr>سرفصل ها</vt:lpstr>
      <vt:lpstr>مهمترین عوامل موثر بر تقاضای یک کالا :</vt:lpstr>
      <vt:lpstr>1) قیمت کالا</vt:lpstr>
      <vt:lpstr>2( درآمد مصرف کننده :  </vt:lpstr>
      <vt:lpstr>3) قیمت سایر کالاها  :       </vt:lpstr>
      <vt:lpstr>4( سلیقه و ترجیحات مصرف کننده : </vt:lpstr>
      <vt:lpstr>5) انتظارات قیمت</vt:lpstr>
      <vt:lpstr>6) شرایط آب و هوایی</vt:lpstr>
      <vt:lpstr>PowerPoint Presentation</vt:lpstr>
      <vt:lpstr>1)قیمت کالاها: </vt:lpstr>
      <vt:lpstr>2)قیمت نهاده های تولیدی: </vt:lpstr>
      <vt:lpstr>3)تکنولوژی: </vt:lpstr>
      <vt:lpstr>4)مالیات</vt:lpstr>
      <vt:lpstr>5) یارانه</vt:lpstr>
      <vt:lpstr>6- انتظارات قیمت</vt:lpstr>
      <vt:lpstr>خلاصه ای از جلسه4</vt:lpstr>
      <vt:lpstr>خود آزمایی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ایلیا</dc:creator>
  <cp:lastModifiedBy>M.N</cp:lastModifiedBy>
  <cp:revision>9</cp:revision>
  <dcterms:created xsi:type="dcterms:W3CDTF">2006-08-16T00:00:00Z</dcterms:created>
  <dcterms:modified xsi:type="dcterms:W3CDTF">2020-04-12T15:43:03Z</dcterms:modified>
</cp:coreProperties>
</file>