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90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9" r:id="rId11"/>
    <p:sldId id="286" r:id="rId12"/>
    <p:sldId id="28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50" autoAdjust="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F40FE-3986-49DA-8973-8EF1E1B54D13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2B319-C65B-4B37-A3B1-0DF862B6E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3E938-5BB6-4750-AD81-BDDA4873C023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7C0C-214E-4C07-843B-80A5E1CAA4CB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6327-C909-4EBD-99C4-7E24C9306A2B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9849-271B-4998-AF97-89B3E2ECA15E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91E16-A555-464F-8026-755F658E279A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6D64-FE23-455B-B849-3D89691C6CBA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81F4F-7232-4F7E-945C-ECCBD8F166EE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23961-4AF3-4AC5-A6E2-20422BC744EC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5B414-31D8-49A2-83EC-5DAA21A78FA6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E42B7-FE4B-485D-BF87-981BC6289F28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99FA9-94E9-4BC8-B8A6-ABA353A17DD2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F2B36FD-6049-402E-A921-70B69FC0A91A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F:\&#1580;&#1604;&#1587;&#1607;%203%20&#1570;&#1586;%20&#1605;&#1740;&#1705;&#1585;&#1608;&#1576;\&#1608;&#1740;&#1587;%20&#1580;&#1604;&#1587;&#1607;%203\VID-20200408-WA0003.mp4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3%20&#1570;&#1586;%20&#1605;&#1740;&#1705;&#1585;&#1608;&#1576;\&#1608;&#1740;&#1587;%20&#1580;&#1604;&#1587;&#1607;%203\&#1604;&#1575;&#1605;&#1604;.m4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ihanazma.com/consumable-product/microscope-lamel/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3%20&#1570;&#1586;%20&#1605;&#1740;&#1705;&#1585;&#1608;&#1576;\&#1608;&#1740;&#1587;%20&#1580;&#1604;&#1587;&#1607;%203\&#1705;&#1575;&#1585;&#1576;&#1585;&#1583;%20&#1604;&#1575;&#1605;&#1604;.m4a" TargetMode="Externa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3%20&#1570;&#1586;%20&#1605;&#1740;&#1705;&#1585;&#1608;&#1576;\&#1608;&#1740;&#1587;%20&#1580;&#1604;&#1587;&#1607;%203\1-&#1605;&#1740;&#1705;&#1585;&#1608;&#1587;&#1705;&#1662;.m4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3%20&#1570;&#1586;%20&#1605;&#1740;&#1705;&#1585;&#1608;&#1576;\&#1608;&#1740;&#1587;%20&#1580;&#1604;&#1587;&#1607;%203\3_&#1605;&#1740;&#1705;&#1585;&#1608;&#1587;&#1705;&#1608;&#1662;.m4a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3%20&#1570;&#1586;%20&#1605;&#1740;&#1705;&#1585;&#1608;&#1576;\&#1608;&#1740;&#1587;%20&#1580;&#1604;&#1587;&#1607;%203\&#1575;&#1580;&#1586;&#1575;%20&#1606;&#1608;&#1585;&#1740;.m4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3%20&#1570;&#1586;%20&#1605;&#1740;&#1705;&#1585;&#1608;&#1576;\&#1608;&#1740;&#1587;%20&#1580;&#1604;&#1587;&#1607;%203\&#1575;&#1580;&#1586;&#1575;%20&#1605;&#1705;&#1575;&#1606;&#1740;&#1705;&#1740;%201.m4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3%20&#1570;&#1586;%20&#1605;&#1740;&#1705;&#1585;&#1608;&#1576;\&#1608;&#1740;&#1587;%20&#1580;&#1604;&#1587;&#1607;%203\&#1575;&#1580;&#1586;&#1575;2.m4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3%20&#1570;&#1586;%20&#1605;&#1740;&#1705;&#1585;&#1608;&#1576;\&#1608;&#1740;&#1587;%20&#1580;&#1604;&#1587;&#1607;%203\&#1575;&#1580;&#1586;&#1575;3.m4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3%20&#1570;&#1586;%20&#1605;&#1740;&#1705;&#1585;&#1608;&#1576;\&#1608;&#1740;&#1587;%20&#1580;&#1604;&#1587;&#1607;%203\&#1575;&#1580;&#1586;&#1575;4.m4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3%20&#1570;&#1586;%20&#1605;&#1740;&#1705;&#1585;&#1608;&#1576;\&#1608;&#1740;&#1587;%20&#1580;&#1604;&#1587;&#1607;%203\&#1604;&#1575;&#1605;.m4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4038600"/>
          </a:xfrm>
        </p:spPr>
        <p:txBody>
          <a:bodyPr>
            <a:normAutofit fontScale="92500" lnSpcReduction="10000"/>
          </a:bodyPr>
          <a:lstStyle/>
          <a:p>
            <a:pPr rtl="1"/>
            <a:r>
              <a:rPr lang="fa-IR" dirty="0" smtClean="0">
                <a:cs typeface="B Nazanin" pitchFamily="2" charset="-78"/>
              </a:rPr>
              <a:t>بسمه تعالی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وزارت علوم، تحقیقات و فناوری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دانشگاه فنی و حرفه ای آذربایجان غربی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آموزشکده فنی دختران ارومیه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گروه صنایع غذایی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آزمایشگاه میکروب شناسی مواد غذایی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(دوره کارشناسی)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مدرس : فهیمه بابایی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جلسه سوم: آشنایی با طرزکار میکروسکوپ نوری</a:t>
            </a:r>
            <a:endParaRPr lang="en-US" dirty="0" smtClean="0">
              <a:cs typeface="B Nazanin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VID-20200408-WA000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384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لام  لامل</a:t>
            </a:r>
            <a:endParaRPr lang="en-US" dirty="0"/>
          </a:p>
        </p:txBody>
      </p:sp>
      <p:pic>
        <p:nvPicPr>
          <p:cNvPr id="1026" name="Picture 2" descr="C:\Users\babaee\Desktop\فهیمه بابایی\تصاویر\لام و لامل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133600"/>
            <a:ext cx="5029199" cy="37338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لامل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fontAlgn="base"/>
            <a:r>
              <a:rPr lang="ar-SA" b="1" dirty="0" smtClean="0"/>
              <a:t>لامل میکروسکوپ</a:t>
            </a:r>
            <a:r>
              <a:rPr lang="ar-SA" dirty="0" smtClean="0"/>
              <a:t> یک صفحه ی نازک تخت از مواد شفاف (مانند شیشه) با ضخامت متر از یک میلیمتر و عرض حدود 20 میلیمتر و در شکل های مستطیلی ، مربعی و دایره ای می باشد که برای </a:t>
            </a:r>
            <a:r>
              <a:rPr lang="fa-IR" dirty="0" smtClean="0"/>
              <a:t>نشان </a:t>
            </a:r>
            <a:r>
              <a:rPr lang="ar-SA" dirty="0" smtClean="0"/>
              <a:t>دادن یک نمونه زیر میکروسکوپ روی نمونه ی ریخته شدن روی لام میکروسکوپ قرار می گیرد</a:t>
            </a:r>
            <a:r>
              <a:rPr lang="en-US" dirty="0" smtClean="0"/>
              <a:t>.</a:t>
            </a:r>
          </a:p>
          <a:p>
            <a:pPr algn="r"/>
            <a:endParaRPr lang="en-US" dirty="0"/>
          </a:p>
        </p:txBody>
      </p:sp>
      <p:pic>
        <p:nvPicPr>
          <p:cNvPr id="4" name="لامل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62000" y="4572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لامل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SA" dirty="0" smtClean="0"/>
              <a:t>از </a:t>
            </a:r>
            <a:r>
              <a:rPr lang="ar-SA" u="sng" dirty="0" smtClean="0">
                <a:hlinkClick r:id="rId3"/>
              </a:rPr>
              <a:t>لامل میکروسکوپ</a:t>
            </a:r>
            <a:r>
              <a:rPr lang="en-US" dirty="0" smtClean="0"/>
              <a:t> </a:t>
            </a:r>
            <a:r>
              <a:rPr lang="ar-SA" dirty="0" smtClean="0"/>
              <a:t>برای</a:t>
            </a:r>
            <a:r>
              <a:rPr lang="fa-IR" dirty="0" smtClean="0"/>
              <a:t> </a:t>
            </a:r>
            <a:r>
              <a:rPr lang="ar-SA" dirty="0" smtClean="0"/>
              <a:t>محبوس و ایزوله کردن نمونه، جلوگیری از تاثیر گرد و غبار روی نمونه، اجتناب از تماس های تصادفی یا برخورد لنز میکروسکوپ با نمونه، به تاخیر انداختن دهیدراته شدن و اکسیداسیون نمونه </a:t>
            </a:r>
            <a:r>
              <a:rPr lang="fa-IR" dirty="0" smtClean="0"/>
              <a:t>و ...</a:t>
            </a:r>
            <a:r>
              <a:rPr lang="ar-SA" dirty="0" smtClean="0"/>
              <a:t> استفاده می شود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کاربرد لامل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914400" y="3810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800" dirty="0" smtClean="0">
                <a:cs typeface="+mn-cs"/>
              </a:rPr>
              <a:t>میکروسکوپهای نوری</a:t>
            </a:r>
            <a:endParaRPr lang="en-US" sz="28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dirty="0" smtClean="0">
                <a:cs typeface="+mn-cs"/>
              </a:rPr>
              <a:t>میکروسکوپهای نوری معمولی که در تحقیقات بیولوژیکی و پزشکی بکار می‌روند دو دسته می‌باشند. یک دسته دارای چشمه نوری مجزا از میکروسکوپ می‌باشند و دسته دوم میکروسکوپهایی می‌باشند که دارای چشمه نوری تعبیه شده در میکروسکوپ می‌باشند. میکروسکوپهای معمولی مدرن مورد استفاده از نوع دوم می‌باشد و تقریبا ساخت و استفاده نوع اول منسوخ شده است.</a:t>
            </a:r>
            <a:endParaRPr lang="en-US" sz="2800" dirty="0">
              <a:cs typeface="+mn-cs"/>
            </a:endParaRPr>
          </a:p>
        </p:txBody>
      </p:sp>
      <p:pic>
        <p:nvPicPr>
          <p:cNvPr id="5" name="1-میکروسکپ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371600" y="609600"/>
            <a:ext cx="304800" cy="3048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+mn-cs"/>
              </a:rPr>
              <a:t>اجزا تشکیل دهنده میکروسکوپ نوری</a:t>
            </a:r>
            <a:endParaRPr lang="en-US" sz="2800" dirty="0">
              <a:cs typeface="+mn-cs"/>
            </a:endParaRPr>
          </a:p>
        </p:txBody>
      </p:sp>
      <p:pic>
        <p:nvPicPr>
          <p:cNvPr id="4" name="image" descr="https://www.uplooder.net/img/image/59/fbb0a521d3d5d890a45846ecda396e93/microscope.pn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5485" y="1600200"/>
            <a:ext cx="4833029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3_میکروسکوپ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914400" y="609600"/>
            <a:ext cx="304800" cy="3048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2800" dirty="0" smtClean="0">
                <a:cs typeface="+mn-cs"/>
              </a:rPr>
              <a:t>اجزای نوری :</a:t>
            </a:r>
            <a:endParaRPr lang="en-US" sz="28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 fontAlgn="base"/>
            <a:r>
              <a:rPr lang="fa-IR" sz="2800" dirty="0" smtClean="0">
                <a:cs typeface="+mn-cs"/>
              </a:rPr>
              <a:t>۱- </a:t>
            </a:r>
            <a:r>
              <a:rPr lang="ar-SA" sz="2800" dirty="0" smtClean="0">
                <a:cs typeface="+mn-cs"/>
              </a:rPr>
              <a:t>اجزای نوری عمدتاً مشتمل بر منبع تغذیه نور و قطعات مرتبط با آن میباشد ، از قبیل لامپ با ولتاژ </a:t>
            </a:r>
            <a:r>
              <a:rPr lang="fa-IR" sz="2800" dirty="0" smtClean="0">
                <a:cs typeface="+mn-cs"/>
              </a:rPr>
              <a:t>۲۰</a:t>
            </a:r>
            <a:r>
              <a:rPr lang="ar-SA" sz="2800" dirty="0" smtClean="0">
                <a:cs typeface="+mn-cs"/>
              </a:rPr>
              <a:t> وات ، فیلتر تصحیح نور و کندانسور که کندانسور مشمل بر پنج قطعه است که نور را تصحیح کرده و بر روی نمونه یا شیء مورد بررسی متمرکز میکند</a:t>
            </a:r>
            <a:endParaRPr lang="fa-IR" sz="2800" dirty="0" smtClean="0">
              <a:cs typeface="+mn-cs"/>
            </a:endParaRPr>
          </a:p>
          <a:p>
            <a:pPr algn="r" rtl="1" fontAlgn="base"/>
            <a:r>
              <a:rPr lang="fa-IR" sz="2800" dirty="0" smtClean="0">
                <a:cs typeface="+mn-cs"/>
              </a:rPr>
              <a:t>۲- </a:t>
            </a:r>
            <a:r>
              <a:rPr lang="ar-SA" sz="2800" dirty="0" smtClean="0">
                <a:cs typeface="+mn-cs"/>
              </a:rPr>
              <a:t>فیلتر رنگی ( تصحیح نور ) </a:t>
            </a:r>
            <a:endParaRPr lang="fa-IR" sz="2800" dirty="0" smtClean="0">
              <a:cs typeface="+mn-cs"/>
            </a:endParaRPr>
          </a:p>
          <a:p>
            <a:pPr algn="r" rtl="1" fontAlgn="base"/>
            <a:r>
              <a:rPr lang="fa-IR" sz="2800" dirty="0" smtClean="0">
                <a:cs typeface="+mn-cs"/>
              </a:rPr>
              <a:t>۳- </a:t>
            </a:r>
            <a:r>
              <a:rPr lang="ar-SA" sz="2800" dirty="0" smtClean="0">
                <a:cs typeface="+mn-cs"/>
              </a:rPr>
              <a:t>دیافراگم که حجم نور را تنظیم میکند</a:t>
            </a:r>
            <a:endParaRPr lang="en-US" sz="2800" dirty="0" smtClean="0">
              <a:cs typeface="+mn-cs"/>
            </a:endParaRPr>
          </a:p>
          <a:p>
            <a:pPr algn="r" rtl="1" fontAlgn="base"/>
            <a:r>
              <a:rPr lang="fa-IR" sz="2800" dirty="0" smtClean="0">
                <a:cs typeface="+mn-cs"/>
              </a:rPr>
              <a:t>۴- </a:t>
            </a:r>
            <a:r>
              <a:rPr lang="ar-SA" sz="2800" dirty="0" smtClean="0">
                <a:cs typeface="+mn-cs"/>
              </a:rPr>
              <a:t>دو عدد عدسی محدب </a:t>
            </a:r>
            <a:endParaRPr lang="fa-IR" sz="2800" dirty="0" smtClean="0">
              <a:cs typeface="+mn-cs"/>
            </a:endParaRPr>
          </a:p>
          <a:p>
            <a:pPr algn="r" rtl="1" fontAlgn="base"/>
            <a:r>
              <a:rPr lang="fa-IR" sz="2800" dirty="0" smtClean="0">
                <a:cs typeface="+mn-cs"/>
              </a:rPr>
              <a:t>۵- </a:t>
            </a:r>
            <a:r>
              <a:rPr lang="ar-SA" sz="2800" dirty="0" smtClean="0">
                <a:cs typeface="+mn-cs"/>
              </a:rPr>
              <a:t>پیچ نگهدارنده کندانسور</a:t>
            </a:r>
            <a:endParaRPr lang="fa-IR" sz="2800" dirty="0" smtClean="0">
              <a:cs typeface="+mn-cs"/>
            </a:endParaRPr>
          </a:p>
          <a:p>
            <a:pPr algn="r" rtl="1" fontAlgn="base"/>
            <a:r>
              <a:rPr lang="ar-SA" sz="2800" dirty="0" smtClean="0">
                <a:cs typeface="+mn-cs"/>
              </a:rPr>
              <a:t> </a:t>
            </a:r>
            <a:r>
              <a:rPr lang="fa-IR" sz="2800" dirty="0" smtClean="0">
                <a:cs typeface="+mn-cs"/>
              </a:rPr>
              <a:t>۶- </a:t>
            </a:r>
            <a:r>
              <a:rPr lang="ar-SA" sz="2800" dirty="0" smtClean="0">
                <a:cs typeface="+mn-cs"/>
              </a:rPr>
              <a:t>پیچ تنظیم دیافراگم</a:t>
            </a:r>
            <a:endParaRPr lang="en-US" sz="2800" dirty="0" smtClean="0">
              <a:cs typeface="+mn-cs"/>
            </a:endParaRPr>
          </a:p>
          <a:p>
            <a:pPr algn="r" rtl="1"/>
            <a:endParaRPr lang="en-US" sz="2800" dirty="0">
              <a:cs typeface="+mn-cs"/>
            </a:endParaRPr>
          </a:p>
        </p:txBody>
      </p:sp>
      <p:pic>
        <p:nvPicPr>
          <p:cNvPr id="4" name="اجزا نوری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43000" y="3810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2800" dirty="0" smtClean="0">
                <a:cs typeface="+mn-cs"/>
              </a:rPr>
              <a:t>اجزای مکانیکی :</a:t>
            </a:r>
            <a:r>
              <a:rPr lang="en-US" sz="2800" dirty="0" smtClean="0">
                <a:cs typeface="+mn-cs"/>
              </a:rPr>
              <a:t/>
            </a:r>
            <a:br>
              <a:rPr lang="en-US" sz="2800" dirty="0" smtClean="0">
                <a:cs typeface="+mn-cs"/>
              </a:rPr>
            </a:br>
            <a:endParaRPr lang="en-US" sz="28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fontAlgn="base"/>
            <a:r>
              <a:rPr lang="fa-IR" sz="2800" dirty="0" smtClean="0">
                <a:cs typeface="+mn-cs"/>
              </a:rPr>
              <a:t>۱- </a:t>
            </a:r>
            <a:r>
              <a:rPr lang="ar-SA" sz="2800" dirty="0" smtClean="0">
                <a:cs typeface="+mn-cs"/>
              </a:rPr>
              <a:t>پایه (</a:t>
            </a:r>
            <a:r>
              <a:rPr lang="en-US" sz="2800" dirty="0" smtClean="0">
                <a:cs typeface="+mn-cs"/>
              </a:rPr>
              <a:t>Base</a:t>
            </a:r>
            <a:r>
              <a:rPr lang="ar-SA" sz="2800" dirty="0" smtClean="0">
                <a:cs typeface="+mn-cs"/>
              </a:rPr>
              <a:t>) : کلیه قطعات میکروسکوپ بر روی پایه مستقر میباشد . در برخی از مدلهای میکروسکوپ نوری منبع نور ، فیوز و کابل برق در پایه تعبیه میگردد .</a:t>
            </a:r>
            <a:endParaRPr lang="en-US" sz="2800" dirty="0" smtClean="0">
              <a:cs typeface="+mn-cs"/>
            </a:endParaRPr>
          </a:p>
          <a:p>
            <a:pPr algn="r" rtl="1" fontAlgn="base"/>
            <a:r>
              <a:rPr lang="fa-IR" sz="2800" dirty="0" smtClean="0">
                <a:cs typeface="+mn-cs"/>
              </a:rPr>
              <a:t>۲- </a:t>
            </a:r>
            <a:r>
              <a:rPr lang="ar-SA" sz="2800" dirty="0" smtClean="0">
                <a:cs typeface="+mn-cs"/>
              </a:rPr>
              <a:t>دسته (</a:t>
            </a:r>
            <a:r>
              <a:rPr lang="en-US" sz="2800" dirty="0" smtClean="0">
                <a:cs typeface="+mn-cs"/>
              </a:rPr>
              <a:t>Handle</a:t>
            </a:r>
            <a:r>
              <a:rPr lang="ar-SA" sz="2800" dirty="0" smtClean="0">
                <a:cs typeface="+mn-cs"/>
              </a:rPr>
              <a:t>) : جهت حمل و نقل میکروسکوپ از دسته استفاده میشود . نکته قابل توجه آنکه به هنگام جابجایی میکروسکوپ آن را روی میز کار نمی کشیم .</a:t>
            </a:r>
            <a:endParaRPr lang="en-US" sz="2800" dirty="0" smtClean="0">
              <a:cs typeface="+mn-cs"/>
            </a:endParaRPr>
          </a:p>
          <a:p>
            <a:pPr algn="r" rtl="1"/>
            <a:endParaRPr lang="en-US" sz="2800" dirty="0">
              <a:cs typeface="+mn-cs"/>
            </a:endParaRPr>
          </a:p>
        </p:txBody>
      </p:sp>
      <p:pic>
        <p:nvPicPr>
          <p:cNvPr id="4" name="اجزا مکانیکی 1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62000" y="3048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2800" dirty="0" smtClean="0">
                <a:cs typeface="+mn-cs"/>
              </a:rPr>
              <a:t>اجزای مکانیکی :</a:t>
            </a:r>
            <a:endParaRPr lang="en-US" sz="28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dirty="0" smtClean="0">
                <a:cs typeface="+mn-cs"/>
              </a:rPr>
              <a:t>۳- </a:t>
            </a:r>
            <a:r>
              <a:rPr lang="ar-SA" sz="2800" dirty="0" smtClean="0">
                <a:cs typeface="+mn-cs"/>
              </a:rPr>
              <a:t>لوله میکروسکوپ (</a:t>
            </a:r>
            <a:r>
              <a:rPr lang="en-US" sz="2800" dirty="0" smtClean="0">
                <a:cs typeface="+mn-cs"/>
              </a:rPr>
              <a:t>Barrel</a:t>
            </a:r>
            <a:r>
              <a:rPr lang="ar-SA" sz="2800" dirty="0" smtClean="0">
                <a:cs typeface="+mn-cs"/>
              </a:rPr>
              <a:t>): مشتمل بر عدسی شیئی (</a:t>
            </a:r>
            <a:r>
              <a:rPr lang="en-US" sz="2800" dirty="0" smtClean="0">
                <a:cs typeface="+mn-cs"/>
              </a:rPr>
              <a:t>Ocular lens</a:t>
            </a:r>
            <a:r>
              <a:rPr lang="ar-SA" sz="2800" dirty="0" smtClean="0">
                <a:cs typeface="+mn-cs"/>
              </a:rPr>
              <a:t>) و عدسی چشمی(</a:t>
            </a:r>
            <a:r>
              <a:rPr lang="en-US" sz="2800" dirty="0" smtClean="0">
                <a:cs typeface="+mn-cs"/>
              </a:rPr>
              <a:t>Objective lens</a:t>
            </a:r>
            <a:r>
              <a:rPr lang="ar-SA" sz="2800" dirty="0" smtClean="0">
                <a:cs typeface="+mn-cs"/>
              </a:rPr>
              <a:t>) که با بزرگنــمائی های مختلف طراحی می شوند. عــدسی شیـئی دارای بزرگنمائی های </a:t>
            </a:r>
            <a:r>
              <a:rPr lang="en-US" sz="2800" dirty="0" smtClean="0">
                <a:cs typeface="+mn-cs"/>
              </a:rPr>
              <a:t>X</a:t>
            </a:r>
            <a:r>
              <a:rPr lang="ar-SA" sz="2800" dirty="0" smtClean="0">
                <a:cs typeface="+mn-cs"/>
              </a:rPr>
              <a:t>4 ، </a:t>
            </a:r>
            <a:r>
              <a:rPr lang="en-US" sz="2800" dirty="0" smtClean="0">
                <a:cs typeface="+mn-cs"/>
              </a:rPr>
              <a:t>X</a:t>
            </a:r>
            <a:r>
              <a:rPr lang="ar-SA" sz="2800" dirty="0" smtClean="0">
                <a:cs typeface="+mn-cs"/>
              </a:rPr>
              <a:t>10 ،</a:t>
            </a:r>
            <a:r>
              <a:rPr lang="en-US" sz="2800" dirty="0" smtClean="0">
                <a:cs typeface="+mn-cs"/>
              </a:rPr>
              <a:t>X</a:t>
            </a:r>
            <a:r>
              <a:rPr lang="ar-SA" sz="2800" dirty="0" smtClean="0">
                <a:cs typeface="+mn-cs"/>
              </a:rPr>
              <a:t>40 ، </a:t>
            </a:r>
            <a:r>
              <a:rPr lang="en-US" sz="2800" dirty="0" smtClean="0">
                <a:cs typeface="+mn-cs"/>
              </a:rPr>
              <a:t>X</a:t>
            </a:r>
            <a:r>
              <a:rPr lang="ar-SA" sz="2800" dirty="0" smtClean="0">
                <a:cs typeface="+mn-cs"/>
              </a:rPr>
              <a:t>60 و </a:t>
            </a:r>
            <a:r>
              <a:rPr lang="en-US" sz="2800" dirty="0" smtClean="0">
                <a:cs typeface="+mn-cs"/>
              </a:rPr>
              <a:t>X</a:t>
            </a:r>
            <a:r>
              <a:rPr lang="ar-SA" sz="2800" dirty="0" smtClean="0">
                <a:cs typeface="+mn-cs"/>
              </a:rPr>
              <a:t>100 و عدسی چشمی دارای بزرگنمائی های </a:t>
            </a:r>
            <a:r>
              <a:rPr lang="en-US" sz="2800" dirty="0" smtClean="0">
                <a:cs typeface="+mn-cs"/>
              </a:rPr>
              <a:t>X</a:t>
            </a:r>
            <a:r>
              <a:rPr lang="ar-SA" sz="2800" dirty="0" smtClean="0">
                <a:cs typeface="+mn-cs"/>
              </a:rPr>
              <a:t>10 ، </a:t>
            </a:r>
            <a:r>
              <a:rPr lang="en-US" sz="2800" dirty="0" smtClean="0">
                <a:cs typeface="+mn-cs"/>
              </a:rPr>
              <a:t>X</a:t>
            </a:r>
            <a:r>
              <a:rPr lang="ar-SA" sz="2800" dirty="0" smtClean="0">
                <a:cs typeface="+mn-cs"/>
              </a:rPr>
              <a:t>15 ، </a:t>
            </a:r>
            <a:r>
              <a:rPr lang="en-US" sz="2800" dirty="0" smtClean="0">
                <a:cs typeface="+mn-cs"/>
              </a:rPr>
              <a:t>X</a:t>
            </a:r>
            <a:r>
              <a:rPr lang="ar-SA" sz="2800" dirty="0" smtClean="0">
                <a:cs typeface="+mn-cs"/>
              </a:rPr>
              <a:t>18 میباشد که بسته به نوع میکروسکوپ متفاوت است. عدسی شیئی معمولاً از چندین عدسی محدب که در آن تعبیه شده است تشکیل میگردد.</a:t>
            </a:r>
            <a:endParaRPr lang="en-US" sz="2800" dirty="0" smtClean="0">
              <a:cs typeface="+mn-cs"/>
            </a:endParaRPr>
          </a:p>
          <a:p>
            <a:pPr algn="r" rtl="1"/>
            <a:endParaRPr lang="en-US" sz="2800" dirty="0">
              <a:cs typeface="+mn-cs"/>
            </a:endParaRPr>
          </a:p>
        </p:txBody>
      </p:sp>
      <p:pic>
        <p:nvPicPr>
          <p:cNvPr id="4" name="اجزا2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8200" y="3810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2800" dirty="0" smtClean="0">
                <a:cs typeface="+mn-cs"/>
              </a:rPr>
              <a:t>اجزای مکانیکی :</a:t>
            </a:r>
            <a:endParaRPr lang="en-US" sz="28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fontAlgn="base"/>
            <a:r>
              <a:rPr lang="fa-IR" sz="2800" dirty="0" smtClean="0">
                <a:cs typeface="+mn-cs"/>
              </a:rPr>
              <a:t>۴- </a:t>
            </a:r>
            <a:r>
              <a:rPr lang="ar-SA" sz="2800" dirty="0" smtClean="0">
                <a:cs typeface="+mn-cs"/>
              </a:rPr>
              <a:t>صفحه گردان یا متحرک (</a:t>
            </a:r>
            <a:r>
              <a:rPr lang="en-US" sz="2800" dirty="0" smtClean="0">
                <a:cs typeface="+mn-cs"/>
              </a:rPr>
              <a:t>Revolver</a:t>
            </a:r>
            <a:r>
              <a:rPr lang="ar-SA" sz="2800" dirty="0" smtClean="0">
                <a:cs typeface="+mn-cs"/>
              </a:rPr>
              <a:t>) : عدسیهای شیئی بر روی این صفحه قرار میگیرند و با چرخاندن آن موقعیت عدسیهای شیئی تغییر میکند.</a:t>
            </a:r>
            <a:endParaRPr lang="en-US" sz="2800" dirty="0" smtClean="0">
              <a:cs typeface="+mn-cs"/>
            </a:endParaRPr>
          </a:p>
          <a:p>
            <a:pPr algn="r" rtl="1" fontAlgn="base"/>
            <a:r>
              <a:rPr lang="fa-IR" sz="2800" dirty="0" smtClean="0">
                <a:cs typeface="+mn-cs"/>
              </a:rPr>
              <a:t>۵- </a:t>
            </a:r>
            <a:r>
              <a:rPr lang="ar-SA" sz="2800" dirty="0" smtClean="0">
                <a:cs typeface="+mn-cs"/>
              </a:rPr>
              <a:t>پیچ حرکات تند (</a:t>
            </a:r>
            <a:r>
              <a:rPr lang="en-US" sz="2800" dirty="0" err="1" smtClean="0">
                <a:cs typeface="+mn-cs"/>
              </a:rPr>
              <a:t>Macrometrique</a:t>
            </a:r>
            <a:r>
              <a:rPr lang="ar-SA" sz="2800" dirty="0" smtClean="0">
                <a:cs typeface="+mn-cs"/>
              </a:rPr>
              <a:t>) : این پیچ بر روی دسته تعبیه شده است و باعث میگردد که صفحه پلاتین با سرعت بیشتری در جهت عمودی جابجا شود.</a:t>
            </a:r>
            <a:endParaRPr lang="en-US" sz="2800" dirty="0" smtClean="0">
              <a:cs typeface="+mn-cs"/>
            </a:endParaRPr>
          </a:p>
          <a:p>
            <a:pPr algn="r" rtl="1" fontAlgn="base"/>
            <a:r>
              <a:rPr lang="fa-IR" sz="2800" dirty="0" smtClean="0">
                <a:cs typeface="+mn-cs"/>
              </a:rPr>
              <a:t>۶- </a:t>
            </a:r>
            <a:r>
              <a:rPr lang="ar-SA" sz="2800" dirty="0" smtClean="0">
                <a:cs typeface="+mn-cs"/>
              </a:rPr>
              <a:t>پیچ حرکات کند (</a:t>
            </a:r>
            <a:r>
              <a:rPr lang="en-US" sz="2800" dirty="0" err="1" smtClean="0">
                <a:cs typeface="+mn-cs"/>
              </a:rPr>
              <a:t>Micrometrique</a:t>
            </a:r>
            <a:r>
              <a:rPr lang="ar-SA" sz="2800" dirty="0" smtClean="0">
                <a:cs typeface="+mn-cs"/>
              </a:rPr>
              <a:t>) : این پیچ بر روی پیچ حرکات تند قرار داد و صفحه پلاتین را در جهت عمودی و درحد میکرون جابجا میکند .</a:t>
            </a:r>
            <a:endParaRPr lang="en-US" sz="2800" dirty="0" smtClean="0">
              <a:cs typeface="+mn-cs"/>
            </a:endParaRPr>
          </a:p>
          <a:p>
            <a:pPr algn="r" rtl="1"/>
            <a:endParaRPr lang="en-US" sz="2800" dirty="0">
              <a:cs typeface="+mn-cs"/>
            </a:endParaRPr>
          </a:p>
        </p:txBody>
      </p:sp>
      <p:pic>
        <p:nvPicPr>
          <p:cNvPr id="4" name="اجزا3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90600" y="4572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2800" dirty="0" smtClean="0">
                <a:cs typeface="+mn-cs"/>
              </a:rPr>
              <a:t>اجزای مکانیکی :</a:t>
            </a:r>
            <a:endParaRPr lang="en-US" sz="28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fontAlgn="base"/>
            <a:r>
              <a:rPr lang="fa-IR" sz="2800" dirty="0" smtClean="0">
                <a:cs typeface="+mn-cs"/>
              </a:rPr>
              <a:t>۷- </a:t>
            </a:r>
            <a:r>
              <a:rPr lang="ar-SA" sz="2800" dirty="0" smtClean="0">
                <a:cs typeface="+mn-cs"/>
              </a:rPr>
              <a:t>صفحه پلاتین (</a:t>
            </a:r>
            <a:r>
              <a:rPr lang="en-US" sz="2800" dirty="0" err="1" smtClean="0">
                <a:cs typeface="+mn-cs"/>
              </a:rPr>
              <a:t>Platine</a:t>
            </a:r>
            <a:r>
              <a:rPr lang="en-US" sz="2800" dirty="0" smtClean="0">
                <a:cs typeface="+mn-cs"/>
              </a:rPr>
              <a:t> plate</a:t>
            </a:r>
            <a:r>
              <a:rPr lang="ar-SA" sz="2800" dirty="0" smtClean="0">
                <a:cs typeface="+mn-cs"/>
              </a:rPr>
              <a:t>) : صفحه ای است که نمونه مورد نظر روی آن قرار میگیرد و در جهت طول و عرض دارای دو خط کش مدرج میباشد که جهت ثبت و یادداشت مکان یک نمونه خاص بکار میرود .</a:t>
            </a:r>
            <a:endParaRPr lang="en-US" sz="2800" dirty="0" smtClean="0">
              <a:cs typeface="+mn-cs"/>
            </a:endParaRPr>
          </a:p>
          <a:p>
            <a:pPr algn="r" rtl="1" fontAlgn="base"/>
            <a:r>
              <a:rPr lang="fa-IR" sz="2800" dirty="0" smtClean="0">
                <a:cs typeface="+mn-cs"/>
              </a:rPr>
              <a:t>۸- </a:t>
            </a:r>
            <a:r>
              <a:rPr lang="ar-SA" sz="2800" dirty="0" smtClean="0">
                <a:cs typeface="+mn-cs"/>
              </a:rPr>
              <a:t>پیچ طول و عرض : این پیچ زیر صفحه پلاتین قرار دارد که آن را در جهت طول و عرض جابجا میکند .</a:t>
            </a:r>
            <a:endParaRPr lang="en-US" sz="2800" dirty="0" smtClean="0">
              <a:cs typeface="+mn-cs"/>
            </a:endParaRPr>
          </a:p>
          <a:p>
            <a:pPr algn="r" rtl="1"/>
            <a:endParaRPr lang="fa-IR" sz="2800" dirty="0" smtClean="0">
              <a:cs typeface="+mn-cs"/>
            </a:endParaRPr>
          </a:p>
          <a:p>
            <a:pPr algn="r" rtl="1"/>
            <a:r>
              <a:rPr lang="ar-SA" sz="2800" dirty="0" smtClean="0">
                <a:cs typeface="+mn-cs"/>
              </a:rPr>
              <a:t>بزرگنمائی یک میکروسکوپ حاصل ضرب بزرگنمائی عدسی شیئی در بزرگنمائی عدسی چشمی میباشد .</a:t>
            </a:r>
            <a:endParaRPr lang="en-US" sz="2800" dirty="0" smtClean="0">
              <a:cs typeface="+mn-cs"/>
            </a:endParaRPr>
          </a:p>
          <a:p>
            <a:pPr algn="r" rtl="1"/>
            <a:endParaRPr lang="en-US" sz="2800" dirty="0">
              <a:cs typeface="+mn-cs"/>
            </a:endParaRPr>
          </a:p>
        </p:txBody>
      </p:sp>
      <p:pic>
        <p:nvPicPr>
          <p:cNvPr id="4" name="اجزا4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8200" y="5334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لام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i="1" dirty="0" smtClean="0"/>
              <a:t>لام آزمایشگاهی یک شیشه نازک در ابعاد </a:t>
            </a:r>
            <a:r>
              <a:rPr lang="fa-IR" i="1" dirty="0" smtClean="0"/>
              <a:t>۲۶</a:t>
            </a:r>
            <a:r>
              <a:rPr lang="ar-SA" i="1" dirty="0" smtClean="0"/>
              <a:t> تا </a:t>
            </a:r>
            <a:r>
              <a:rPr lang="fa-IR" i="1" dirty="0" smtClean="0"/>
              <a:t>۷۶</a:t>
            </a:r>
            <a:r>
              <a:rPr lang="en-US" i="1" dirty="0" smtClean="0"/>
              <a:t> </a:t>
            </a:r>
            <a:r>
              <a:rPr lang="ar-SA" i="1" dirty="0" smtClean="0"/>
              <a:t>میلی متر است که حدود </a:t>
            </a:r>
            <a:r>
              <a:rPr lang="fa-IR" i="1" dirty="0" smtClean="0"/>
              <a:t>۱</a:t>
            </a:r>
            <a:r>
              <a:rPr lang="ar-SA" i="1" dirty="0" smtClean="0"/>
              <a:t> میلی متر قطر دارد. کاربرد لام میکروسکوپ حکم ظرفی برای نگه داشتن هر ماده ی قابل آزمایش و بررسی با میکروسکوپ است</a:t>
            </a:r>
            <a:r>
              <a:rPr lang="en-US" i="1" dirty="0" smtClean="0"/>
              <a:t>.</a:t>
            </a:r>
            <a:endParaRPr lang="en-US" b="1" i="1" dirty="0" smtClean="0"/>
          </a:p>
          <a:p>
            <a:pPr algn="r" rtl="1"/>
            <a:r>
              <a:rPr lang="ar-SA" dirty="0" smtClean="0"/>
              <a:t>ابتدا شی یا ماده ی مورد نظر بر روی </a:t>
            </a:r>
            <a:r>
              <a:rPr lang="ar-SA" b="1" dirty="0" smtClean="0"/>
              <a:t>لام میکروسکوپ</a:t>
            </a:r>
            <a:r>
              <a:rPr lang="ar-SA" dirty="0" smtClean="0"/>
              <a:t> قرار گرفته و سپس اسلاید را زیر میکروسکوپ قرار می دهیم</a:t>
            </a:r>
            <a:r>
              <a:rPr lang="en-US" dirty="0" smtClean="0"/>
              <a:t>.</a:t>
            </a:r>
          </a:p>
          <a:p>
            <a:pPr algn="r"/>
            <a:endParaRPr lang="en-US" dirty="0"/>
          </a:p>
        </p:txBody>
      </p:sp>
      <p:pic>
        <p:nvPicPr>
          <p:cNvPr id="4" name="لام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8200" y="4572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</TotalTime>
  <Words>654</Words>
  <Application>Microsoft Office PowerPoint</Application>
  <PresentationFormat>On-screen Show (4:3)</PresentationFormat>
  <Paragraphs>53</Paragraphs>
  <Slides>12</Slides>
  <Notes>0</Notes>
  <HiddenSlides>0</HiddenSlides>
  <MMClips>11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Apex</vt:lpstr>
      <vt:lpstr>Slide 1</vt:lpstr>
      <vt:lpstr>میکروسکوپهای نوری</vt:lpstr>
      <vt:lpstr>اجزا تشکیل دهنده میکروسکوپ نوری</vt:lpstr>
      <vt:lpstr>اجزای نوری :</vt:lpstr>
      <vt:lpstr>اجزای مکانیکی : </vt:lpstr>
      <vt:lpstr>اجزای مکانیکی :</vt:lpstr>
      <vt:lpstr>اجزای مکانیکی :</vt:lpstr>
      <vt:lpstr>اجزای مکانیکی :</vt:lpstr>
      <vt:lpstr>لام</vt:lpstr>
      <vt:lpstr>لام  لامل</vt:lpstr>
      <vt:lpstr>لامل</vt:lpstr>
      <vt:lpstr>لامل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babaee</dc:creator>
  <cp:lastModifiedBy>babaee</cp:lastModifiedBy>
  <cp:revision>47</cp:revision>
  <dcterms:created xsi:type="dcterms:W3CDTF">2006-08-16T00:00:00Z</dcterms:created>
  <dcterms:modified xsi:type="dcterms:W3CDTF">2020-04-13T10:59:54Z</dcterms:modified>
</cp:coreProperties>
</file>