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F75D972-596C-4769-B6A1-9FE541867DD1}"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3406151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F75D972-596C-4769-B6A1-9FE541867DD1}"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117182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F75D972-596C-4769-B6A1-9FE541867DD1}"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560130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F75D972-596C-4769-B6A1-9FE541867DD1}"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AC76C5-1A60-422C-902B-EDE64B4E3CA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16079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75D972-596C-4769-B6A1-9FE541867DD1}"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1177013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75D972-596C-4769-B6A1-9FE541867DD1}" type="datetimeFigureOut">
              <a:rPr lang="en-US" smtClean="0"/>
              <a:t>4/17/2020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895974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75D972-596C-4769-B6A1-9FE541867DD1}" type="datetimeFigureOut">
              <a:rPr lang="en-US" smtClean="0"/>
              <a:t>4/17/2020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2163283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75D972-596C-4769-B6A1-9FE541867DD1}"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3428223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75D972-596C-4769-B6A1-9FE541867DD1}"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3179047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9F75D972-596C-4769-B6A1-9FE541867DD1}"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3705386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75D972-596C-4769-B6A1-9FE541867DD1}"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2419759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F75D972-596C-4769-B6A1-9FE541867DD1}"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1454423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75D972-596C-4769-B6A1-9FE541867DD1}"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3004972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9F75D972-596C-4769-B6A1-9FE541867DD1}" type="datetimeFigureOut">
              <a:rPr lang="en-US" smtClean="0"/>
              <a:t>4/17/2020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51280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F75D972-596C-4769-B6A1-9FE541867DD1}" type="datetimeFigureOut">
              <a:rPr lang="en-US" smtClean="0"/>
              <a:t>4/17/2020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1769092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9F75D972-596C-4769-B6A1-9FE541867DD1}" type="datetimeFigureOut">
              <a:rPr lang="en-US" smtClean="0"/>
              <a:t>4/17/2020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191376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F75D972-596C-4769-B6A1-9FE541867DD1}"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AC76C5-1A60-422C-902B-EDE64B4E3CA2}" type="slidenum">
              <a:rPr lang="en-US" smtClean="0"/>
              <a:t>‹#›</a:t>
            </a:fld>
            <a:endParaRPr lang="en-US"/>
          </a:p>
        </p:txBody>
      </p:sp>
    </p:spTree>
    <p:extLst>
      <p:ext uri="{BB962C8B-B14F-4D97-AF65-F5344CB8AC3E}">
        <p14:creationId xmlns:p14="http://schemas.microsoft.com/office/powerpoint/2010/main" val="232065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F75D972-596C-4769-B6A1-9FE541867DD1}" type="datetimeFigureOut">
              <a:rPr lang="en-US" smtClean="0"/>
              <a:t>4/17/2020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9AC76C5-1A60-422C-902B-EDE64B4E3CA2}" type="slidenum">
              <a:rPr lang="en-US" smtClean="0"/>
              <a:t>‹#›</a:t>
            </a:fld>
            <a:endParaRPr lang="en-US"/>
          </a:p>
        </p:txBody>
      </p:sp>
    </p:spTree>
    <p:extLst>
      <p:ext uri="{BB962C8B-B14F-4D97-AF65-F5344CB8AC3E}">
        <p14:creationId xmlns:p14="http://schemas.microsoft.com/office/powerpoint/2010/main" val="5094672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3378" y="191912"/>
            <a:ext cx="8637235" cy="632177"/>
          </a:xfrm>
        </p:spPr>
        <p:txBody>
          <a:bodyPr/>
          <a:lstStyle/>
          <a:p>
            <a:pPr algn="ctr"/>
            <a:r>
              <a:rPr lang="fa-IR" sz="2400" dirty="0">
                <a:solidFill>
                  <a:schemeClr val="tx1"/>
                </a:solidFill>
              </a:rPr>
              <a:t>شرح و تالیف از دکتر رقیه کاظم زاده</a:t>
            </a:r>
            <a:endParaRPr lang="en-US" sz="2400" dirty="0">
              <a:solidFill>
                <a:schemeClr val="tx1"/>
              </a:solidFill>
            </a:endParaRPr>
          </a:p>
        </p:txBody>
      </p:sp>
      <p:sp>
        <p:nvSpPr>
          <p:cNvPr id="3" name="Subtitle 2"/>
          <p:cNvSpPr>
            <a:spLocks noGrp="1"/>
          </p:cNvSpPr>
          <p:nvPr>
            <p:ph type="subTitle" idx="1"/>
          </p:nvPr>
        </p:nvSpPr>
        <p:spPr>
          <a:xfrm>
            <a:off x="1154955" y="1174045"/>
            <a:ext cx="8825658" cy="4464756"/>
          </a:xfrm>
        </p:spPr>
        <p:txBody>
          <a:bodyPr>
            <a:normAutofit fontScale="92500" lnSpcReduction="20000"/>
          </a:bodyPr>
          <a:lstStyle/>
          <a:p>
            <a:pPr algn="r"/>
            <a:r>
              <a:rPr lang="fa-IR" dirty="0">
                <a:solidFill>
                  <a:schemeClr val="tx1"/>
                </a:solidFill>
              </a:rPr>
              <a:t>سبک بازگشت ادبي </a:t>
            </a:r>
          </a:p>
          <a:p>
            <a:pPr algn="r"/>
            <a:r>
              <a:rPr lang="fa-IR" dirty="0">
                <a:solidFill>
                  <a:schemeClr val="tx1"/>
                </a:solidFill>
              </a:rPr>
              <a:t>بازار شعر و شاعري پس از صائب تبریزی، حدود يك قرن و نيم تا پايان نيمه اول قرن دوازدهم بي رونق ماند و شعر فارسي به طور كلي دوران فترت را گذرانيد ، چرا كه شاعران پس از صائب در اشعار خويش چنان تركيبات و استعارات پيچيده را به كار مي بردند كه شعرشان كم كم رنگ معمّا به خود گرفت تا جايي كه خواننده پس از تامّل و تعمّق بسيار به مقصود شاعر پي مي برد و در بسياري موارد با پي بردن به بي ارزش بودن نتيجۀ حاصل از ابيات، دچار نوعي حيرت شده و به اين ترتيب بود كه رفته رفته خاطر اهل ذوق خسته شد و با روي بر تافتن از سبك اصفهاني به سبك هاي پيشين روي آورد.</a:t>
            </a:r>
          </a:p>
          <a:p>
            <a:pPr algn="r"/>
            <a:r>
              <a:rPr lang="fa-IR" dirty="0">
                <a:solidFill>
                  <a:schemeClr val="tx1"/>
                </a:solidFill>
              </a:rPr>
              <a:t>از پرچم داران سبک بازگشت ادبی مي توان از مشتاق اصفهاني، آذر بيگدلي، هاتف اصفهاني، صباحي بيدگلي و صهباي قمي نام برد. كوشش پيگير اين گروه در نماياندن معايب شيوۀ هندي سرانجام مؤثّر واقع شد و باعث شد شاعران عهد قاجار نيز به پيروي از آثار قدما بپردازند كه از اين جمله بودند: فتحعلي خان صبا ، محمودخان ملك الشّعرا ، فتح اله شيباني و سروش اصفهاني كه به شيوۀ خراساني سرودند وگروهي ديگر از جمله وصال شیرازی، نشاط اصفهانی و فروغي بسطامی به شيوۀ عراقي روي آوردند. هر چند كه گروه اخير موفّق شدند غزل هاي خوبي را ارائه دهند؛ ولي نسخۀ بدلي بيش نبودند. چرا كه اساس ماندگاري آثار ادبي بر ابداع، ابتكار، تخيّل اصيل، تفكّر بديع، طراوت و تازگي است و تحقّق آن صرف نظر از نبوغ و فرديت شاعران بزرگ ، خاصّه در آستانه عصر نوين به تغيير اوضاع اجتماعي نياز دارد همان كه از اواخر عهد ناصري شروع و سر انجام به دوره مشروطيت رسيد. (سبك ها ي ادبي با تلخيص از: حقوقي ،1378 :375-385 و صبور ، 1370 :</a:t>
            </a:r>
            <a:r>
              <a:rPr lang="fa-IR" dirty="0" smtClean="0">
                <a:solidFill>
                  <a:schemeClr val="tx1"/>
                </a:solidFill>
              </a:rPr>
              <a:t>467-478)</a:t>
            </a:r>
            <a:endParaRPr lang="en-US" dirty="0">
              <a:solidFill>
                <a:schemeClr val="tx1"/>
              </a:solidFill>
            </a:endParaRPr>
          </a:p>
        </p:txBody>
      </p:sp>
    </p:spTree>
    <p:extLst>
      <p:ext uri="{BB962C8B-B14F-4D97-AF65-F5344CB8AC3E}">
        <p14:creationId xmlns:p14="http://schemas.microsoft.com/office/powerpoint/2010/main" val="2124398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711200"/>
            <a:ext cx="8946541" cy="5537199"/>
          </a:xfrm>
        </p:spPr>
        <p:txBody>
          <a:bodyPr>
            <a:normAutofit/>
          </a:bodyPr>
          <a:lstStyle/>
          <a:p>
            <a:pPr marL="0" indent="0" algn="r">
              <a:buNone/>
            </a:pPr>
            <a:r>
              <a:rPr lang="fa-IR" dirty="0"/>
              <a:t>هم چنان كه </a:t>
            </a:r>
            <a:r>
              <a:rPr lang="fa-IR" dirty="0" smtClean="0"/>
              <a:t>قرن هاي </a:t>
            </a:r>
            <a:r>
              <a:rPr lang="fa-IR" dirty="0"/>
              <a:t>نهم </a:t>
            </a:r>
            <a:r>
              <a:rPr lang="fa-IR" dirty="0" smtClean="0"/>
              <a:t>، </a:t>
            </a:r>
            <a:r>
              <a:rPr lang="fa-IR" dirty="0"/>
              <a:t>دهم و يازدهم عصر رواج </a:t>
            </a:r>
            <a:r>
              <a:rPr lang="fa-IR" dirty="0" smtClean="0"/>
              <a:t>شيوه </a:t>
            </a:r>
            <a:r>
              <a:rPr lang="fa-IR" dirty="0"/>
              <a:t>اصفهاني بود، </a:t>
            </a:r>
            <a:r>
              <a:rPr lang="fa-IR" dirty="0" smtClean="0"/>
              <a:t>قرن هاي </a:t>
            </a:r>
            <a:r>
              <a:rPr lang="fa-IR" dirty="0"/>
              <a:t>دوازدهم و سيزدهم نيز، دورۀ بازگشت سبك غزل به </a:t>
            </a:r>
            <a:r>
              <a:rPr lang="fa-IR" dirty="0" smtClean="0"/>
              <a:t>شيوه عراقي </a:t>
            </a:r>
            <a:r>
              <a:rPr lang="fa-IR" dirty="0"/>
              <a:t>بود، امّا در قرن چهاردهم در </a:t>
            </a:r>
            <a:r>
              <a:rPr lang="fa-IR" dirty="0" smtClean="0"/>
              <a:t>سروده هاي </a:t>
            </a:r>
            <a:r>
              <a:rPr lang="fa-IR" dirty="0"/>
              <a:t>شاعران، سبك ويژه و مشخّصي ديده </a:t>
            </a:r>
            <a:r>
              <a:rPr lang="fa-IR" dirty="0" smtClean="0"/>
              <a:t>نمي شد</a:t>
            </a:r>
            <a:r>
              <a:rPr lang="fa-IR" dirty="0"/>
              <a:t>، به همين علّت در </a:t>
            </a:r>
            <a:r>
              <a:rPr lang="fa-IR" dirty="0" smtClean="0"/>
              <a:t>شيوه  </a:t>
            </a:r>
            <a:r>
              <a:rPr lang="fa-IR" dirty="0"/>
              <a:t>شاعران معاصر در سرودن غزل، هيچ محدوديّتي در پيروي از </a:t>
            </a:r>
            <a:r>
              <a:rPr lang="fa-IR" dirty="0" smtClean="0"/>
              <a:t>سبك هاي </a:t>
            </a:r>
            <a:r>
              <a:rPr lang="fa-IR" dirty="0"/>
              <a:t>عراقي، اصفهاني </a:t>
            </a:r>
            <a:r>
              <a:rPr lang="fa-IR" dirty="0" smtClean="0"/>
              <a:t>نمي توان </a:t>
            </a:r>
            <a:r>
              <a:rPr lang="fa-IR" dirty="0"/>
              <a:t>يافت، هر كدام بنا به ذوق و </a:t>
            </a:r>
            <a:r>
              <a:rPr lang="fa-IR" dirty="0" smtClean="0"/>
              <a:t>سليقه خويش</a:t>
            </a:r>
            <a:r>
              <a:rPr lang="fa-IR" dirty="0"/>
              <a:t>، دست به انتخاب يكي از اين </a:t>
            </a:r>
            <a:r>
              <a:rPr lang="fa-IR" dirty="0" smtClean="0"/>
              <a:t>سبك ها مي زدند </a:t>
            </a:r>
            <a:r>
              <a:rPr lang="fa-IR" dirty="0"/>
              <a:t>يا </a:t>
            </a:r>
            <a:r>
              <a:rPr lang="fa-IR" dirty="0" smtClean="0"/>
              <a:t>شيوه اي </a:t>
            </a:r>
            <a:r>
              <a:rPr lang="fa-IR" dirty="0"/>
              <a:t>آميخته از هر دو سبك را </a:t>
            </a:r>
            <a:r>
              <a:rPr lang="fa-IR" dirty="0" smtClean="0"/>
              <a:t>برمي گزيدند</a:t>
            </a:r>
            <a:r>
              <a:rPr lang="fa-IR" dirty="0"/>
              <a:t>. «به طور كلّي غزل معاصر را از زمان نهضت مشروطه تاكنون از نظر سبك </a:t>
            </a:r>
            <a:r>
              <a:rPr lang="fa-IR" dirty="0" smtClean="0"/>
              <a:t>مي توان </a:t>
            </a:r>
            <a:r>
              <a:rPr lang="fa-IR" dirty="0"/>
              <a:t>به سه دسته كلّي تقسيم كرد:» </a:t>
            </a:r>
            <a:r>
              <a:rPr lang="fa-IR" dirty="0" smtClean="0"/>
              <a:t>(صبور،1370،490)</a:t>
            </a:r>
            <a:endParaRPr lang="fa-IR" dirty="0"/>
          </a:p>
          <a:p>
            <a:pPr marL="0" indent="0" algn="r">
              <a:buNone/>
            </a:pPr>
            <a:r>
              <a:rPr lang="fa-IR" dirty="0"/>
              <a:t>1- </a:t>
            </a:r>
            <a:r>
              <a:rPr lang="fa-IR" dirty="0" smtClean="0"/>
              <a:t>غزل هايي </a:t>
            </a:r>
            <a:r>
              <a:rPr lang="fa-IR" dirty="0"/>
              <a:t>كه به همان </a:t>
            </a:r>
            <a:r>
              <a:rPr lang="fa-IR" dirty="0" smtClean="0"/>
              <a:t>شيوه عراقي </a:t>
            </a:r>
            <a:r>
              <a:rPr lang="fa-IR" dirty="0"/>
              <a:t>سروده </a:t>
            </a:r>
            <a:r>
              <a:rPr lang="fa-IR" dirty="0" smtClean="0"/>
              <a:t>مي شدند </a:t>
            </a:r>
            <a:r>
              <a:rPr lang="fa-IR" dirty="0"/>
              <a:t>و همان </a:t>
            </a:r>
            <a:r>
              <a:rPr lang="fa-IR" dirty="0" smtClean="0"/>
              <a:t>مضمون هاي كليشه اي </a:t>
            </a:r>
            <a:r>
              <a:rPr lang="fa-IR" dirty="0"/>
              <a:t>و تكراري عاشقانه ـ شكايت از زندگي و ... در غزل جاي </a:t>
            </a:r>
            <a:r>
              <a:rPr lang="fa-IR" dirty="0" smtClean="0"/>
              <a:t>مي گرفت</a:t>
            </a:r>
            <a:r>
              <a:rPr lang="fa-IR" dirty="0"/>
              <a:t>. شاعراني مانند </a:t>
            </a:r>
            <a:r>
              <a:rPr lang="fa-IR" dirty="0" smtClean="0"/>
              <a:t>ابوالحسن ورزي</a:t>
            </a:r>
            <a:r>
              <a:rPr lang="fa-IR" dirty="0"/>
              <a:t>، محمدحسين شهريار، گلچين معاني و ... </a:t>
            </a:r>
            <a:r>
              <a:rPr lang="fa-IR" dirty="0" smtClean="0"/>
              <a:t>غزل هاي </a:t>
            </a:r>
            <a:r>
              <a:rPr lang="fa-IR" dirty="0"/>
              <a:t>بسياري را به اين شيوه سرودند، </a:t>
            </a:r>
            <a:r>
              <a:rPr lang="fa-IR" dirty="0" smtClean="0"/>
              <a:t>نمونه هايي </a:t>
            </a:r>
            <a:r>
              <a:rPr lang="fa-IR" dirty="0"/>
              <a:t>از مشهورترين </a:t>
            </a:r>
            <a:r>
              <a:rPr lang="fa-IR" dirty="0" smtClean="0"/>
              <a:t>غزل هاي </a:t>
            </a:r>
            <a:r>
              <a:rPr lang="fa-IR" dirty="0"/>
              <a:t>اين شاعران آورده </a:t>
            </a:r>
            <a:r>
              <a:rPr lang="fa-IR" dirty="0" smtClean="0"/>
              <a:t>مي شود:</a:t>
            </a:r>
            <a:endParaRPr lang="fa-IR" dirty="0"/>
          </a:p>
        </p:txBody>
      </p:sp>
    </p:spTree>
    <p:extLst>
      <p:ext uri="{BB962C8B-B14F-4D97-AF65-F5344CB8AC3E}">
        <p14:creationId xmlns:p14="http://schemas.microsoft.com/office/powerpoint/2010/main" val="2387693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70934"/>
            <a:ext cx="8946541" cy="5977466"/>
          </a:xfrm>
        </p:spPr>
        <p:txBody>
          <a:bodyPr>
            <a:normAutofit fontScale="92500" lnSpcReduction="10000"/>
          </a:bodyPr>
          <a:lstStyle/>
          <a:p>
            <a:pPr marL="0" indent="0" algn="r">
              <a:buNone/>
            </a:pPr>
            <a:r>
              <a:rPr lang="fa-IR" dirty="0"/>
              <a:t>اي </a:t>
            </a:r>
            <a:r>
              <a:rPr lang="fa-IR" dirty="0" smtClean="0"/>
              <a:t>غنچه </a:t>
            </a:r>
            <a:r>
              <a:rPr lang="fa-IR" dirty="0"/>
              <a:t>خندان چرا خون در دلِ ما </a:t>
            </a:r>
            <a:r>
              <a:rPr lang="fa-IR" dirty="0" smtClean="0"/>
              <a:t>مي كني</a:t>
            </a:r>
            <a:endParaRPr lang="fa-IR" dirty="0"/>
          </a:p>
          <a:p>
            <a:pPr marL="0" indent="0" algn="r">
              <a:buNone/>
            </a:pPr>
            <a:r>
              <a:rPr lang="fa-IR" dirty="0"/>
              <a:t>خاري به خود </a:t>
            </a:r>
            <a:r>
              <a:rPr lang="fa-IR" dirty="0" smtClean="0"/>
              <a:t>مي  بندي </a:t>
            </a:r>
            <a:r>
              <a:rPr lang="fa-IR" dirty="0"/>
              <a:t>و ما را ز </a:t>
            </a:r>
            <a:r>
              <a:rPr lang="fa-IR" dirty="0" smtClean="0"/>
              <a:t>سر،  </a:t>
            </a:r>
            <a:r>
              <a:rPr lang="fa-IR" dirty="0"/>
              <a:t>وا </a:t>
            </a:r>
            <a:r>
              <a:rPr lang="fa-IR" dirty="0" smtClean="0"/>
              <a:t>مي كني</a:t>
            </a:r>
            <a:endParaRPr lang="fa-IR" dirty="0"/>
          </a:p>
          <a:p>
            <a:pPr marL="0" indent="0" algn="r">
              <a:buNone/>
            </a:pPr>
            <a:r>
              <a:rPr lang="fa-IR" dirty="0"/>
              <a:t>اي شمع رقصان با </a:t>
            </a:r>
            <a:r>
              <a:rPr lang="fa-IR" dirty="0" smtClean="0"/>
              <a:t>نسيم، </a:t>
            </a:r>
            <a:r>
              <a:rPr lang="fa-IR" dirty="0"/>
              <a:t>آتش مزن پروانه را</a:t>
            </a:r>
          </a:p>
          <a:p>
            <a:pPr marL="0" indent="0" algn="r">
              <a:buNone/>
            </a:pPr>
            <a:r>
              <a:rPr lang="fa-IR" dirty="0"/>
              <a:t>با دوست هم </a:t>
            </a:r>
            <a:r>
              <a:rPr lang="fa-IR" dirty="0" smtClean="0"/>
              <a:t>رحمي، </a:t>
            </a:r>
            <a:r>
              <a:rPr lang="fa-IR" dirty="0"/>
              <a:t>چو با دشمن مدارا </a:t>
            </a:r>
            <a:r>
              <a:rPr lang="fa-IR" dirty="0" smtClean="0"/>
              <a:t>مي كني</a:t>
            </a:r>
            <a:endParaRPr lang="fa-IR" dirty="0"/>
          </a:p>
          <a:p>
            <a:pPr marL="0" indent="0" algn="r">
              <a:buNone/>
            </a:pPr>
            <a:r>
              <a:rPr lang="fa-IR" dirty="0"/>
              <a:t>آتش پريد از </a:t>
            </a:r>
            <a:r>
              <a:rPr lang="fa-IR" dirty="0" smtClean="0"/>
              <a:t>تيشه ات </a:t>
            </a:r>
            <a:r>
              <a:rPr lang="fa-IR" dirty="0"/>
              <a:t>امشب مگر اي </a:t>
            </a:r>
            <a:r>
              <a:rPr lang="fa-IR" dirty="0" smtClean="0"/>
              <a:t>كوهكن؟</a:t>
            </a:r>
            <a:endParaRPr lang="fa-IR" dirty="0"/>
          </a:p>
          <a:p>
            <a:pPr marL="0" indent="0" algn="r">
              <a:buNone/>
            </a:pPr>
            <a:r>
              <a:rPr lang="fa-IR" dirty="0"/>
              <a:t>از دست </a:t>
            </a:r>
            <a:r>
              <a:rPr lang="fa-IR" dirty="0" smtClean="0"/>
              <a:t>شيرين، </a:t>
            </a:r>
            <a:r>
              <a:rPr lang="fa-IR" dirty="0"/>
              <a:t>درد </a:t>
            </a:r>
            <a:r>
              <a:rPr lang="fa-IR" dirty="0" smtClean="0"/>
              <a:t>دل، </a:t>
            </a:r>
            <a:r>
              <a:rPr lang="fa-IR" dirty="0"/>
              <a:t>با سنگ خارا </a:t>
            </a:r>
            <a:r>
              <a:rPr lang="fa-IR" dirty="0" smtClean="0"/>
              <a:t>مي كني</a:t>
            </a:r>
            <a:endParaRPr lang="fa-IR" dirty="0"/>
          </a:p>
          <a:p>
            <a:pPr marL="0" indent="0" algn="r">
              <a:buNone/>
            </a:pPr>
            <a:r>
              <a:rPr lang="fa-IR" dirty="0"/>
              <a:t>با چون مني نازك خيال، ابرو كشيدن از ملال،</a:t>
            </a:r>
          </a:p>
          <a:p>
            <a:pPr marL="0" indent="0" algn="r">
              <a:buNone/>
            </a:pPr>
            <a:r>
              <a:rPr lang="fa-IR" dirty="0"/>
              <a:t>زشت است اي وحشي </a:t>
            </a:r>
            <a:r>
              <a:rPr lang="fa-IR" dirty="0" smtClean="0"/>
              <a:t>غزال، </a:t>
            </a:r>
            <a:r>
              <a:rPr lang="fa-IR" dirty="0"/>
              <a:t>امّا چه زيبا </a:t>
            </a:r>
            <a:r>
              <a:rPr lang="fa-IR" dirty="0" smtClean="0"/>
              <a:t>مي كني</a:t>
            </a:r>
            <a:endParaRPr lang="fa-IR" dirty="0"/>
          </a:p>
          <a:p>
            <a:pPr marL="0" indent="0" algn="r">
              <a:buNone/>
            </a:pPr>
            <a:r>
              <a:rPr lang="fa-IR" dirty="0"/>
              <a:t>آهِ سحرگاهِ ترا، اي شمع! مشتاقم </a:t>
            </a:r>
            <a:r>
              <a:rPr lang="fa-IR" dirty="0" smtClean="0"/>
              <a:t>به جان</a:t>
            </a:r>
            <a:endParaRPr lang="fa-IR" dirty="0"/>
          </a:p>
          <a:p>
            <a:pPr marL="0" indent="0" algn="r">
              <a:buNone/>
            </a:pPr>
            <a:r>
              <a:rPr lang="fa-IR" dirty="0" smtClean="0"/>
              <a:t>باري </a:t>
            </a:r>
            <a:r>
              <a:rPr lang="fa-IR" dirty="0"/>
              <a:t>بيا گر آهِ خود با ناله سودا </a:t>
            </a:r>
            <a:r>
              <a:rPr lang="fa-IR" dirty="0" smtClean="0"/>
              <a:t>مي كني</a:t>
            </a:r>
            <a:endParaRPr lang="fa-IR" dirty="0"/>
          </a:p>
          <a:p>
            <a:pPr marL="0" indent="0" algn="r">
              <a:buNone/>
            </a:pPr>
            <a:r>
              <a:rPr lang="fa-IR" dirty="0"/>
              <a:t>اي غم بگو از دست تو آخر كجا بايد شدن؟</a:t>
            </a:r>
          </a:p>
          <a:p>
            <a:pPr marL="0" indent="0" algn="r">
              <a:buNone/>
            </a:pPr>
            <a:r>
              <a:rPr lang="fa-IR" dirty="0"/>
              <a:t>در </a:t>
            </a:r>
            <a:r>
              <a:rPr lang="fa-IR" dirty="0" smtClean="0"/>
              <a:t>گوشۀ </a:t>
            </a:r>
            <a:r>
              <a:rPr lang="fa-IR" dirty="0"/>
              <a:t>ميخانه </a:t>
            </a:r>
            <a:r>
              <a:rPr lang="fa-IR" dirty="0" smtClean="0"/>
              <a:t>هم، </a:t>
            </a:r>
            <a:r>
              <a:rPr lang="fa-IR" dirty="0"/>
              <a:t>ما را تو پيدا </a:t>
            </a:r>
            <a:r>
              <a:rPr lang="fa-IR" dirty="0" smtClean="0"/>
              <a:t>مي كني</a:t>
            </a:r>
            <a:endParaRPr lang="fa-IR" dirty="0"/>
          </a:p>
          <a:p>
            <a:pPr marL="0" indent="0" algn="r">
              <a:buNone/>
            </a:pPr>
            <a:r>
              <a:rPr lang="fa-IR" dirty="0"/>
              <a:t>ما شهريارا بلبلان ديديم بر طرفِ چمن</a:t>
            </a:r>
          </a:p>
          <a:p>
            <a:pPr marL="0" indent="0" algn="r">
              <a:buNone/>
            </a:pPr>
            <a:r>
              <a:rPr lang="fa-IR" dirty="0"/>
              <a:t>شور افكن و شيرين سخن، اما تو غوغا </a:t>
            </a:r>
            <a:r>
              <a:rPr lang="fa-IR" dirty="0" smtClean="0"/>
              <a:t>مي كني</a:t>
            </a:r>
            <a:r>
              <a:rPr lang="fa-IR" dirty="0" smtClean="0"/>
              <a:t>.(محمد حسین شهریار)</a:t>
            </a:r>
            <a:endParaRPr lang="fa-IR" dirty="0"/>
          </a:p>
          <a:p>
            <a:pPr marL="0" indent="0" algn="r">
              <a:buNone/>
            </a:pPr>
            <a:r>
              <a:rPr lang="fa-IR" dirty="0"/>
              <a:t>                                                     </a:t>
            </a:r>
            <a:endParaRPr lang="en-US" dirty="0"/>
          </a:p>
        </p:txBody>
      </p:sp>
    </p:spTree>
    <p:extLst>
      <p:ext uri="{BB962C8B-B14F-4D97-AF65-F5344CB8AC3E}">
        <p14:creationId xmlns:p14="http://schemas.microsoft.com/office/powerpoint/2010/main" val="2560979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09600"/>
            <a:ext cx="8946541" cy="5638799"/>
          </a:xfrm>
        </p:spPr>
        <p:txBody>
          <a:bodyPr>
            <a:normAutofit fontScale="92500" lnSpcReduction="10000"/>
          </a:bodyPr>
          <a:lstStyle/>
          <a:p>
            <a:pPr marL="0" indent="0" algn="r">
              <a:buNone/>
            </a:pPr>
            <a:r>
              <a:rPr lang="fa-IR" dirty="0" smtClean="0"/>
              <a:t>شاخۀ بشكسته ام </a:t>
            </a:r>
            <a:r>
              <a:rPr lang="fa-IR" dirty="0"/>
              <a:t>كز برگ و بار </a:t>
            </a:r>
            <a:r>
              <a:rPr lang="fa-IR" dirty="0" smtClean="0"/>
              <a:t>افتاده ام</a:t>
            </a:r>
            <a:endParaRPr lang="fa-IR" dirty="0"/>
          </a:p>
          <a:p>
            <a:pPr marL="0" indent="0" algn="r">
              <a:buNone/>
            </a:pPr>
            <a:r>
              <a:rPr lang="fa-IR" dirty="0"/>
              <a:t>از نگون بختي، ز چشمِ نوبهار </a:t>
            </a:r>
            <a:r>
              <a:rPr lang="fa-IR" dirty="0" smtClean="0"/>
              <a:t>افتاده ام</a:t>
            </a:r>
            <a:endParaRPr lang="fa-IR" dirty="0"/>
          </a:p>
          <a:p>
            <a:pPr marL="0" indent="0" algn="r">
              <a:buNone/>
            </a:pPr>
            <a:r>
              <a:rPr lang="fa-IR" dirty="0"/>
              <a:t>پايمال باغبانم در بهارِ زندگي</a:t>
            </a:r>
          </a:p>
          <a:p>
            <a:pPr marL="0" indent="0" algn="r">
              <a:buNone/>
            </a:pPr>
            <a:r>
              <a:rPr lang="fa-IR" dirty="0" smtClean="0"/>
              <a:t>غنچۀ پژمرده ام </a:t>
            </a:r>
            <a:r>
              <a:rPr lang="fa-IR" dirty="0"/>
              <a:t>كز شاخسار </a:t>
            </a:r>
            <a:r>
              <a:rPr lang="fa-IR" dirty="0" smtClean="0"/>
              <a:t>افتاده ام</a:t>
            </a:r>
            <a:endParaRPr lang="fa-IR" dirty="0"/>
          </a:p>
          <a:p>
            <a:pPr marL="0" indent="0" algn="r">
              <a:buNone/>
            </a:pPr>
            <a:r>
              <a:rPr lang="fa-IR" dirty="0"/>
              <a:t>در گلستاني كه </a:t>
            </a:r>
            <a:r>
              <a:rPr lang="fa-IR" dirty="0" smtClean="0"/>
              <a:t>گلچين، </a:t>
            </a:r>
            <a:r>
              <a:rPr lang="fa-IR" dirty="0"/>
              <a:t>غارت گل </a:t>
            </a:r>
            <a:r>
              <a:rPr lang="fa-IR" dirty="0" smtClean="0"/>
              <a:t>مي كند</a:t>
            </a:r>
            <a:endParaRPr lang="fa-IR" dirty="0"/>
          </a:p>
          <a:p>
            <a:pPr marL="0" indent="0" algn="r">
              <a:buNone/>
            </a:pPr>
            <a:r>
              <a:rPr lang="fa-IR" dirty="0"/>
              <a:t>من چو اشك شبنم از چشم بهار </a:t>
            </a:r>
            <a:r>
              <a:rPr lang="fa-IR" dirty="0" smtClean="0"/>
              <a:t>افتاده ام</a:t>
            </a:r>
            <a:endParaRPr lang="fa-IR" dirty="0"/>
          </a:p>
          <a:p>
            <a:pPr marL="0" indent="0" algn="r">
              <a:buNone/>
            </a:pPr>
            <a:r>
              <a:rPr lang="fa-IR" dirty="0"/>
              <a:t>نور خورشيدم كه بر </a:t>
            </a:r>
            <a:r>
              <a:rPr lang="fa-IR" dirty="0" smtClean="0"/>
              <a:t>ويرانه ها تابيده ام</a:t>
            </a:r>
            <a:endParaRPr lang="fa-IR" dirty="0"/>
          </a:p>
          <a:p>
            <a:pPr marL="0" indent="0" algn="r">
              <a:buNone/>
            </a:pPr>
            <a:r>
              <a:rPr lang="fa-IR" dirty="0"/>
              <a:t>پرتو شمعم كه بر روي مزار </a:t>
            </a:r>
            <a:r>
              <a:rPr lang="fa-IR" dirty="0" smtClean="0"/>
              <a:t>افتاده ام</a:t>
            </a:r>
            <a:endParaRPr lang="fa-IR" dirty="0"/>
          </a:p>
          <a:p>
            <a:pPr marL="0" indent="0" algn="r">
              <a:buNone/>
            </a:pPr>
            <a:r>
              <a:rPr lang="fa-IR" dirty="0"/>
              <a:t>از سبكباري نگردد پايمال من كسي</a:t>
            </a:r>
          </a:p>
          <a:p>
            <a:pPr marL="0" indent="0" algn="r">
              <a:buNone/>
            </a:pPr>
            <a:r>
              <a:rPr lang="fa-IR" dirty="0" smtClean="0"/>
              <a:t>سايۀ </a:t>
            </a:r>
            <a:r>
              <a:rPr lang="fa-IR" dirty="0"/>
              <a:t>سروم به روي </a:t>
            </a:r>
            <a:r>
              <a:rPr lang="fa-IR" dirty="0" smtClean="0"/>
              <a:t>سبزه زار افتاده ام</a:t>
            </a:r>
            <a:endParaRPr lang="fa-IR" dirty="0"/>
          </a:p>
          <a:p>
            <a:pPr marL="0" indent="0" algn="r">
              <a:buNone/>
            </a:pPr>
            <a:r>
              <a:rPr lang="fa-IR" dirty="0" smtClean="0"/>
              <a:t>مايۀ </a:t>
            </a:r>
            <a:r>
              <a:rPr lang="fa-IR" dirty="0"/>
              <a:t>نابودي من </a:t>
            </a:r>
            <a:r>
              <a:rPr lang="fa-IR" dirty="0" smtClean="0"/>
              <a:t>شعلۀ </a:t>
            </a:r>
            <a:r>
              <a:rPr lang="fa-IR" dirty="0"/>
              <a:t>آه من است</a:t>
            </a:r>
          </a:p>
          <a:p>
            <a:pPr marL="0" indent="0" algn="r">
              <a:buNone/>
            </a:pPr>
            <a:r>
              <a:rPr lang="fa-IR" dirty="0"/>
              <a:t>در ميانِ خرمن خود چون شرار </a:t>
            </a:r>
            <a:r>
              <a:rPr lang="fa-IR" dirty="0" smtClean="0"/>
              <a:t>افتاده ام</a:t>
            </a:r>
            <a:endParaRPr lang="fa-IR" dirty="0"/>
          </a:p>
          <a:p>
            <a:pPr marL="0" indent="0" algn="r">
              <a:buNone/>
            </a:pPr>
            <a:r>
              <a:rPr lang="fa-IR" dirty="0"/>
              <a:t>در فراموشي به سر آمد بهار عمر من</a:t>
            </a:r>
          </a:p>
          <a:p>
            <a:pPr marL="0" indent="0" algn="r">
              <a:buNone/>
            </a:pPr>
            <a:r>
              <a:rPr lang="fa-IR" dirty="0"/>
              <a:t>چون گلِ صحرا ز گلشن بر كنار </a:t>
            </a:r>
            <a:r>
              <a:rPr lang="fa-IR" dirty="0" smtClean="0"/>
              <a:t>افتاده ام (ابوالحسن ورزی)</a:t>
            </a:r>
            <a:endParaRPr lang="en-US" dirty="0"/>
          </a:p>
        </p:txBody>
      </p:sp>
    </p:spTree>
    <p:extLst>
      <p:ext uri="{BB962C8B-B14F-4D97-AF65-F5344CB8AC3E}">
        <p14:creationId xmlns:p14="http://schemas.microsoft.com/office/powerpoint/2010/main" val="2267118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508000"/>
            <a:ext cx="8946541" cy="5740399"/>
          </a:xfrm>
        </p:spPr>
        <p:txBody>
          <a:bodyPr>
            <a:normAutofit fontScale="92500" lnSpcReduction="20000"/>
          </a:bodyPr>
          <a:lstStyle/>
          <a:p>
            <a:pPr marL="0" indent="0" algn="r">
              <a:buNone/>
            </a:pPr>
            <a:r>
              <a:rPr lang="fa-IR" dirty="0" smtClean="0"/>
              <a:t>ريخت </a:t>
            </a:r>
            <a:r>
              <a:rPr lang="fa-IR" dirty="0"/>
              <a:t>ساقي مي و نشناخته ريخت</a:t>
            </a:r>
          </a:p>
          <a:p>
            <a:pPr marL="0" indent="0" algn="r">
              <a:buNone/>
            </a:pPr>
            <a:r>
              <a:rPr lang="fa-IR" dirty="0"/>
              <a:t>تا شود كارِ دلم ساخته ريخت</a:t>
            </a:r>
          </a:p>
          <a:p>
            <a:pPr marL="0" indent="0" algn="r">
              <a:buNone/>
            </a:pPr>
            <a:r>
              <a:rPr lang="fa-IR" dirty="0"/>
              <a:t>در صف </a:t>
            </a:r>
            <a:r>
              <a:rPr lang="fa-IR" dirty="0" smtClean="0"/>
              <a:t>جرعه كشان </a:t>
            </a:r>
            <a:r>
              <a:rPr lang="fa-IR" dirty="0"/>
              <a:t>از همه بيش</a:t>
            </a:r>
          </a:p>
          <a:p>
            <a:pPr marL="0" indent="0" algn="r">
              <a:buNone/>
            </a:pPr>
            <a:r>
              <a:rPr lang="fa-IR" dirty="0"/>
              <a:t>مي به جام من دلباخته ريخت</a:t>
            </a:r>
          </a:p>
          <a:p>
            <a:pPr marL="0" indent="0" algn="r">
              <a:buNone/>
            </a:pPr>
            <a:r>
              <a:rPr lang="fa-IR" dirty="0"/>
              <a:t>رفتم از دست، ز بس باده به جام</a:t>
            </a:r>
          </a:p>
          <a:p>
            <a:pPr marL="0" indent="0" algn="r">
              <a:buNone/>
            </a:pPr>
            <a:r>
              <a:rPr lang="fa-IR" dirty="0"/>
              <a:t>نگهم در نگه انداخته ريخت</a:t>
            </a:r>
          </a:p>
          <a:p>
            <a:pPr marL="0" indent="0" algn="r">
              <a:buNone/>
            </a:pPr>
            <a:r>
              <a:rPr lang="fa-IR" dirty="0"/>
              <a:t>سوخت چون شمع چنانم كه ز چشم</a:t>
            </a:r>
          </a:p>
          <a:p>
            <a:pPr marL="0" indent="0" algn="r">
              <a:buNone/>
            </a:pPr>
            <a:r>
              <a:rPr lang="fa-IR" dirty="0"/>
              <a:t>قطره قطره، دلِ بگداخته ريخت</a:t>
            </a:r>
          </a:p>
          <a:p>
            <a:pPr marL="0" indent="0" algn="r">
              <a:buNone/>
            </a:pPr>
            <a:r>
              <a:rPr lang="fa-IR" dirty="0"/>
              <a:t>دلم آن روي برافروخته سوخت</a:t>
            </a:r>
          </a:p>
          <a:p>
            <a:pPr marL="0" indent="0" algn="r">
              <a:buNone/>
            </a:pPr>
            <a:r>
              <a:rPr lang="fa-IR" dirty="0"/>
              <a:t>اشكم آن قدّ ِ برافراخته ريخت</a:t>
            </a:r>
          </a:p>
          <a:p>
            <a:pPr marL="0" indent="0" algn="r">
              <a:buNone/>
            </a:pPr>
            <a:r>
              <a:rPr lang="fa-IR" dirty="0"/>
              <a:t>راهم آن سنبل آويخته زد</a:t>
            </a:r>
          </a:p>
          <a:p>
            <a:pPr marL="0" indent="0" algn="r">
              <a:buNone/>
            </a:pPr>
            <a:r>
              <a:rPr lang="fa-IR" dirty="0"/>
              <a:t>خونم آن نرگس تيغ آخته ريخت</a:t>
            </a:r>
          </a:p>
          <a:p>
            <a:pPr marL="0" indent="0" algn="r">
              <a:buNone/>
            </a:pPr>
            <a:r>
              <a:rPr lang="fa-IR" dirty="0"/>
              <a:t>آشناي غم خود خواست مرا</a:t>
            </a:r>
          </a:p>
          <a:p>
            <a:pPr marL="0" indent="0" algn="r">
              <a:buNone/>
            </a:pPr>
            <a:r>
              <a:rPr lang="fa-IR" dirty="0"/>
              <a:t>ريخت گر باده و نشناخته ريخت</a:t>
            </a:r>
          </a:p>
          <a:p>
            <a:pPr marL="0" indent="0" algn="r">
              <a:buNone/>
            </a:pPr>
            <a:r>
              <a:rPr lang="fa-IR" dirty="0"/>
              <a:t>نوشت آن باده، كه ساقي، گلچين!</a:t>
            </a:r>
          </a:p>
          <a:p>
            <a:pPr marL="0" indent="0" algn="r">
              <a:buNone/>
            </a:pPr>
            <a:r>
              <a:rPr lang="fa-IR" dirty="0"/>
              <a:t>خاطر از غير تو پرداخته، </a:t>
            </a:r>
            <a:r>
              <a:rPr lang="fa-IR" dirty="0" smtClean="0"/>
              <a:t>ريخت (گلچین معانی) </a:t>
            </a:r>
            <a:endParaRPr lang="en-US" dirty="0"/>
          </a:p>
        </p:txBody>
      </p:sp>
    </p:spTree>
    <p:extLst>
      <p:ext uri="{BB962C8B-B14F-4D97-AF65-F5344CB8AC3E}">
        <p14:creationId xmlns:p14="http://schemas.microsoft.com/office/powerpoint/2010/main" val="4232300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2000" dirty="0"/>
              <a:t>2- </a:t>
            </a:r>
            <a:r>
              <a:rPr lang="fa-IR" sz="2000" dirty="0" smtClean="0"/>
              <a:t>غزل هايي </a:t>
            </a:r>
            <a:r>
              <a:rPr lang="fa-IR" sz="2000" dirty="0"/>
              <a:t>كه در آن </a:t>
            </a:r>
            <a:r>
              <a:rPr lang="fa-IR" sz="2000" dirty="0" smtClean="0"/>
              <a:t>ميانه رو </a:t>
            </a:r>
            <a:r>
              <a:rPr lang="fa-IR" sz="2000" dirty="0"/>
              <a:t>بودن شاعران در پيروي از سبك </a:t>
            </a:r>
            <a:r>
              <a:rPr lang="fa-IR" sz="2000" dirty="0" smtClean="0"/>
              <a:t>اصفهاني </a:t>
            </a:r>
            <a:r>
              <a:rPr lang="fa-IR" sz="2000" dirty="0"/>
              <a:t>به چشم </a:t>
            </a:r>
            <a:r>
              <a:rPr lang="fa-IR" sz="2000" dirty="0" smtClean="0"/>
              <a:t>مي خورد</a:t>
            </a:r>
            <a:r>
              <a:rPr lang="fa-IR" sz="2000" dirty="0"/>
              <a:t>، اين </a:t>
            </a:r>
            <a:r>
              <a:rPr lang="fa-IR" sz="2000" dirty="0" smtClean="0"/>
              <a:t>غزل ها </a:t>
            </a:r>
            <a:r>
              <a:rPr lang="fa-IR" sz="2000" dirty="0"/>
              <a:t>به دور از </a:t>
            </a:r>
            <a:r>
              <a:rPr lang="fa-IR" sz="2000" dirty="0" smtClean="0"/>
              <a:t>كنايه ها </a:t>
            </a:r>
            <a:r>
              <a:rPr lang="fa-IR" sz="2000" dirty="0"/>
              <a:t>و </a:t>
            </a:r>
            <a:r>
              <a:rPr lang="fa-IR" sz="2000" dirty="0" smtClean="0"/>
              <a:t>استعاره هاي </a:t>
            </a:r>
            <a:r>
              <a:rPr lang="fa-IR" sz="2000" dirty="0"/>
              <a:t>مبهمي است كه درك معني را براي خواننده دشوار </a:t>
            </a:r>
            <a:r>
              <a:rPr lang="fa-IR" sz="2000" dirty="0" smtClean="0"/>
              <a:t>مي كند </a:t>
            </a:r>
            <a:r>
              <a:rPr lang="fa-IR" sz="2000" dirty="0"/>
              <a:t>و در عين حال آكنده از </a:t>
            </a:r>
            <a:r>
              <a:rPr lang="fa-IR" sz="2000" dirty="0" smtClean="0"/>
              <a:t>نكته هاي </a:t>
            </a:r>
            <a:r>
              <a:rPr lang="fa-IR" sz="2000" dirty="0"/>
              <a:t>لطيف، </a:t>
            </a:r>
            <a:r>
              <a:rPr lang="fa-IR" sz="2000" dirty="0" smtClean="0"/>
              <a:t>خيال هاي </a:t>
            </a:r>
            <a:r>
              <a:rPr lang="fa-IR" sz="2000" dirty="0"/>
              <a:t>باريك، </a:t>
            </a:r>
            <a:r>
              <a:rPr lang="fa-IR" sz="2000" dirty="0" smtClean="0"/>
              <a:t>مضمون هاي </a:t>
            </a:r>
            <a:r>
              <a:rPr lang="fa-IR" sz="2000" dirty="0"/>
              <a:t>عاشقانه و افكار و </a:t>
            </a:r>
            <a:r>
              <a:rPr lang="fa-IR" sz="2000" dirty="0" smtClean="0"/>
              <a:t>انديشه هاي </a:t>
            </a:r>
            <a:r>
              <a:rPr lang="fa-IR" sz="2000" dirty="0"/>
              <a:t>بيان احوال شاعر است، </a:t>
            </a:r>
            <a:r>
              <a:rPr lang="fa-IR" sz="2000" dirty="0" smtClean="0"/>
              <a:t>نمونه اي </a:t>
            </a:r>
            <a:r>
              <a:rPr lang="fa-IR" sz="2000" dirty="0"/>
              <a:t>از اين </a:t>
            </a:r>
            <a:r>
              <a:rPr lang="fa-IR" sz="2000" dirty="0" smtClean="0"/>
              <a:t>غزل ها :</a:t>
            </a:r>
            <a:r>
              <a:rPr lang="fa-IR" sz="2000" dirty="0"/>
              <a:t/>
            </a:r>
            <a:br>
              <a:rPr lang="fa-IR" sz="2000" dirty="0"/>
            </a:br>
            <a:endParaRPr lang="en-US" sz="2000" dirty="0"/>
          </a:p>
        </p:txBody>
      </p:sp>
      <p:sp>
        <p:nvSpPr>
          <p:cNvPr id="3" name="Content Placeholder 2"/>
          <p:cNvSpPr>
            <a:spLocks noGrp="1"/>
          </p:cNvSpPr>
          <p:nvPr>
            <p:ph idx="1"/>
          </p:nvPr>
        </p:nvSpPr>
        <p:spPr/>
        <p:txBody>
          <a:bodyPr>
            <a:normAutofit/>
          </a:bodyPr>
          <a:lstStyle/>
          <a:p>
            <a:pPr marL="0" indent="0" algn="r">
              <a:buNone/>
            </a:pPr>
            <a:r>
              <a:rPr lang="fa-IR" dirty="0" smtClean="0"/>
              <a:t>به سَيْرِ باغ چه خواني درين </a:t>
            </a:r>
            <a:r>
              <a:rPr lang="fa-IR" dirty="0" smtClean="0"/>
              <a:t>بهار، </a:t>
            </a:r>
            <a:r>
              <a:rPr lang="fa-IR" dirty="0" smtClean="0"/>
              <a:t>مرا              </a:t>
            </a:r>
            <a:r>
              <a:rPr lang="fa-IR" dirty="0"/>
              <a:t>گياهِ </a:t>
            </a:r>
            <a:r>
              <a:rPr lang="fa-IR" dirty="0" smtClean="0"/>
              <a:t>سوخته ام</a:t>
            </a:r>
            <a:r>
              <a:rPr lang="fa-IR" dirty="0"/>
              <a:t>، با </a:t>
            </a:r>
            <a:r>
              <a:rPr lang="fa-IR" dirty="0" smtClean="0"/>
              <a:t>چمن، </a:t>
            </a:r>
            <a:r>
              <a:rPr lang="fa-IR" dirty="0"/>
              <a:t>چه كار مرا</a:t>
            </a:r>
          </a:p>
          <a:p>
            <a:pPr marL="0" indent="0" algn="r">
              <a:buNone/>
            </a:pPr>
            <a:r>
              <a:rPr lang="fa-IR" dirty="0" smtClean="0"/>
              <a:t>به بي نصيبي </a:t>
            </a:r>
            <a:r>
              <a:rPr lang="fa-IR" dirty="0" smtClean="0"/>
              <a:t>من، بين، </a:t>
            </a:r>
            <a:r>
              <a:rPr lang="fa-IR" dirty="0"/>
              <a:t>درين چمن كه </a:t>
            </a:r>
            <a:r>
              <a:rPr lang="fa-IR" dirty="0" smtClean="0"/>
              <a:t>نكرد         </a:t>
            </a:r>
            <a:r>
              <a:rPr lang="fa-IR" dirty="0" smtClean="0"/>
              <a:t>نوازشي، </a:t>
            </a:r>
            <a:r>
              <a:rPr lang="fa-IR" dirty="0"/>
              <a:t>به </a:t>
            </a:r>
            <a:r>
              <a:rPr lang="fa-IR" dirty="0" smtClean="0"/>
              <a:t>نگاهي، </a:t>
            </a:r>
            <a:r>
              <a:rPr lang="fa-IR" dirty="0"/>
              <a:t>نه </a:t>
            </a:r>
            <a:r>
              <a:rPr lang="fa-IR" dirty="0" smtClean="0"/>
              <a:t>گل، </a:t>
            </a:r>
            <a:r>
              <a:rPr lang="fa-IR" dirty="0"/>
              <a:t>نه خار مرا</a:t>
            </a:r>
          </a:p>
          <a:p>
            <a:pPr marL="0" indent="0" algn="r">
              <a:buNone/>
            </a:pPr>
            <a:r>
              <a:rPr lang="fa-IR" dirty="0" smtClean="0"/>
              <a:t>به </a:t>
            </a:r>
            <a:r>
              <a:rPr lang="fa-IR" dirty="0"/>
              <a:t>خنده از </a:t>
            </a:r>
            <a:r>
              <a:rPr lang="fa-IR" dirty="0" smtClean="0"/>
              <a:t>بَرَم </a:t>
            </a:r>
            <a:r>
              <a:rPr lang="fa-IR" dirty="0"/>
              <a:t>آن سنگدل گذشت و </a:t>
            </a:r>
            <a:r>
              <a:rPr lang="fa-IR" dirty="0" smtClean="0"/>
              <a:t>گذاشت        </a:t>
            </a:r>
            <a:r>
              <a:rPr lang="fa-IR" dirty="0"/>
              <a:t>به </a:t>
            </a:r>
            <a:r>
              <a:rPr lang="fa-IR" dirty="0" smtClean="0"/>
              <a:t>گريه هاي </a:t>
            </a:r>
            <a:r>
              <a:rPr lang="fa-IR" dirty="0" smtClean="0"/>
              <a:t>جگرسوز، </a:t>
            </a:r>
            <a:r>
              <a:rPr lang="fa-IR" dirty="0"/>
              <a:t>زار زار مرا</a:t>
            </a:r>
          </a:p>
          <a:p>
            <a:pPr marL="0" indent="0" algn="r">
              <a:buNone/>
            </a:pPr>
            <a:r>
              <a:rPr lang="fa-IR" dirty="0" smtClean="0"/>
              <a:t>فريب </a:t>
            </a:r>
            <a:r>
              <a:rPr lang="fa-IR" dirty="0" smtClean="0"/>
              <a:t>وعدۀ </a:t>
            </a:r>
            <a:r>
              <a:rPr lang="fa-IR" dirty="0"/>
              <a:t>او </a:t>
            </a:r>
            <a:r>
              <a:rPr lang="fa-IR" dirty="0" smtClean="0"/>
              <a:t>خوردم </a:t>
            </a:r>
            <a:r>
              <a:rPr lang="fa-IR" dirty="0"/>
              <a:t>و </a:t>
            </a:r>
            <a:r>
              <a:rPr lang="fa-IR" dirty="0" smtClean="0"/>
              <a:t>ندانستم                       </a:t>
            </a:r>
            <a:r>
              <a:rPr lang="fa-IR" dirty="0"/>
              <a:t>كه </a:t>
            </a:r>
            <a:r>
              <a:rPr lang="fa-IR" dirty="0" smtClean="0"/>
              <a:t>مي </a:t>
            </a:r>
            <a:r>
              <a:rPr lang="fa-IR" dirty="0" smtClean="0"/>
              <a:t>كُشد </a:t>
            </a:r>
            <a:r>
              <a:rPr lang="fa-IR" dirty="0"/>
              <a:t>به </a:t>
            </a:r>
            <a:r>
              <a:rPr lang="fa-IR" dirty="0" smtClean="0"/>
              <a:t>رهش، دردِ </a:t>
            </a:r>
            <a:r>
              <a:rPr lang="fa-IR" dirty="0"/>
              <a:t>انتظار مرا</a:t>
            </a:r>
          </a:p>
          <a:p>
            <a:pPr marL="0" indent="0" algn="r">
              <a:buNone/>
            </a:pPr>
            <a:r>
              <a:rPr lang="fa-IR" dirty="0" smtClean="0"/>
              <a:t>تو </a:t>
            </a:r>
            <a:r>
              <a:rPr lang="fa-IR" dirty="0"/>
              <a:t>را چو خرمن </a:t>
            </a:r>
            <a:r>
              <a:rPr lang="fa-IR" dirty="0" smtClean="0"/>
              <a:t>گل، </a:t>
            </a:r>
            <a:r>
              <a:rPr lang="fa-IR" dirty="0"/>
              <a:t>خواست در كنار </a:t>
            </a:r>
            <a:r>
              <a:rPr lang="fa-IR" dirty="0" smtClean="0"/>
              <a:t>رقيب       </a:t>
            </a:r>
            <a:r>
              <a:rPr lang="fa-IR" dirty="0"/>
              <a:t>كسي كه </a:t>
            </a:r>
            <a:r>
              <a:rPr lang="fa-IR" dirty="0" smtClean="0"/>
              <a:t>پاره</a:t>
            </a:r>
            <a:r>
              <a:rPr lang="fa-IR" dirty="0"/>
              <a:t> </a:t>
            </a:r>
            <a:r>
              <a:rPr lang="fa-IR" dirty="0" smtClean="0"/>
              <a:t> </a:t>
            </a:r>
            <a:r>
              <a:rPr lang="fa-IR" dirty="0"/>
              <a:t>دل ريخت در كنار مرا</a:t>
            </a:r>
          </a:p>
          <a:p>
            <a:pPr marL="0" indent="0" algn="r">
              <a:buNone/>
            </a:pPr>
            <a:r>
              <a:rPr lang="fa-IR" dirty="0" smtClean="0"/>
              <a:t>مرا </a:t>
            </a:r>
            <a:r>
              <a:rPr lang="fa-IR" dirty="0"/>
              <a:t>شكايتي از روزگار در دل </a:t>
            </a:r>
            <a:r>
              <a:rPr lang="fa-IR" dirty="0" smtClean="0"/>
              <a:t>نيست               كه </a:t>
            </a:r>
            <a:r>
              <a:rPr lang="fa-IR" dirty="0"/>
              <a:t>نيست چشم اميدي ز روزگار مرا</a:t>
            </a:r>
          </a:p>
          <a:p>
            <a:pPr marL="0" indent="0" algn="r">
              <a:buNone/>
            </a:pPr>
            <a:r>
              <a:rPr lang="fa-IR" dirty="0" smtClean="0"/>
              <a:t>به </a:t>
            </a:r>
            <a:r>
              <a:rPr lang="fa-IR" dirty="0"/>
              <a:t>روز </a:t>
            </a:r>
            <a:r>
              <a:rPr lang="fa-IR" dirty="0" smtClean="0"/>
              <a:t>تيرۀ خود، </a:t>
            </a:r>
            <a:r>
              <a:rPr lang="fa-IR" dirty="0"/>
              <a:t>گريه آيدم كه </a:t>
            </a:r>
            <a:r>
              <a:rPr lang="fa-IR" dirty="0" smtClean="0"/>
              <a:t>چرا            نه </a:t>
            </a:r>
            <a:r>
              <a:rPr lang="fa-IR" dirty="0"/>
              <a:t>روزگار دهد كام </a:t>
            </a:r>
            <a:r>
              <a:rPr lang="fa-IR" dirty="0" smtClean="0"/>
              <a:t>دل، </a:t>
            </a:r>
            <a:r>
              <a:rPr lang="fa-IR" dirty="0"/>
              <a:t>نه يار مرا</a:t>
            </a:r>
          </a:p>
          <a:p>
            <a:pPr marL="0" indent="0" algn="r">
              <a:buNone/>
            </a:pPr>
            <a:r>
              <a:rPr lang="fa-IR" dirty="0" smtClean="0"/>
              <a:t>امير </a:t>
            </a:r>
            <a:r>
              <a:rPr lang="fa-IR" dirty="0"/>
              <a:t>از من آزرده </a:t>
            </a:r>
            <a:r>
              <a:rPr lang="fa-IR" dirty="0" smtClean="0"/>
              <a:t>جان، </a:t>
            </a:r>
            <a:r>
              <a:rPr lang="fa-IR" dirty="0"/>
              <a:t>چه </a:t>
            </a:r>
            <a:r>
              <a:rPr lang="fa-IR" dirty="0" smtClean="0"/>
              <a:t>مي خواهي            </a:t>
            </a:r>
            <a:r>
              <a:rPr lang="fa-IR" dirty="0"/>
              <a:t>دمي به حال دل </a:t>
            </a:r>
            <a:r>
              <a:rPr lang="fa-IR" dirty="0" smtClean="0"/>
              <a:t>خويشتن، </a:t>
            </a:r>
            <a:r>
              <a:rPr lang="fa-IR" dirty="0"/>
              <a:t>گذار </a:t>
            </a:r>
            <a:r>
              <a:rPr lang="fa-IR" dirty="0" smtClean="0"/>
              <a:t>مرا (</a:t>
            </a:r>
            <a:r>
              <a:rPr lang="fa-IR" dirty="0" smtClean="0"/>
              <a:t>امیری فیروز کوهی) </a:t>
            </a:r>
            <a:endParaRPr lang="en-US" dirty="0"/>
          </a:p>
        </p:txBody>
      </p:sp>
    </p:spTree>
    <p:extLst>
      <p:ext uri="{BB962C8B-B14F-4D97-AF65-F5344CB8AC3E}">
        <p14:creationId xmlns:p14="http://schemas.microsoft.com/office/powerpoint/2010/main" val="910004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756356"/>
            <a:ext cx="8946541" cy="4831644"/>
          </a:xfrm>
        </p:spPr>
        <p:txBody>
          <a:bodyPr>
            <a:normAutofit/>
          </a:bodyPr>
          <a:lstStyle/>
          <a:p>
            <a:pPr marL="0" indent="0" algn="r">
              <a:buNone/>
            </a:pPr>
            <a:r>
              <a:rPr lang="fa-IR" dirty="0"/>
              <a:t>3- اين نوع غزل، داراي سبكي بين اصفهاني و عراقي است. صبور </a:t>
            </a:r>
            <a:r>
              <a:rPr lang="fa-IR" dirty="0" smtClean="0"/>
              <a:t>درباره شيوه </a:t>
            </a:r>
            <a:r>
              <a:rPr lang="fa-IR" dirty="0"/>
              <a:t>اخير غزل فارسي كه ذكر شد مي¬نويسد: «در اين شيوه از غزل، كه </a:t>
            </a:r>
            <a:r>
              <a:rPr lang="fa-IR" dirty="0" smtClean="0"/>
              <a:t>چهره اي </a:t>
            </a:r>
            <a:r>
              <a:rPr lang="fa-IR" dirty="0"/>
              <a:t>تازه و يكي از بهترين </a:t>
            </a:r>
            <a:r>
              <a:rPr lang="fa-IR" dirty="0" smtClean="0"/>
              <a:t>گونه هاي شيوۀ </a:t>
            </a:r>
            <a:r>
              <a:rPr lang="fa-IR" dirty="0"/>
              <a:t>تعبير غزل فارسي تا اين روزگار به شمار </a:t>
            </a:r>
            <a:r>
              <a:rPr lang="fa-IR" dirty="0" smtClean="0"/>
              <a:t>مي رود</a:t>
            </a:r>
            <a:r>
              <a:rPr lang="fa-IR" dirty="0"/>
              <a:t>، هم آن شكوهمندي و فخامت سخن و موسيقي </a:t>
            </a:r>
            <a:r>
              <a:rPr lang="fa-IR" dirty="0" smtClean="0"/>
              <a:t>دل انگيز </a:t>
            </a:r>
            <a:r>
              <a:rPr lang="fa-IR" dirty="0"/>
              <a:t>زبان سعدي احساس </a:t>
            </a:r>
            <a:r>
              <a:rPr lang="fa-IR" dirty="0" smtClean="0"/>
              <a:t>مي شود </a:t>
            </a:r>
            <a:r>
              <a:rPr lang="fa-IR" dirty="0"/>
              <a:t>و هم آن </a:t>
            </a:r>
            <a:r>
              <a:rPr lang="fa-IR" dirty="0" smtClean="0"/>
              <a:t>نازك انديشي هاي </a:t>
            </a:r>
            <a:r>
              <a:rPr lang="fa-IR" dirty="0"/>
              <a:t>شيرين و </a:t>
            </a:r>
            <a:r>
              <a:rPr lang="fa-IR" dirty="0" smtClean="0"/>
              <a:t>خيال انگيز </a:t>
            </a:r>
            <a:r>
              <a:rPr lang="fa-IR" dirty="0"/>
              <a:t>كه در حقيقت موسيقي معنوي غزل را تشكيل مي-دهد ... اگرچه غزل در دست اين گونه شاعران به ارج و مقام غزل سعدي دست نيافت، ولي به آن مايه شايستگي رسيد كه بر اثر آن، آيندگان مقام والايي را به همان پايه به آن ببخشند.» </a:t>
            </a:r>
            <a:r>
              <a:rPr lang="fa-IR" dirty="0" smtClean="0"/>
              <a:t>(صبور،1370: 492)</a:t>
            </a:r>
            <a:r>
              <a:rPr lang="fa-IR" dirty="0"/>
              <a:t/>
            </a:r>
            <a:br>
              <a:rPr lang="fa-IR" dirty="0"/>
            </a:br>
            <a:r>
              <a:rPr lang="fa-IR" dirty="0"/>
              <a:t>همچنين شاعرانِ اين نوع غزل را، آشنا به آثار ادبي گذشته و آگاه به ادبيّات جديد اروپا </a:t>
            </a:r>
            <a:r>
              <a:rPr lang="fa-IR" dirty="0" smtClean="0"/>
              <a:t>مي داند </a:t>
            </a:r>
            <a:r>
              <a:rPr lang="fa-IR" dirty="0"/>
              <a:t>و معتقد است كه اين شاعران با دو </a:t>
            </a:r>
            <a:r>
              <a:rPr lang="fa-IR" dirty="0" smtClean="0"/>
              <a:t>قوّۀ </a:t>
            </a:r>
            <a:r>
              <a:rPr lang="fa-IR" dirty="0"/>
              <a:t>ذوق و علم، معني شعر را درك </a:t>
            </a:r>
            <a:r>
              <a:rPr lang="fa-IR" dirty="0" smtClean="0"/>
              <a:t>مي كردند </a:t>
            </a:r>
            <a:r>
              <a:rPr lang="fa-IR" dirty="0"/>
              <a:t>و به شعر زمان خويش آگاهي داشتند، به همين سبب آنان را از تعصّب </a:t>
            </a:r>
            <a:r>
              <a:rPr lang="fa-IR" dirty="0" smtClean="0"/>
              <a:t>بي جا</a:t>
            </a:r>
            <a:r>
              <a:rPr lang="fa-IR" dirty="0"/>
              <a:t>، قناعت به </a:t>
            </a:r>
            <a:r>
              <a:rPr lang="fa-IR" dirty="0" smtClean="0"/>
              <a:t>اندوخته هاي </a:t>
            </a:r>
            <a:r>
              <a:rPr lang="fa-IR" dirty="0"/>
              <a:t>گذشته، تكرار مكرّرات و هم چنين از </a:t>
            </a:r>
            <a:r>
              <a:rPr lang="fa-IR" dirty="0" smtClean="0"/>
              <a:t>نوجويي هاي </a:t>
            </a:r>
            <a:r>
              <a:rPr lang="fa-IR" dirty="0"/>
              <a:t>نابخردانه و </a:t>
            </a:r>
            <a:r>
              <a:rPr lang="fa-IR" dirty="0" smtClean="0"/>
              <a:t>بي بند </a:t>
            </a:r>
            <a:r>
              <a:rPr lang="fa-IR" dirty="0"/>
              <a:t>و بار كه منتهي به آلوده شدن حريم اين نوع غزل شود، مبرّا </a:t>
            </a:r>
            <a:r>
              <a:rPr lang="fa-IR" dirty="0" smtClean="0"/>
              <a:t>مي داند</a:t>
            </a:r>
            <a:r>
              <a:rPr lang="fa-IR" dirty="0"/>
              <a:t>. ( با تلخیص از عظیمی،1377: 394 )  نمونه اي از غزل نوع اخير:</a:t>
            </a:r>
            <a:br>
              <a:rPr lang="fa-IR" dirty="0"/>
            </a:br>
            <a:endParaRPr lang="en-US" dirty="0"/>
          </a:p>
        </p:txBody>
      </p:sp>
    </p:spTree>
    <p:extLst>
      <p:ext uri="{BB962C8B-B14F-4D97-AF65-F5344CB8AC3E}">
        <p14:creationId xmlns:p14="http://schemas.microsoft.com/office/powerpoint/2010/main" val="3900403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32178"/>
            <a:ext cx="8946541" cy="5616221"/>
          </a:xfrm>
        </p:spPr>
        <p:txBody>
          <a:bodyPr>
            <a:normAutofit fontScale="85000" lnSpcReduction="20000"/>
          </a:bodyPr>
          <a:lstStyle/>
          <a:p>
            <a:pPr marL="0" indent="0" algn="r">
              <a:buNone/>
            </a:pPr>
            <a:r>
              <a:rPr lang="fa-IR" dirty="0" smtClean="0"/>
              <a:t>با </a:t>
            </a:r>
            <a:r>
              <a:rPr lang="fa-IR" dirty="0"/>
              <a:t>من </a:t>
            </a:r>
            <a:r>
              <a:rPr lang="fa-IR" dirty="0" smtClean="0"/>
              <a:t>بي كسِ </a:t>
            </a:r>
            <a:r>
              <a:rPr lang="fa-IR" dirty="0"/>
              <a:t>تنها شده، يارا تو </a:t>
            </a:r>
            <a:r>
              <a:rPr lang="fa-IR" dirty="0" smtClean="0"/>
              <a:t>بمان</a:t>
            </a:r>
          </a:p>
          <a:p>
            <a:pPr marL="0" indent="0" algn="r">
              <a:buNone/>
            </a:pPr>
            <a:r>
              <a:rPr lang="fa-IR" dirty="0" smtClean="0"/>
              <a:t>همه </a:t>
            </a:r>
            <a:r>
              <a:rPr lang="fa-IR" dirty="0"/>
              <a:t>رفتند از اين خانه، خدا را تو بمان</a:t>
            </a:r>
          </a:p>
          <a:p>
            <a:pPr marL="0" indent="0" algn="r">
              <a:buNone/>
            </a:pPr>
            <a:r>
              <a:rPr lang="fa-IR" dirty="0" smtClean="0"/>
              <a:t>منِ </a:t>
            </a:r>
            <a:r>
              <a:rPr lang="fa-IR" dirty="0"/>
              <a:t>بي برگِ خزان ديده دگر </a:t>
            </a:r>
            <a:r>
              <a:rPr lang="fa-IR" dirty="0" smtClean="0"/>
              <a:t>رفتني ام</a:t>
            </a:r>
            <a:endParaRPr lang="fa-IR" dirty="0"/>
          </a:p>
          <a:p>
            <a:pPr marL="0" indent="0" algn="r">
              <a:buNone/>
            </a:pPr>
            <a:r>
              <a:rPr lang="fa-IR" dirty="0"/>
              <a:t>تو همه بار و بري، تازه </a:t>
            </a:r>
            <a:r>
              <a:rPr lang="fa-IR" dirty="0" smtClean="0"/>
              <a:t>بهارا  </a:t>
            </a:r>
            <a:r>
              <a:rPr lang="fa-IR" dirty="0"/>
              <a:t>تو بمان</a:t>
            </a:r>
          </a:p>
          <a:p>
            <a:pPr marL="0" indent="0" algn="r">
              <a:buNone/>
            </a:pPr>
            <a:r>
              <a:rPr lang="fa-IR" dirty="0"/>
              <a:t>داغ و درد است همه نقش و نگار دل من</a:t>
            </a:r>
          </a:p>
          <a:p>
            <a:pPr marL="0" indent="0" algn="r">
              <a:buNone/>
            </a:pPr>
            <a:r>
              <a:rPr lang="fa-IR" dirty="0"/>
              <a:t>بنگر اين نقشِ خون شُسته، نگارا تو بمان</a:t>
            </a:r>
          </a:p>
          <a:p>
            <a:pPr marL="0" indent="0" algn="r">
              <a:buNone/>
            </a:pPr>
            <a:r>
              <a:rPr lang="fa-IR" dirty="0"/>
              <a:t>زين بيابان گذري نيست سواران را </a:t>
            </a:r>
            <a:r>
              <a:rPr lang="fa-IR" dirty="0" smtClean="0"/>
              <a:t> </a:t>
            </a:r>
            <a:r>
              <a:rPr lang="fa-IR" dirty="0"/>
              <a:t>ليك</a:t>
            </a:r>
          </a:p>
          <a:p>
            <a:pPr marL="0" indent="0" algn="r">
              <a:buNone/>
            </a:pPr>
            <a:r>
              <a:rPr lang="fa-IR" dirty="0"/>
              <a:t>دلِ ما </a:t>
            </a:r>
            <a:r>
              <a:rPr lang="fa-IR" dirty="0" smtClean="0"/>
              <a:t>خوش به </a:t>
            </a:r>
            <a:r>
              <a:rPr lang="fa-IR" dirty="0"/>
              <a:t>فريبي است، غبارا تو بمان</a:t>
            </a:r>
          </a:p>
          <a:p>
            <a:pPr marL="0" indent="0" algn="r">
              <a:buNone/>
            </a:pPr>
            <a:r>
              <a:rPr lang="fa-IR" dirty="0"/>
              <a:t>هر دم از </a:t>
            </a:r>
            <a:r>
              <a:rPr lang="fa-IR" dirty="0" smtClean="0"/>
              <a:t>حلقۀ عشّاق</a:t>
            </a:r>
            <a:r>
              <a:rPr lang="fa-IR" dirty="0"/>
              <a:t>، پريشاني رفت</a:t>
            </a:r>
          </a:p>
          <a:p>
            <a:pPr marL="0" indent="0" algn="r">
              <a:buNone/>
            </a:pPr>
            <a:r>
              <a:rPr lang="fa-IR" dirty="0"/>
              <a:t>بسرِ زلف بتان! سلسله دارا تو بمان</a:t>
            </a:r>
          </a:p>
          <a:p>
            <a:pPr marL="0" indent="0" algn="r">
              <a:buNone/>
            </a:pPr>
            <a:r>
              <a:rPr lang="fa-IR" dirty="0"/>
              <a:t>شهريارا، تو بمان بر سرِ اين خيل يتيم</a:t>
            </a:r>
          </a:p>
          <a:p>
            <a:pPr marL="0" indent="0" algn="r">
              <a:buNone/>
            </a:pPr>
            <a:r>
              <a:rPr lang="fa-IR" dirty="0"/>
              <a:t>پدرا، يارا، اندوه گسارا تو بمان</a:t>
            </a:r>
          </a:p>
          <a:p>
            <a:pPr marL="0" indent="0" algn="r">
              <a:buNone/>
            </a:pPr>
            <a:r>
              <a:rPr lang="fa-IR" dirty="0"/>
              <a:t>سايه در پايِ تو، چون موج، دمي زار گريست</a:t>
            </a:r>
          </a:p>
          <a:p>
            <a:pPr marL="0" indent="0" algn="r">
              <a:buNone/>
            </a:pPr>
            <a:r>
              <a:rPr lang="fa-IR" dirty="0"/>
              <a:t>كه سرِ سبزِ تو خوش باد كنارا تو بمان</a:t>
            </a:r>
            <a:r>
              <a:rPr lang="fa-IR" dirty="0"/>
              <a:t>. </a:t>
            </a:r>
            <a:r>
              <a:rPr lang="fa-IR" dirty="0" smtClean="0"/>
              <a:t>(هوشنگ ابتهاج) ابتهاج این غزل را خطاب به استاد شهریار در رثای دوستش، نیما یوشیج سروده است.</a:t>
            </a:r>
            <a:endParaRPr lang="fa-IR" dirty="0"/>
          </a:p>
          <a:p>
            <a:pPr marL="0" indent="0" algn="r">
              <a:buNone/>
            </a:pPr>
            <a:endParaRPr lang="fa-IR" dirty="0"/>
          </a:p>
          <a:p>
            <a:pPr marL="0" indent="0" algn="r">
              <a:buNone/>
            </a:pPr>
            <a:r>
              <a:rPr lang="fa-IR" dirty="0"/>
              <a:t>                                           </a:t>
            </a:r>
            <a:endParaRPr lang="en-US" dirty="0"/>
          </a:p>
        </p:txBody>
      </p:sp>
    </p:spTree>
    <p:extLst>
      <p:ext uri="{BB962C8B-B14F-4D97-AF65-F5344CB8AC3E}">
        <p14:creationId xmlns:p14="http://schemas.microsoft.com/office/powerpoint/2010/main" val="39393012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102</TotalTime>
  <Words>1405</Words>
  <Application>Microsoft Office PowerPoint</Application>
  <PresentationFormat>Widescreen</PresentationFormat>
  <Paragraphs>77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Times New Roman</vt:lpstr>
      <vt:lpstr>Wingdings 3</vt:lpstr>
      <vt:lpstr>Ion</vt:lpstr>
      <vt:lpstr>شرح و تالیف از دکتر رقیه کاظم زاده</vt:lpstr>
      <vt:lpstr>PowerPoint Presentation</vt:lpstr>
      <vt:lpstr>PowerPoint Presentation</vt:lpstr>
      <vt:lpstr>PowerPoint Presentation</vt:lpstr>
      <vt:lpstr>PowerPoint Presentation</vt:lpstr>
      <vt:lpstr>2- غزل هايي كه در آن ميانه رو بودن شاعران در پيروي از سبك اصفهاني به چشم مي خورد، اين غزل ها به دور از كنايه ها و استعاره هاي مبهمي است كه درك معني را براي خواننده دشوار مي كند و در عين حال آكنده از نكته هاي لطيف، خيال هاي باريك، مضمون هاي عاشقانه و افكار و انديشه هاي بيان احوال شاعر است، نمونه اي از اين غزل ها :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20</cp:revision>
  <dcterms:created xsi:type="dcterms:W3CDTF">2020-04-17T18:49:05Z</dcterms:created>
  <dcterms:modified xsi:type="dcterms:W3CDTF">2020-04-17T20:43:57Z</dcterms:modified>
</cp:coreProperties>
</file>