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8"/>
  </p:notesMasterIdLst>
  <p:handoutMasterIdLst>
    <p:handoutMasterId r:id="rId19"/>
  </p:handoutMasterIdLst>
  <p:sldIdLst>
    <p:sldId id="336" r:id="rId2"/>
    <p:sldId id="396" r:id="rId3"/>
    <p:sldId id="397"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Pack by Diakov" initials="RbD" lastIdx="1" clrIdx="0">
    <p:extLst>
      <p:ext uri="{19B8F6BF-5375-455C-9EA6-DF929625EA0E}">
        <p15:presenceInfo xmlns:p15="http://schemas.microsoft.com/office/powerpoint/2012/main" userId="RePack by Diak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90FE"/>
    <a:srgbClr val="0ABEB5"/>
    <a:srgbClr val="828282"/>
    <a:srgbClr val="8086FC"/>
    <a:srgbClr val="6D6DFB"/>
    <a:srgbClr val="4E78F0"/>
    <a:srgbClr val="F0932C"/>
    <a:srgbClr val="92C610"/>
    <a:srgbClr val="9FD812"/>
    <a:srgbClr val="E05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4434" autoAdjust="0"/>
  </p:normalViewPr>
  <p:slideViewPr>
    <p:cSldViewPr showGuides="1">
      <p:cViewPr varScale="1">
        <p:scale>
          <a:sx n="70" d="100"/>
          <a:sy n="70" d="100"/>
        </p:scale>
        <p:origin x="660" y="7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4/6/2020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3478142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88825"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654" y="2099733"/>
            <a:ext cx="8823360" cy="2677648"/>
          </a:xfrm>
        </p:spPr>
        <p:txBody>
          <a:bodyPr anchor="b"/>
          <a:lstStyle>
            <a:lvl1pPr>
              <a:defRPr sz="5398"/>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654" y="4777380"/>
            <a:ext cx="8823360" cy="861420"/>
          </a:xfrm>
        </p:spPr>
        <p:txBody>
          <a:bodyPr anchor="t"/>
          <a:lstStyle>
            <a:lvl1pPr marL="0" indent="0" algn="l">
              <a:buNone/>
              <a:defRPr cap="all">
                <a:solidFill>
                  <a:schemeClr val="accent1">
                    <a:lumMod val="60000"/>
                    <a:lumOff val="4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6210" y="1792264"/>
            <a:ext cx="990599" cy="304720"/>
          </a:xfrm>
        </p:spPr>
        <p:txBody>
          <a:bodyPr anchor="t"/>
          <a:lstStyle>
            <a:lvl1pPr algn="l">
              <a:defRPr b="0" i="0">
                <a:solidFill>
                  <a:schemeClr val="bg1">
                    <a:alpha val="60000"/>
                  </a:schemeClr>
                </a:solidFill>
              </a:defRPr>
            </a:lvl1pPr>
          </a:lstStyle>
          <a:p>
            <a:fld id="{5923F103-BC34-4FE4-A40E-EDDEECFDA5D0}" type="datetimeFigureOut">
              <a:rPr lang="en-US" smtClean="0"/>
              <a:pPr/>
              <a:t>4/6/2020</a:t>
            </a:fld>
            <a:endParaRPr lang="en-US" dirty="0"/>
          </a:p>
        </p:txBody>
      </p:sp>
      <p:sp>
        <p:nvSpPr>
          <p:cNvPr id="5" name="Footer Placeholder 4"/>
          <p:cNvSpPr>
            <a:spLocks noGrp="1"/>
          </p:cNvSpPr>
          <p:nvPr>
            <p:ph type="ftr" sz="quarter" idx="11"/>
          </p:nvPr>
        </p:nvSpPr>
        <p:spPr bwMode="gray">
          <a:xfrm rot="5400000">
            <a:off x="8949143" y="3227872"/>
            <a:ext cx="3859795" cy="304722"/>
          </a:xfrm>
        </p:spPr>
        <p:txBody>
          <a:bodyPr/>
          <a:lstStyle>
            <a:lvl1pPr>
              <a:defRPr b="0" i="0">
                <a:solidFill>
                  <a:schemeClr val="bg1">
                    <a:alpha val="60000"/>
                  </a:schemeClr>
                </a:solidFill>
              </a:defRPr>
            </a:lvl1pPr>
          </a:lstStyle>
          <a:p>
            <a:r>
              <a:rPr lang="en-US" smtClean="0"/>
              <a:t>
              </a:t>
            </a:r>
            <a:endParaRPr lang="en-US" dirty="0"/>
          </a:p>
        </p:txBody>
      </p:sp>
      <p:sp>
        <p:nvSpPr>
          <p:cNvPr id="11" name="Rectangle 10"/>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49844" y="295730"/>
            <a:ext cx="837981" cy="767687"/>
          </a:xfrm>
        </p:spPr>
        <p:txBody>
          <a:bodyPr/>
          <a:lstStyle/>
          <a:p>
            <a:fld id="{D57F1E4F-1CFF-5643-939E-217C01CDF565}" type="slidenum">
              <a:rPr lang="en-US" smtClean="0"/>
              <a:pPr/>
              <a:t>‹#›</a:t>
            </a:fld>
            <a:endParaRPr lang="en-US" dirty="0"/>
          </a:p>
        </p:txBody>
      </p:sp>
      <p:grpSp>
        <p:nvGrpSpPr>
          <p:cNvPr id="13" name="Group 12"/>
          <p:cNvGrpSpPr/>
          <p:nvPr userDrawn="1"/>
        </p:nvGrpSpPr>
        <p:grpSpPr>
          <a:xfrm>
            <a:off x="7923213" y="0"/>
            <a:ext cx="4265612" cy="6858000"/>
            <a:chOff x="7923213" y="0"/>
            <a:chExt cx="4265612" cy="685800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5" name="Rectangle 14"/>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29914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4969927"/>
            <a:ext cx="8823361"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654" y="685800"/>
            <a:ext cx="882336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653" y="5536665"/>
            <a:ext cx="8823360" cy="493712"/>
          </a:xfrm>
        </p:spPr>
        <p:txBody>
          <a:bodyPr>
            <a:normAutofit/>
          </a:bodyPr>
          <a:lstStyle>
            <a:lvl1pPr marL="0" indent="0">
              <a:buNone/>
              <a:defRPr sz="12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4/6/2020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810705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88825"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499" y="1063417"/>
            <a:ext cx="8829516" cy="1372986"/>
          </a:xfrm>
        </p:spPr>
        <p:txBody>
          <a:bodyPr/>
          <a:lstStyle>
            <a:lvl1pPr>
              <a:defRPr sz="3999"/>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654" y="3543300"/>
            <a:ext cx="8823361" cy="24765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3" name="Rectangle 12"/>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0677042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88825"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337" y="607336"/>
            <a:ext cx="801703" cy="1569660"/>
          </a:xfrm>
          <a:prstGeom prst="rect">
            <a:avLst/>
          </a:prstGeom>
          <a:noFill/>
        </p:spPr>
        <p:txBody>
          <a:bodyPr wrap="square" rtlCol="0">
            <a:spAutoFit/>
          </a:bodyPr>
          <a:lstStyle/>
          <a:p>
            <a:pPr algn="r"/>
            <a:r>
              <a:rPr lang="en-US" sz="9597" b="0" i="0" dirty="0">
                <a:solidFill>
                  <a:schemeClr val="accent1">
                    <a:lumMod val="60000"/>
                    <a:lumOff val="40000"/>
                  </a:schemeClr>
                </a:solidFill>
                <a:latin typeface="Arial"/>
                <a:cs typeface="Arial"/>
              </a:rPr>
              <a:t>“</a:t>
            </a:r>
          </a:p>
        </p:txBody>
      </p:sp>
      <p:sp>
        <p:nvSpPr>
          <p:cNvPr id="13" name="TextBox 12"/>
          <p:cNvSpPr txBox="1"/>
          <p:nvPr/>
        </p:nvSpPr>
        <p:spPr bwMode="gray">
          <a:xfrm>
            <a:off x="9881884" y="2613787"/>
            <a:ext cx="652593" cy="1569660"/>
          </a:xfrm>
          <a:prstGeom prst="rect">
            <a:avLst/>
          </a:prstGeom>
          <a:noFill/>
        </p:spPr>
        <p:txBody>
          <a:bodyPr wrap="square" rtlCol="0">
            <a:spAutoFit/>
          </a:bodyPr>
          <a:lstStyle/>
          <a:p>
            <a:pPr algn="r"/>
            <a:r>
              <a:rPr lang="en-US" sz="9597"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466" y="982134"/>
            <a:ext cx="8451704" cy="2696632"/>
          </a:xfrm>
        </p:spPr>
        <p:txBody>
          <a:bodyPr/>
          <a:lstStyle>
            <a:lvl1pPr>
              <a:defRPr sz="3999"/>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439" y="3678766"/>
            <a:ext cx="7729206"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654" y="5029200"/>
            <a:ext cx="9242489" cy="997857"/>
          </a:xfrm>
        </p:spPr>
        <p:txBody>
          <a:bodyPr anchor="ct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9" name="Rectangle 18"/>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2399914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3" y="2370667"/>
            <a:ext cx="8823362" cy="1822514"/>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654" y="5024967"/>
            <a:ext cx="8823361" cy="860400"/>
          </a:xfrm>
        </p:spPr>
        <p:txBody>
          <a:bodyPr anchor="t"/>
          <a:lstStyle>
            <a:lvl1pPr marL="0" indent="0" algn="l">
              <a:buNone/>
              <a:defRPr sz="1999" cap="none">
                <a:solidFill>
                  <a:schemeClr val="accent1">
                    <a:lumMod val="60000"/>
                    <a:lumOff val="4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569872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lvl1pPr>
              <a:defRPr sz="3599"/>
            </a:lvl1pPr>
          </a:lstStyle>
          <a:p>
            <a:r>
              <a:rPr lang="en-US" smtClean="0"/>
              <a:t>Click to edit Master title style</a:t>
            </a:r>
            <a:endParaRPr lang="en-US" dirty="0"/>
          </a:p>
        </p:txBody>
      </p:sp>
      <p:sp>
        <p:nvSpPr>
          <p:cNvPr id="3" name="Text Placeholder 2"/>
          <p:cNvSpPr>
            <a:spLocks noGrp="1"/>
          </p:cNvSpPr>
          <p:nvPr>
            <p:ph type="body" idx="1"/>
          </p:nvPr>
        </p:nvSpPr>
        <p:spPr>
          <a:xfrm>
            <a:off x="1154653" y="2603502"/>
            <a:ext cx="3141060"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653" y="3179765"/>
            <a:ext cx="3141061"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1547" y="2603500"/>
            <a:ext cx="3146189"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1547" y="3179764"/>
            <a:ext cx="3146189"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081" y="2603501"/>
            <a:ext cx="3144911"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275" y="3179763"/>
            <a:ext cx="3144717" cy="284729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cxnSp>
        <p:nvCxnSpPr>
          <p:cNvPr id="17" name="Straight Connector 16"/>
          <p:cNvCxnSpPr/>
          <p:nvPr/>
        </p:nvCxnSpPr>
        <p:spPr>
          <a:xfrm>
            <a:off x="4402824"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0377"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F41C87-7AD9-4845-A077-840E4A0F3F06}" type="datetimeFigureOut">
              <a:rPr lang="en-US" smtClean="0"/>
              <a:pPr/>
              <a:t>4/6/2020</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8470511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lvl1pPr>
              <a:defRPr sz="3599"/>
            </a:lvl1pPr>
          </a:lstStyle>
          <a:p>
            <a:r>
              <a:rPr lang="en-US" smtClean="0"/>
              <a:t>Click to edit Master title style</a:t>
            </a:r>
            <a:endParaRPr lang="en-US" dirty="0"/>
          </a:p>
        </p:txBody>
      </p:sp>
      <p:sp>
        <p:nvSpPr>
          <p:cNvPr id="3" name="Text Placeholder 2"/>
          <p:cNvSpPr>
            <a:spLocks noGrp="1"/>
          </p:cNvSpPr>
          <p:nvPr>
            <p:ph type="body" idx="1"/>
          </p:nvPr>
        </p:nvSpPr>
        <p:spPr>
          <a:xfrm>
            <a:off x="1154653" y="4532844"/>
            <a:ext cx="3049644"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206"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653" y="5109106"/>
            <a:ext cx="3049644"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7675" y="4532845"/>
            <a:ext cx="3049644" cy="576263"/>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7226" y="2603500"/>
            <a:ext cx="26905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982" y="5109105"/>
            <a:ext cx="3049644"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0697" y="4532845"/>
            <a:ext cx="3050300" cy="576262"/>
          </a:xfrm>
        </p:spPr>
        <p:txBody>
          <a:bodyPr anchor="b">
            <a:noAutofit/>
          </a:bodyPr>
          <a:lstStyle>
            <a:lvl1pPr marL="0" indent="0">
              <a:buNone/>
              <a:defRPr sz="2399" b="0">
                <a:solidFill>
                  <a:schemeClr val="accent1">
                    <a:lumMod val="60000"/>
                    <a:lumOff val="4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0905" y="2603500"/>
            <a:ext cx="26905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0696" y="5109104"/>
            <a:ext cx="3050301" cy="91795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cxnSp>
        <p:nvCxnSpPr>
          <p:cNvPr id="43" name="Straight Connector 42"/>
          <p:cNvCxnSpPr/>
          <p:nvPr/>
        </p:nvCxnSpPr>
        <p:spPr>
          <a:xfrm>
            <a:off x="4404684"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577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3F41C87-7AD9-4845-A077-840E4A0F3F06}" type="datetimeFigureOut">
              <a:rPr lang="en-US" smtClean="0"/>
              <a:pPr/>
              <a:t>4/6/2020</a:t>
            </a:fld>
            <a:endParaRPr lang="en-US"/>
          </a:p>
        </p:txBody>
      </p:sp>
      <p:sp>
        <p:nvSpPr>
          <p:cNvPr id="8" name="Footer Placeholder 7"/>
          <p:cNvSpPr>
            <a:spLocks noGrp="1"/>
          </p:cNvSpPr>
          <p:nvPr>
            <p:ph type="ftr" sz="quarter" idx="11"/>
          </p:nvPr>
        </p:nvSpPr>
        <p:spPr>
          <a:xfrm>
            <a:off x="560965" y="6391839"/>
            <a:ext cx="3643333" cy="304801"/>
          </a:xfrm>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7042771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654" y="973668"/>
            <a:ext cx="8823361"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654" y="2603500"/>
            <a:ext cx="8823361"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2654" y="6391839"/>
            <a:ext cx="990341" cy="304799"/>
          </a:xfrm>
        </p:spPr>
        <p:txBody>
          <a:bodyPr/>
          <a:lstStyle/>
          <a:p>
            <a:fld id="{03F41C87-7AD9-4845-A077-840E4A0F3F06}" type="datetimeFigureOut">
              <a:rPr lang="en-US" smtClean="0"/>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5696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3000" y="1278467"/>
            <a:ext cx="1409598"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654" y="1278467"/>
            <a:ext cx="625439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0330" y="6391839"/>
            <a:ext cx="991877" cy="304799"/>
          </a:xfrm>
        </p:spPr>
        <p:txBody>
          <a:bodyPr/>
          <a:lstStyle/>
          <a:p>
            <a:fld id="{03F41C87-7AD9-4845-A077-840E4A0F3F06}" type="datetimeFigureOut">
              <a:rPr lang="en-US" smtClean="0"/>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112096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654" y="2603500"/>
            <a:ext cx="8823361"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133763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2677645"/>
            <a:ext cx="4349892" cy="2283824"/>
          </a:xfrm>
        </p:spPr>
        <p:txBody>
          <a:bodyPr anchor="ctr"/>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3764" y="2677644"/>
            <a:ext cx="3756566" cy="2283824"/>
          </a:xfrm>
        </p:spPr>
        <p:txBody>
          <a:bodyPr anchor="ctr"/>
          <a:lstStyle>
            <a:lvl1pPr marL="0" indent="0" algn="l">
              <a:buNone/>
              <a:defRPr sz="1999" cap="all">
                <a:solidFill>
                  <a:schemeClr val="accent1">
                    <a:lumMod val="60000"/>
                    <a:lumOff val="4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4/6/2020</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A013F82-EE5E-44EE-A61D-E31C6657F26F}" type="slidenum">
              <a:rPr lang="fa-IR" smtClean="0"/>
              <a:t>‹#›</a:t>
            </a:fld>
            <a:endParaRPr lang="fa-IR"/>
          </a:p>
        </p:txBody>
      </p:sp>
      <p:grpSp>
        <p:nvGrpSpPr>
          <p:cNvPr id="22" name="Group 21"/>
          <p:cNvGrpSpPr/>
          <p:nvPr userDrawn="1"/>
        </p:nvGrpSpPr>
        <p:grpSpPr>
          <a:xfrm>
            <a:off x="11123611" y="0"/>
            <a:ext cx="1065214" cy="6868886"/>
            <a:chOff x="11123611" y="0"/>
            <a:chExt cx="1065214" cy="6868886"/>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24" name="Rectangle 23"/>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65110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653" y="2603501"/>
            <a:ext cx="4823901"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7096" y="2603500"/>
            <a:ext cx="482390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4/6/2020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373158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654" y="2603500"/>
            <a:ext cx="4823900"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653" y="3179763"/>
            <a:ext cx="4823901"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7096" y="2603500"/>
            <a:ext cx="4823902" cy="576262"/>
          </a:xfrm>
        </p:spPr>
        <p:txBody>
          <a:bodyPr anchor="b">
            <a:noAutofit/>
          </a:bodyPr>
          <a:lstStyle>
            <a:lvl1pPr marL="0" indent="0">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7096" y="3179763"/>
            <a:ext cx="4823902" cy="2840039"/>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4/6/2020</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225349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654" y="973668"/>
            <a:ext cx="8759131"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4/6/2020</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82163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4/6/2020</a:t>
            </a:fld>
            <a:endParaRPr lang="en-US"/>
          </a:p>
        </p:txBody>
      </p:sp>
      <p:sp>
        <p:nvSpPr>
          <p:cNvPr id="3" name="Footer Placeholder 2"/>
          <p:cNvSpPr>
            <a:spLocks noGrp="1"/>
          </p:cNvSpPr>
          <p:nvPr>
            <p:ph type="ftr" sz="quarter" idx="11"/>
          </p:nvPr>
        </p:nvSpPr>
        <p:spPr/>
        <p:txBody>
          <a:bodyPr/>
          <a:lstStyle/>
          <a:p>
            <a:r>
              <a:rPr lang="en-US" smtClean="0"/>
              <a:t>Add a footer</a:t>
            </a:r>
            <a:endParaRPr lang="en-US" dirty="0"/>
          </a:p>
        </p:txBody>
      </p:sp>
      <p:sp>
        <p:nvSpPr>
          <p:cNvPr id="7" name="Rectangle 6"/>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39590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1295400"/>
            <a:ext cx="2792431" cy="1600200"/>
          </a:xfrm>
        </p:spPr>
        <p:txBody>
          <a:bodyPr anchor="b"/>
          <a:lstStyle>
            <a:lvl1pPr algn="l">
              <a:defRPr sz="2399" b="0"/>
            </a:lvl1pPr>
          </a:lstStyle>
          <a:p>
            <a:r>
              <a:rPr lang="en-US" smtClean="0"/>
              <a:t>Click to edit Master title style</a:t>
            </a:r>
            <a:endParaRPr lang="en-US" dirty="0"/>
          </a:p>
        </p:txBody>
      </p:sp>
      <p:sp>
        <p:nvSpPr>
          <p:cNvPr id="3" name="Content Placeholder 2"/>
          <p:cNvSpPr>
            <a:spLocks noGrp="1"/>
          </p:cNvSpPr>
          <p:nvPr>
            <p:ph idx="1"/>
          </p:nvPr>
        </p:nvSpPr>
        <p:spPr>
          <a:xfrm>
            <a:off x="5779641" y="1447800"/>
            <a:ext cx="5188714"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653" y="3129281"/>
            <a:ext cx="2792431" cy="2895599"/>
          </a:xfrm>
        </p:spPr>
        <p:txBody>
          <a:bodyPr/>
          <a:lstStyle>
            <a:lvl1pPr marL="0" indent="0">
              <a:buNone/>
              <a:defRPr sz="14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t>4/6/2020</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A013F82-EE5E-44EE-A61D-E31C6657F26F}" type="slidenum">
              <a:rPr lang="fa-IR" smtClean="0"/>
              <a:t>‹#›</a:t>
            </a:fld>
            <a:endParaRPr lang="fa-IR"/>
          </a:p>
        </p:txBody>
      </p:sp>
    </p:spTree>
    <p:extLst>
      <p:ext uri="{BB962C8B-B14F-4D97-AF65-F5344CB8AC3E}">
        <p14:creationId xmlns:p14="http://schemas.microsoft.com/office/powerpoint/2010/main" val="157476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88825"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654" y="1693334"/>
            <a:ext cx="3864127" cy="1735667"/>
          </a:xfrm>
        </p:spPr>
        <p:txBody>
          <a:bodyPr anchor="b">
            <a:normAutofit/>
          </a:bodyPr>
          <a:lstStyle>
            <a:lvl1pPr algn="l">
              <a:defRPr sz="35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6165" y="1143000"/>
            <a:ext cx="322635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653" y="3657600"/>
            <a:ext cx="3858207" cy="1371600"/>
          </a:xfrm>
        </p:spPr>
        <p:txBody>
          <a:bodyPr>
            <a:normAutofit/>
          </a:bodyPr>
          <a:lstStyle>
            <a:lvl1pPr marL="0" indent="0">
              <a:buNone/>
              <a:defRPr sz="1400">
                <a:solidFill>
                  <a:schemeClr val="accent1">
                    <a:lumMod val="60000"/>
                    <a:lumOff val="40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4/6/2020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6" name="Rectangle 15"/>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732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88825"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654" y="973668"/>
            <a:ext cx="8759131"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654" y="2603500"/>
            <a:ext cx="8759131"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330" y="6391839"/>
            <a:ext cx="990341" cy="304799"/>
          </a:xfrm>
          <a:prstGeom prst="rect">
            <a:avLst/>
          </a:prstGeom>
        </p:spPr>
        <p:txBody>
          <a:bodyPr vert="horz" lIns="91440" tIns="45720" rIns="91440" bIns="45720" rtlCol="0" anchor="ctr"/>
          <a:lstStyle>
            <a:lvl1pPr algn="r">
              <a:defRPr sz="1000" b="1" i="0">
                <a:solidFill>
                  <a:schemeClr val="accent1"/>
                </a:solidFill>
              </a:defRPr>
            </a:lvl1pPr>
          </a:lstStyle>
          <a:p>
            <a:fld id="{03F41C87-7AD9-4845-A077-840E4A0F3F06}" type="datetimeFigureOut">
              <a:rPr lang="en-US" smtClean="0"/>
              <a:pPr/>
              <a:t>4/6/2020</a:t>
            </a:fld>
            <a:endParaRPr lang="en-US"/>
          </a:p>
        </p:txBody>
      </p:sp>
      <p:sp>
        <p:nvSpPr>
          <p:cNvPr id="5" name="Footer Placeholder 4"/>
          <p:cNvSpPr>
            <a:spLocks noGrp="1"/>
          </p:cNvSpPr>
          <p:nvPr>
            <p:ph type="ftr" sz="quarter" idx="3"/>
          </p:nvPr>
        </p:nvSpPr>
        <p:spPr>
          <a:xfrm>
            <a:off x="560964" y="6391839"/>
            <a:ext cx="3858790"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Add a footer</a:t>
            </a:r>
            <a:endParaRPr lang="en-US" dirty="0"/>
          </a:p>
        </p:txBody>
      </p:sp>
      <p:sp>
        <p:nvSpPr>
          <p:cNvPr id="21" name="Rectangle 20"/>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bg1"/>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64191137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063" rtl="0" eaLnBrk="1" latinLnBrk="0" hangingPunct="1">
        <a:spcBef>
          <a:spcPct val="0"/>
        </a:spcBef>
        <a:buNone/>
        <a:defRPr sz="3599"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79"/>
            <a:ext cx="12188825" cy="6856900"/>
          </a:xfrm>
          <a:prstGeom prst="rect">
            <a:avLst/>
          </a:prstGeom>
        </p:spPr>
      </p:pic>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5412" y="228600"/>
            <a:ext cx="7840136" cy="1121761"/>
          </a:xfrm>
          <a:prstGeom prst="rect">
            <a:avLst/>
          </a:prstGeom>
        </p:spPr>
      </p:pic>
      <p:sp>
        <p:nvSpPr>
          <p:cNvPr id="3" name="Rectangle 2"/>
          <p:cNvSpPr/>
          <p:nvPr/>
        </p:nvSpPr>
        <p:spPr>
          <a:xfrm>
            <a:off x="303212" y="1720840"/>
            <a:ext cx="11506200" cy="3416320"/>
          </a:xfrm>
          <a:prstGeom prst="rect">
            <a:avLst/>
          </a:prstGeom>
        </p:spPr>
        <p:txBody>
          <a:bodyPr wrap="square">
            <a:spAutoFit/>
          </a:bodyPr>
          <a:lstStyle/>
          <a:p>
            <a:pPr algn="r"/>
            <a:r>
              <a:rPr lang="fa-IR" sz="2400" b="1" dirty="0">
                <a:solidFill>
                  <a:schemeClr val="accent2"/>
                </a:solidFill>
              </a:rPr>
              <a:t>ایجاد بازار سرمایه و شرکتهای سهامی</a:t>
            </a:r>
            <a:r>
              <a:rPr lang="fa-IR" sz="2400" b="1" dirty="0"/>
              <a:t>: با بزرگتر شدن شرکتها و بالا رفتن حجم و تنوع تولیدات نیاز به توسعه و سرمایه بالا رفت و صاحبان سرمایه های بزرگ و کوچک در یک واحد اقتصادی شرکت نمودندو بدینصورت مشکلات تامین سرمایه های کلان برطرف شد.</a:t>
            </a:r>
          </a:p>
          <a:p>
            <a:pPr algn="r"/>
            <a:r>
              <a:rPr lang="fa-IR" sz="2400" b="1" dirty="0">
                <a:solidFill>
                  <a:schemeClr val="accent2"/>
                </a:solidFill>
              </a:rPr>
              <a:t>ایجاد حسابداری حرفه ای و حسابرسی</a:t>
            </a:r>
            <a:r>
              <a:rPr lang="fa-IR" sz="2400" b="1" dirty="0"/>
              <a:t>: افزایش موارد استفاده از اطلاعات حسابداری و همچنین افزایش تعداد استفاده کنندگان باعث شد که وظیفه حسابداران از رفع نیازهای عده معدودی از صاحبان سرمایه به پاسخگویی به نیازهای مراجع و گرههای متعدد  زینفع  و ذیعلاقه ارتقاء یابد.و چون حسابداران به دلیل وابستگی نمیتوانستند پاسخگوی نیازانها  باشند جهت رسیدگی و اظهار نظر در خصوص صورتها مالی و دادن اطمینان به استفاده کنندگان حسابداران خبره ای انتخاب شدند.این روش اولین بار در انگلستان اجرا شد.</a:t>
            </a:r>
          </a:p>
          <a:p>
            <a:pPr algn="r"/>
            <a:r>
              <a:rPr lang="fa-IR" sz="2400" b="1" dirty="0"/>
              <a:t> </a:t>
            </a:r>
          </a:p>
        </p:txBody>
      </p:sp>
    </p:spTree>
    <p:extLst>
      <p:ext uri="{BB962C8B-B14F-4D97-AF65-F5344CB8AC3E}">
        <p14:creationId xmlns:p14="http://schemas.microsoft.com/office/powerpoint/2010/main" val="300610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812" y="228600"/>
            <a:ext cx="5941050" cy="769441"/>
          </a:xfrm>
          <a:prstGeom prst="rect">
            <a:avLst/>
          </a:prstGeom>
        </p:spPr>
        <p:txBody>
          <a:bodyPr wrap="none">
            <a:spAutoFit/>
          </a:bodyPr>
          <a:lstStyle/>
          <a:p>
            <a:r>
              <a:rPr lang="fa-IR" sz="4400" dirty="0">
                <a:solidFill>
                  <a:srgbClr val="FF0000"/>
                </a:solidFill>
                <a:latin typeface="Calibri"/>
                <a:ea typeface="+mj-ea"/>
                <a:cs typeface="B Titr" pitchFamily="2" charset="-78"/>
              </a:rPr>
              <a:t>تاریخچه حسابداری در ایران </a:t>
            </a:r>
            <a:endParaRPr lang="en-US" dirty="0"/>
          </a:p>
        </p:txBody>
      </p:sp>
      <p:sp>
        <p:nvSpPr>
          <p:cNvPr id="3" name="Rectangle 2"/>
          <p:cNvSpPr/>
          <p:nvPr/>
        </p:nvSpPr>
        <p:spPr>
          <a:xfrm>
            <a:off x="836612" y="1600200"/>
            <a:ext cx="10363199" cy="4173450"/>
          </a:xfrm>
          <a:prstGeom prst="rect">
            <a:avLst/>
          </a:prstGeom>
        </p:spPr>
        <p:txBody>
          <a:bodyPr wrap="square">
            <a:spAutoFit/>
          </a:bodyPr>
          <a:lstStyle/>
          <a:p>
            <a:pPr lvl="0" algn="r" rtl="1">
              <a:spcBef>
                <a:spcPct val="20000"/>
              </a:spcBef>
              <a:buClr>
                <a:srgbClr val="0BD0D9"/>
              </a:buClr>
              <a:buSzPct val="95000"/>
            </a:pPr>
            <a:r>
              <a:rPr lang="fa-IR" sz="2600" dirty="0">
                <a:solidFill>
                  <a:prstClr val="black"/>
                </a:solidFill>
                <a:latin typeface="Constantia"/>
              </a:rPr>
              <a:t>همانطور که گفتیم حسابداری در جهان 6000 قدمت دارد. این امر در کشورمان نیز به نخستین تمدن اولیه بر میگردد که در این سرزمین پا گرفتند که مدارک حسابداری بدست آمده با 25 قرن قدمت خود گواه بر پیشرفت این دانش در ایران است .</a:t>
            </a:r>
          </a:p>
          <a:p>
            <a:pPr lvl="0" algn="r" rtl="1">
              <a:spcBef>
                <a:spcPct val="20000"/>
              </a:spcBef>
              <a:buClr>
                <a:srgbClr val="0BD0D9"/>
              </a:buClr>
              <a:buSzPct val="95000"/>
            </a:pPr>
            <a:r>
              <a:rPr lang="fa-IR" sz="2600" dirty="0">
                <a:solidFill>
                  <a:srgbClr val="FF0000"/>
                </a:solidFill>
                <a:latin typeface="Constantia"/>
              </a:rPr>
              <a:t>تاریخچه سیستمهای حسابداری در ایران مشتمل بر 5 دوره میباشد:</a:t>
            </a:r>
          </a:p>
          <a:p>
            <a:pPr marL="274320" lvl="0" indent="-274320" algn="r" rtl="1">
              <a:spcBef>
                <a:spcPct val="20000"/>
              </a:spcBef>
              <a:buClr>
                <a:srgbClr val="0BD0D9"/>
              </a:buClr>
              <a:buSzPct val="95000"/>
              <a:buFont typeface="Wingdings" pitchFamily="2" charset="2"/>
              <a:buChar char="Ø"/>
            </a:pPr>
            <a:r>
              <a:rPr lang="fa-IR" sz="2600" dirty="0">
                <a:solidFill>
                  <a:prstClr val="black"/>
                </a:solidFill>
                <a:latin typeface="Constantia"/>
              </a:rPr>
              <a:t> ایران قبل از اسلام</a:t>
            </a:r>
          </a:p>
          <a:p>
            <a:pPr marL="274320" lvl="0" indent="-274320" algn="r" rtl="1">
              <a:spcBef>
                <a:spcPct val="20000"/>
              </a:spcBef>
              <a:buClr>
                <a:srgbClr val="0BD0D9"/>
              </a:buClr>
              <a:buSzPct val="95000"/>
              <a:buFont typeface="Wingdings" pitchFamily="2" charset="2"/>
              <a:buChar char="Ø"/>
            </a:pPr>
            <a:r>
              <a:rPr lang="fa-IR" sz="2600" dirty="0">
                <a:solidFill>
                  <a:prstClr val="black"/>
                </a:solidFill>
                <a:latin typeface="Constantia"/>
              </a:rPr>
              <a:t>ایران بعد ازاسلام تا دوران قاجاریه</a:t>
            </a:r>
          </a:p>
          <a:p>
            <a:pPr marL="274320" lvl="0" indent="-274320" algn="r" rtl="1">
              <a:spcBef>
                <a:spcPct val="20000"/>
              </a:spcBef>
              <a:buClr>
                <a:srgbClr val="0BD0D9"/>
              </a:buClr>
              <a:buSzPct val="95000"/>
              <a:buFont typeface="Wingdings" pitchFamily="2" charset="2"/>
              <a:buChar char="Ø"/>
            </a:pPr>
            <a:r>
              <a:rPr lang="fa-IR" sz="2600" dirty="0">
                <a:solidFill>
                  <a:prstClr val="black"/>
                </a:solidFill>
                <a:latin typeface="Constantia"/>
              </a:rPr>
              <a:t>ز دوران قاجاریه تا انقلاب مشروطیت</a:t>
            </a:r>
          </a:p>
          <a:p>
            <a:pPr marL="274320" lvl="0" indent="-274320" algn="r" rtl="1">
              <a:spcBef>
                <a:spcPct val="20000"/>
              </a:spcBef>
              <a:buClr>
                <a:srgbClr val="0BD0D9"/>
              </a:buClr>
              <a:buSzPct val="95000"/>
              <a:buFont typeface="Wingdings" pitchFamily="2" charset="2"/>
              <a:buChar char="Ø"/>
            </a:pPr>
            <a:r>
              <a:rPr lang="fa-IR" sz="2600" dirty="0">
                <a:solidFill>
                  <a:prstClr val="black"/>
                </a:solidFill>
                <a:latin typeface="Constantia"/>
              </a:rPr>
              <a:t>از انقلاب مشروطیت تا ائایل صده 40</a:t>
            </a:r>
          </a:p>
          <a:p>
            <a:pPr marL="274320" lvl="0" indent="-274320" algn="r" rtl="1">
              <a:spcBef>
                <a:spcPct val="20000"/>
              </a:spcBef>
              <a:buClr>
                <a:srgbClr val="0BD0D9"/>
              </a:buClr>
              <a:buSzPct val="95000"/>
              <a:buFont typeface="Wingdings" pitchFamily="2" charset="2"/>
              <a:buChar char="Ø"/>
            </a:pPr>
            <a:r>
              <a:rPr lang="fa-IR" sz="2600" dirty="0">
                <a:solidFill>
                  <a:prstClr val="black"/>
                </a:solidFill>
                <a:latin typeface="Constantia"/>
              </a:rPr>
              <a:t>از اوایل دهه تاکنون</a:t>
            </a:r>
          </a:p>
        </p:txBody>
      </p:sp>
    </p:spTree>
    <p:extLst>
      <p:ext uri="{BB962C8B-B14F-4D97-AF65-F5344CB8AC3E}">
        <p14:creationId xmlns:p14="http://schemas.microsoft.com/office/powerpoint/2010/main" val="2651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9612" y="152400"/>
            <a:ext cx="8583912" cy="1012024"/>
          </a:xfrm>
          <a:prstGeom prst="rect">
            <a:avLst/>
          </a:prstGeom>
        </p:spPr>
      </p:pic>
      <p:sp>
        <p:nvSpPr>
          <p:cNvPr id="3" name="Rectangle 2"/>
          <p:cNvSpPr/>
          <p:nvPr/>
        </p:nvSpPr>
        <p:spPr>
          <a:xfrm>
            <a:off x="760412" y="1676400"/>
            <a:ext cx="10744200" cy="3853363"/>
          </a:xfrm>
          <a:prstGeom prst="rect">
            <a:avLst/>
          </a:prstGeom>
        </p:spPr>
        <p:txBody>
          <a:bodyPr wrap="square">
            <a:spAutoFit/>
          </a:bodyPr>
          <a:lstStyle/>
          <a:p>
            <a:pPr marL="274320" lvl="0" indent="-274320" algn="r" rtl="1">
              <a:spcBef>
                <a:spcPct val="20000"/>
              </a:spcBef>
              <a:buClr>
                <a:srgbClr val="0BD0D9"/>
              </a:buClr>
              <a:buSzPct val="95000"/>
              <a:buFont typeface="Wingdings 2"/>
              <a:buChar char=""/>
            </a:pPr>
            <a:r>
              <a:rPr lang="fa-IR" sz="2600" dirty="0">
                <a:solidFill>
                  <a:prstClr val="black"/>
                </a:solidFill>
                <a:latin typeface="Constantia"/>
              </a:rPr>
              <a:t>پس </a:t>
            </a:r>
            <a:r>
              <a:rPr lang="fa-IR" sz="2600" dirty="0" smtClean="0">
                <a:solidFill>
                  <a:prstClr val="black"/>
                </a:solidFill>
                <a:latin typeface="Constantia"/>
              </a:rPr>
              <a:t>ازپذیرفتن </a:t>
            </a:r>
            <a:r>
              <a:rPr lang="fa-IR" sz="2600" dirty="0">
                <a:solidFill>
                  <a:prstClr val="black"/>
                </a:solidFill>
                <a:latin typeface="Constantia"/>
              </a:rPr>
              <a:t>اسلام روابط و امور اقتصادی همانند سایر شئون اجتماعی تحت تاثیر تعالیم مقدس اسلام دگرگونی بنیانی یافت ولی این دگرگونی بیشتر در روابط فردی وارتباطات تجاری شخصی خودنمایی کرد.</a:t>
            </a:r>
          </a:p>
          <a:p>
            <a:pPr marL="274320" lvl="0" indent="-274320" algn="r" rtl="1">
              <a:spcBef>
                <a:spcPct val="20000"/>
              </a:spcBef>
              <a:buClr>
                <a:srgbClr val="0BD0D9"/>
              </a:buClr>
              <a:buSzPct val="95000"/>
              <a:buFont typeface="Wingdings 2"/>
              <a:buChar char=""/>
            </a:pPr>
            <a:r>
              <a:rPr lang="fa-IR" sz="2600" dirty="0">
                <a:solidFill>
                  <a:prstClr val="black"/>
                </a:solidFill>
                <a:latin typeface="Constantia"/>
              </a:rPr>
              <a:t>در دیوانسالاری حکومتهای ایرانی بجز یکی دو سلسله (صفویان و افشاریان )که میتوان آنها را حکومتهای کوچک محلی نامید ، نمود مشخصی از قوانین اسلام دیده نشد .شاید دلیل این موضوع عدم اعتقاد حکومتهای نخستین اسلامی مانند امویان و عباسیان به اجتهاد در بنیانگذاری روشهای مالی و اداری براساس تعالیم قرآن کریم و پیامبران اعظم  بوده است .</a:t>
            </a:r>
          </a:p>
          <a:p>
            <a:pPr marL="274320" lvl="0" indent="-274320" algn="r" rtl="1">
              <a:spcBef>
                <a:spcPct val="20000"/>
              </a:spcBef>
              <a:buClr>
                <a:srgbClr val="0BD0D9"/>
              </a:buClr>
              <a:buSzPct val="95000"/>
              <a:buFont typeface="Wingdings 2"/>
              <a:buChar char=""/>
            </a:pPr>
            <a:r>
              <a:rPr lang="fa-IR" sz="2600" dirty="0">
                <a:solidFill>
                  <a:prstClr val="black"/>
                </a:solidFill>
                <a:latin typeface="Constantia"/>
              </a:rPr>
              <a:t>به هرحال اطلاعاتی که از دوران اولیه حکومتهای اسلامی بدست آمده است نشان میدهد برادران برمکی (یحیی و جعفر) سیستم مالی دقیقی در دربار هارون الرشیدایجاد کرده بودند</a:t>
            </a:r>
          </a:p>
        </p:txBody>
      </p:sp>
    </p:spTree>
    <p:extLst>
      <p:ext uri="{BB962C8B-B14F-4D97-AF65-F5344CB8AC3E}">
        <p14:creationId xmlns:p14="http://schemas.microsoft.com/office/powerpoint/2010/main" val="346800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9412" y="304800"/>
            <a:ext cx="10211685" cy="1012024"/>
          </a:xfrm>
          <a:prstGeom prst="rect">
            <a:avLst/>
          </a:prstGeom>
        </p:spPr>
      </p:pic>
      <p:sp>
        <p:nvSpPr>
          <p:cNvPr id="3" name="Rectangle 2"/>
          <p:cNvSpPr/>
          <p:nvPr/>
        </p:nvSpPr>
        <p:spPr>
          <a:xfrm>
            <a:off x="760412" y="1354355"/>
            <a:ext cx="10896600" cy="4893647"/>
          </a:xfrm>
          <a:prstGeom prst="rect">
            <a:avLst/>
          </a:prstGeom>
        </p:spPr>
        <p:txBody>
          <a:bodyPr wrap="square">
            <a:spAutoFit/>
          </a:bodyPr>
          <a:lstStyle/>
          <a:p>
            <a:pPr marL="274320" lvl="0" indent="-274320" algn="justLow" rtl="1">
              <a:spcBef>
                <a:spcPct val="20000"/>
              </a:spcBef>
              <a:buClr>
                <a:srgbClr val="0BD0D9"/>
              </a:buClr>
              <a:buSzPct val="95000"/>
              <a:buFont typeface="Wingdings 2"/>
              <a:buChar char=""/>
            </a:pPr>
            <a:r>
              <a:rPr lang="fa-IR" sz="2600" dirty="0">
                <a:solidFill>
                  <a:prstClr val="black"/>
                </a:solidFill>
                <a:latin typeface="Constantia"/>
              </a:rPr>
              <a:t>در دوران قاجاریه یک تحول ابتدایی در سیستمهای مالی ایران ایجاد شد که نقطه اوج آن دعوت </a:t>
            </a:r>
            <a:r>
              <a:rPr lang="fa-IR" sz="2600" dirty="0">
                <a:solidFill>
                  <a:srgbClr val="FF0000"/>
                </a:solidFill>
                <a:latin typeface="Constantia"/>
              </a:rPr>
              <a:t>مستشاران آمریکایی </a:t>
            </a:r>
            <a:r>
              <a:rPr lang="fa-IR" sz="2600" dirty="0">
                <a:solidFill>
                  <a:prstClr val="black"/>
                </a:solidFill>
                <a:latin typeface="Constantia"/>
              </a:rPr>
              <a:t>نظیر </a:t>
            </a:r>
            <a:r>
              <a:rPr lang="fa-IR" sz="2600" dirty="0">
                <a:solidFill>
                  <a:srgbClr val="FF0000"/>
                </a:solidFill>
                <a:latin typeface="Constantia"/>
              </a:rPr>
              <a:t>ژنرال شوراتسکف </a:t>
            </a:r>
            <a:r>
              <a:rPr lang="fa-IR" sz="2600" dirty="0">
                <a:solidFill>
                  <a:prstClr val="black"/>
                </a:solidFill>
                <a:latin typeface="Constantia"/>
              </a:rPr>
              <a:t>در امور ژاندارمری و مشخصاً </a:t>
            </a:r>
            <a:r>
              <a:rPr lang="fa-IR" sz="2600" dirty="0">
                <a:solidFill>
                  <a:srgbClr val="FF0000"/>
                </a:solidFill>
                <a:latin typeface="Constantia"/>
              </a:rPr>
              <a:t>مورگان شوستر </a:t>
            </a:r>
            <a:r>
              <a:rPr lang="fa-IR" sz="2600" dirty="0">
                <a:solidFill>
                  <a:prstClr val="black"/>
                </a:solidFill>
                <a:latin typeface="Constantia"/>
              </a:rPr>
              <a:t>در امور مالی بوده و این شخص یك سلسله فعالیت ها در زمینه ایجاد نظام های مالی و مالیاتی را آغاز می كند كه به دنبال قتل گریبایدوف و اولتیماتوم دولت روس، دولت ایران به اجبار وی را از ایران اخراج كرده و به كار او پایان می دهد</a:t>
            </a:r>
            <a:r>
              <a:rPr lang="en-US" sz="2600" dirty="0">
                <a:solidFill>
                  <a:prstClr val="black"/>
                </a:solidFill>
                <a:latin typeface="Constantia"/>
              </a:rPr>
              <a:t>.</a:t>
            </a:r>
            <a:r>
              <a:rPr lang="fa-IR" sz="2600" dirty="0">
                <a:solidFill>
                  <a:prstClr val="black"/>
                </a:solidFill>
                <a:latin typeface="Constantia"/>
              </a:rPr>
              <a:t>بعدها فردی آمریكایی به نام </a:t>
            </a:r>
            <a:r>
              <a:rPr lang="fa-IR" sz="2600" dirty="0">
                <a:solidFill>
                  <a:srgbClr val="FF0000"/>
                </a:solidFill>
                <a:latin typeface="Constantia"/>
              </a:rPr>
              <a:t>دكتر آرتور میلسپو </a:t>
            </a:r>
            <a:r>
              <a:rPr lang="fa-IR" sz="2600" dirty="0">
                <a:solidFill>
                  <a:prstClr val="black"/>
                </a:solidFill>
                <a:latin typeface="Constantia"/>
              </a:rPr>
              <a:t>به ایران دعوت می شود و او سیستم هایی در وزارت دارایی و گمركات ایجاد می كند كه بعضی از این سیستم ها هنوز در برخی موسسات دولتی رایج است. اعطای امتیاز استخراج نفت به ویلیام ناكس دارسی و به دنبال آن تاسیس شركت نفت ایران و انگلیس و همچنین اعطای امتیاز تاسیس بانك های استقراضی و شاهنشاهی به بیگانگان در اواخر دوران قاجاریه، زمینه را برای ورود روش های مالی و اداری پیشرفته به كشور فراهم ساخته ولی این روش ها تا مدت ها در حصار همین موسسات و بنگاه های اقتصادی باقیمانده و راهی در سایر موسسات و دوایر دولتی یا خصوصی پیدا نمی كند</a:t>
            </a:r>
          </a:p>
        </p:txBody>
      </p:sp>
    </p:spTree>
    <p:extLst>
      <p:ext uri="{BB962C8B-B14F-4D97-AF65-F5344CB8AC3E}">
        <p14:creationId xmlns:p14="http://schemas.microsoft.com/office/powerpoint/2010/main" val="110850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812" y="304800"/>
            <a:ext cx="8955800" cy="1121761"/>
          </a:xfrm>
          <a:prstGeom prst="rect">
            <a:avLst/>
          </a:prstGeom>
        </p:spPr>
      </p:pic>
      <p:sp>
        <p:nvSpPr>
          <p:cNvPr id="3" name="Rectangle 2"/>
          <p:cNvSpPr/>
          <p:nvPr/>
        </p:nvSpPr>
        <p:spPr>
          <a:xfrm>
            <a:off x="894912" y="1426561"/>
            <a:ext cx="10515600" cy="4493538"/>
          </a:xfrm>
          <a:prstGeom prst="rect">
            <a:avLst/>
          </a:prstGeom>
        </p:spPr>
        <p:txBody>
          <a:bodyPr wrap="square">
            <a:spAutoFit/>
          </a:bodyPr>
          <a:lstStyle/>
          <a:p>
            <a:pPr marL="274320" lvl="0" indent="-274320" algn="justLow" rtl="1">
              <a:spcBef>
                <a:spcPct val="20000"/>
              </a:spcBef>
              <a:buClr>
                <a:srgbClr val="0BD0D9"/>
              </a:buClr>
              <a:buSzPct val="95000"/>
              <a:buFont typeface="Wingdings 2"/>
              <a:buChar char=""/>
            </a:pPr>
            <a:r>
              <a:rPr lang="fa-IR" sz="2600" dirty="0">
                <a:solidFill>
                  <a:prstClr val="black"/>
                </a:solidFill>
                <a:latin typeface="Constantia"/>
                <a:cs typeface="B Nazanin" pitchFamily="2" charset="-78"/>
              </a:rPr>
              <a:t>تغییرات ساختار اقتصادی در سال های ۱۳۴۲ و بعد از آن و گسترش نظام اقتصادی نوینی كه نام سرمایه داری وابسته گرفت سبب شد كه </a:t>
            </a:r>
            <a:r>
              <a:rPr lang="fa-IR" sz="2600" b="1" dirty="0">
                <a:solidFill>
                  <a:prstClr val="black"/>
                </a:solidFill>
                <a:latin typeface="Constantia"/>
                <a:cs typeface="B Nazanin" pitchFamily="2" charset="-78"/>
              </a:rPr>
              <a:t>حسابداری</a:t>
            </a:r>
            <a:r>
              <a:rPr lang="fa-IR" sz="2600" dirty="0">
                <a:solidFill>
                  <a:prstClr val="black"/>
                </a:solidFill>
                <a:latin typeface="Constantia"/>
                <a:cs typeface="B Nazanin" pitchFamily="2" charset="-78"/>
              </a:rPr>
              <a:t> به عنوان فنی كه نیازهای اطلاعاتی موسسات و شركت های جدید التاسیس را برآورده می ساخت، مطرح شود</a:t>
            </a:r>
            <a:r>
              <a:rPr lang="en-US" sz="2600" dirty="0">
                <a:solidFill>
                  <a:prstClr val="black"/>
                </a:solidFill>
                <a:latin typeface="Constantia"/>
                <a:cs typeface="B Nazanin" pitchFamily="2" charset="-78"/>
              </a:rPr>
              <a:t>.</a:t>
            </a:r>
            <a:r>
              <a:rPr lang="fa-IR" sz="2600" dirty="0">
                <a:solidFill>
                  <a:prstClr val="black"/>
                </a:solidFill>
                <a:latin typeface="Constantia"/>
                <a:cs typeface="B Nazanin" pitchFamily="2" charset="-78"/>
              </a:rPr>
              <a:t>این نیاز روزافزون بازار كار به وجود حسابداران تحصیل كرده موجب آن شد كه موسسات آموزش </a:t>
            </a:r>
            <a:r>
              <a:rPr lang="fa-IR" sz="2600" b="1" dirty="0">
                <a:solidFill>
                  <a:prstClr val="black"/>
                </a:solidFill>
                <a:latin typeface="Constantia"/>
                <a:cs typeface="B Nazanin" pitchFamily="2" charset="-78"/>
              </a:rPr>
              <a:t>حسابداری</a:t>
            </a:r>
            <a:r>
              <a:rPr lang="fa-IR" sz="2600" dirty="0">
                <a:solidFill>
                  <a:prstClr val="black"/>
                </a:solidFill>
                <a:latin typeface="Constantia"/>
                <a:cs typeface="B Nazanin" pitchFamily="2" charset="-78"/>
              </a:rPr>
              <a:t> رونق یابد. یكی از پیامدهای تحولات اقتصادی، اجتماعی یاد شده ظهور گروه های صنعتی بزرگ مانند گروه كفش ملی، گروه صنعتی بهشهر و چند شركت خودرویی از قبیل شركت جیپ (پارس خودرو)، شركت ایران ناسیونال (ایران خودرو)، شركت سایپا، زامیاد و... بود و همچنین با سرازیر شدن سرمایه های خارجی به ایران چندین شركت و موسسه چندملیتی دارویی و صنعتی در ایران تشكیل شد كه وجود این گروه های صنعتی و مجتمع های تولیدی بزرگ كه به مناسبت حجم فعالیت های خود امكان اداره كردن آنها با سیستم های سنتی وجود نداشت، موجب شد كه سیستم های مدیریت نوین با اقتباس از سیستم های مدیریت خارجی در آنها رایج شود</a:t>
            </a:r>
            <a:r>
              <a:rPr lang="en-US" sz="2600" dirty="0">
                <a:solidFill>
                  <a:prstClr val="black"/>
                </a:solidFill>
                <a:latin typeface="Constantia"/>
                <a:cs typeface="B Nazanin" pitchFamily="2" charset="-78"/>
              </a:rPr>
              <a:t>.</a:t>
            </a:r>
          </a:p>
        </p:txBody>
      </p:sp>
    </p:spTree>
    <p:extLst>
      <p:ext uri="{BB962C8B-B14F-4D97-AF65-F5344CB8AC3E}">
        <p14:creationId xmlns:p14="http://schemas.microsoft.com/office/powerpoint/2010/main" val="367864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6212" y="381000"/>
            <a:ext cx="9138696" cy="896190"/>
          </a:xfrm>
          <a:prstGeom prst="rect">
            <a:avLst/>
          </a:prstGeom>
        </p:spPr>
      </p:pic>
      <p:sp>
        <p:nvSpPr>
          <p:cNvPr id="3" name="Rectangle 2"/>
          <p:cNvSpPr/>
          <p:nvPr/>
        </p:nvSpPr>
        <p:spPr>
          <a:xfrm>
            <a:off x="684212" y="1371600"/>
            <a:ext cx="10896600" cy="4733604"/>
          </a:xfrm>
          <a:prstGeom prst="rect">
            <a:avLst/>
          </a:prstGeom>
        </p:spPr>
        <p:txBody>
          <a:bodyPr wrap="square">
            <a:spAutoFit/>
          </a:bodyPr>
          <a:lstStyle/>
          <a:p>
            <a:pPr lvl="0" algn="justLow" rtl="1">
              <a:spcBef>
                <a:spcPct val="20000"/>
              </a:spcBef>
              <a:buClr>
                <a:srgbClr val="0BD0D9"/>
              </a:buClr>
              <a:buSzPct val="95000"/>
            </a:pPr>
            <a:r>
              <a:rPr lang="fa-IR" sz="2600" dirty="0">
                <a:solidFill>
                  <a:prstClr val="black"/>
                </a:solidFill>
                <a:latin typeface="Constantia"/>
                <a:cs typeface="B Nazanin" pitchFamily="2" charset="-78"/>
              </a:rPr>
              <a:t>میتوان گفت تولد  حسابداری و حسابرسی نوین با پیروزی انقلاب مشروطه و تصویب قانون اساسی آن بسته می شود. انقلاب مزبور در بحبوحه وخامت شدید اوضاع اقتصادی، كسری بودجه و استقراض های خارجی فزاینده و تشدید حیف و میل های دیوانیان و درباریان، افزایش خودكامگی و دخل و تصرف های حكام ایالات و ولایات به پیروزی می رسد</a:t>
            </a:r>
            <a:r>
              <a:rPr lang="en-US" sz="2600" dirty="0">
                <a:solidFill>
                  <a:prstClr val="black"/>
                </a:solidFill>
                <a:latin typeface="Constantia"/>
                <a:cs typeface="B Nazanin" pitchFamily="2" charset="-78"/>
              </a:rPr>
              <a:t>. </a:t>
            </a:r>
            <a:r>
              <a:rPr lang="fa-IR" sz="2600" dirty="0">
                <a:solidFill>
                  <a:prstClr val="black"/>
                </a:solidFill>
                <a:latin typeface="Constantia"/>
                <a:cs typeface="B Nazanin" pitchFamily="2" charset="-78"/>
              </a:rPr>
              <a:t>پیدایش مفاهیم و ابزارهای دفترداری و حسابداری نوین در ایران موارد چنین مشغله ای بوده است كه از همان ابتدا در قوانین كشور انعكاس می یابد.</a:t>
            </a:r>
          </a:p>
          <a:p>
            <a:pPr lvl="0" algn="justLow" rtl="1">
              <a:spcBef>
                <a:spcPct val="20000"/>
              </a:spcBef>
              <a:buClr>
                <a:srgbClr val="0BD0D9"/>
              </a:buClr>
              <a:buSzPct val="95000"/>
            </a:pPr>
            <a:r>
              <a:rPr lang="fa-IR" sz="2600" dirty="0">
                <a:solidFill>
                  <a:prstClr val="black"/>
                </a:solidFill>
                <a:latin typeface="Constantia"/>
                <a:cs typeface="B Nazanin" pitchFamily="2" charset="-78"/>
              </a:rPr>
              <a:t> نخستین قوانین مالی و اقتصادی یادگار دوره دوم مجلس شورای ملی است</a:t>
            </a:r>
            <a:r>
              <a:rPr lang="en-US" sz="2600" dirty="0">
                <a:solidFill>
                  <a:prstClr val="black"/>
                </a:solidFill>
                <a:latin typeface="Constantia"/>
                <a:cs typeface="B Nazanin" pitchFamily="2" charset="-78"/>
              </a:rPr>
              <a:t>.</a:t>
            </a:r>
            <a:r>
              <a:rPr lang="fa-IR" sz="2600" dirty="0">
                <a:solidFill>
                  <a:prstClr val="black"/>
                </a:solidFill>
                <a:latin typeface="Constantia"/>
                <a:cs typeface="B Nazanin" pitchFamily="2" charset="-78"/>
              </a:rPr>
              <a:t>در این دوره است كه نخستین بودجه نوین كشوری، نخستین قانون مالیاتی (قانون مالیات بلدی بر وسائط نقلیه مصوب ۱۳۲۸ قمری)، </a:t>
            </a:r>
          </a:p>
          <a:p>
            <a:pPr lvl="0" algn="justLow" rtl="1">
              <a:spcBef>
                <a:spcPct val="20000"/>
              </a:spcBef>
              <a:buClr>
                <a:srgbClr val="0BD0D9"/>
              </a:buClr>
              <a:buSzPct val="95000"/>
            </a:pPr>
            <a:r>
              <a:rPr lang="fa-IR" sz="2600" dirty="0">
                <a:solidFill>
                  <a:prstClr val="black"/>
                </a:solidFill>
                <a:latin typeface="Constantia"/>
                <a:cs typeface="B Nazanin" pitchFamily="2" charset="-78"/>
              </a:rPr>
              <a:t>نخستین قانون تجاری (قانون قبول و نكول بروات تجاری مصوب ۱۳۲۸ قمری) و ب</a:t>
            </a:r>
          </a:p>
          <a:p>
            <a:pPr lvl="0" algn="justLow" rtl="1">
              <a:spcBef>
                <a:spcPct val="20000"/>
              </a:spcBef>
              <a:buClr>
                <a:srgbClr val="0BD0D9"/>
              </a:buClr>
              <a:buSzPct val="95000"/>
            </a:pPr>
            <a:r>
              <a:rPr lang="fa-IR" sz="2600" dirty="0">
                <a:solidFill>
                  <a:prstClr val="black"/>
                </a:solidFill>
                <a:latin typeface="Constantia"/>
                <a:cs typeface="B Nazanin" pitchFamily="2" charset="-78"/>
              </a:rPr>
              <a:t>الاخره نخستین قانون حسابداری و حسابداری دولتی (قانون محاسبات عمومی مصوب ۱۳۲۹ قمری) به تصویب می رسد</a:t>
            </a:r>
            <a:r>
              <a:rPr lang="en-US" sz="2600" dirty="0">
                <a:solidFill>
                  <a:prstClr val="black"/>
                </a:solidFill>
                <a:latin typeface="Constantia"/>
                <a:cs typeface="B Nazanin" pitchFamily="2" charset="-78"/>
              </a:rPr>
              <a:t>.</a:t>
            </a:r>
            <a:r>
              <a:rPr lang="fa-IR" sz="2600" dirty="0">
                <a:solidFill>
                  <a:prstClr val="black"/>
                </a:solidFill>
                <a:latin typeface="Constantia"/>
                <a:cs typeface="B Nazanin" pitchFamily="2" charset="-78"/>
              </a:rPr>
              <a:t>فكر اعزام محصل به خارج جهت فراگرفتن رشته حسابداری، اولین بار در دهه اول قرن توسط بانك ملی ایران مورد توجه قرار گرفت. </a:t>
            </a:r>
          </a:p>
        </p:txBody>
      </p:sp>
    </p:spTree>
    <p:extLst>
      <p:ext uri="{BB962C8B-B14F-4D97-AF65-F5344CB8AC3E}">
        <p14:creationId xmlns:p14="http://schemas.microsoft.com/office/powerpoint/2010/main" val="117123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2012" y="1447880"/>
            <a:ext cx="7729206" cy="2065866"/>
          </a:xfrm>
        </p:spPr>
        <p:txBody>
          <a:bodyPr/>
          <a:lstStyle/>
          <a:p>
            <a:pPr lvl="0" defTabSz="914400" rtl="1">
              <a:spcBef>
                <a:spcPts val="0"/>
              </a:spcBef>
            </a:pPr>
            <a:r>
              <a:rPr lang="fa-IR" sz="4800" b="1" dirty="0" smtClean="0">
                <a:solidFill>
                  <a:srgbClr val="DBF5F9">
                    <a:lumMod val="10000"/>
                  </a:srgbClr>
                </a:solidFill>
                <a:latin typeface="Constantia"/>
                <a:ea typeface="+mn-ea"/>
                <a:cs typeface="B Titr" pitchFamily="2" charset="-78"/>
              </a:rPr>
              <a:t>   با </a:t>
            </a:r>
            <a:r>
              <a:rPr lang="fa-IR" sz="4800" b="1" dirty="0">
                <a:solidFill>
                  <a:srgbClr val="DBF5F9">
                    <a:lumMod val="10000"/>
                  </a:srgbClr>
                </a:solidFill>
                <a:latin typeface="Constantia"/>
                <a:ea typeface="+mn-ea"/>
                <a:cs typeface="B Titr" pitchFamily="2" charset="-78"/>
              </a:rPr>
              <a:t>تشکر از حسن توجه شما عزیزان</a:t>
            </a:r>
            <a:r>
              <a:rPr lang="en-US" sz="4800" b="1" dirty="0">
                <a:solidFill>
                  <a:srgbClr val="DBF5F9">
                    <a:lumMod val="10000"/>
                  </a:srgbClr>
                </a:solidFill>
                <a:latin typeface="Constantia"/>
                <a:ea typeface="+mn-ea"/>
                <a:cs typeface="B Titr" pitchFamily="2" charset="-78"/>
              </a:rPr>
              <a:t/>
            </a:r>
            <a:br>
              <a:rPr lang="en-US" sz="4800" b="1" dirty="0">
                <a:solidFill>
                  <a:srgbClr val="DBF5F9">
                    <a:lumMod val="10000"/>
                  </a:srgbClr>
                </a:solidFill>
                <a:latin typeface="Constantia"/>
                <a:ea typeface="+mn-ea"/>
                <a:cs typeface="B Titr" pitchFamily="2" charset="-78"/>
              </a:rPr>
            </a:br>
            <a:endParaRPr lang="en-US" dirty="0"/>
          </a:p>
        </p:txBody>
      </p:sp>
      <p:sp>
        <p:nvSpPr>
          <p:cNvPr id="5" name="Text Placeholder 4"/>
          <p:cNvSpPr>
            <a:spLocks noGrp="1"/>
          </p:cNvSpPr>
          <p:nvPr>
            <p:ph type="body" sz="half" idx="2"/>
          </p:nvPr>
        </p:nvSpPr>
        <p:spPr/>
        <p:txBody>
          <a:bodyPr>
            <a:normAutofit fontScale="70000" lnSpcReduction="20000"/>
          </a:bodyPr>
          <a:lstStyle/>
          <a:p>
            <a:r>
              <a:rPr lang="fa-IR" sz="4400" smtClean="0"/>
              <a:t>پایان جلسه اول                                           رعنا نوری ثالث</a:t>
            </a:r>
            <a:endParaRPr lang="fa-IR" sz="4400" dirty="0" smtClean="0"/>
          </a:p>
          <a:p>
            <a:r>
              <a:rPr lang="fa-IR" sz="3600" dirty="0" smtClean="0"/>
              <a:t>زمستان 98</a:t>
            </a:r>
            <a:endParaRPr lang="en-US" sz="3600" dirty="0"/>
          </a:p>
        </p:txBody>
      </p:sp>
    </p:spTree>
    <p:extLst>
      <p:ext uri="{BB962C8B-B14F-4D97-AF65-F5344CB8AC3E}">
        <p14:creationId xmlns:p14="http://schemas.microsoft.com/office/powerpoint/2010/main" val="412376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85800"/>
            <a:ext cx="2792431" cy="1981200"/>
          </a:xfrm>
          <a:effectLst>
            <a:glow rad="228600">
              <a:schemeClr val="accent1">
                <a:satMod val="175000"/>
                <a:alpha val="40000"/>
              </a:schemeClr>
            </a:glow>
          </a:effectLst>
        </p:spPr>
        <p:txBody>
          <a:bodyPr/>
          <a:lstStyle/>
          <a:p>
            <a:pPr algn="r"/>
            <a:r>
              <a:rPr lang="fa-IR" sz="40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Homa" panose="00000400000000000000" pitchFamily="2" charset="-78"/>
              </a:rPr>
              <a:t>دانشگاه فنی و حرفه ای دختران ارومیه</a:t>
            </a:r>
            <a:endParaRPr lang="fa-I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cs typeface="B Homa" panose="00000400000000000000" pitchFamily="2" charset="-78"/>
            </a:endParaRPr>
          </a:p>
        </p:txBody>
      </p:sp>
      <p:sp>
        <p:nvSpPr>
          <p:cNvPr id="3" name="Content Placeholder 2"/>
          <p:cNvSpPr>
            <a:spLocks noGrp="1"/>
          </p:cNvSpPr>
          <p:nvPr>
            <p:ph idx="1"/>
          </p:nvPr>
        </p:nvSpPr>
        <p:spPr>
          <a:noFill/>
        </p:spPr>
        <p:txBody>
          <a:bodyPr>
            <a:noAutofit/>
            <a:scene3d>
              <a:camera prst="perspectiveAbove"/>
              <a:lightRig rig="threePt" dir="t"/>
            </a:scene3d>
            <a:sp3d extrusionH="57150">
              <a:bevelT w="38100" h="38100" prst="relaxedInset"/>
            </a:sp3d>
          </a:bodyPr>
          <a:lstStyle/>
          <a:p>
            <a:r>
              <a:rPr lang="fa-IR" sz="6600" dirty="0" smtClean="0">
                <a:ln>
                  <a:solidFill>
                    <a:srgbClr val="FF0000"/>
                  </a:solidFill>
                </a:ln>
                <a:solidFill>
                  <a:schemeClr val="accent1">
                    <a:lumMod val="60000"/>
                    <a:lumOff val="40000"/>
                  </a:schemeClr>
                </a:solidFill>
                <a:effectLst>
                  <a:glow rad="228600">
                    <a:schemeClr val="accent2">
                      <a:satMod val="175000"/>
                      <a:alpha val="40000"/>
                    </a:schemeClr>
                  </a:glow>
                </a:effectLst>
                <a:cs typeface="B Homa" panose="00000400000000000000" pitchFamily="2" charset="-78"/>
              </a:rPr>
              <a:t>سیستم های اطلاعاتی حسابداری</a:t>
            </a:r>
            <a:endParaRPr lang="fa-IR" sz="6600" dirty="0">
              <a:ln>
                <a:solidFill>
                  <a:srgbClr val="FF0000"/>
                </a:solidFill>
              </a:ln>
              <a:solidFill>
                <a:schemeClr val="accent1">
                  <a:lumMod val="60000"/>
                  <a:lumOff val="40000"/>
                </a:schemeClr>
              </a:solidFill>
              <a:effectLst>
                <a:glow rad="228600">
                  <a:schemeClr val="accent2">
                    <a:satMod val="175000"/>
                    <a:alpha val="40000"/>
                  </a:schemeClr>
                </a:glow>
              </a:effectLst>
              <a:cs typeface="B Homa" panose="00000400000000000000" pitchFamily="2" charset="-78"/>
            </a:endParaRPr>
          </a:p>
        </p:txBody>
      </p:sp>
      <p:sp>
        <p:nvSpPr>
          <p:cNvPr id="4" name="Text Placeholder 3"/>
          <p:cNvSpPr>
            <a:spLocks noGrp="1"/>
          </p:cNvSpPr>
          <p:nvPr>
            <p:ph type="body" sz="half" idx="2"/>
          </p:nvPr>
        </p:nvSpPr>
        <p:spPr/>
        <p:txBody>
          <a:bodyPr>
            <a:normAutofit/>
          </a:bodyPr>
          <a:lstStyle/>
          <a:p>
            <a:pPr algn="ctr"/>
            <a:r>
              <a:rPr lang="fa-IR" sz="4400" dirty="0"/>
              <a:t>جلسه اول</a:t>
            </a:r>
          </a:p>
          <a:p>
            <a:pPr algn="ctr"/>
            <a:r>
              <a:rPr lang="fa-IR" sz="4100" b="1" dirty="0" smtClean="0">
                <a:ln w="12700">
                  <a:solidFill>
                    <a:schemeClr val="accent1"/>
                  </a:solidFill>
                  <a:prstDash val="solid"/>
                </a:ln>
                <a:solidFill>
                  <a:schemeClr val="accent4">
                    <a:lumMod val="60000"/>
                    <a:lumOff val="40000"/>
                  </a:schemeClr>
                </a:solidFill>
                <a:effectLst>
                  <a:outerShdw dist="38100" dir="2640000" algn="bl" rotWithShape="0">
                    <a:schemeClr val="accent1"/>
                  </a:outerShdw>
                </a:effectLst>
                <a:cs typeface="B Homa" panose="00000400000000000000" pitchFamily="2" charset="-78"/>
              </a:rPr>
              <a:t>مدرس:</a:t>
            </a:r>
            <a:endParaRPr lang="fa-IR" sz="4100" b="1" dirty="0" smtClean="0">
              <a:ln w="12700">
                <a:solidFill>
                  <a:schemeClr val="accent1"/>
                </a:solidFill>
                <a:prstDash val="solid"/>
              </a:ln>
              <a:solidFill>
                <a:schemeClr val="accent4">
                  <a:lumMod val="60000"/>
                  <a:lumOff val="40000"/>
                </a:schemeClr>
              </a:solidFill>
              <a:effectLst>
                <a:outerShdw dist="38100" dir="2640000" algn="bl" rotWithShape="0">
                  <a:schemeClr val="accent1"/>
                </a:outerShdw>
              </a:effectLst>
              <a:cs typeface="B Homa" panose="00000400000000000000" pitchFamily="2" charset="-78"/>
            </a:endParaRPr>
          </a:p>
          <a:p>
            <a:r>
              <a:rPr lang="fa-IR" sz="4100" b="1" dirty="0" smtClean="0">
                <a:ln w="12700">
                  <a:solidFill>
                    <a:schemeClr val="accent1"/>
                  </a:solidFill>
                  <a:prstDash val="solid"/>
                </a:ln>
                <a:solidFill>
                  <a:schemeClr val="accent4">
                    <a:lumMod val="60000"/>
                    <a:lumOff val="40000"/>
                  </a:schemeClr>
                </a:solidFill>
                <a:effectLst>
                  <a:outerShdw dist="38100" dir="2640000" algn="bl" rotWithShape="0">
                    <a:schemeClr val="accent1"/>
                  </a:outerShdw>
                </a:effectLst>
                <a:cs typeface="B Homa" panose="00000400000000000000" pitchFamily="2" charset="-78"/>
              </a:rPr>
              <a:t>رعنا نوری ثالث</a:t>
            </a:r>
            <a:endParaRPr lang="fa-IR" sz="4100" b="1" dirty="0">
              <a:ln w="12700">
                <a:solidFill>
                  <a:schemeClr val="accent1"/>
                </a:solidFill>
                <a:prstDash val="solid"/>
              </a:ln>
              <a:solidFill>
                <a:schemeClr val="accent4">
                  <a:lumMod val="60000"/>
                  <a:lumOff val="40000"/>
                </a:schemeClr>
              </a:solidFill>
              <a:effectLst>
                <a:outerShdw dist="38100" dir="2640000" algn="bl" rotWithShape="0">
                  <a:schemeClr val="accent1"/>
                </a:outerShdw>
              </a:effectLst>
              <a:cs typeface="B Homa" panose="00000400000000000000" pitchFamily="2" charset="-78"/>
            </a:endParaRPr>
          </a:p>
        </p:txBody>
      </p:sp>
      <p:cxnSp>
        <p:nvCxnSpPr>
          <p:cNvPr id="6" name="Straight Connector 5"/>
          <p:cNvCxnSpPr/>
          <p:nvPr/>
        </p:nvCxnSpPr>
        <p:spPr>
          <a:xfrm flipH="1">
            <a:off x="531812" y="2971800"/>
            <a:ext cx="4267200" cy="0"/>
          </a:xfrm>
          <a:prstGeom prst="line">
            <a:avLst/>
          </a:prstGeom>
          <a:effectLst>
            <a:glow rad="228600">
              <a:schemeClr val="accent1">
                <a:satMod val="175000"/>
                <a:alpha val="40000"/>
              </a:schemeClr>
            </a:glow>
            <a:outerShdw blurRad="38100" dist="25400" dir="5400000" rotWithShape="0">
              <a:srgbClr val="000000">
                <a:alpha val="45000"/>
              </a:srgbClr>
            </a:outerShdw>
          </a:effectLst>
          <a:scene3d>
            <a:camera prst="perspectiveRelaxedModerately"/>
            <a:lightRig rig="threePt" dir="t"/>
          </a:scene3d>
        </p:spPr>
        <p:style>
          <a:lnRef idx="3">
            <a:schemeClr val="accent5"/>
          </a:lnRef>
          <a:fillRef idx="0">
            <a:schemeClr val="accent5"/>
          </a:fillRef>
          <a:effectRef idx="2">
            <a:schemeClr val="accent5"/>
          </a:effectRef>
          <a:fontRef idx="minor">
            <a:schemeClr val="tx1"/>
          </a:fontRef>
        </p:style>
      </p:cxnSp>
      <p:pic>
        <p:nvPicPr>
          <p:cNvPr id="5" name="Picture 4"/>
          <p:cNvPicPr>
            <a:picLocks noChangeAspect="1"/>
          </p:cNvPicPr>
          <p:nvPr/>
        </p:nvPicPr>
        <p:blipFill>
          <a:blip r:embed="rId2"/>
          <a:stretch>
            <a:fillRect/>
          </a:stretch>
        </p:blipFill>
        <p:spPr>
          <a:xfrm>
            <a:off x="10286708" y="0"/>
            <a:ext cx="1902117" cy="2097206"/>
          </a:xfrm>
          <a:prstGeom prst="rect">
            <a:avLst/>
          </a:prstGeom>
        </p:spPr>
      </p:pic>
    </p:spTree>
    <p:extLst>
      <p:ext uri="{BB962C8B-B14F-4D97-AF65-F5344CB8AC3E}">
        <p14:creationId xmlns:p14="http://schemas.microsoft.com/office/powerpoint/2010/main" val="1152796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295400"/>
            <a:ext cx="2792431" cy="3276600"/>
          </a:xfrm>
        </p:spPr>
        <p:txBody>
          <a:bodyPr/>
          <a:lstStyle/>
          <a:p>
            <a:pPr algn="ctr"/>
            <a:r>
              <a:rPr lang="fa-IR" sz="4400" b="1" i="1" dirty="0" smtClean="0">
                <a:solidFill>
                  <a:schemeClr val="accent1">
                    <a:lumMod val="40000"/>
                    <a:lumOff val="60000"/>
                  </a:schemeClr>
                </a:solidFill>
              </a:rPr>
              <a:t>جلسه اول </a:t>
            </a:r>
            <a:r>
              <a:rPr lang="fa-IR" sz="4400" i="1" dirty="0" smtClean="0"/>
              <a:t>تاریخچه </a:t>
            </a:r>
            <a:r>
              <a:rPr lang="fa-IR" sz="4400" i="1" dirty="0" smtClean="0"/>
              <a:t>سیستم های اطلاعاتی حسابداری</a:t>
            </a:r>
            <a:endParaRPr lang="en-US" sz="4400" i="1" dirty="0"/>
          </a:p>
        </p:txBody>
      </p:sp>
      <p:sp>
        <p:nvSpPr>
          <p:cNvPr id="3" name="Content Placeholder 2"/>
          <p:cNvSpPr>
            <a:spLocks noGrp="1"/>
          </p:cNvSpPr>
          <p:nvPr>
            <p:ph idx="1"/>
          </p:nvPr>
        </p:nvSpPr>
        <p:spPr>
          <a:xfrm>
            <a:off x="5779641" y="1371600"/>
            <a:ext cx="5188714" cy="4572000"/>
          </a:xfrm>
        </p:spPr>
        <p:txBody>
          <a:bodyPr>
            <a:normAutofit/>
          </a:bodyPr>
          <a:lstStyle/>
          <a:p>
            <a:r>
              <a:rPr lang="fa-IR" sz="8800" dirty="0" smtClean="0"/>
              <a:t>فصل اول</a:t>
            </a:r>
            <a:endParaRPr lang="en-US" sz="8800" dirty="0"/>
          </a:p>
        </p:txBody>
      </p:sp>
    </p:spTree>
    <p:extLst>
      <p:ext uri="{BB962C8B-B14F-4D97-AF65-F5344CB8AC3E}">
        <p14:creationId xmlns:p14="http://schemas.microsoft.com/office/powerpoint/2010/main" val="315619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09012" y="228600"/>
            <a:ext cx="1841152" cy="1012024"/>
          </a:xfrm>
          <a:prstGeom prst="rect">
            <a:avLst/>
          </a:prstGeom>
        </p:spPr>
      </p:pic>
      <p:pic>
        <p:nvPicPr>
          <p:cNvPr id="4" name="Picture 3"/>
          <p:cNvPicPr>
            <a:picLocks noChangeAspect="1"/>
          </p:cNvPicPr>
          <p:nvPr/>
        </p:nvPicPr>
        <p:blipFill>
          <a:blip r:embed="rId4"/>
          <a:stretch>
            <a:fillRect/>
          </a:stretch>
        </p:blipFill>
        <p:spPr>
          <a:xfrm>
            <a:off x="1945724" y="1130609"/>
            <a:ext cx="8297375" cy="4596782"/>
          </a:xfrm>
          <a:prstGeom prst="rect">
            <a:avLst/>
          </a:prstGeom>
        </p:spPr>
      </p:pic>
    </p:spTree>
    <p:extLst>
      <p:ext uri="{BB962C8B-B14F-4D97-AF65-F5344CB8AC3E}">
        <p14:creationId xmlns:p14="http://schemas.microsoft.com/office/powerpoint/2010/main" val="201850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4412" y="152400"/>
            <a:ext cx="6932612" cy="6555641"/>
          </a:xfrm>
          <a:prstGeom prst="rect">
            <a:avLst/>
          </a:prstGeom>
        </p:spPr>
        <p:txBody>
          <a:bodyPr wrap="square">
            <a:spAutoFit/>
          </a:bodyPr>
          <a:lstStyle/>
          <a:p>
            <a:pPr lvl="0" algn="justLow" rtl="1"/>
            <a:r>
              <a:rPr lang="fa-IR" sz="2800" dirty="0">
                <a:solidFill>
                  <a:prstClr val="black"/>
                </a:solidFill>
                <a:latin typeface="Constantia"/>
                <a:cs typeface="B Nazanin" panose="00000400000000000000" pitchFamily="2" charset="-78"/>
              </a:rPr>
              <a:t>پیدایش سیستمهای حسابداری ارتباط مستقیم با تاریخ تکوین و ابداع حسابداری دارد یعنی </a:t>
            </a:r>
            <a:r>
              <a:rPr lang="ar-SA" sz="2800" dirty="0">
                <a:solidFill>
                  <a:prstClr val="black"/>
                </a:solidFill>
                <a:latin typeface="Constantia"/>
                <a:cs typeface="B Nazanin" panose="00000400000000000000" pitchFamily="2" charset="-78"/>
              </a:rPr>
              <a:t>در گذشته دیرین </a:t>
            </a:r>
            <a:r>
              <a:rPr lang="fa-IR" sz="2800" dirty="0">
                <a:solidFill>
                  <a:prstClr val="black"/>
                </a:solidFill>
                <a:latin typeface="Constantia"/>
                <a:cs typeface="B Nazanin" panose="00000400000000000000" pitchFamily="2" charset="-78"/>
              </a:rPr>
              <a:t>که </a:t>
            </a:r>
            <a:r>
              <a:rPr lang="ar-SA" sz="2800" dirty="0">
                <a:solidFill>
                  <a:prstClr val="black"/>
                </a:solidFill>
                <a:latin typeface="Constantia"/>
                <a:cs typeface="B Nazanin" panose="00000400000000000000" pitchFamily="2" charset="-78"/>
              </a:rPr>
              <a:t>برای تداوم حیات، نیاز هر فرد با تلاش فردی </a:t>
            </a:r>
            <a:r>
              <a:rPr lang="ar-SA" sz="2800" dirty="0" smtClean="0">
                <a:solidFill>
                  <a:prstClr val="black"/>
                </a:solidFill>
                <a:latin typeface="Constantia"/>
                <a:cs typeface="B Nazanin" panose="00000400000000000000" pitchFamily="2" charset="-78"/>
              </a:rPr>
              <a:t>شکار- </a:t>
            </a:r>
            <a:r>
              <a:rPr lang="ar-SA" sz="2800" dirty="0">
                <a:solidFill>
                  <a:prstClr val="black"/>
                </a:solidFill>
                <a:latin typeface="Constantia"/>
                <a:cs typeface="B Nazanin" panose="00000400000000000000" pitchFamily="2" charset="-78"/>
              </a:rPr>
              <a:t>تولید و...تامین می‌شد، ولی با گذشت زمان هرگز به تولید شخصی قانع نبود و اگر در آن روز بشر نمی‌توانست با زور هرچه می‌خواهد به چنگ آورد، ناگزیر حاضر می‌شد از راه معاوضه جنس با جنس (</a:t>
            </a:r>
            <a:r>
              <a:rPr lang="ar-SA" sz="2800" dirty="0">
                <a:solidFill>
                  <a:srgbClr val="FF0000"/>
                </a:solidFill>
                <a:latin typeface="Constantia"/>
                <a:cs typeface="B Nazanin" panose="00000400000000000000" pitchFamily="2" charset="-78"/>
              </a:rPr>
              <a:t>معاوضه مستقیم کالا با کالا</a:t>
            </a:r>
            <a:r>
              <a:rPr lang="ar-SA" sz="2800" dirty="0">
                <a:solidFill>
                  <a:prstClr val="black"/>
                </a:solidFill>
                <a:latin typeface="Constantia"/>
                <a:cs typeface="B Nazanin" panose="00000400000000000000" pitchFamily="2" charset="-78"/>
              </a:rPr>
              <a:t>) نیازهای عادی زندگی را فراهم کرده و از این راه امرار معاش کند. در داد و ستدهای اولیه قرن‌ها پیش از میلاد معاوضه دو کالا با هم بدون تعیین ارزش و معیاری برای سنجش انجام می‌پذیرفت، تا آن که راه مبادله غیرمستقیم کالا با کالا را در پیش گرفت و همین انتخاب موجب پیدایش «</a:t>
            </a:r>
            <a:r>
              <a:rPr lang="ar-SA" sz="2800" dirty="0">
                <a:solidFill>
                  <a:srgbClr val="FF0000"/>
                </a:solidFill>
                <a:latin typeface="Constantia"/>
                <a:cs typeface="B Nazanin" panose="00000400000000000000" pitchFamily="2" charset="-78"/>
              </a:rPr>
              <a:t>پول</a:t>
            </a:r>
            <a:r>
              <a:rPr lang="ar-SA" sz="2800" dirty="0">
                <a:solidFill>
                  <a:prstClr val="black"/>
                </a:solidFill>
                <a:latin typeface="Constantia"/>
                <a:cs typeface="B Nazanin" panose="00000400000000000000" pitchFamily="2" charset="-78"/>
              </a:rPr>
              <a:t>» شد</a:t>
            </a:r>
            <a:r>
              <a:rPr lang="en-US" sz="2800" dirty="0">
                <a:solidFill>
                  <a:prstClr val="black"/>
                </a:solidFill>
                <a:latin typeface="Constantia"/>
                <a:cs typeface="B Nazanin" panose="00000400000000000000" pitchFamily="2" charset="-78"/>
              </a:rPr>
              <a:t>.</a:t>
            </a:r>
            <a:r>
              <a:rPr lang="fa-IR" sz="2800" dirty="0">
                <a:solidFill>
                  <a:prstClr val="black"/>
                </a:solidFill>
                <a:latin typeface="Constantia"/>
                <a:cs typeface="B Nazanin" panose="00000400000000000000" pitchFamily="2" charset="-78"/>
              </a:rPr>
              <a:t> و هرکس برای اینکه بتواند گزارشی از عملکرد خود ارائه دهد ناچار باید از روشی برای این کار استفاده میکرد .پس مجموعه ای از این روشها سیستم ها اطلاعاتی حسابداری تشکیل میدهند</a:t>
            </a:r>
          </a:p>
        </p:txBody>
      </p:sp>
    </p:spTree>
    <p:extLst>
      <p:ext uri="{BB962C8B-B14F-4D97-AF65-F5344CB8AC3E}">
        <p14:creationId xmlns:p14="http://schemas.microsoft.com/office/powerpoint/2010/main" val="26908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9012" y="304800"/>
            <a:ext cx="5655714" cy="523220"/>
          </a:xfrm>
          <a:prstGeom prst="rect">
            <a:avLst/>
          </a:prstGeom>
        </p:spPr>
        <p:txBody>
          <a:bodyPr wrap="none">
            <a:spAutoFit/>
          </a:bodyPr>
          <a:lstStyle/>
          <a:p>
            <a:pPr lvl="0" algn="ctr" rtl="1"/>
            <a:r>
              <a:rPr lang="fa-IR" sz="2800" b="1" dirty="0">
                <a:solidFill>
                  <a:srgbClr val="FF0000"/>
                </a:solidFill>
                <a:latin typeface="Constantia"/>
                <a:cs typeface="B Titr" pitchFamily="2" charset="-78"/>
              </a:rPr>
              <a:t>آثار تاریخی پیدایش سیستم های حسابداری </a:t>
            </a:r>
            <a:endParaRPr lang="en-US" sz="2800" b="1" dirty="0">
              <a:solidFill>
                <a:srgbClr val="FF0000"/>
              </a:solidFill>
              <a:latin typeface="Constantia"/>
              <a:cs typeface="B Titr" pitchFamily="2" charset="-78"/>
            </a:endParaRPr>
          </a:p>
        </p:txBody>
      </p:sp>
      <p:sp>
        <p:nvSpPr>
          <p:cNvPr id="3" name="Rectangle 2"/>
          <p:cNvSpPr/>
          <p:nvPr/>
        </p:nvSpPr>
        <p:spPr>
          <a:xfrm>
            <a:off x="684212" y="1143000"/>
            <a:ext cx="10744200" cy="954107"/>
          </a:xfrm>
          <a:prstGeom prst="rect">
            <a:avLst/>
          </a:prstGeom>
        </p:spPr>
        <p:txBody>
          <a:bodyPr wrap="square">
            <a:spAutoFit/>
          </a:bodyPr>
          <a:lstStyle/>
          <a:p>
            <a:pPr lvl="0" algn="r" rtl="1"/>
            <a:r>
              <a:rPr lang="fa-IR" sz="2800" b="1" dirty="0">
                <a:solidFill>
                  <a:srgbClr val="002060"/>
                </a:solidFill>
                <a:latin typeface="Constantia"/>
                <a:cs typeface="B Nazanin" panose="00000400000000000000" pitchFamily="2" charset="-78"/>
              </a:rPr>
              <a:t>اثار تاریخی از تمدنهای باستان نشان از قدمت تاریخی رشته حسابداری دارد که در حدود 6000 سال میباشد و به حدود 3600 سال قبل از میلاد بر میگردد.</a:t>
            </a:r>
            <a:endParaRPr lang="en-US" sz="2800" b="1" dirty="0">
              <a:solidFill>
                <a:srgbClr val="002060"/>
              </a:solidFill>
              <a:latin typeface="Constantia"/>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641039" y="2509915"/>
            <a:ext cx="8815580" cy="536494"/>
          </a:xfrm>
          <a:prstGeom prst="rect">
            <a:avLst/>
          </a:prstGeom>
        </p:spPr>
      </p:pic>
      <p:pic>
        <p:nvPicPr>
          <p:cNvPr id="5" name="Picture 4"/>
          <p:cNvPicPr>
            <a:picLocks noChangeAspect="1"/>
          </p:cNvPicPr>
          <p:nvPr/>
        </p:nvPicPr>
        <p:blipFill>
          <a:blip r:embed="rId3"/>
          <a:stretch>
            <a:fillRect/>
          </a:stretch>
        </p:blipFill>
        <p:spPr>
          <a:xfrm>
            <a:off x="122115" y="3459218"/>
            <a:ext cx="11328593" cy="526050"/>
          </a:xfrm>
          <a:prstGeom prst="rect">
            <a:avLst/>
          </a:prstGeom>
        </p:spPr>
      </p:pic>
      <p:pic>
        <p:nvPicPr>
          <p:cNvPr id="6" name="Picture 5"/>
          <p:cNvPicPr>
            <a:picLocks noChangeAspect="1"/>
          </p:cNvPicPr>
          <p:nvPr/>
        </p:nvPicPr>
        <p:blipFill>
          <a:blip r:embed="rId4"/>
          <a:stretch>
            <a:fillRect/>
          </a:stretch>
        </p:blipFill>
        <p:spPr>
          <a:xfrm>
            <a:off x="3549422" y="4529523"/>
            <a:ext cx="8035224" cy="536494"/>
          </a:xfrm>
          <a:prstGeom prst="rect">
            <a:avLst/>
          </a:prstGeom>
        </p:spPr>
      </p:pic>
      <p:pic>
        <p:nvPicPr>
          <p:cNvPr id="7" name="Picture 6"/>
          <p:cNvPicPr>
            <a:picLocks noChangeAspect="1"/>
          </p:cNvPicPr>
          <p:nvPr/>
        </p:nvPicPr>
        <p:blipFill>
          <a:blip r:embed="rId5"/>
          <a:stretch>
            <a:fillRect/>
          </a:stretch>
        </p:blipFill>
        <p:spPr>
          <a:xfrm>
            <a:off x="2513012" y="5638800"/>
            <a:ext cx="9071634" cy="493819"/>
          </a:xfrm>
          <a:prstGeom prst="rect">
            <a:avLst/>
          </a:prstGeom>
        </p:spPr>
      </p:pic>
    </p:spTree>
    <p:extLst>
      <p:ext uri="{BB962C8B-B14F-4D97-AF65-F5344CB8AC3E}">
        <p14:creationId xmlns:p14="http://schemas.microsoft.com/office/powerpoint/2010/main" val="10691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1412" y="228600"/>
            <a:ext cx="5357556" cy="523220"/>
          </a:xfrm>
          <a:prstGeom prst="rect">
            <a:avLst/>
          </a:prstGeom>
        </p:spPr>
        <p:txBody>
          <a:bodyPr wrap="none">
            <a:spAutoFit/>
          </a:bodyPr>
          <a:lstStyle/>
          <a:p>
            <a:pPr lvl="0" algn="r" rtl="1"/>
            <a:r>
              <a:rPr lang="ar-SA" sz="2800" b="1" dirty="0">
                <a:solidFill>
                  <a:srgbClr val="FF0000"/>
                </a:solidFill>
                <a:latin typeface="Constantia"/>
                <a:cs typeface="B Titr" pitchFamily="2" charset="-78"/>
              </a:rPr>
              <a:t>تاريخچه</a:t>
            </a:r>
            <a:r>
              <a:rPr lang="en-US" sz="2800" b="1" dirty="0">
                <a:solidFill>
                  <a:srgbClr val="FF0000"/>
                </a:solidFill>
                <a:latin typeface="Constantia"/>
                <a:cs typeface="B Titr" pitchFamily="2" charset="-78"/>
              </a:rPr>
              <a:t>   </a:t>
            </a:r>
            <a:r>
              <a:rPr lang="fa-IR" sz="2800" b="1" dirty="0">
                <a:solidFill>
                  <a:srgbClr val="FF0000"/>
                </a:solidFill>
                <a:latin typeface="Constantia"/>
                <a:cs typeface="B Titr" pitchFamily="2" charset="-78"/>
              </a:rPr>
              <a:t>پیدایش سیستم های حسابداری </a:t>
            </a:r>
          </a:p>
        </p:txBody>
      </p:sp>
      <p:sp>
        <p:nvSpPr>
          <p:cNvPr id="3" name="Rectangle 2"/>
          <p:cNvSpPr/>
          <p:nvPr/>
        </p:nvSpPr>
        <p:spPr>
          <a:xfrm>
            <a:off x="760412" y="1305342"/>
            <a:ext cx="10744200" cy="4154984"/>
          </a:xfrm>
          <a:prstGeom prst="rect">
            <a:avLst/>
          </a:prstGeom>
        </p:spPr>
        <p:txBody>
          <a:bodyPr wrap="square">
            <a:spAutoFit/>
          </a:bodyPr>
          <a:lstStyle/>
          <a:p>
            <a:pPr marL="514350" indent="-514350" algn="r" rtl="1">
              <a:buFont typeface="Wingdings" pitchFamily="2" charset="2"/>
              <a:buChar char="v"/>
            </a:pPr>
            <a:r>
              <a:rPr lang="fa-IR" sz="2400" b="1" dirty="0">
                <a:cs typeface="B Nazanin" pitchFamily="2" charset="-78"/>
              </a:rPr>
              <a:t>با وجود سابقه طولانی عمر یا زمان تولد حسابداری نوین به قرون وسطی و انقلاب صنعتی بر میگردد </a:t>
            </a:r>
          </a:p>
          <a:p>
            <a:pPr marL="514350" indent="-514350" algn="r" rtl="1">
              <a:buFont typeface="Wingdings" pitchFamily="2" charset="2"/>
              <a:buChar char="v"/>
            </a:pPr>
            <a:r>
              <a:rPr lang="fa-IR" sz="2400" b="1" dirty="0">
                <a:cs typeface="B Nazanin" pitchFamily="2" charset="-78"/>
              </a:rPr>
              <a:t>از دوران باستان تا اواخر قرون وسطی تغییر اساسی در جهت تبدیل حسابداری به یک سیستم جامع صورت نگرفت و فقط دامنه نگهداری حسابها گسترش یافت</a:t>
            </a:r>
          </a:p>
          <a:p>
            <a:pPr marL="514350" indent="-514350" algn="r" rtl="1">
              <a:buFont typeface="Wingdings" pitchFamily="2" charset="2"/>
              <a:buChar char="v"/>
            </a:pPr>
            <a:r>
              <a:rPr lang="fa-IR" sz="2400" b="1" dirty="0">
                <a:cs typeface="B Nazanin" pitchFamily="2" charset="-78"/>
              </a:rPr>
              <a:t>در اوایل قرن سیزدهم « دولت شهرها» یا « شهر جمهوریها» از سلطه حکومتی خارج و فضای سیاسی –اقتصادی جهت سوداگری فراهم کردند</a:t>
            </a:r>
          </a:p>
          <a:p>
            <a:pPr marL="514350" indent="-514350" algn="r" rtl="1">
              <a:buFont typeface="Wingdings" pitchFamily="2" charset="2"/>
              <a:buChar char="v"/>
            </a:pPr>
            <a:r>
              <a:rPr lang="fa-IR" sz="2400" b="1" dirty="0">
                <a:cs typeface="B Nazanin" pitchFamily="2" charset="-78"/>
              </a:rPr>
              <a:t>در قرنهای سیزدهم و چهار دهم که بازرگانی و صنعت رونق گرفت و جنبه های دیگری از معاملات بوجود امد تکنیکهای نگهداری حسابها بسوی پیشرفت حرکت کرد</a:t>
            </a:r>
          </a:p>
          <a:p>
            <a:pPr marL="514350" indent="-514350" algn="r" rtl="1">
              <a:buFont typeface="Wingdings" pitchFamily="2" charset="2"/>
              <a:buChar char="v"/>
            </a:pPr>
            <a:r>
              <a:rPr lang="fa-IR" sz="2400" b="1" dirty="0">
                <a:cs typeface="B Nazanin" pitchFamily="2" charset="-78"/>
              </a:rPr>
              <a:t>در اوایل قرن چهاردهم دو اصطلاح بدهکار و بستانکار ابداع شد </a:t>
            </a:r>
          </a:p>
          <a:p>
            <a:pPr marL="514350" indent="-514350" algn="r" rtl="1">
              <a:buFont typeface="Wingdings" pitchFamily="2" charset="2"/>
              <a:buChar char="v"/>
            </a:pPr>
            <a:r>
              <a:rPr lang="fa-IR" sz="2400" b="1" dirty="0">
                <a:cs typeface="B Nazanin" pitchFamily="2" charset="-78"/>
              </a:rPr>
              <a:t>در اوایل قرن پانزدهم در ایتالیا و دیگر کشورهای اروپایی سیستم حسابداری دو طرفه رونق گرفت که آن هم مرهون کتاب ریاضیات کشیش ایتالیایی  بنام پاچیولی بود که در سال 1494 تالیف شده است </a:t>
            </a:r>
          </a:p>
        </p:txBody>
      </p:sp>
      <p:sp>
        <p:nvSpPr>
          <p:cNvPr id="4" name="Rectangle 3"/>
          <p:cNvSpPr/>
          <p:nvPr/>
        </p:nvSpPr>
        <p:spPr>
          <a:xfrm>
            <a:off x="610973" y="5334000"/>
            <a:ext cx="10896600" cy="1200329"/>
          </a:xfrm>
          <a:prstGeom prst="rect">
            <a:avLst/>
          </a:prstGeom>
        </p:spPr>
        <p:txBody>
          <a:bodyPr wrap="square">
            <a:spAutoFit/>
          </a:bodyPr>
          <a:lstStyle/>
          <a:p>
            <a:pPr marL="457200" indent="-457200" algn="r" rtl="1">
              <a:buFont typeface="Wingdings" pitchFamily="2" charset="2"/>
              <a:buChar char="v"/>
            </a:pPr>
            <a:r>
              <a:rPr lang="fa-IR" sz="2400" b="1" dirty="0">
                <a:cs typeface="B Nazanin" pitchFamily="2" charset="-78"/>
              </a:rPr>
              <a:t>در قرن شانزده تا هیجدهم هیچ گونه تغییر و تحول اساسی در حسابداری بوجود نیامد و تنها تغییر توسط سیمون استوین هلندی در اواخر قرن 16 بود که بحث یک حساب بدهکار درمقابل یک حساب بستانکار و جدا شدن اموال صاحب موسسه از اموال موسسه را مطرح کرد.</a:t>
            </a:r>
          </a:p>
        </p:txBody>
      </p:sp>
    </p:spTree>
    <p:extLst>
      <p:ext uri="{BB962C8B-B14F-4D97-AF65-F5344CB8AC3E}">
        <p14:creationId xmlns:p14="http://schemas.microsoft.com/office/powerpoint/2010/main" val="43146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7812" y="76200"/>
            <a:ext cx="7840136" cy="1121761"/>
          </a:xfrm>
          <a:prstGeom prst="rect">
            <a:avLst/>
          </a:prstGeom>
        </p:spPr>
      </p:pic>
      <p:sp>
        <p:nvSpPr>
          <p:cNvPr id="4" name="Rectangle 3"/>
          <p:cNvSpPr/>
          <p:nvPr/>
        </p:nvSpPr>
        <p:spPr>
          <a:xfrm>
            <a:off x="1141412" y="1524000"/>
            <a:ext cx="9979025" cy="4413516"/>
          </a:xfrm>
          <a:prstGeom prst="rect">
            <a:avLst/>
          </a:prstGeom>
        </p:spPr>
        <p:txBody>
          <a:bodyPr wrap="square">
            <a:spAutoFit/>
          </a:bodyPr>
          <a:lstStyle/>
          <a:p>
            <a:pPr marL="457200" marR="45720" lvl="0" indent="-457200" algn="r" rtl="1">
              <a:spcBef>
                <a:spcPct val="20000"/>
              </a:spcBef>
              <a:buClr>
                <a:srgbClr val="0BD0D9"/>
              </a:buClr>
              <a:buSzPct val="95000"/>
              <a:buFont typeface="Wingdings" pitchFamily="2" charset="2"/>
              <a:buChar char="ü"/>
            </a:pPr>
            <a:r>
              <a:rPr lang="fa-IR" sz="2600" dirty="0">
                <a:solidFill>
                  <a:srgbClr val="FF0000"/>
                </a:solidFill>
                <a:latin typeface="Constantia"/>
              </a:rPr>
              <a:t>بروز انقلاب صنعتی: </a:t>
            </a:r>
            <a:r>
              <a:rPr lang="fa-IR" sz="2600" dirty="0">
                <a:solidFill>
                  <a:prstClr val="black"/>
                </a:solidFill>
                <a:latin typeface="Constantia"/>
              </a:rPr>
              <a:t>در قرن 18 که حسابداری دوطرفه در کل اروپا رواج یافت تحولات شگرفی اتفاق افتاد که مهمترین انها انقلاب صنعتی بود و اوایل نیمه دوم قرن 18 تا اواخر نیمه ائل قرن 19 ادامه داشت .</a:t>
            </a:r>
          </a:p>
          <a:p>
            <a:pPr marR="45720" lvl="0" algn="r" rtl="1">
              <a:spcBef>
                <a:spcPct val="20000"/>
              </a:spcBef>
              <a:buClr>
                <a:srgbClr val="0BD0D9"/>
              </a:buClr>
              <a:buSzPct val="95000"/>
            </a:pPr>
            <a:endParaRPr lang="fa-IR" sz="2600" dirty="0">
              <a:solidFill>
                <a:prstClr val="black"/>
              </a:solidFill>
              <a:latin typeface="Constantia"/>
            </a:endParaRPr>
          </a:p>
          <a:p>
            <a:pPr marL="457200" marR="45720" lvl="0" indent="-457200" algn="r" rtl="1">
              <a:spcBef>
                <a:spcPct val="20000"/>
              </a:spcBef>
              <a:buClr>
                <a:srgbClr val="0BD0D9"/>
              </a:buClr>
              <a:buSzPct val="95000"/>
              <a:buFont typeface="Wingdings" pitchFamily="2" charset="2"/>
              <a:buChar char="ü"/>
            </a:pPr>
            <a:r>
              <a:rPr lang="fa-IR" sz="2600" dirty="0">
                <a:solidFill>
                  <a:srgbClr val="FF0000"/>
                </a:solidFill>
                <a:latin typeface="Constantia"/>
              </a:rPr>
              <a:t>ایجاد حسابداری صنعتی </a:t>
            </a:r>
            <a:r>
              <a:rPr lang="fa-IR" sz="2600" dirty="0">
                <a:solidFill>
                  <a:prstClr val="black"/>
                </a:solidFill>
                <a:latin typeface="Constantia"/>
              </a:rPr>
              <a:t>: به دلیل بزرگ شدن کارخانه ها و گسترش صنعت و پیچیده شدن صنعت و نیاز کارخانه داران به اطلاعات دقیقتر در خصوص بهای تمام شده جهت تسلط بر بازار ملی دفتر داری صنعتی ایجاد شد که بعدها حسابداری صنعتی نام گرفت.</a:t>
            </a:r>
          </a:p>
          <a:p>
            <a:pPr marR="45720" lvl="0" algn="r" rtl="1">
              <a:spcBef>
                <a:spcPct val="20000"/>
              </a:spcBef>
              <a:buClr>
                <a:srgbClr val="0BD0D9"/>
              </a:buClr>
              <a:buSzPct val="95000"/>
            </a:pPr>
            <a:endParaRPr lang="fa-IR" sz="2600" dirty="0">
              <a:solidFill>
                <a:prstClr val="black"/>
              </a:solidFill>
              <a:latin typeface="Constantia"/>
            </a:endParaRPr>
          </a:p>
          <a:p>
            <a:pPr marL="457200" marR="45720" lvl="0" indent="-457200" algn="r" rtl="1">
              <a:spcBef>
                <a:spcPct val="20000"/>
              </a:spcBef>
              <a:buClr>
                <a:srgbClr val="0BD0D9"/>
              </a:buClr>
              <a:buSzPct val="95000"/>
              <a:buFont typeface="Wingdings" pitchFamily="2" charset="2"/>
              <a:buChar char="ü"/>
            </a:pPr>
            <a:r>
              <a:rPr lang="fa-IR" sz="2600" dirty="0">
                <a:solidFill>
                  <a:srgbClr val="FF0000"/>
                </a:solidFill>
                <a:latin typeface="Constantia"/>
              </a:rPr>
              <a:t>ایجاد حسابداری مدیریتی: </a:t>
            </a:r>
            <a:r>
              <a:rPr lang="fa-IR" sz="2600" dirty="0">
                <a:solidFill>
                  <a:prstClr val="black"/>
                </a:solidFill>
                <a:latin typeface="Constantia"/>
              </a:rPr>
              <a:t>به دلیل نیاز مدیران به گزارشهای دقیقتر و به تبع آن اتخاذ تصمیمات درست توسط مدیران موجبات ایجاد حسابداری مدیریت فراهم گردید.</a:t>
            </a:r>
          </a:p>
        </p:txBody>
      </p:sp>
    </p:spTree>
    <p:extLst>
      <p:ext uri="{BB962C8B-B14F-4D97-AF65-F5344CB8AC3E}">
        <p14:creationId xmlns:p14="http://schemas.microsoft.com/office/powerpoint/2010/main" val="27176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4412" y="381000"/>
            <a:ext cx="8321761" cy="1121761"/>
          </a:xfrm>
          <a:prstGeom prst="rect">
            <a:avLst/>
          </a:prstGeom>
        </p:spPr>
      </p:pic>
      <p:sp>
        <p:nvSpPr>
          <p:cNvPr id="3" name="Rectangle 2"/>
          <p:cNvSpPr/>
          <p:nvPr/>
        </p:nvSpPr>
        <p:spPr>
          <a:xfrm>
            <a:off x="1293812" y="1752600"/>
            <a:ext cx="9902825" cy="3853363"/>
          </a:xfrm>
          <a:prstGeom prst="rect">
            <a:avLst/>
          </a:prstGeom>
        </p:spPr>
        <p:txBody>
          <a:bodyPr wrap="square">
            <a:spAutoFit/>
          </a:bodyPr>
          <a:lstStyle/>
          <a:p>
            <a:pPr lvl="0" algn="r" rtl="1">
              <a:spcBef>
                <a:spcPct val="20000"/>
              </a:spcBef>
              <a:buClr>
                <a:srgbClr val="0BD0D9"/>
              </a:buClr>
              <a:buSzPct val="95000"/>
            </a:pPr>
            <a:r>
              <a:rPr lang="fa-IR" sz="2600" dirty="0">
                <a:solidFill>
                  <a:prstClr val="black"/>
                </a:solidFill>
                <a:latin typeface="Constantia"/>
              </a:rPr>
              <a:t>از چگونگی سیستمهای حسابداری در ایران قبل از اسلام آثار مکتوب قابل توجیهی در دست نیست اما آنچه بر اساس گذشته تاریخ مسلم است در امپراتوریهای هخامنشی و ساسانی حجم بزرگی از فعالیت های دیوانی و حکومتی به گرفتن باج و خراج از حکام ایالتی و ولایتی و پرداخت موجبات سپاهیان و سایر امورات حکومتی اختصاص داشته که برای نگهداری آن سیستمهای دقیق و مناسبی وجود داشته است ولی متاسفانه بجز دست نوشته های معدودی از محققین تاریخ مثل ویل دورانت آثار مستند دیگری در دست نیست.</a:t>
            </a:r>
          </a:p>
          <a:p>
            <a:pPr lvl="0" algn="r" rtl="1">
              <a:spcBef>
                <a:spcPct val="20000"/>
              </a:spcBef>
              <a:buClr>
                <a:srgbClr val="0BD0D9"/>
              </a:buClr>
              <a:buSzPct val="95000"/>
            </a:pPr>
            <a:r>
              <a:rPr lang="fa-IR" sz="2600" dirty="0">
                <a:solidFill>
                  <a:prstClr val="black"/>
                </a:solidFill>
                <a:latin typeface="Constantia"/>
              </a:rPr>
              <a:t>طبق این مستندات در دوران مذکور افرادی چشم و گوش شاه موسوم بودند و ضمن کارهایی که انجام میدادند وظیفه نظارت و نگهداری خراج را نیز برعهده داشتند.</a:t>
            </a:r>
          </a:p>
          <a:p>
            <a:pPr lvl="0" algn="r" rtl="1">
              <a:spcBef>
                <a:spcPct val="20000"/>
              </a:spcBef>
              <a:buClr>
                <a:srgbClr val="0BD0D9"/>
              </a:buClr>
              <a:buSzPct val="95000"/>
            </a:pPr>
            <a:r>
              <a:rPr lang="fa-IR" sz="2600" dirty="0">
                <a:solidFill>
                  <a:srgbClr val="FF0000"/>
                </a:solidFill>
                <a:latin typeface="Constantia"/>
              </a:rPr>
              <a:t>این نظام تا قبل از اسلام بدون تغییر به همین شکل ادامه داشت.</a:t>
            </a:r>
          </a:p>
        </p:txBody>
      </p:sp>
    </p:spTree>
    <p:extLst>
      <p:ext uri="{BB962C8B-B14F-4D97-AF65-F5344CB8AC3E}">
        <p14:creationId xmlns:p14="http://schemas.microsoft.com/office/powerpoint/2010/main" val="272268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1946</TotalTime>
  <Words>1599</Words>
  <Application>Microsoft Office PowerPoint</Application>
  <PresentationFormat>Custom</PresentationFormat>
  <Paragraphs>50</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B Homa</vt:lpstr>
      <vt:lpstr>B Nazanin</vt:lpstr>
      <vt:lpstr>B Titr</vt:lpstr>
      <vt:lpstr>Calibri</vt:lpstr>
      <vt:lpstr>Cambria</vt:lpstr>
      <vt:lpstr>Century Gothic</vt:lpstr>
      <vt:lpstr>Constantia</vt:lpstr>
      <vt:lpstr>Times New Roman</vt:lpstr>
      <vt:lpstr>Wingdings</vt:lpstr>
      <vt:lpstr>Wingdings 2</vt:lpstr>
      <vt:lpstr>Wingdings 3</vt:lpstr>
      <vt:lpstr>Ion Boardroom</vt:lpstr>
      <vt:lpstr>PowerPoint Presentation</vt:lpstr>
      <vt:lpstr>دانشگاه فنی و حرفه ای دختران ارومیه</vt:lpstr>
      <vt:lpstr>جلسه اول تاریخچه سیستم های اطلاعاتی حسابداری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با تشکر از حسن توجه شما عزیزان </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Seminar</cp:lastModifiedBy>
  <cp:revision>405</cp:revision>
  <dcterms:created xsi:type="dcterms:W3CDTF">2018-12-01T18:37:17Z</dcterms:created>
  <dcterms:modified xsi:type="dcterms:W3CDTF">2020-04-06T14:32:42Z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