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356" r:id="rId2"/>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5" r:id="rId29"/>
    <p:sldId id="286" r:id="rId30"/>
    <p:sldId id="288" r:id="rId31"/>
    <p:sldId id="289" r:id="rId32"/>
    <p:sldId id="290" r:id="rId33"/>
    <p:sldId id="291" r:id="rId34"/>
    <p:sldId id="292" r:id="rId35"/>
    <p:sldId id="294" r:id="rId36"/>
    <p:sldId id="295" r:id="rId37"/>
    <p:sldId id="297" r:id="rId38"/>
    <p:sldId id="298" r:id="rId39"/>
    <p:sldId id="299" r:id="rId40"/>
    <p:sldId id="300" r:id="rId41"/>
    <p:sldId id="302" r:id="rId42"/>
    <p:sldId id="303" r:id="rId43"/>
    <p:sldId id="304" r:id="rId44"/>
    <p:sldId id="305" r:id="rId45"/>
    <p:sldId id="379" r:id="rId46"/>
    <p:sldId id="367" r:id="rId47"/>
    <p:sldId id="360" r:id="rId48"/>
    <p:sldId id="361" r:id="rId49"/>
    <p:sldId id="362" r:id="rId50"/>
    <p:sldId id="363" r:id="rId51"/>
    <p:sldId id="364" r:id="rId52"/>
    <p:sldId id="365" r:id="rId53"/>
    <p:sldId id="357" r:id="rId54"/>
    <p:sldId id="358" r:id="rId55"/>
    <p:sldId id="381" r:id="rId56"/>
    <p:sldId id="368" r:id="rId57"/>
    <p:sldId id="306" r:id="rId58"/>
    <p:sldId id="307" r:id="rId59"/>
    <p:sldId id="308" r:id="rId60"/>
    <p:sldId id="309" r:id="rId61"/>
    <p:sldId id="310" r:id="rId62"/>
    <p:sldId id="312" r:id="rId63"/>
    <p:sldId id="314" r:id="rId64"/>
    <p:sldId id="315" r:id="rId65"/>
    <p:sldId id="316" r:id="rId66"/>
    <p:sldId id="317" r:id="rId67"/>
    <p:sldId id="318" r:id="rId68"/>
    <p:sldId id="319" r:id="rId69"/>
    <p:sldId id="320" r:id="rId70"/>
    <p:sldId id="321" r:id="rId71"/>
    <p:sldId id="322" r:id="rId72"/>
    <p:sldId id="323" r:id="rId73"/>
    <p:sldId id="371" r:id="rId74"/>
    <p:sldId id="372" r:id="rId75"/>
    <p:sldId id="373" r:id="rId76"/>
    <p:sldId id="324" r:id="rId77"/>
    <p:sldId id="374" r:id="rId78"/>
    <p:sldId id="375" r:id="rId79"/>
    <p:sldId id="325" r:id="rId80"/>
    <p:sldId id="326" r:id="rId81"/>
    <p:sldId id="383" r:id="rId82"/>
    <p:sldId id="370" r:id="rId83"/>
    <p:sldId id="327" r:id="rId84"/>
    <p:sldId id="334" r:id="rId85"/>
    <p:sldId id="335" r:id="rId86"/>
    <p:sldId id="330" r:id="rId87"/>
    <p:sldId id="336" r:id="rId88"/>
    <p:sldId id="337" r:id="rId89"/>
    <p:sldId id="329" r:id="rId90"/>
    <p:sldId id="338" r:id="rId91"/>
    <p:sldId id="339" r:id="rId92"/>
    <p:sldId id="340" r:id="rId93"/>
    <p:sldId id="332" r:id="rId94"/>
    <p:sldId id="377" r:id="rId95"/>
    <p:sldId id="341" r:id="rId96"/>
    <p:sldId id="342" r:id="rId97"/>
    <p:sldId id="343" r:id="rId98"/>
    <p:sldId id="344" r:id="rId99"/>
    <p:sldId id="345" r:id="rId100"/>
    <p:sldId id="346" r:id="rId101"/>
    <p:sldId id="347" r:id="rId102"/>
    <p:sldId id="348" r:id="rId103"/>
    <p:sldId id="349" r:id="rId104"/>
    <p:sldId id="350" r:id="rId105"/>
    <p:sldId id="351" r:id="rId106"/>
    <p:sldId id="352" r:id="rId107"/>
    <p:sldId id="353" r:id="rId108"/>
    <p:sldId id="354" r:id="rId109"/>
    <p:sldId id="355" r:id="rId1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574"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940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BE3AC42-5CE9-4AFA-91F0-F75E0F549381}" type="datetimeFigureOut">
              <a:rPr lang="en-US" smtClean="0"/>
              <a:pPr/>
              <a:t>4/7/2020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88F343-8EDC-4CD7-BB2A-4117F38A88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3AC42-5CE9-4AFA-91F0-F75E0F549381}"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3AC42-5CE9-4AFA-91F0-F75E0F549381}"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E3AC42-5CE9-4AFA-91F0-F75E0F549381}"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E3AC42-5CE9-4AFA-91F0-F75E0F549381}"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8F343-8EDC-4CD7-BB2A-4117F38A88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E3AC42-5CE9-4AFA-91F0-F75E0F549381}"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BE3AC42-5CE9-4AFA-91F0-F75E0F549381}"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E3AC42-5CE9-4AFA-91F0-F75E0F549381}"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3AC42-5CE9-4AFA-91F0-F75E0F549381}"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E3AC42-5CE9-4AFA-91F0-F75E0F549381}"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8F343-8EDC-4CD7-BB2A-4117F38A88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BE3AC42-5CE9-4AFA-91F0-F75E0F549381}"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88F343-8EDC-4CD7-BB2A-4117F38A884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BE3AC42-5CE9-4AFA-91F0-F75E0F549381}" type="datetimeFigureOut">
              <a:rPr lang="en-US" smtClean="0"/>
              <a:pPr/>
              <a:t>4/7/2020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88F343-8EDC-4CD7-BB2A-4117F38A884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بسم الله الرحمن الرحیم</a:t>
            </a:r>
            <a:endParaRPr lang="en-US" dirty="0"/>
          </a:p>
        </p:txBody>
      </p:sp>
      <p:sp>
        <p:nvSpPr>
          <p:cNvPr id="3" name="Content Placeholder 2"/>
          <p:cNvSpPr>
            <a:spLocks noGrp="1"/>
          </p:cNvSpPr>
          <p:nvPr>
            <p:ph idx="1"/>
          </p:nvPr>
        </p:nvSpPr>
        <p:spPr>
          <a:xfrm>
            <a:off x="457200" y="1714488"/>
            <a:ext cx="8229600" cy="4610112"/>
          </a:xfrm>
        </p:spPr>
        <p:txBody>
          <a:bodyPr/>
          <a:lstStyle/>
          <a:p>
            <a:pPr algn="ctr">
              <a:buNone/>
            </a:pPr>
            <a:r>
              <a:rPr lang="fa-IR" sz="3200" dirty="0" smtClean="0"/>
              <a:t>حسابداری میانه </a:t>
            </a:r>
            <a:endParaRPr lang="fa-IR" sz="4000" dirty="0" smtClean="0"/>
          </a:p>
          <a:p>
            <a:pPr algn="ctr">
              <a:buNone/>
            </a:pPr>
            <a:endParaRPr lang="fa-IR" sz="3200" dirty="0" smtClean="0"/>
          </a:p>
          <a:p>
            <a:pPr algn="ctr">
              <a:buNone/>
            </a:pPr>
            <a:r>
              <a:rPr lang="fa-IR" sz="3200" dirty="0" smtClean="0"/>
              <a:t>مقطع کارشناسی رشته حسابداری</a:t>
            </a:r>
          </a:p>
          <a:p>
            <a:pPr algn="ctr">
              <a:buNone/>
            </a:pPr>
            <a:r>
              <a:rPr lang="fa-IR" sz="3200" dirty="0" smtClean="0"/>
              <a:t>دانشگاه فنی حرفه ای استان آذربایجان غربی</a:t>
            </a:r>
          </a:p>
          <a:p>
            <a:pPr algn="ctr">
              <a:buNone/>
            </a:pPr>
            <a:r>
              <a:rPr lang="fa-IR" sz="3200" dirty="0" smtClean="0"/>
              <a:t>آموزشکده فنی دختران ارومیه </a:t>
            </a:r>
          </a:p>
          <a:p>
            <a:pPr algn="ctr">
              <a:buNone/>
            </a:pPr>
            <a:r>
              <a:rPr lang="fa-IR" sz="3200" dirty="0" smtClean="0"/>
              <a:t>مدرس :معصومه صدیقی</a:t>
            </a:r>
          </a:p>
          <a:p>
            <a:pPr algn="ctr">
              <a:buNone/>
            </a:pPr>
            <a:r>
              <a:rPr lang="fa-IR" sz="3200" dirty="0" smtClean="0"/>
              <a:t>نیمسال دوم 99-98</a:t>
            </a:r>
            <a:endParaRPr lang="en-US" sz="3200" dirty="0"/>
          </a:p>
        </p:txBody>
      </p:sp>
      <p:sp>
        <p:nvSpPr>
          <p:cNvPr id="4" name="Down Ribbon 3"/>
          <p:cNvSpPr/>
          <p:nvPr/>
        </p:nvSpPr>
        <p:spPr>
          <a:xfrm>
            <a:off x="2643174" y="2214554"/>
            <a:ext cx="3643338" cy="7555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t>جلسه اول</a:t>
            </a:r>
            <a:endParaRPr lang="en-US" sz="2400" dirty="0"/>
          </a:p>
        </p:txBody>
      </p:sp>
      <p:pic>
        <p:nvPicPr>
          <p:cNvPr id="5" name="Picture 4" descr="C:\Users\sadaf\Desktop\پروژه مالی\IMG_20200304_104838_024.jpg"/>
          <p:cNvPicPr/>
          <p:nvPr/>
        </p:nvPicPr>
        <p:blipFill>
          <a:blip r:embed="rId2"/>
          <a:srcRect/>
          <a:stretch>
            <a:fillRect/>
          </a:stretch>
        </p:blipFill>
        <p:spPr bwMode="auto">
          <a:xfrm>
            <a:off x="6786578" y="714356"/>
            <a:ext cx="1928826" cy="1285884"/>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b="1" dirty="0" smtClean="0"/>
              <a:t>فرض تداوم فعالیت</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buNone/>
            </a:pPr>
            <a:r>
              <a:rPr lang="fa-IR" sz="3600" dirty="0" smtClean="0"/>
              <a:t>  طبق این فرض هر واحد اقتصادی تا آینده قابل پیش بینی به فعالیتهای خود ادامه خواهد داد مگر آنکه عکس آن ثابت شود.</a:t>
            </a:r>
            <a:endParaRPr lang="en-US" sz="3600" dirty="0"/>
          </a:p>
        </p:txBody>
      </p:sp>
    </p:spTree>
  </p:cSld>
  <p:clrMapOvr>
    <a:masterClrMapping/>
  </p:clrMapOvr>
  <p:transition>
    <p:wipe dir="d"/>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بدهیهای جاری:</a:t>
            </a:r>
            <a:r>
              <a:rPr lang="en-US" dirty="0" smtClean="0"/>
              <a:t/>
            </a:r>
            <a:br>
              <a:rPr lang="en-US" dirty="0" smtClean="0"/>
            </a:br>
            <a:endParaRPr lang="en-US" dirty="0"/>
          </a:p>
        </p:txBody>
      </p:sp>
      <p:sp>
        <p:nvSpPr>
          <p:cNvPr id="3" name="Content Placeholder 2"/>
          <p:cNvSpPr>
            <a:spLocks noGrp="1"/>
          </p:cNvSpPr>
          <p:nvPr>
            <p:ph idx="1"/>
          </p:nvPr>
        </p:nvSpPr>
        <p:spPr>
          <a:xfrm>
            <a:off x="457200" y="1000108"/>
            <a:ext cx="8229600" cy="5324492"/>
          </a:xfrm>
          <a:solidFill>
            <a:schemeClr val="accent6">
              <a:lumMod val="20000"/>
              <a:lumOff val="80000"/>
            </a:schemeClr>
          </a:solidFill>
          <a:ln>
            <a:solidFill>
              <a:srgbClr val="00B050"/>
            </a:solidFill>
          </a:ln>
        </p:spPr>
        <p:txBody>
          <a:bodyPr>
            <a:normAutofit fontScale="92500" lnSpcReduction="20000"/>
          </a:bodyPr>
          <a:lstStyle/>
          <a:p>
            <a:pPr algn="r">
              <a:buNone/>
            </a:pPr>
            <a:r>
              <a:rPr lang="en-US" dirty="0" smtClean="0"/>
              <a:t> </a:t>
            </a:r>
            <a:endParaRPr lang="en-US" sz="3000" dirty="0" smtClean="0"/>
          </a:p>
          <a:p>
            <a:pPr algn="r">
              <a:buNone/>
            </a:pPr>
            <a:r>
              <a:rPr lang="fa-IR" sz="3000" dirty="0" smtClean="0"/>
              <a:t>تعهداتی است که به طور معقول انتظار می‌‌رود در طی یکسال یا یک چرخه عادی عملیاتی </a:t>
            </a:r>
            <a:r>
              <a:rPr lang="fa-IR" sz="3000" u="sng" dirty="0" smtClean="0"/>
              <a:t>هر کدام که طولانی تر</a:t>
            </a:r>
            <a:r>
              <a:rPr lang="fa-IR" sz="3000" dirty="0" smtClean="0"/>
              <a:t> باشد از محل داراییهای جاری یا ایجاد بدهیهای  جاری بازپرداخت یا تسویه شود.</a:t>
            </a:r>
            <a:endParaRPr lang="en-US" sz="3000" dirty="0" smtClean="0"/>
          </a:p>
          <a:p>
            <a:pPr algn="r">
              <a:buNone/>
            </a:pPr>
            <a:r>
              <a:rPr lang="fa-IR" sz="3000" b="1" dirty="0" smtClean="0"/>
              <a:t>بدهی های جاری شامل:</a:t>
            </a:r>
            <a:endParaRPr lang="en-US" sz="3000" dirty="0" smtClean="0"/>
          </a:p>
          <a:p>
            <a:pPr lvl="0" algn="r" rtl="1">
              <a:buNone/>
            </a:pPr>
            <a:r>
              <a:rPr lang="fa-IR" sz="3000" dirty="0" smtClean="0"/>
              <a:t>اضافه برداشت بانکی</a:t>
            </a:r>
            <a:endParaRPr lang="en-US" sz="3000" dirty="0" smtClean="0"/>
          </a:p>
          <a:p>
            <a:pPr lvl="0" algn="r" rtl="1">
              <a:buNone/>
            </a:pPr>
            <a:r>
              <a:rPr lang="fa-IR" sz="3000" dirty="0" smtClean="0"/>
              <a:t>حسابها و اسناد پرداختنی تجاری</a:t>
            </a:r>
            <a:endParaRPr lang="en-US" sz="3000" dirty="0" smtClean="0"/>
          </a:p>
          <a:p>
            <a:pPr lvl="0" algn="r" rtl="1">
              <a:buNone/>
            </a:pPr>
            <a:r>
              <a:rPr lang="fa-IR" sz="3000" dirty="0" smtClean="0"/>
              <a:t>حسابها و اسناد پرداختنی غیر تجاری</a:t>
            </a:r>
            <a:endParaRPr lang="en-US" sz="3000" dirty="0" smtClean="0"/>
          </a:p>
          <a:p>
            <a:pPr lvl="0" algn="r" rtl="1">
              <a:buNone/>
            </a:pPr>
            <a:r>
              <a:rPr lang="fa-IR" sz="3000" dirty="0" smtClean="0"/>
              <a:t>پیش دریافت از مشتریان</a:t>
            </a:r>
            <a:endParaRPr lang="en-US" sz="3000" dirty="0" smtClean="0"/>
          </a:p>
          <a:p>
            <a:pPr lvl="0" algn="r" rtl="1">
              <a:buNone/>
            </a:pPr>
            <a:r>
              <a:rPr lang="fa-IR" sz="3000" dirty="0" smtClean="0"/>
              <a:t>ذخیره مالیات</a:t>
            </a:r>
            <a:endParaRPr lang="en-US" sz="3000" dirty="0" smtClean="0"/>
          </a:p>
          <a:p>
            <a:pPr lvl="0" algn="r" rtl="1">
              <a:buNone/>
            </a:pPr>
            <a:r>
              <a:rPr lang="fa-IR" sz="3000" dirty="0" smtClean="0"/>
              <a:t>سود سهام پیشنهادی(پرداختنی)</a:t>
            </a:r>
            <a:endParaRPr lang="en-US" sz="3000" dirty="0" smtClean="0"/>
          </a:p>
          <a:p>
            <a:pPr lvl="0" algn="r" rtl="1">
              <a:buNone/>
            </a:pPr>
            <a:r>
              <a:rPr lang="fa-IR" sz="3000" dirty="0" smtClean="0"/>
              <a:t>وامهای پرداختنی</a:t>
            </a:r>
            <a:endParaRPr lang="en-US" sz="3000" dirty="0" smtClean="0"/>
          </a:p>
          <a:p>
            <a:pPr algn="r">
              <a:buNone/>
            </a:pPr>
            <a:endParaRPr lang="en-US" sz="3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fa-IR" dirty="0" smtClean="0"/>
              <a:t>داراییهای بلند مدت</a:t>
            </a:r>
            <a:endParaRPr lang="en-US" dirty="0"/>
          </a:p>
        </p:txBody>
      </p:sp>
      <p:sp>
        <p:nvSpPr>
          <p:cNvPr id="3" name="Content Placeholder 2"/>
          <p:cNvSpPr>
            <a:spLocks noGrp="1"/>
          </p:cNvSpPr>
          <p:nvPr>
            <p:ph idx="1"/>
          </p:nvPr>
        </p:nvSpPr>
        <p:spPr>
          <a:xfrm>
            <a:off x="457200" y="1571612"/>
            <a:ext cx="8229600" cy="4752988"/>
          </a:xfrm>
          <a:ln/>
        </p:spPr>
        <p:style>
          <a:lnRef idx="1">
            <a:schemeClr val="accent3"/>
          </a:lnRef>
          <a:fillRef idx="2">
            <a:schemeClr val="accent3"/>
          </a:fillRef>
          <a:effectRef idx="1">
            <a:schemeClr val="accent3"/>
          </a:effectRef>
          <a:fontRef idx="minor">
            <a:schemeClr val="dk1"/>
          </a:fontRef>
        </p:style>
        <p:txBody>
          <a:bodyPr/>
          <a:lstStyle/>
          <a:p>
            <a:pPr algn="justLow" rtl="1">
              <a:buNone/>
            </a:pPr>
            <a:r>
              <a:rPr lang="fa-IR" sz="2800" dirty="0" smtClean="0"/>
              <a:t>  داراییهای بلند مدت شامل کلیه داراییهای است که در سرفصل داراییهای جاری قابل انعکاس نمی باشد که عبارتند از: </a:t>
            </a:r>
            <a:endParaRPr lang="en-US" sz="2800" dirty="0" smtClean="0"/>
          </a:p>
          <a:p>
            <a:pPr algn="justLow" rtl="1">
              <a:buNone/>
            </a:pPr>
            <a:r>
              <a:rPr lang="fa-IR" sz="2800" dirty="0" smtClean="0"/>
              <a:t>   سرمایه گذاریهای بلند مدت</a:t>
            </a:r>
            <a:endParaRPr lang="en-US" sz="2800" dirty="0" smtClean="0"/>
          </a:p>
          <a:p>
            <a:pPr algn="justLow" rtl="1">
              <a:buNone/>
            </a:pPr>
            <a:r>
              <a:rPr lang="fa-IR" sz="2800" dirty="0" smtClean="0"/>
              <a:t>  اموال، ماشین آلات و تجهیزات</a:t>
            </a:r>
            <a:endParaRPr lang="en-US" sz="2800" dirty="0" smtClean="0"/>
          </a:p>
          <a:p>
            <a:pPr algn="justLow" rtl="1">
              <a:buNone/>
            </a:pPr>
            <a:r>
              <a:rPr lang="fa-IR" sz="2800" dirty="0" smtClean="0"/>
              <a:t>  داراییهای نامشهود</a:t>
            </a:r>
            <a:endParaRPr lang="en-US" sz="2800" dirty="0" smtClean="0"/>
          </a:p>
          <a:p>
            <a:pPr algn="justLow" rtl="1">
              <a:buNone/>
            </a:pPr>
            <a:r>
              <a:rPr lang="fa-IR" sz="2800" dirty="0" smtClean="0"/>
              <a:t>   سایر داراییها</a:t>
            </a:r>
            <a:endParaRPr lang="en-US" sz="2800" dirty="0" smtClean="0"/>
          </a:p>
          <a:p>
            <a:pPr algn="justLow" rtl="1">
              <a:buNone/>
            </a:pPr>
            <a:r>
              <a:rPr lang="fa-IR" sz="2800" dirty="0" smtClean="0"/>
              <a:t>  مخارج انتقالی به دوره های آتی</a:t>
            </a:r>
            <a:endParaRPr lang="en-US" sz="2800" dirty="0" smtClean="0"/>
          </a:p>
          <a:p>
            <a:pPr rtl="1">
              <a:buNone/>
            </a:pPr>
            <a:r>
              <a:rPr lang="fa-IR" dirty="0" smtClean="0"/>
              <a:t> </a:t>
            </a:r>
            <a:endParaRPr lang="en-US" dirty="0" smtClean="0"/>
          </a:p>
          <a:p>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بدهیهای بلند مدت</a:t>
            </a:r>
            <a:endParaRPr lang="en-US" dirty="0"/>
          </a:p>
        </p:txBody>
      </p:sp>
      <p:sp>
        <p:nvSpPr>
          <p:cNvPr id="3" name="Content Placeholder 2"/>
          <p:cNvSpPr>
            <a:spLocks noGrp="1"/>
          </p:cNvSpPr>
          <p:nvPr>
            <p:ph idx="1"/>
          </p:nvPr>
        </p:nvSpPr>
        <p:spPr>
          <a:xfrm>
            <a:off x="457200" y="1714488"/>
            <a:ext cx="8229600" cy="4429156"/>
          </a:xfrm>
          <a:ln/>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marL="342900" indent="-342900" algn="justLow" rtl="1">
              <a:buClr>
                <a:schemeClr val="accent2"/>
              </a:buClr>
              <a:buNone/>
            </a:pPr>
            <a:r>
              <a:rPr lang="fa-IR" sz="3600" dirty="0" smtClean="0">
                <a:latin typeface="Times New Roman" pitchFamily="18" charset="0"/>
                <a:cs typeface="B Nazanin" pitchFamily="2" charset="-78"/>
              </a:rPr>
              <a:t>    شامل کلیه تعهداتی که قابل طبقه بندی در سر فصل بدهیهای جاری نبوده و از محل داراییهای جاری و یا ایجاد بدهی های کوتاه مدت در طی سال مالی قابل پرداخت یا تسویه نمی باشد</a:t>
            </a:r>
          </a:p>
          <a:p>
            <a:pPr marL="342900" indent="-342900" algn="justLow" rtl="1">
              <a:buClr>
                <a:schemeClr val="accent2"/>
              </a:buClr>
              <a:buNone/>
            </a:pPr>
            <a:r>
              <a:rPr lang="fa-IR" sz="3600" dirty="0" smtClean="0">
                <a:latin typeface="Times New Roman" pitchFamily="18" charset="0"/>
                <a:cs typeface="B Nazanin" pitchFamily="2" charset="-78"/>
              </a:rPr>
              <a:t>       بدهیهایی که مبتنی بر استقراض می باشد.</a:t>
            </a:r>
          </a:p>
          <a:p>
            <a:pPr marL="742950" lvl="1" indent="-285750" algn="justLow" rtl="1">
              <a:buClr>
                <a:schemeClr val="accent2"/>
              </a:buClr>
              <a:buSzPct val="55000"/>
              <a:buNone/>
            </a:pPr>
            <a:r>
              <a:rPr lang="fa-IR" sz="3200" dirty="0" smtClean="0">
                <a:latin typeface="Times New Roman" pitchFamily="18" charset="0"/>
                <a:cs typeface="B Nazanin" pitchFamily="2" charset="-78"/>
              </a:rPr>
              <a:t> مانند اسناد پرداختنی بلند مدت ، وامها و اوراق قرضه.</a:t>
            </a:r>
          </a:p>
          <a:p>
            <a:pPr marL="342900" indent="-342900" algn="justLow" rtl="1">
              <a:buClr>
                <a:schemeClr val="accent2"/>
              </a:buClr>
              <a:buNone/>
            </a:pPr>
            <a:r>
              <a:rPr lang="fa-IR" sz="3600" dirty="0" smtClean="0">
                <a:latin typeface="Times New Roman" pitchFamily="18" charset="0"/>
                <a:cs typeface="B Nazanin" pitchFamily="2" charset="-78"/>
              </a:rPr>
              <a:t>      سایر بدهی های بلند مدت که فاقد ویژگی استقراض     </a:t>
            </a:r>
          </a:p>
          <a:p>
            <a:pPr marL="342900" indent="-342900" algn="justLow" rtl="1">
              <a:buClr>
                <a:schemeClr val="accent2"/>
              </a:buClr>
              <a:buNone/>
            </a:pPr>
            <a:r>
              <a:rPr lang="fa-IR" sz="3600" dirty="0" smtClean="0">
                <a:latin typeface="Times New Roman" pitchFamily="18" charset="0"/>
                <a:cs typeface="B Nazanin" pitchFamily="2" charset="-78"/>
              </a:rPr>
              <a:t>      می باشد.</a:t>
            </a:r>
          </a:p>
          <a:p>
            <a:pPr marL="342900" indent="-342900" algn="just" rtl="1">
              <a:buClr>
                <a:schemeClr val="accent2"/>
              </a:buClr>
              <a:buNone/>
            </a:pPr>
            <a:r>
              <a:rPr lang="fa-IR" sz="3600" dirty="0" smtClean="0">
                <a:latin typeface="Times New Roman" pitchFamily="18" charset="0"/>
                <a:cs typeface="B Nazanin" pitchFamily="2" charset="-78"/>
              </a:rPr>
              <a:t>         مانند ذخیره مزایای پایان خدمت کارکنان </a:t>
            </a:r>
          </a:p>
          <a:p>
            <a:pPr marL="342900" indent="-342900" algn="just" rtl="1">
              <a:buClr>
                <a:schemeClr val="accent2"/>
              </a:buClr>
              <a:buNone/>
            </a:pPr>
            <a:r>
              <a:rPr lang="fa-IR" sz="3600" dirty="0" smtClean="0">
                <a:latin typeface="Times New Roman" pitchFamily="18" charset="0"/>
                <a:cs typeface="B Nazanin" pitchFamily="2" charset="-78"/>
              </a:rPr>
              <a:t>         درآمد انتقالی به دوره های آتی</a:t>
            </a:r>
          </a:p>
          <a:p>
            <a:pPr marL="742950" lvl="1" indent="-285750" algn="just" rtl="1">
              <a:buClr>
                <a:schemeClr val="accent2"/>
              </a:buClr>
              <a:buSzPct val="55000"/>
              <a:buNone/>
            </a:pPr>
            <a:r>
              <a:rPr lang="fa-IR" sz="3100" dirty="0" smtClean="0">
                <a:latin typeface="Times New Roman" pitchFamily="18" charset="0"/>
                <a:cs typeface="B Nazanin" pitchFamily="2" charset="-78"/>
              </a:rPr>
              <a:t>    مانند کمکهای بلاعوض دولت </a:t>
            </a:r>
          </a:p>
          <a:p>
            <a:pPr marL="342900" indent="-342900" algn="just" rtl="1">
              <a:buClr>
                <a:schemeClr val="accent2"/>
              </a:buClr>
              <a:buFont typeface="Wingdings" pitchFamily="2" charset="2"/>
              <a:buChar char="w"/>
            </a:pPr>
            <a:endParaRPr lang="fa-IR" sz="3200" dirty="0" smtClean="0">
              <a:latin typeface="Times New Roman" pitchFamily="18" charset="0"/>
              <a:cs typeface="B Nazanin" pitchFamily="2" charset="-78"/>
            </a:endParaRPr>
          </a:p>
          <a:p>
            <a:pPr marL="742950" lvl="1" indent="-285750" algn="justLow" rtl="1">
              <a:buClr>
                <a:schemeClr val="accent2"/>
              </a:buClr>
              <a:buSzPct val="55000"/>
              <a:buNone/>
            </a:pPr>
            <a:endParaRPr lang="fa-IR" sz="3200" dirty="0" smtClean="0">
              <a:latin typeface="Times New Roman" pitchFamily="18" charset="0"/>
              <a:cs typeface="B Nazanin" pitchFamily="2" charset="-78"/>
            </a:endParaRPr>
          </a:p>
          <a:p>
            <a:pPr marL="742950" lvl="1" indent="-285750" algn="justLow" rtl="1">
              <a:buClr>
                <a:schemeClr val="accent2"/>
              </a:buClr>
              <a:buSzPct val="55000"/>
              <a:buNone/>
            </a:pPr>
            <a:endParaRPr lang="fa-IR" sz="3200" dirty="0" smtClean="0">
              <a:latin typeface="Times New Roman" pitchFamily="18" charset="0"/>
              <a:cs typeface="B Nazanin" pitchFamily="2" charset="-78"/>
            </a:endParaRPr>
          </a:p>
          <a:p>
            <a:pPr marL="342900" indent="-342900" algn="justLow" rtl="1">
              <a:buClr>
                <a:schemeClr val="accent2"/>
              </a:buClr>
              <a:buNone/>
            </a:pPr>
            <a:endParaRPr lang="fa-IR" sz="3600" dirty="0" smtClean="0">
              <a:latin typeface="Times New Roman" pitchFamily="18" charset="0"/>
              <a:cs typeface="B Nazanin" pitchFamily="2" charset="-78"/>
            </a:endParaRPr>
          </a:p>
          <a:p>
            <a:pPr algn="justLow" rtl="1">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2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2000"/>
                                        <p:tgtEl>
                                          <p:spTgt spid="3">
                                            <p:txEl>
                                              <p:pRg st="4" end="4"/>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2000"/>
                                        <p:tgtEl>
                                          <p:spTgt spid="3">
                                            <p:txEl>
                                              <p:pRg st="5" end="5"/>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fa-IR" dirty="0" smtClean="0"/>
              <a:t>حقوق صاحبان سهام</a:t>
            </a:r>
            <a:endParaRPr lang="en-US" dirty="0"/>
          </a:p>
        </p:txBody>
      </p:sp>
      <p:sp>
        <p:nvSpPr>
          <p:cNvPr id="3" name="Content Placeholder 2"/>
          <p:cNvSpPr>
            <a:spLocks noGrp="1"/>
          </p:cNvSpPr>
          <p:nvPr>
            <p:ph idx="1"/>
          </p:nvPr>
        </p:nvSpPr>
        <p:spPr>
          <a:xfrm>
            <a:off x="457200" y="1571612"/>
            <a:ext cx="8229600" cy="4752988"/>
          </a:xfrm>
        </p:spPr>
        <p:txBody>
          <a:bodyPr>
            <a:normAutofit fontScale="92500" lnSpcReduction="20000"/>
          </a:bodyPr>
          <a:lstStyle/>
          <a:p>
            <a:pPr marL="342900" indent="-342900" algn="justLow" rtl="1">
              <a:buClr>
                <a:schemeClr val="accent2"/>
              </a:buClr>
              <a:buNone/>
            </a:pPr>
            <a:r>
              <a:rPr lang="fa-IR" sz="3500" dirty="0" smtClean="0">
                <a:latin typeface="Times New Roman" pitchFamily="18" charset="0"/>
                <a:cs typeface="B Nazanin" pitchFamily="2" charset="-78"/>
              </a:rPr>
              <a:t>   نشان دهنده حقوق مالی صاحبان یک واحد انتفاعی نسبت به دارایی های واحد است که مبلغ آن از طریق کسر جمع بدهیهای واحد تجاری از جمع داراییهای آن به دست می آید.</a:t>
            </a:r>
          </a:p>
          <a:p>
            <a:pPr marL="342900" indent="-342900" algn="just" rtl="1">
              <a:buClr>
                <a:schemeClr val="accent2"/>
              </a:buClr>
              <a:buNone/>
            </a:pPr>
            <a:endParaRPr lang="fa-IR" sz="3500" dirty="0" smtClean="0">
              <a:latin typeface="Times New Roman" pitchFamily="18" charset="0"/>
              <a:cs typeface="B Nazanin" pitchFamily="2" charset="-78"/>
            </a:endParaRPr>
          </a:p>
          <a:p>
            <a:pPr marL="342900" indent="-342900" algn="just" rtl="1">
              <a:buClr>
                <a:schemeClr val="accent2"/>
              </a:buClr>
              <a:buNone/>
            </a:pPr>
            <a:r>
              <a:rPr lang="fa-IR" sz="3900" b="1" u="sng" dirty="0" smtClean="0">
                <a:solidFill>
                  <a:schemeClr val="accent2"/>
                </a:solidFill>
                <a:latin typeface="Times New Roman" pitchFamily="18" charset="0"/>
                <a:cs typeface="B Nazanin" pitchFamily="2" charset="-78"/>
              </a:rPr>
              <a:t>حقوق صاحبان سهام :</a:t>
            </a:r>
          </a:p>
          <a:p>
            <a:pPr marL="742950" lvl="1" indent="-285750" algn="just" rtl="1">
              <a:lnSpc>
                <a:spcPct val="80000"/>
              </a:lnSpc>
              <a:buClr>
                <a:schemeClr val="accent2"/>
              </a:buClr>
              <a:buSzPct val="55000"/>
              <a:buNone/>
            </a:pPr>
            <a:r>
              <a:rPr lang="fa-IR" sz="3900" dirty="0" smtClean="0">
                <a:latin typeface="Times New Roman" pitchFamily="18" charset="0"/>
                <a:cs typeface="B Nazanin" pitchFamily="2" charset="-78"/>
              </a:rPr>
              <a:t>سرمایه قانونی (اسمی)</a:t>
            </a:r>
          </a:p>
          <a:p>
            <a:pPr marL="742950" lvl="1" indent="-285750" algn="just" rtl="1">
              <a:lnSpc>
                <a:spcPct val="80000"/>
              </a:lnSpc>
              <a:buClr>
                <a:schemeClr val="accent2"/>
              </a:buClr>
              <a:buSzPct val="55000"/>
              <a:buNone/>
            </a:pPr>
            <a:r>
              <a:rPr lang="fa-IR" sz="3900" dirty="0" smtClean="0">
                <a:latin typeface="Times New Roman" pitchFamily="18" charset="0"/>
                <a:cs typeface="B Nazanin" pitchFamily="2" charset="-78"/>
              </a:rPr>
              <a:t>سرمایه پرداخت شده اضافی </a:t>
            </a:r>
          </a:p>
          <a:p>
            <a:pPr marL="742950" lvl="1" indent="-285750" algn="just" rtl="1">
              <a:lnSpc>
                <a:spcPct val="80000"/>
              </a:lnSpc>
              <a:buClr>
                <a:schemeClr val="accent2"/>
              </a:buClr>
              <a:buSzPct val="55000"/>
              <a:buNone/>
            </a:pPr>
            <a:r>
              <a:rPr lang="fa-IR" sz="3900" dirty="0" smtClean="0">
                <a:latin typeface="Times New Roman" pitchFamily="18" charset="0"/>
                <a:cs typeface="B Nazanin" pitchFamily="2" charset="-78"/>
              </a:rPr>
              <a:t>اندوخته ها (محدودیت در سود انباشته)</a:t>
            </a:r>
          </a:p>
          <a:p>
            <a:pPr marL="742950" lvl="1" indent="-285750" algn="just" rtl="1">
              <a:lnSpc>
                <a:spcPct val="80000"/>
              </a:lnSpc>
              <a:buClr>
                <a:schemeClr val="accent2"/>
              </a:buClr>
              <a:buSzPct val="55000"/>
              <a:buNone/>
            </a:pPr>
            <a:r>
              <a:rPr lang="fa-IR" sz="3900" dirty="0" smtClean="0">
                <a:latin typeface="Times New Roman" pitchFamily="18" charset="0"/>
                <a:cs typeface="B Nazanin" pitchFamily="2" charset="-78"/>
              </a:rPr>
              <a:t>سود(زیان) انباشته</a:t>
            </a:r>
          </a:p>
          <a:p>
            <a:pPr marL="742950" lvl="1" indent="-285750" algn="just" rtl="1">
              <a:lnSpc>
                <a:spcPct val="80000"/>
              </a:lnSpc>
              <a:buClr>
                <a:schemeClr val="accent2"/>
              </a:buClr>
              <a:buSzPct val="55000"/>
              <a:buNone/>
            </a:pPr>
            <a:r>
              <a:rPr lang="fa-IR" sz="3900" dirty="0" smtClean="0">
                <a:latin typeface="Times New Roman" pitchFamily="18" charset="0"/>
                <a:cs typeface="B Nazanin" pitchFamily="2" charset="-78"/>
              </a:rPr>
              <a:t>سرمایهه تحقق نیافته</a:t>
            </a:r>
          </a:p>
          <a:p>
            <a:pPr marL="742950" lvl="1" indent="-285750" algn="just" rtl="1">
              <a:lnSpc>
                <a:spcPct val="80000"/>
              </a:lnSpc>
              <a:buClr>
                <a:schemeClr val="accent2"/>
              </a:buClr>
              <a:buSzPct val="55000"/>
              <a:buNone/>
            </a:pPr>
            <a:endParaRPr lang="fa-IR" sz="3500" dirty="0" smtClean="0">
              <a:latin typeface="Times New Roman" pitchFamily="18" charset="0"/>
              <a:cs typeface="B Nazanin" pitchFamily="2" charset="-78"/>
            </a:endParaRP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42876"/>
          </a:xfrm>
        </p:spPr>
        <p:txBody>
          <a:bodyPr>
            <a:normAutofit fontScale="90000"/>
          </a:bodyPr>
          <a:lstStyle/>
          <a:p>
            <a:endParaRPr lang="en-US" dirty="0"/>
          </a:p>
        </p:txBody>
      </p:sp>
      <p:sp>
        <p:nvSpPr>
          <p:cNvPr id="3" name="Content Placeholder 2"/>
          <p:cNvSpPr>
            <a:spLocks noGrp="1"/>
          </p:cNvSpPr>
          <p:nvPr>
            <p:ph idx="1"/>
          </p:nvPr>
        </p:nvSpPr>
        <p:spPr>
          <a:xfrm>
            <a:off x="457200" y="357166"/>
            <a:ext cx="8229600" cy="6215106"/>
          </a:xfrm>
          <a:ln>
            <a:solidFill>
              <a:schemeClr val="accent2">
                <a:lumMod val="60000"/>
                <a:lumOff val="40000"/>
              </a:schemeClr>
            </a:solidFill>
          </a:ln>
        </p:spPr>
        <p:txBody>
          <a:bodyPr>
            <a:noAutofit/>
          </a:bodyPr>
          <a:lstStyle/>
          <a:p>
            <a:pPr algn="justLow" rtl="1">
              <a:buNone/>
            </a:pPr>
            <a:r>
              <a:rPr lang="fa-IR" sz="2400" dirty="0" smtClean="0">
                <a:solidFill>
                  <a:schemeClr val="accent2"/>
                </a:solidFill>
              </a:rPr>
              <a:t>مثال :</a:t>
            </a:r>
            <a:endParaRPr lang="en-US" sz="2400" dirty="0" smtClean="0">
              <a:solidFill>
                <a:schemeClr val="accent2"/>
              </a:solidFill>
            </a:endParaRPr>
          </a:p>
          <a:p>
            <a:pPr algn="justLow" rtl="1">
              <a:buNone/>
            </a:pPr>
            <a:r>
              <a:rPr lang="fa-IR" sz="2000" dirty="0" smtClean="0">
                <a:solidFill>
                  <a:schemeClr val="accent4">
                    <a:lumMod val="75000"/>
                  </a:schemeClr>
                </a:solidFill>
              </a:rPr>
              <a:t>اطلاعات زیر ازدفاتر شرکت سهامی آرمان درپایان اسفند1397 که مصادف با پایان سال مالی شرکت می باشد دردست است </a:t>
            </a:r>
            <a:r>
              <a:rPr lang="fa-IR" sz="1800" dirty="0" smtClean="0">
                <a:solidFill>
                  <a:schemeClr val="accent4">
                    <a:lumMod val="75000"/>
                  </a:schemeClr>
                </a:solidFill>
              </a:rPr>
              <a:t>:</a:t>
            </a:r>
            <a:endParaRPr lang="en-US" sz="1800" dirty="0" smtClean="0">
              <a:solidFill>
                <a:schemeClr val="accent4">
                  <a:lumMod val="75000"/>
                </a:schemeClr>
              </a:solidFill>
            </a:endParaRPr>
          </a:p>
          <a:p>
            <a:pPr algn="justLow" rtl="1">
              <a:buNone/>
            </a:pPr>
            <a:r>
              <a:rPr lang="fa-IR" sz="1800" dirty="0" smtClean="0"/>
              <a:t>ذخیره مالیات درآمد    5.000               سهام عادی 15.000</a:t>
            </a:r>
            <a:endParaRPr lang="en-US" sz="1800" dirty="0" smtClean="0"/>
          </a:p>
          <a:p>
            <a:pPr algn="justLow" rtl="1">
              <a:buNone/>
            </a:pPr>
            <a:r>
              <a:rPr lang="fa-IR" sz="1800" dirty="0" smtClean="0"/>
              <a:t>سود سهام پیشنهادی   8.200             اندوخته قانونی 1.900</a:t>
            </a:r>
            <a:endParaRPr lang="en-US" sz="1800" dirty="0" smtClean="0"/>
          </a:p>
          <a:p>
            <a:pPr algn="justLow" rtl="1">
              <a:buNone/>
            </a:pPr>
            <a:r>
              <a:rPr lang="fa-IR" sz="1800" dirty="0" smtClean="0"/>
              <a:t>ماشین آلات از رده خارج شده  1.200اندوخته احتیاطی 1.200</a:t>
            </a:r>
            <a:endParaRPr lang="en-US" sz="1800" dirty="0" smtClean="0"/>
          </a:p>
          <a:p>
            <a:pPr algn="justLow" rtl="1">
              <a:buNone/>
            </a:pPr>
            <a:r>
              <a:rPr lang="fa-IR" sz="1800" dirty="0" smtClean="0"/>
              <a:t>کسر اوراق قرضه 2.000                   سود انباشته    2.000</a:t>
            </a:r>
            <a:endParaRPr lang="en-US" sz="1800" dirty="0" smtClean="0"/>
          </a:p>
          <a:p>
            <a:pPr algn="justLow" rtl="1">
              <a:buNone/>
            </a:pPr>
            <a:r>
              <a:rPr lang="fa-IR" sz="1800" dirty="0" smtClean="0"/>
              <a:t>حصه جاری وام پرداختنی  400   استهلاک انباشته ماشین آلات2600</a:t>
            </a:r>
            <a:endParaRPr lang="en-US" sz="1800" dirty="0" smtClean="0"/>
          </a:p>
          <a:p>
            <a:pPr algn="justLow" rtl="1">
              <a:buNone/>
            </a:pPr>
            <a:r>
              <a:rPr lang="fa-IR" sz="1800" dirty="0" smtClean="0"/>
              <a:t>تعهد صاحبان سهام  3.000           ماشین آلات   13.200</a:t>
            </a:r>
            <a:endParaRPr lang="en-US" sz="1800" dirty="0" smtClean="0"/>
          </a:p>
          <a:p>
            <a:pPr algn="justLow" rtl="1">
              <a:buNone/>
            </a:pPr>
            <a:r>
              <a:rPr lang="fa-IR" sz="1800" dirty="0" smtClean="0"/>
              <a:t>پیش پرداخت خرید ماشین آلات 7000 کالای بین راهی 1500</a:t>
            </a:r>
            <a:endParaRPr lang="en-US" sz="1800" dirty="0" smtClean="0"/>
          </a:p>
          <a:p>
            <a:pPr algn="justLow" rtl="1">
              <a:buNone/>
            </a:pPr>
            <a:r>
              <a:rPr lang="fa-IR" sz="1800" dirty="0" smtClean="0"/>
              <a:t>صرف سهام       3.000         اوراق قرضه  12.000</a:t>
            </a:r>
            <a:endParaRPr lang="en-US" sz="1800" dirty="0" smtClean="0"/>
          </a:p>
          <a:p>
            <a:pPr algn="justLow" rtl="1">
              <a:buNone/>
            </a:pPr>
            <a:r>
              <a:rPr lang="fa-IR" sz="1800" dirty="0" smtClean="0"/>
              <a:t>موجودی نقد 3000            ح دریافتنی تجاری   9.200</a:t>
            </a:r>
            <a:endParaRPr lang="en-US" sz="1800" dirty="0" smtClean="0"/>
          </a:p>
          <a:p>
            <a:pPr algn="justLow" rtl="1">
              <a:buNone/>
            </a:pPr>
            <a:r>
              <a:rPr lang="fa-IR" sz="1800" dirty="0" smtClean="0"/>
              <a:t>موجودی کالادر پایان دوره 9000   مطالبات ازکارکنان 1.500</a:t>
            </a:r>
            <a:endParaRPr lang="en-US" sz="1800" dirty="0" smtClean="0"/>
          </a:p>
          <a:p>
            <a:pPr algn="justLow" rtl="1">
              <a:buNone/>
            </a:pPr>
            <a:r>
              <a:rPr lang="fa-IR" sz="1800" dirty="0" smtClean="0"/>
              <a:t>ارزشیابی سرمایه گذاری درسهام-بد700    سرمایه گذاری کوتاه مدت درسهام 5000</a:t>
            </a:r>
            <a:endParaRPr lang="en-US" sz="1800" dirty="0" smtClean="0"/>
          </a:p>
          <a:p>
            <a:pPr algn="justLow" rtl="1">
              <a:buNone/>
            </a:pPr>
            <a:r>
              <a:rPr lang="fa-IR" sz="1800" dirty="0" smtClean="0"/>
              <a:t>اثاثه            4.000                    ذخیره م.م.و 1.400</a:t>
            </a:r>
            <a:endParaRPr lang="en-US" sz="1800" dirty="0" smtClean="0"/>
          </a:p>
          <a:p>
            <a:pPr algn="justLow" rtl="1">
              <a:buNone/>
            </a:pPr>
            <a:r>
              <a:rPr lang="fa-IR" sz="1800" dirty="0" smtClean="0"/>
              <a:t>اسناد پرداختنی تجاری  5.500      استهلاک انباشته اثاثه   500</a:t>
            </a:r>
            <a:endParaRPr lang="en-US" sz="1800" dirty="0" smtClean="0"/>
          </a:p>
          <a:p>
            <a:pPr algn="justLow" rtl="1">
              <a:buNone/>
            </a:pPr>
            <a:r>
              <a:rPr lang="fa-IR" sz="1800" dirty="0" smtClean="0"/>
              <a:t>وام پرداختنی  بلندمدت 1.600</a:t>
            </a:r>
            <a:endParaRPr lang="en-US" sz="1800" dirty="0" smtClean="0"/>
          </a:p>
          <a:p>
            <a:pPr algn="justLow" rtl="1">
              <a:buNone/>
            </a:pPr>
            <a:r>
              <a:rPr lang="fa-IR" sz="2400" dirty="0" smtClean="0">
                <a:solidFill>
                  <a:schemeClr val="tx2"/>
                </a:solidFill>
              </a:rPr>
              <a:t>مطلوب است تهیه ترازنامه شرکت سهامی آرمان درپایان اسفند؟</a:t>
            </a:r>
            <a:endParaRPr lang="en-US" sz="2800" dirty="0">
              <a:solidFill>
                <a:schemeClr val="tx2"/>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0" y="285728"/>
            <a:ext cx="8643966" cy="6572272"/>
          </a:xfrm>
        </p:spPr>
        <p:txBody>
          <a:bodyPr>
            <a:normAutofit fontScale="25000" lnSpcReduction="20000"/>
          </a:bodyPr>
          <a:lstStyle/>
          <a:p>
            <a:pPr algn="ctr" rtl="1">
              <a:buNone/>
            </a:pPr>
            <a:r>
              <a:rPr lang="fa-IR" sz="2900" dirty="0" smtClean="0"/>
              <a:t>شرت سهامی آرمان</a:t>
            </a:r>
            <a:endParaRPr lang="en-US" sz="2900" dirty="0" smtClean="0"/>
          </a:p>
          <a:p>
            <a:pPr algn="ctr" rtl="1">
              <a:buNone/>
            </a:pPr>
            <a:r>
              <a:rPr lang="fa-IR" sz="4800" dirty="0" smtClean="0"/>
              <a:t>ترازنامه </a:t>
            </a:r>
            <a:endParaRPr lang="en-US" sz="4800" dirty="0" smtClean="0"/>
          </a:p>
          <a:p>
            <a:pPr algn="ctr" rtl="1">
              <a:buNone/>
            </a:pPr>
            <a:r>
              <a:rPr lang="fa-IR" sz="4800" dirty="0" smtClean="0"/>
              <a:t>29/12/97</a:t>
            </a:r>
            <a:endParaRPr lang="en-US" sz="4800" dirty="0" smtClean="0"/>
          </a:p>
          <a:p>
            <a:pPr algn="r" rtl="1">
              <a:buNone/>
            </a:pPr>
            <a:r>
              <a:rPr lang="fa-IR" sz="7200" dirty="0" smtClean="0">
                <a:solidFill>
                  <a:srgbClr val="00B050"/>
                </a:solidFill>
              </a:rPr>
              <a:t>داراییهای جاری  :                                             بدهی های کوتاه مدت :</a:t>
            </a:r>
            <a:endParaRPr lang="en-US" sz="7200" dirty="0" smtClean="0">
              <a:solidFill>
                <a:srgbClr val="00B050"/>
              </a:solidFill>
            </a:endParaRPr>
          </a:p>
          <a:p>
            <a:pPr algn="r" rtl="1">
              <a:buNone/>
            </a:pPr>
            <a:r>
              <a:rPr lang="fa-IR" sz="6400" dirty="0" smtClean="0"/>
              <a:t>موجودی نقد                                3000            اسناد پرداختنی تجاری            5.500</a:t>
            </a:r>
            <a:endParaRPr lang="en-US" sz="6400" dirty="0" smtClean="0"/>
          </a:p>
          <a:p>
            <a:pPr algn="r" rtl="1">
              <a:buNone/>
            </a:pPr>
            <a:r>
              <a:rPr lang="fa-IR" sz="6400" dirty="0" smtClean="0"/>
              <a:t> سرمایه گذاری کوتاه مدت درسهام 5000                 وام پرداختنی                          400</a:t>
            </a:r>
            <a:endParaRPr lang="en-US" sz="6400" dirty="0" smtClean="0"/>
          </a:p>
          <a:p>
            <a:pPr algn="r" rtl="1">
              <a:buNone/>
            </a:pPr>
            <a:r>
              <a:rPr lang="fa-IR" sz="6400" dirty="0" smtClean="0"/>
              <a:t>ارزشیابی سرمایه گذاری درسهام-بد700                   سود سهام پیشنهادی               8.200</a:t>
            </a:r>
            <a:endParaRPr lang="en-US" sz="6400" dirty="0" smtClean="0"/>
          </a:p>
          <a:p>
            <a:pPr algn="r">
              <a:buNone/>
            </a:pPr>
            <a:r>
              <a:rPr lang="fa-IR" sz="7200" dirty="0" smtClean="0">
                <a:solidFill>
                  <a:srgbClr val="FF0000"/>
                </a:solidFill>
              </a:rPr>
              <a:t>جمع                                    5.700  </a:t>
            </a:r>
            <a:r>
              <a:rPr lang="fa-IR" sz="6400" dirty="0" smtClean="0"/>
              <a:t>        ذخیره مالیات بر درآمد            5000</a:t>
            </a:r>
            <a:endParaRPr lang="en-US" sz="6400" dirty="0" smtClean="0"/>
          </a:p>
          <a:p>
            <a:pPr algn="r">
              <a:buNone/>
            </a:pPr>
            <a:r>
              <a:rPr lang="fa-IR" sz="6400" dirty="0" smtClean="0"/>
              <a:t>ح دریافتنی تجاری             </a:t>
            </a:r>
            <a:r>
              <a:rPr lang="fa-IR" sz="7200" dirty="0" smtClean="0"/>
              <a:t>9.200</a:t>
            </a:r>
            <a:r>
              <a:rPr lang="fa-IR" sz="7200" dirty="0" smtClean="0">
                <a:solidFill>
                  <a:srgbClr val="FF0000"/>
                </a:solidFill>
              </a:rPr>
              <a:t>                           جمع                              19.100</a:t>
            </a:r>
            <a:endParaRPr lang="en-US" sz="6400" dirty="0" smtClean="0">
              <a:solidFill>
                <a:srgbClr val="FF0000"/>
              </a:solidFill>
            </a:endParaRPr>
          </a:p>
          <a:p>
            <a:pPr algn="r">
              <a:buNone/>
            </a:pPr>
            <a:r>
              <a:rPr lang="fa-IR" sz="6400" dirty="0" smtClean="0"/>
              <a:t>-ذخیره م.م.و                 (1.400)                    بدهیهای بلند مدت:</a:t>
            </a:r>
            <a:endParaRPr lang="en-US" sz="6400" dirty="0" smtClean="0"/>
          </a:p>
          <a:p>
            <a:pPr algn="r">
              <a:buNone/>
            </a:pPr>
            <a:r>
              <a:rPr lang="fa-IR" sz="6400" dirty="0" smtClean="0"/>
              <a:t>خالص                                   7.800            وام پرداختنی بلند مدت           1.600                        </a:t>
            </a:r>
            <a:endParaRPr lang="en-US" sz="6400" dirty="0" smtClean="0"/>
          </a:p>
          <a:p>
            <a:pPr algn="r" rtl="1">
              <a:buNone/>
            </a:pPr>
            <a:r>
              <a:rPr lang="fa-IR" sz="6400" dirty="0" smtClean="0"/>
              <a:t>مطالبات ازکارکنان                      1500            اوراق قرضه       12.000</a:t>
            </a:r>
            <a:endParaRPr lang="en-US" sz="6400" dirty="0" smtClean="0"/>
          </a:p>
          <a:p>
            <a:pPr algn="r" rtl="1">
              <a:buNone/>
            </a:pPr>
            <a:r>
              <a:rPr lang="fa-IR" sz="6400" dirty="0" smtClean="0"/>
              <a:t>موجودی کالادر پایان دوره             9000           کسراوراق قرضه     (2.000)</a:t>
            </a:r>
            <a:endParaRPr lang="en-US" sz="6400" dirty="0" smtClean="0"/>
          </a:p>
          <a:p>
            <a:pPr algn="r" rtl="1">
              <a:buNone/>
            </a:pPr>
            <a:r>
              <a:rPr lang="fa-IR" sz="6400" dirty="0" smtClean="0"/>
              <a:t>     کالای بین راهی                     1500          خالص                                10.000</a:t>
            </a:r>
            <a:endParaRPr lang="en-US" sz="6400" dirty="0" smtClean="0"/>
          </a:p>
          <a:p>
            <a:pPr algn="r" rtl="1">
              <a:buNone/>
            </a:pPr>
            <a:r>
              <a:rPr lang="fa-IR" sz="7200" dirty="0" smtClean="0">
                <a:solidFill>
                  <a:srgbClr val="FF0000"/>
                </a:solidFill>
              </a:rPr>
              <a:t>جمع                               28.500                جمع                                   11.600</a:t>
            </a:r>
            <a:r>
              <a:rPr lang="fa-IR" sz="5600" dirty="0" smtClean="0">
                <a:solidFill>
                  <a:srgbClr val="FF0000"/>
                </a:solidFill>
              </a:rPr>
              <a:t> </a:t>
            </a:r>
            <a:r>
              <a:rPr lang="fa-IR" sz="7200" dirty="0" smtClean="0">
                <a:solidFill>
                  <a:srgbClr val="FF0000"/>
                </a:solidFill>
              </a:rPr>
              <a:t> </a:t>
            </a:r>
            <a:endParaRPr lang="en-US" sz="7200" dirty="0" smtClean="0">
              <a:solidFill>
                <a:srgbClr val="FF0000"/>
              </a:solidFill>
            </a:endParaRPr>
          </a:p>
          <a:p>
            <a:pPr algn="r" rtl="1">
              <a:buNone/>
            </a:pPr>
            <a:r>
              <a:rPr lang="fa-IR" sz="7200" dirty="0" smtClean="0">
                <a:solidFill>
                  <a:srgbClr val="00B050"/>
                </a:solidFill>
              </a:rPr>
              <a:t>داراییهای غیر جاری:                          </a:t>
            </a:r>
            <a:r>
              <a:rPr lang="fa-IR" sz="8000" dirty="0" smtClean="0">
                <a:solidFill>
                  <a:srgbClr val="00B050"/>
                </a:solidFill>
              </a:rPr>
              <a:t>     </a:t>
            </a:r>
            <a:r>
              <a:rPr lang="fa-IR" sz="7200" dirty="0" smtClean="0">
                <a:solidFill>
                  <a:srgbClr val="00B050"/>
                </a:solidFill>
              </a:rPr>
              <a:t>حقوق صاحبان سهام:</a:t>
            </a:r>
            <a:endParaRPr lang="en-US" sz="6400" dirty="0" smtClean="0">
              <a:solidFill>
                <a:srgbClr val="00B050"/>
              </a:solidFill>
            </a:endParaRPr>
          </a:p>
          <a:p>
            <a:pPr algn="r" rtl="1">
              <a:buNone/>
            </a:pPr>
            <a:r>
              <a:rPr lang="fa-IR" sz="6400" dirty="0" smtClean="0"/>
              <a:t>پیش پرداخت خرید ماشین آلات  7000             سهام عادی          15.00</a:t>
            </a:r>
            <a:endParaRPr lang="en-US" sz="6400" dirty="0" smtClean="0"/>
          </a:p>
          <a:p>
            <a:pPr algn="r" rtl="1">
              <a:buNone/>
            </a:pPr>
            <a:r>
              <a:rPr lang="fa-IR" sz="6400" dirty="0" smtClean="0"/>
              <a:t>اثاثه                   4.000                        تعهد صاحبان سهام  (3000)</a:t>
            </a:r>
            <a:endParaRPr lang="en-US" sz="6400" dirty="0" smtClean="0"/>
          </a:p>
          <a:p>
            <a:pPr algn="r" rtl="1">
              <a:buNone/>
            </a:pPr>
            <a:r>
              <a:rPr lang="fa-IR" sz="6400" dirty="0" smtClean="0"/>
              <a:t>-استهلاک انباشته (  500)                           سهام پرداخت نشده                        12.000</a:t>
            </a:r>
            <a:endParaRPr lang="en-US" sz="6400" dirty="0" smtClean="0"/>
          </a:p>
          <a:p>
            <a:pPr algn="r" rtl="1">
              <a:buNone/>
            </a:pPr>
            <a:r>
              <a:rPr lang="fa-IR" sz="6400" dirty="0" smtClean="0"/>
              <a:t>ارزش دفتری                    3.500             صرف سهام                               3.000  </a:t>
            </a:r>
            <a:endParaRPr lang="en-US" sz="6400" dirty="0" smtClean="0"/>
          </a:p>
          <a:p>
            <a:pPr algn="r" rtl="1">
              <a:buNone/>
            </a:pPr>
            <a:r>
              <a:rPr lang="fa-IR" sz="6400" dirty="0" smtClean="0"/>
              <a:t>ماشین آلات   13.20                               ا ندوخته قانونی                              1.900</a:t>
            </a:r>
            <a:endParaRPr lang="en-US" sz="6400" dirty="0" smtClean="0"/>
          </a:p>
          <a:p>
            <a:pPr algn="r" rtl="1">
              <a:buNone/>
            </a:pPr>
            <a:r>
              <a:rPr lang="fa-IR" sz="6400" dirty="0" smtClean="0"/>
              <a:t>استهلاک انباشته(2.600)                             اندوخته احتیاطی                          1200 </a:t>
            </a:r>
            <a:endParaRPr lang="en-US" sz="6400" dirty="0" smtClean="0"/>
          </a:p>
          <a:p>
            <a:pPr algn="r" rtl="1">
              <a:buNone/>
            </a:pPr>
            <a:r>
              <a:rPr lang="fa-IR" sz="6400" dirty="0" smtClean="0"/>
              <a:t>ارزش دفتری                   10.600               سود انباشته                              2000</a:t>
            </a:r>
            <a:endParaRPr lang="en-US" sz="6400" dirty="0" smtClean="0"/>
          </a:p>
          <a:p>
            <a:pPr algn="r" rtl="1">
              <a:buNone/>
            </a:pPr>
            <a:r>
              <a:rPr lang="fa-IR" sz="6400" dirty="0" smtClean="0"/>
              <a:t>ماشین آلات ازرده خارج شده 1.200                         </a:t>
            </a:r>
            <a:endParaRPr lang="en-US" sz="6400" dirty="0" smtClean="0"/>
          </a:p>
          <a:p>
            <a:pPr algn="r" rtl="1">
              <a:buNone/>
            </a:pPr>
            <a:r>
              <a:rPr lang="fa-IR" sz="7200" dirty="0" smtClean="0">
                <a:solidFill>
                  <a:srgbClr val="FF0000"/>
                </a:solidFill>
              </a:rPr>
              <a:t>جمع                               22.300          جمع                                           20100</a:t>
            </a:r>
            <a:endParaRPr lang="en-US" sz="7200" dirty="0" smtClean="0">
              <a:solidFill>
                <a:srgbClr val="FF0000"/>
              </a:solidFill>
            </a:endParaRPr>
          </a:p>
          <a:p>
            <a:pPr algn="r" rtl="1">
              <a:buNone/>
            </a:pPr>
            <a:r>
              <a:rPr lang="fa-IR" sz="7200" dirty="0" smtClean="0">
                <a:solidFill>
                  <a:srgbClr val="FF0000"/>
                </a:solidFill>
              </a:rPr>
              <a:t>جمع داراییها                      50.800       جمع بدهیها وحقوق صاحبان سهام           50.800  </a:t>
            </a:r>
            <a:endParaRPr lang="en-US" sz="7200" dirty="0" smtClean="0">
              <a:solidFill>
                <a:srgbClr val="FF0000"/>
              </a:solidFill>
            </a:endParaRPr>
          </a:p>
          <a:p>
            <a:pPr algn="r" rtl="1">
              <a:buNone/>
            </a:pPr>
            <a:r>
              <a:rPr lang="fa-IR" sz="9600" dirty="0" smtClean="0">
                <a:solidFill>
                  <a:srgbClr val="FF0000"/>
                </a:solidFill>
              </a:rPr>
              <a:t> </a:t>
            </a:r>
            <a:endParaRPr lang="en-US" sz="9600" dirty="0" smtClean="0">
              <a:solidFill>
                <a:srgbClr val="FF0000"/>
              </a:solidFill>
            </a:endParaRPr>
          </a:p>
          <a:p>
            <a:pPr algn="r">
              <a:buNone/>
            </a:pPr>
            <a:endParaRPr lang="en-US" sz="6400" dirty="0"/>
          </a:p>
        </p:txBody>
      </p:sp>
      <p:cxnSp>
        <p:nvCxnSpPr>
          <p:cNvPr id="5" name="Straight Connector 4"/>
          <p:cNvCxnSpPr/>
          <p:nvPr/>
        </p:nvCxnSpPr>
        <p:spPr>
          <a:xfrm rot="10800000">
            <a:off x="2071670" y="2000240"/>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3000364" y="3357562"/>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3428992" y="4572008"/>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0800000">
            <a:off x="2143108" y="5786454"/>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857884" y="1785926"/>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6143636" y="2643182"/>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0800000">
            <a:off x="5500694" y="3500438"/>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6786578" y="4929198"/>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0800000">
            <a:off x="6072198" y="6072206"/>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858016" y="5643578"/>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2464591" y="3893335"/>
            <a:ext cx="585789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0800000">
            <a:off x="1428728" y="642918"/>
            <a:ext cx="6858048" cy="14287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20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20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fade">
                                      <p:cBhvr>
                                        <p:cTn id="82" dur="20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fade">
                                      <p:cBhvr>
                                        <p:cTn id="87" dur="20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fade">
                                      <p:cBhvr>
                                        <p:cTn id="92" dur="20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fade">
                                      <p:cBhvr>
                                        <p:cTn id="97" dur="20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fade">
                                      <p:cBhvr>
                                        <p:cTn id="102" dur="20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
                                            <p:txEl>
                                              <p:pRg st="20" end="20"/>
                                            </p:txEl>
                                          </p:spTgt>
                                        </p:tgtEl>
                                        <p:attrNameLst>
                                          <p:attrName>style.visibility</p:attrName>
                                        </p:attrNameLst>
                                      </p:cBhvr>
                                      <p:to>
                                        <p:strVal val="visible"/>
                                      </p:to>
                                    </p:set>
                                    <p:animEffect transition="in" filter="fade">
                                      <p:cBhvr>
                                        <p:cTn id="107" dur="2000"/>
                                        <p:tgtEl>
                                          <p:spTgt spid="3">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3">
                                            <p:txEl>
                                              <p:pRg st="21" end="21"/>
                                            </p:txEl>
                                          </p:spTgt>
                                        </p:tgtEl>
                                        <p:attrNameLst>
                                          <p:attrName>style.visibility</p:attrName>
                                        </p:attrNameLst>
                                      </p:cBhvr>
                                      <p:to>
                                        <p:strVal val="visible"/>
                                      </p:to>
                                    </p:set>
                                    <p:animEffect transition="in" filter="fade">
                                      <p:cBhvr>
                                        <p:cTn id="112" dur="2000"/>
                                        <p:tgtEl>
                                          <p:spTgt spid="3">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3">
                                            <p:txEl>
                                              <p:pRg st="22" end="22"/>
                                            </p:txEl>
                                          </p:spTgt>
                                        </p:tgtEl>
                                        <p:attrNameLst>
                                          <p:attrName>style.visibility</p:attrName>
                                        </p:attrNameLst>
                                      </p:cBhvr>
                                      <p:to>
                                        <p:strVal val="visible"/>
                                      </p:to>
                                    </p:set>
                                    <p:animEffect transition="in" filter="fade">
                                      <p:cBhvr>
                                        <p:cTn id="117" dur="2000"/>
                                        <p:tgtEl>
                                          <p:spTgt spid="3">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3">
                                            <p:txEl>
                                              <p:pRg st="23" end="23"/>
                                            </p:txEl>
                                          </p:spTgt>
                                        </p:tgtEl>
                                        <p:attrNameLst>
                                          <p:attrName>style.visibility</p:attrName>
                                        </p:attrNameLst>
                                      </p:cBhvr>
                                      <p:to>
                                        <p:strVal val="visible"/>
                                      </p:to>
                                    </p:set>
                                    <p:animEffect transition="in" filter="fade">
                                      <p:cBhvr>
                                        <p:cTn id="122" dur="2000"/>
                                        <p:tgtEl>
                                          <p:spTgt spid="3">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3">
                                            <p:txEl>
                                              <p:pRg st="24" end="24"/>
                                            </p:txEl>
                                          </p:spTgt>
                                        </p:tgtEl>
                                        <p:attrNameLst>
                                          <p:attrName>style.visibility</p:attrName>
                                        </p:attrNameLst>
                                      </p:cBhvr>
                                      <p:to>
                                        <p:strVal val="visible"/>
                                      </p:to>
                                    </p:set>
                                    <p:animEffect transition="in" filter="fade">
                                      <p:cBhvr>
                                        <p:cTn id="127" dur="2000"/>
                                        <p:tgtEl>
                                          <p:spTgt spid="3">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3">
                                            <p:txEl>
                                              <p:pRg st="25" end="25"/>
                                            </p:txEl>
                                          </p:spTgt>
                                        </p:tgtEl>
                                        <p:attrNameLst>
                                          <p:attrName>style.visibility</p:attrName>
                                        </p:attrNameLst>
                                      </p:cBhvr>
                                      <p:to>
                                        <p:strVal val="visible"/>
                                      </p:to>
                                    </p:set>
                                    <p:animEffect transition="in" filter="fade">
                                      <p:cBhvr>
                                        <p:cTn id="132" dur="2000"/>
                                        <p:tgtEl>
                                          <p:spTgt spid="3">
                                            <p:txEl>
                                              <p:pRg st="25" end="2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3">
                                            <p:txEl>
                                              <p:pRg st="26" end="26"/>
                                            </p:txEl>
                                          </p:spTgt>
                                        </p:tgtEl>
                                        <p:attrNameLst>
                                          <p:attrName>style.visibility</p:attrName>
                                        </p:attrNameLst>
                                      </p:cBhvr>
                                      <p:to>
                                        <p:strVal val="visible"/>
                                      </p:to>
                                    </p:set>
                                    <p:animEffect transition="in" filter="fade">
                                      <p:cBhvr>
                                        <p:cTn id="137" dur="2000"/>
                                        <p:tgtEl>
                                          <p:spTgt spid="3">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fa-IR" dirty="0" smtClean="0"/>
              <a:t>نمونه سوال</a:t>
            </a:r>
            <a:endParaRPr lang="en-US" dirty="0"/>
          </a:p>
        </p:txBody>
      </p:sp>
      <p:sp>
        <p:nvSpPr>
          <p:cNvPr id="3" name="Content Placeholder 2"/>
          <p:cNvSpPr>
            <a:spLocks noGrp="1"/>
          </p:cNvSpPr>
          <p:nvPr>
            <p:ph idx="1"/>
          </p:nvPr>
        </p:nvSpPr>
        <p:spPr>
          <a:xfrm>
            <a:off x="457200" y="1571612"/>
            <a:ext cx="8229600" cy="3071834"/>
          </a:xfrm>
        </p:spPr>
        <p:style>
          <a:lnRef idx="1">
            <a:schemeClr val="accent6"/>
          </a:lnRef>
          <a:fillRef idx="2">
            <a:schemeClr val="accent6"/>
          </a:fillRef>
          <a:effectRef idx="1">
            <a:schemeClr val="accent6"/>
          </a:effectRef>
          <a:fontRef idx="minor">
            <a:schemeClr val="dk1"/>
          </a:fontRef>
        </p:style>
        <p:txBody>
          <a:bodyPr>
            <a:normAutofit/>
          </a:bodyPr>
          <a:lstStyle/>
          <a:p>
            <a:pPr algn="justLow" rtl="1">
              <a:buNone/>
            </a:pPr>
            <a:r>
              <a:rPr lang="fa-IR" sz="2800" dirty="0" smtClean="0"/>
              <a:t>1-زمین خریداری شده برای توسعه آتی تحت چه سرفصلی باید درترازنامه آورده شود؟</a:t>
            </a:r>
            <a:endParaRPr lang="en-US" sz="2800" dirty="0" smtClean="0"/>
          </a:p>
          <a:p>
            <a:pPr algn="justLow" rtl="1">
              <a:buNone/>
            </a:pPr>
            <a:r>
              <a:rPr lang="fa-IR" sz="2800" dirty="0" smtClean="0">
                <a:solidFill>
                  <a:srgbClr val="00B050"/>
                </a:solidFill>
              </a:rPr>
              <a:t>الف- اموال وماشین آلات           ب-سرمایه گذاری بلند مدت</a:t>
            </a:r>
            <a:endParaRPr lang="en-US" sz="2800" dirty="0" smtClean="0">
              <a:solidFill>
                <a:srgbClr val="00B050"/>
              </a:solidFill>
            </a:endParaRPr>
          </a:p>
          <a:p>
            <a:pPr algn="justLow" rtl="1">
              <a:buNone/>
            </a:pPr>
            <a:r>
              <a:rPr lang="fa-IR" sz="2800" dirty="0" smtClean="0">
                <a:solidFill>
                  <a:srgbClr val="00B050"/>
                </a:solidFill>
              </a:rPr>
              <a:t>ج-سرمایه گذاری کوتاه مدت       د-سایر داراییها</a:t>
            </a:r>
            <a:endParaRPr lang="en-US" sz="2800" dirty="0">
              <a:solidFill>
                <a:srgbClr val="00B05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14422"/>
            <a:ext cx="8229600" cy="3143272"/>
          </a:xfrm>
        </p:spPr>
        <p:style>
          <a:lnRef idx="1">
            <a:schemeClr val="accent6"/>
          </a:lnRef>
          <a:fillRef idx="2">
            <a:schemeClr val="accent6"/>
          </a:fillRef>
          <a:effectRef idx="1">
            <a:schemeClr val="accent6"/>
          </a:effectRef>
          <a:fontRef idx="minor">
            <a:schemeClr val="dk1"/>
          </a:fontRef>
        </p:style>
        <p:txBody>
          <a:bodyPr>
            <a:normAutofit/>
          </a:bodyPr>
          <a:lstStyle/>
          <a:p>
            <a:pPr algn="justLow" rtl="1">
              <a:buNone/>
            </a:pPr>
            <a:r>
              <a:rPr lang="fa-IR" sz="2800" dirty="0" smtClean="0"/>
              <a:t>2-کدام یک از اقلام زیر را نمی توان در بخش داراییهای جاری نشان داد؟</a:t>
            </a:r>
            <a:endParaRPr lang="en-US" sz="2800" dirty="0" smtClean="0"/>
          </a:p>
          <a:p>
            <a:pPr algn="justLow" rtl="1">
              <a:buNone/>
            </a:pPr>
            <a:r>
              <a:rPr lang="fa-IR" sz="2800" dirty="0" smtClean="0">
                <a:solidFill>
                  <a:srgbClr val="00B050"/>
                </a:solidFill>
              </a:rPr>
              <a:t>الف – موجودی ملزومات   ب- وجوه مسدود شده بانکی</a:t>
            </a:r>
          </a:p>
          <a:p>
            <a:pPr algn="justLow" rtl="1">
              <a:buNone/>
            </a:pPr>
            <a:r>
              <a:rPr lang="fa-IR" sz="2800" dirty="0" smtClean="0">
                <a:solidFill>
                  <a:srgbClr val="00B050"/>
                </a:solidFill>
              </a:rPr>
              <a:t>ج – تنخواه گردان           د- کالای بین راهی</a:t>
            </a:r>
            <a:endParaRPr lang="en-US" sz="2800" dirty="0" smtClean="0">
              <a:solidFill>
                <a:srgbClr val="00B050"/>
              </a:solidFill>
            </a:endParaRPr>
          </a:p>
          <a:p>
            <a:pPr algn="justLow" rtl="1">
              <a:buNone/>
            </a:pPr>
            <a:endParaRPr lang="fa-IR" sz="2800" dirty="0" smtClean="0">
              <a:solidFill>
                <a:srgbClr val="00B050"/>
              </a:solidFill>
            </a:endParaRPr>
          </a:p>
          <a:p>
            <a:pPr algn="justLow" rtl="1">
              <a:buNone/>
            </a:pPr>
            <a:endParaRPr lang="en-US" sz="2800" dirty="0">
              <a:solidFill>
                <a:srgbClr val="00B050"/>
              </a:solidFill>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p:spPr>
        <p:txBody>
          <a:bodyPr>
            <a:normAutofit fontScale="90000"/>
          </a:bodyPr>
          <a:lstStyle/>
          <a:p>
            <a:endParaRPr lang="en-US" dirty="0"/>
          </a:p>
        </p:txBody>
      </p:sp>
      <p:sp>
        <p:nvSpPr>
          <p:cNvPr id="3" name="Content Placeholder 2"/>
          <p:cNvSpPr>
            <a:spLocks noGrp="1"/>
          </p:cNvSpPr>
          <p:nvPr>
            <p:ph idx="1"/>
          </p:nvPr>
        </p:nvSpPr>
        <p:spPr>
          <a:xfrm>
            <a:off x="457200" y="1500174"/>
            <a:ext cx="8229600" cy="3429024"/>
          </a:xfrm>
          <a:solidFill>
            <a:schemeClr val="accent6">
              <a:lumMod val="20000"/>
              <a:lumOff val="80000"/>
            </a:schemeClr>
          </a:solidFill>
        </p:spPr>
        <p:txBody>
          <a:bodyPr/>
          <a:lstStyle/>
          <a:p>
            <a:pPr algn="justLow" rtl="1">
              <a:buNone/>
            </a:pPr>
            <a:r>
              <a:rPr lang="fa-IR" sz="2800" dirty="0" smtClean="0"/>
              <a:t>3-حسابها واسناد دریافتنی تجاری در ترازنامه بر حسب چه مبنایی ارزشگذاری شده ونشان داده می شوند؟</a:t>
            </a:r>
            <a:endParaRPr lang="en-US" sz="2800" dirty="0" smtClean="0"/>
          </a:p>
          <a:p>
            <a:pPr algn="justLow" rtl="1">
              <a:buNone/>
            </a:pPr>
            <a:r>
              <a:rPr lang="fa-IR" sz="2800" dirty="0" smtClean="0">
                <a:solidFill>
                  <a:srgbClr val="00B050"/>
                </a:solidFill>
              </a:rPr>
              <a:t>    الف- ارزش دفتری                     ب- ارزش فعلی </a:t>
            </a:r>
          </a:p>
          <a:p>
            <a:pPr algn="justLow" rtl="1">
              <a:buNone/>
            </a:pPr>
            <a:r>
              <a:rPr lang="fa-IR" sz="2800" dirty="0" smtClean="0">
                <a:solidFill>
                  <a:srgbClr val="00B050"/>
                </a:solidFill>
              </a:rPr>
              <a:t>   ج – ارزش خالص بازیافتنی          د- ارزش سرر</a:t>
            </a:r>
            <a:r>
              <a:rPr lang="fa-IR" dirty="0" smtClean="0">
                <a:solidFill>
                  <a:srgbClr val="00B050"/>
                </a:solidFill>
              </a:rPr>
              <a:t>سید</a:t>
            </a:r>
            <a:endParaRPr lang="en-US" dirty="0">
              <a:solidFill>
                <a:srgbClr val="00B05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71480"/>
            <a:ext cx="8001056" cy="1275608"/>
          </a:xfrm>
        </p:spPr>
        <p:style>
          <a:lnRef idx="1">
            <a:schemeClr val="accent3"/>
          </a:lnRef>
          <a:fillRef idx="3">
            <a:schemeClr val="accent3"/>
          </a:fillRef>
          <a:effectRef idx="2">
            <a:schemeClr val="accent3"/>
          </a:effectRef>
          <a:fontRef idx="minor">
            <a:schemeClr val="lt1"/>
          </a:fontRef>
        </p:style>
        <p:txBody>
          <a:bodyPr>
            <a:normAutofit fontScale="90000"/>
          </a:bodyPr>
          <a:lstStyle/>
          <a:p>
            <a:pPr algn="ctr"/>
            <a:r>
              <a:rPr lang="fa-IR" dirty="0" smtClean="0"/>
              <a:t>باتشکرازحسن توجه شما </a:t>
            </a:r>
            <a:br>
              <a:rPr lang="fa-IR" dirty="0" smtClean="0"/>
            </a:br>
            <a:r>
              <a:rPr lang="fa-IR" dirty="0" smtClean="0"/>
              <a:t>معصومه صدیقی اسفند 98</a:t>
            </a:r>
            <a:endParaRPr lang="en-US" dirty="0"/>
          </a:p>
        </p:txBody>
      </p:sp>
      <p:pic>
        <p:nvPicPr>
          <p:cNvPr id="4" name="Content Placeholder 3" descr="Hydrangeas.jpg"/>
          <p:cNvPicPr>
            <a:picLocks noGrp="1" noChangeAspect="1"/>
          </p:cNvPicPr>
          <p:nvPr>
            <p:ph idx="1"/>
          </p:nvPr>
        </p:nvPicPr>
        <p:blipFill>
          <a:blip r:embed="rId2"/>
          <a:stretch>
            <a:fillRect/>
          </a:stretch>
        </p:blipFill>
        <p:spPr>
          <a:xfrm>
            <a:off x="571472" y="1935163"/>
            <a:ext cx="8072494" cy="4389437"/>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b="1" dirty="0" smtClean="0"/>
              <a:t>فرض</a:t>
            </a:r>
            <a:r>
              <a:rPr lang="fa-IR" sz="5300" b="1" dirty="0" smtClean="0"/>
              <a:t>واحد اندازه گیری</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a:buNone/>
            </a:pPr>
            <a:r>
              <a:rPr lang="fa-IR" sz="3600" dirty="0" smtClean="0"/>
              <a:t>فرض واحد اندازه گیری بدین معنی است که کلیه معاملات ، عملیات و رویدادهای مالی باید بر حسب پول مورد سنجش قرار گرفته و گزارش  شود.</a:t>
            </a:r>
            <a:endParaRPr lang="en-US" sz="36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b="1" dirty="0" smtClean="0"/>
              <a:t>فرض دوره مالی</a:t>
            </a:r>
            <a:endParaRPr lang="en-US" sz="4400" dirty="0"/>
          </a:p>
        </p:txBody>
      </p:sp>
      <p:sp>
        <p:nvSpPr>
          <p:cNvPr id="3" name="Content Placeholder 2"/>
          <p:cNvSpPr>
            <a:spLocks noGrp="1"/>
          </p:cNvSpPr>
          <p:nvPr>
            <p:ph idx="1"/>
          </p:nvPr>
        </p:nvSpPr>
        <p:spPr/>
        <p:txBody>
          <a:bodyPr/>
          <a:lstStyle/>
          <a:p>
            <a:pPr algn="r">
              <a:buNone/>
            </a:pPr>
            <a:r>
              <a:rPr lang="fa-IR" sz="3200" dirty="0" smtClean="0"/>
              <a:t>بر اساس فرض دوره مالی، عمر یک واحد اقتصادی به </a:t>
            </a:r>
            <a:r>
              <a:rPr lang="fa-IR" sz="3600" dirty="0" smtClean="0"/>
              <a:t/>
            </a:r>
            <a:br>
              <a:rPr lang="fa-IR" sz="3600" dirty="0" smtClean="0"/>
            </a:br>
            <a:r>
              <a:rPr lang="fa-IR" sz="3200" dirty="0" smtClean="0"/>
              <a:t>دوره های زمانی نسبتا کوتاهی به نام دوره حسابداری تقسیم می شود. دوره مالی ممکن است یک ماهه، 3ماهه،6ماهه یا یکساله باشد</a:t>
            </a:r>
            <a:r>
              <a:rPr lang="fa-IR" dirty="0" smtClean="0"/>
              <a:t>.</a:t>
            </a:r>
            <a:endParaRPr lang="en-US"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67590"/>
          </a:xfrm>
        </p:spPr>
        <p:txBody>
          <a:bodyPr>
            <a:normAutofit fontScale="90000"/>
          </a:bodyPr>
          <a:lstStyle/>
          <a:p>
            <a:pPr algn="ctr"/>
            <a:r>
              <a:rPr lang="fa-IR" b="1" dirty="0" smtClean="0"/>
              <a:t>فرض تعهدی</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a:buNone/>
            </a:pPr>
            <a:r>
              <a:rPr lang="fa-IR" sz="3200" dirty="0" smtClean="0"/>
              <a:t>بر اساس </a:t>
            </a:r>
            <a:r>
              <a:rPr lang="fa-IR" sz="3200" b="1" dirty="0" smtClean="0"/>
              <a:t>فرض تعهدی </a:t>
            </a:r>
            <a:r>
              <a:rPr lang="fa-IR" sz="3200" dirty="0" smtClean="0"/>
              <a:t>، </a:t>
            </a:r>
            <a:r>
              <a:rPr lang="fa-IR" sz="3200" u="sng" dirty="0" smtClean="0"/>
              <a:t>درآمدها به محض تحقق و هزینه ها به محض تحمل یا وقوع</a:t>
            </a:r>
            <a:r>
              <a:rPr lang="fa-IR" sz="3200" dirty="0" smtClean="0"/>
              <a:t> باید  شناسایی ودرحسابها ثبت گردد.</a:t>
            </a:r>
          </a:p>
          <a:p>
            <a:pPr algn="r">
              <a:buNone/>
            </a:pPr>
            <a:r>
              <a:rPr lang="fa-IR" sz="3200" dirty="0" smtClean="0"/>
              <a:t>براساس این فرض ،وصول یک درآمد ویاپرداخت یک هزینه هیچ گونه نقشی درزمان شناسایی آن ندارد .</a:t>
            </a:r>
            <a:endParaRPr lang="en-US" sz="3200" dirty="0" smtClean="0"/>
          </a:p>
          <a:p>
            <a:pPr algn="r">
              <a:buNone/>
            </a:pPr>
            <a:r>
              <a:rPr lang="fa-IR" sz="3200" dirty="0" smtClean="0"/>
              <a:t>مبنای تعهدی یکی از مفروضات بنیادی حسابداری وگزارشگری مالی است که در نقطه مقا بل آن مبنای نقدی وجود دارد</a:t>
            </a:r>
            <a:r>
              <a:rPr lang="fa-IR" sz="3600" dirty="0" smtClean="0"/>
              <a:t>.</a:t>
            </a:r>
            <a:endParaRPr lang="en-US" sz="36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dirty="0" smtClean="0"/>
              <a:t>مبنای نقدی</a:t>
            </a:r>
            <a:endParaRPr lang="en-US" sz="4800" dirty="0"/>
          </a:p>
        </p:txBody>
      </p:sp>
      <p:sp>
        <p:nvSpPr>
          <p:cNvPr id="3" name="Content Placeholder 2"/>
          <p:cNvSpPr>
            <a:spLocks noGrp="1"/>
          </p:cNvSpPr>
          <p:nvPr>
            <p:ph idx="1"/>
          </p:nvPr>
        </p:nvSpPr>
        <p:spPr/>
        <p:txBody>
          <a:bodyPr/>
          <a:lstStyle/>
          <a:p>
            <a:pPr algn="r">
              <a:buNone/>
            </a:pPr>
            <a:r>
              <a:rPr lang="fa-IR" sz="3200" dirty="0" smtClean="0"/>
              <a:t>با اینکه مبنای نقدی جزومبانی قابل قبول درحسابداری بازرگانی تلقی نمی شود ولیکن لازم است جهت پی بر دن به رابطه درآمدها وهزینه ها ی محاسبه شده دراین مبنا درمقایسه با مبنای تعهدی ارتباط اقلام مزبور دردومبنا مشخص شود.</a:t>
            </a:r>
            <a:endParaRPr lang="en-US" sz="3200" dirty="0" smtClean="0"/>
          </a:p>
          <a:p>
            <a:pPr algn="r">
              <a:buNone/>
            </a:pPr>
            <a:r>
              <a:rPr lang="fa-IR" sz="3200" dirty="0" smtClean="0"/>
              <a:t>در</a:t>
            </a:r>
            <a:r>
              <a:rPr lang="fa-IR" sz="3200" b="1" dirty="0" smtClean="0">
                <a:solidFill>
                  <a:srgbClr val="FF0000"/>
                </a:solidFill>
              </a:rPr>
              <a:t>مبنای نقدی </a:t>
            </a:r>
            <a:r>
              <a:rPr lang="fa-IR" sz="3200" dirty="0" smtClean="0"/>
              <a:t>درآمدها در زمان دریافت وجوه نقد وهزینه ها در زمان پرداخت وجوه نقد شناسایی  وثبت می شوند</a:t>
            </a:r>
            <a:r>
              <a:rPr lang="fa-IR" dirty="0" smtClean="0"/>
              <a:t>.</a:t>
            </a:r>
            <a:endParaRPr lang="en-US"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 </a:t>
            </a:r>
            <a:r>
              <a:rPr lang="en-US" dirty="0" smtClean="0"/>
              <a:t/>
            </a:r>
            <a:br>
              <a:rPr lang="en-US" dirty="0" smtClean="0"/>
            </a:br>
            <a:r>
              <a:rPr lang="fa-IR" b="1" dirty="0" smtClean="0"/>
              <a:t>اصول حسابداری</a:t>
            </a:r>
            <a:endParaRPr lang="en-US" dirty="0"/>
          </a:p>
        </p:txBody>
      </p:sp>
      <p:sp>
        <p:nvSpPr>
          <p:cNvPr id="3" name="Content Placeholder 2"/>
          <p:cNvSpPr>
            <a:spLocks noGrp="1"/>
          </p:cNvSpPr>
          <p:nvPr>
            <p:ph idx="1"/>
          </p:nvPr>
        </p:nvSpPr>
        <p:spPr/>
        <p:txBody>
          <a:bodyPr/>
          <a:lstStyle/>
          <a:p>
            <a:pPr lvl="0" algn="r" rtl="1">
              <a:buFont typeface="Wingdings" pitchFamily="2" charset="2"/>
              <a:buChar char="v"/>
            </a:pPr>
            <a:r>
              <a:rPr lang="fa-IR" sz="3600" dirty="0" smtClean="0"/>
              <a:t>اصل بهای تمام شده</a:t>
            </a:r>
            <a:endParaRPr lang="en-US" sz="3600" dirty="0" smtClean="0"/>
          </a:p>
          <a:p>
            <a:pPr lvl="0" algn="r" rtl="1">
              <a:buFont typeface="Wingdings" pitchFamily="2" charset="2"/>
              <a:buChar char="v"/>
            </a:pPr>
            <a:r>
              <a:rPr lang="fa-IR" sz="3600" dirty="0" smtClean="0"/>
              <a:t>اصل تحقق درآمد</a:t>
            </a:r>
            <a:endParaRPr lang="en-US" sz="3600" dirty="0" smtClean="0"/>
          </a:p>
          <a:p>
            <a:pPr lvl="0" algn="r" rtl="1">
              <a:buFont typeface="Wingdings" pitchFamily="2" charset="2"/>
              <a:buChar char="v"/>
            </a:pPr>
            <a:r>
              <a:rPr lang="fa-IR" sz="3600" dirty="0" smtClean="0"/>
              <a:t>اصل تطابق</a:t>
            </a:r>
            <a:endParaRPr lang="en-US" sz="3600" dirty="0" smtClean="0"/>
          </a:p>
          <a:p>
            <a:pPr lvl="0" algn="r" rtl="1">
              <a:buFont typeface="Wingdings" pitchFamily="2" charset="2"/>
              <a:buChar char="v"/>
            </a:pPr>
            <a:r>
              <a:rPr lang="fa-IR" sz="3600" dirty="0" smtClean="0"/>
              <a:t>اصل افشا</a:t>
            </a:r>
            <a:endParaRPr lang="en-US" sz="3600" dirty="0" smtClean="0"/>
          </a:p>
          <a:p>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39028"/>
          </a:xfrm>
        </p:spPr>
        <p:txBody>
          <a:bodyPr>
            <a:normAutofit fontScale="90000"/>
          </a:bodyPr>
          <a:lstStyle/>
          <a:p>
            <a:pPr algn="ctr"/>
            <a:r>
              <a:rPr lang="fa-IR" dirty="0" smtClean="0"/>
              <a:t>اصل بهای تمام شده:</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lgn="r" rtl="1">
              <a:buNone/>
            </a:pPr>
            <a:r>
              <a:rPr lang="fa-IR" sz="3600" dirty="0" smtClean="0"/>
              <a:t>   طبق اصل بهای تمام شده، مبادلات حسابداری در تاریخ وقوع به بهای تمام شده در دفاتر ثبت و بر همین اساس نیز در صورتهای مالی منعکس می گردد.</a:t>
            </a:r>
            <a:endParaRPr lang="en-US" sz="3600" dirty="0"/>
          </a:p>
        </p:txBody>
      </p:sp>
    </p:spTree>
  </p:cSld>
  <p:clrMapOvr>
    <a:masterClrMapping/>
  </p:clrMapOvr>
  <p:transition>
    <p:pull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ctr" rtl="1"/>
            <a:r>
              <a:rPr lang="en-US" dirty="0" smtClean="0"/>
              <a:t> </a:t>
            </a:r>
            <a:br>
              <a:rPr lang="en-US" dirty="0" smtClean="0"/>
            </a:br>
            <a:r>
              <a:rPr lang="en-US" dirty="0" smtClean="0"/>
              <a:t> </a:t>
            </a:r>
            <a:r>
              <a:rPr lang="fa-IR" dirty="0" smtClean="0"/>
              <a:t>اصل تحقق درآمد:</a:t>
            </a:r>
            <a:endParaRPr lang="en-US" dirty="0"/>
          </a:p>
        </p:txBody>
      </p:sp>
      <p:sp>
        <p:nvSpPr>
          <p:cNvPr id="3" name="Content Placeholder 2"/>
          <p:cNvSpPr>
            <a:spLocks noGrp="1"/>
          </p:cNvSpPr>
          <p:nvPr>
            <p:ph idx="1"/>
          </p:nvPr>
        </p:nvSpPr>
        <p:spPr/>
        <p:txBody>
          <a:bodyPr/>
          <a:lstStyle/>
          <a:p>
            <a:pPr algn="r">
              <a:buNone/>
            </a:pPr>
            <a:r>
              <a:rPr lang="fa-IR" sz="3600" dirty="0" smtClean="0"/>
              <a:t>طبق اصل تحقق درآمد، درآمد زمانی شناسایی می گردد که دو شرط زیر برقرار باشد:</a:t>
            </a:r>
            <a:endParaRPr lang="en-US" sz="3600" dirty="0" smtClean="0"/>
          </a:p>
          <a:p>
            <a:pPr lvl="1" algn="justLow" rtl="1">
              <a:buFont typeface="Wingdings" pitchFamily="2" charset="2"/>
              <a:buChar char="Ø"/>
            </a:pPr>
            <a:r>
              <a:rPr lang="fa-IR" sz="3400" dirty="0" smtClean="0">
                <a:solidFill>
                  <a:srgbClr val="FF0000"/>
                </a:solidFill>
              </a:rPr>
              <a:t>فرایند کسب سود کامل شده باشد.</a:t>
            </a:r>
            <a:endParaRPr lang="en-US" sz="3400" dirty="0" smtClean="0">
              <a:solidFill>
                <a:srgbClr val="FF0000"/>
              </a:solidFill>
            </a:endParaRPr>
          </a:p>
          <a:p>
            <a:pPr lvl="1" algn="justLow" rtl="1">
              <a:buFont typeface="Wingdings" pitchFamily="2" charset="2"/>
              <a:buChar char="Ø"/>
            </a:pPr>
            <a:r>
              <a:rPr lang="fa-IR" sz="3400" dirty="0" smtClean="0">
                <a:solidFill>
                  <a:srgbClr val="FF0000"/>
                </a:solidFill>
              </a:rPr>
              <a:t>مبادله ای صورت گرفته باشد.</a:t>
            </a:r>
            <a:endParaRPr lang="en-US" sz="34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10532"/>
          </a:xfrm>
        </p:spPr>
        <p:txBody>
          <a:bodyPr>
            <a:normAutofit/>
          </a:bodyPr>
          <a:lstStyle/>
          <a:p>
            <a:pPr algn="ctr"/>
            <a:r>
              <a:rPr lang="fa-IR" sz="4800" dirty="0" smtClean="0"/>
              <a:t>اصل تطابق:</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buFont typeface="Wingdings" pitchFamily="2" charset="2"/>
              <a:buChar char="v"/>
            </a:pPr>
            <a:r>
              <a:rPr lang="fa-IR" sz="3600" dirty="0" smtClean="0"/>
              <a:t>طبق اصل تطابق ، هزینه های انجام شده جهت ایجاد درآمد، باید به حساب دوره ای که درآمد در آن تحصیل گردیده منظور گردد.</a:t>
            </a:r>
            <a:endParaRPr lang="en-US" sz="3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Autofit/>
          </a:bodyPr>
          <a:lstStyle/>
          <a:p>
            <a:pPr algn="ctr"/>
            <a:r>
              <a:rPr lang="fa-IR" sz="5400" dirty="0" smtClean="0"/>
              <a:t>3 ضابطه </a:t>
            </a:r>
            <a:r>
              <a:rPr lang="fa-IR" sz="4400" dirty="0" smtClean="0"/>
              <a:t>اصلی</a:t>
            </a:r>
            <a:r>
              <a:rPr lang="fa-IR" sz="5400" dirty="0" smtClean="0"/>
              <a:t> در بکارگیری اصل تطابق</a:t>
            </a:r>
            <a:endParaRPr lang="en-US" sz="5400" dirty="0"/>
          </a:p>
        </p:txBody>
      </p:sp>
      <p:sp>
        <p:nvSpPr>
          <p:cNvPr id="3" name="Content Placeholder 2"/>
          <p:cNvSpPr>
            <a:spLocks noGrp="1"/>
          </p:cNvSpPr>
          <p:nvPr>
            <p:ph idx="1"/>
          </p:nvPr>
        </p:nvSpPr>
        <p:spPr>
          <a:xfrm>
            <a:off x="457200" y="1714488"/>
            <a:ext cx="8229600" cy="4610112"/>
          </a:xfrm>
        </p:spPr>
        <p:txBody>
          <a:bodyPr>
            <a:noAutofit/>
          </a:bodyPr>
          <a:lstStyle/>
          <a:p>
            <a:pPr algn="r">
              <a:buNone/>
            </a:pPr>
            <a:r>
              <a:rPr lang="fa-IR" sz="3200" dirty="0" smtClean="0"/>
              <a:t>الف -مقابله مستقیم هزینه ها با درآمدها: رابطه علت ومعلولی</a:t>
            </a:r>
            <a:endParaRPr lang="en-US" sz="3200" dirty="0" smtClean="0"/>
          </a:p>
          <a:p>
            <a:pPr algn="r">
              <a:buNone/>
            </a:pPr>
            <a:r>
              <a:rPr lang="fa-IR" sz="3200" dirty="0" smtClean="0"/>
              <a:t>مانند بهای تمام شده کالای فروش رفته، هزینه کمیسون فروش و..</a:t>
            </a:r>
            <a:endParaRPr lang="en-US" sz="3200" dirty="0" smtClean="0"/>
          </a:p>
          <a:p>
            <a:pPr algn="r">
              <a:buNone/>
            </a:pPr>
            <a:r>
              <a:rPr lang="fa-IR" sz="3200" dirty="0" smtClean="0"/>
              <a:t>ب-هزینه دوره مالی: سرشکن کردن منطقی و سیستماتیک</a:t>
            </a:r>
            <a:endParaRPr lang="en-US" sz="3200" dirty="0" smtClean="0"/>
          </a:p>
          <a:p>
            <a:pPr algn="r">
              <a:buNone/>
            </a:pPr>
            <a:r>
              <a:rPr lang="fa-IR" sz="3200" dirty="0" smtClean="0"/>
              <a:t>مانندهزینه استهلاک، هزینه بهره و ..</a:t>
            </a:r>
            <a:endParaRPr lang="en-US" sz="3200" dirty="0" smtClean="0"/>
          </a:p>
          <a:p>
            <a:pPr algn="r">
              <a:buNone/>
            </a:pPr>
            <a:r>
              <a:rPr lang="fa-IR" sz="3200" dirty="0" smtClean="0"/>
              <a:t>ج-مخارج مرتبط با درآمد آتی: شناخت بلادرنگ</a:t>
            </a:r>
            <a:endParaRPr lang="en-US" sz="3200" dirty="0" smtClean="0"/>
          </a:p>
          <a:p>
            <a:pPr algn="r">
              <a:buNone/>
            </a:pPr>
            <a:r>
              <a:rPr lang="fa-IR" sz="3200" dirty="0" smtClean="0"/>
              <a:t>مانند هزینه تحقیق و توسعه، هزینه آموزش کارکنان</a:t>
            </a:r>
            <a:endParaRPr lang="en-US" sz="3200" dirty="0" smtClean="0"/>
          </a:p>
          <a:p>
            <a:endParaRPr lang="en-US" sz="2800"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224" y="928670"/>
            <a:ext cx="7500990" cy="4286280"/>
          </a:xfrm>
        </p:spPr>
        <p:txBody>
          <a:bodyPr>
            <a:normAutofit/>
          </a:bodyPr>
          <a:lstStyle/>
          <a:p>
            <a:endParaRPr lang="fa-IR" dirty="0" smtClean="0"/>
          </a:p>
          <a:p>
            <a:r>
              <a:rPr lang="fa-IR" dirty="0"/>
              <a:t> </a:t>
            </a:r>
            <a:endParaRPr lang="en-US" dirty="0"/>
          </a:p>
          <a:p>
            <a:r>
              <a:rPr lang="fa-IR" sz="3200" dirty="0" smtClean="0"/>
              <a:t>نام </a:t>
            </a:r>
            <a:r>
              <a:rPr lang="fa-IR" sz="3200" dirty="0"/>
              <a:t>منبع درسی ومولف:حسابداری میانه 1،مهدی مشکی </a:t>
            </a:r>
            <a:r>
              <a:rPr lang="fa-IR" sz="3200" dirty="0" smtClean="0"/>
              <a:t>و</a:t>
            </a:r>
          </a:p>
          <a:p>
            <a:r>
              <a:rPr lang="fa-IR" sz="3200" dirty="0" smtClean="0"/>
              <a:t>عبدالکریم </a:t>
            </a:r>
            <a:r>
              <a:rPr lang="fa-IR" sz="3200" dirty="0"/>
              <a:t>مقدم</a:t>
            </a:r>
            <a:endParaRPr lang="en-US" sz="3200" dirty="0"/>
          </a:p>
          <a:p>
            <a:r>
              <a:rPr lang="fa-IR" sz="3200" dirty="0"/>
              <a:t>انتشارات دانشگاه پیام نور</a:t>
            </a:r>
            <a:endParaRPr lang="en-US" sz="3200" dirty="0"/>
          </a:p>
          <a:p>
            <a:r>
              <a:rPr lang="fa-IR" sz="3200" dirty="0" smtClean="0"/>
              <a:t>اسفند:1398</a:t>
            </a:r>
            <a:endParaRPr lang="en-US" sz="3200" dirty="0"/>
          </a:p>
          <a:p>
            <a:endParaRPr lang="en-US" sz="3200" dirty="0"/>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اصل افشاء:</a:t>
            </a:r>
            <a:endParaRPr lang="en-US" dirty="0"/>
          </a:p>
        </p:txBody>
      </p:sp>
      <p:sp>
        <p:nvSpPr>
          <p:cNvPr id="3" name="Content Placeholder 2"/>
          <p:cNvSpPr>
            <a:spLocks noGrp="1"/>
          </p:cNvSpPr>
          <p:nvPr>
            <p:ph idx="1"/>
          </p:nvPr>
        </p:nvSpPr>
        <p:spPr/>
        <p:txBody>
          <a:bodyPr>
            <a:normAutofit/>
          </a:bodyPr>
          <a:lstStyle/>
          <a:p>
            <a:pPr algn="justLow" rtl="1">
              <a:buFont typeface="Wingdings" pitchFamily="2" charset="2"/>
              <a:buChar char="v"/>
            </a:pPr>
            <a:r>
              <a:rPr lang="fa-IR" sz="3600" dirty="0" smtClean="0"/>
              <a:t>طبق اصل افشاء ، واحدهای اقتصادی موظفند که کلیه رویدادها و وقایع مالی با اهمیت مربوط به فعالیتهای مالی خود را به طور مناسب و کامل افشاء نمایند.</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t>میثاقهای محدود کننده حسابداری</a:t>
            </a:r>
            <a:endParaRPr lang="en-US" dirty="0" smtClean="0"/>
          </a:p>
        </p:txBody>
      </p:sp>
      <p:sp>
        <p:nvSpPr>
          <p:cNvPr id="3" name="Content Placeholder 2"/>
          <p:cNvSpPr>
            <a:spLocks noGrp="1"/>
          </p:cNvSpPr>
          <p:nvPr>
            <p:ph idx="1"/>
          </p:nvPr>
        </p:nvSpPr>
        <p:spPr/>
        <p:txBody>
          <a:bodyPr>
            <a:normAutofit/>
          </a:bodyPr>
          <a:lstStyle/>
          <a:p>
            <a:pPr marL="742950" indent="-742950" algn="r" rtl="1">
              <a:buFont typeface="Wingdings" pitchFamily="2" charset="2"/>
              <a:buChar char="Ø"/>
            </a:pPr>
            <a:r>
              <a:rPr lang="fa-IR" sz="3600" dirty="0" smtClean="0"/>
              <a:t>فزونی منافع بر مخارج</a:t>
            </a:r>
            <a:endParaRPr lang="en-US" sz="3600" dirty="0" smtClean="0"/>
          </a:p>
          <a:p>
            <a:pPr marL="742950" indent="-742950" algn="r" rtl="1">
              <a:buFont typeface="Wingdings" pitchFamily="2" charset="2"/>
              <a:buChar char="Ø"/>
            </a:pPr>
            <a:r>
              <a:rPr lang="fa-IR" sz="3600" dirty="0" smtClean="0"/>
              <a:t>اهمیت</a:t>
            </a:r>
            <a:endParaRPr lang="en-US" sz="3600" dirty="0" smtClean="0"/>
          </a:p>
          <a:p>
            <a:pPr marL="742950" indent="-742950" algn="r" rtl="1">
              <a:buFont typeface="Wingdings" pitchFamily="2" charset="2"/>
              <a:buChar char="Ø"/>
            </a:pPr>
            <a:r>
              <a:rPr lang="fa-IR" sz="3600" dirty="0" smtClean="0"/>
              <a:t>خصوصیات صنعت</a:t>
            </a:r>
            <a:endParaRPr lang="en-US" sz="3600" dirty="0" smtClean="0"/>
          </a:p>
          <a:p>
            <a:pPr marL="742950" indent="-742950" algn="r" rtl="1">
              <a:buFont typeface="Wingdings" pitchFamily="2" charset="2"/>
              <a:buChar char="Ø"/>
            </a:pPr>
            <a:r>
              <a:rPr lang="fa-IR" sz="3600" dirty="0" smtClean="0"/>
              <a:t>محافظه کاری</a:t>
            </a:r>
            <a:endParaRPr lang="en-US" sz="3600"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939094"/>
          </a:xfrm>
        </p:spPr>
        <p:txBody>
          <a:bodyPr>
            <a:normAutofit/>
          </a:bodyPr>
          <a:lstStyle/>
          <a:p>
            <a:pPr algn="ctr"/>
            <a:r>
              <a:rPr lang="fa-IR" b="1" dirty="0" smtClean="0"/>
              <a:t>فزونی منافع بر مخارج:</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Low" rtl="1">
              <a:buFont typeface="Wingdings" pitchFamily="2" charset="2"/>
              <a:buChar char="v"/>
            </a:pPr>
            <a:r>
              <a:rPr lang="fa-IR" sz="3600" dirty="0" smtClean="0"/>
              <a:t>بر اساس این محدودیت، هزینه تهیه اطلاعات حسابداری باید بر منافع حاصل از بکارگیری این اطلاعات فزونی نداشته باشد، به عبارت دیگر اطلاعات حسابداری باید مقرون به صرفه باشد.</a:t>
            </a:r>
            <a:endParaRPr lang="en-US" sz="3600" dirty="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81904"/>
          </a:xfrm>
        </p:spPr>
        <p:txBody>
          <a:bodyPr>
            <a:normAutofit/>
          </a:bodyPr>
          <a:lstStyle/>
          <a:p>
            <a:pPr algn="ctr"/>
            <a:r>
              <a:rPr lang="fa-IR" dirty="0" smtClean="0"/>
              <a:t>اهمیت</a:t>
            </a:r>
            <a:r>
              <a:rPr lang="en-US" dirty="0" smtClean="0"/>
              <a:t/>
            </a:r>
            <a:br>
              <a:rPr lang="en-US" dirty="0" smtClean="0"/>
            </a:br>
            <a:endParaRPr lang="en-US" dirty="0"/>
          </a:p>
        </p:txBody>
      </p:sp>
      <p:sp>
        <p:nvSpPr>
          <p:cNvPr id="3" name="Content Placeholder 2"/>
          <p:cNvSpPr>
            <a:spLocks noGrp="1"/>
          </p:cNvSpPr>
          <p:nvPr>
            <p:ph idx="1"/>
          </p:nvPr>
        </p:nvSpPr>
        <p:spPr/>
        <p:txBody>
          <a:bodyPr>
            <a:noAutofit/>
          </a:bodyPr>
          <a:lstStyle/>
          <a:p>
            <a:pPr algn="justLow" rtl="1">
              <a:buFont typeface="Wingdings" pitchFamily="2" charset="2"/>
              <a:buChar char="v"/>
            </a:pPr>
            <a:r>
              <a:rPr lang="fa-IR" sz="3600" dirty="0" smtClean="0"/>
              <a:t>بر اساس این محدودیت، واحدهای اقتصادی مجازند در خصوص اقلام و رویدادهای کم اهمیت از بکارگیری روشهای تئوریک اجتناب نموده و روشهای کم هزینه تر و عملی تر را اجرا نمایند.</a:t>
            </a:r>
            <a:endParaRPr lang="en-US" sz="3600" dirty="0" smtClean="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خصوصیات صنعت:</a:t>
            </a:r>
            <a:endParaRPr lang="en-US" dirty="0" smtClean="0"/>
          </a:p>
        </p:txBody>
      </p:sp>
      <p:sp>
        <p:nvSpPr>
          <p:cNvPr id="3" name="Content Placeholder 2"/>
          <p:cNvSpPr>
            <a:spLocks noGrp="1"/>
          </p:cNvSpPr>
          <p:nvPr>
            <p:ph idx="1"/>
          </p:nvPr>
        </p:nvSpPr>
        <p:spPr/>
        <p:txBody>
          <a:bodyPr>
            <a:normAutofit/>
          </a:bodyPr>
          <a:lstStyle/>
          <a:p>
            <a:pPr algn="justLow" rtl="1">
              <a:buFont typeface="Wingdings" pitchFamily="2" charset="2"/>
              <a:buChar char="v"/>
            </a:pPr>
            <a:r>
              <a:rPr lang="fa-IR" sz="3600" dirty="0" smtClean="0"/>
              <a:t>در برخی از موارد ممکن است ویژگی یک صنعت خاص، بکارگیری روشی را ایجاب نمایدکه مطابق اصول پذیرفته شده حسابداری نباشد. این ویژگی می تواند استثنا در بکارگیری اصول ورویه های حسابداری را توجیه نماید</a:t>
            </a:r>
            <a:endParaRPr lang="en-US" sz="3600"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محافظه کاری:</a:t>
            </a:r>
            <a:endParaRPr lang="en-US" dirty="0" smtClean="0"/>
          </a:p>
        </p:txBody>
      </p:sp>
      <p:sp>
        <p:nvSpPr>
          <p:cNvPr id="3" name="Content Placeholder 2"/>
          <p:cNvSpPr>
            <a:spLocks noGrp="1"/>
          </p:cNvSpPr>
          <p:nvPr>
            <p:ph idx="1"/>
          </p:nvPr>
        </p:nvSpPr>
        <p:spPr/>
        <p:txBody>
          <a:bodyPr/>
          <a:lstStyle/>
          <a:p>
            <a:pPr algn="r" rtl="1">
              <a:buFont typeface="Wingdings" pitchFamily="2" charset="2"/>
              <a:buChar char="v"/>
            </a:pPr>
            <a:r>
              <a:rPr lang="fa-IR" sz="3200" dirty="0" smtClean="0"/>
              <a:t>درمواردی که برای اندازه گیری یک رویداد ،روشها ورویه های متفاوتی که همگی مطابق با اصول پذیرفته شده حسابداری است وجود داشته باشد ،باید روش یا رویه ای انتخاب شود که تاثیرافزایشی کمتری برسود دوره وجمع داراییها داشته باشد .</a:t>
            </a:r>
            <a:endParaRPr lang="en-US" sz="3200" dirty="0" smtClean="0"/>
          </a:p>
          <a:p>
            <a:pPr algn="r" rtl="1">
              <a:buNone/>
            </a:pPr>
            <a:r>
              <a:rPr lang="fa-IR" sz="3200" dirty="0" smtClean="0"/>
              <a:t>   </a:t>
            </a:r>
            <a:r>
              <a:rPr lang="fa-IR" sz="3200" dirty="0" smtClean="0">
                <a:solidFill>
                  <a:srgbClr val="FF0000"/>
                </a:solidFill>
              </a:rPr>
              <a:t>مثال :قاعده اقل بهای تمام شده</a:t>
            </a:r>
            <a:endParaRPr lang="en-US" sz="32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ویژگیهای کیفی اطلاعات</a:t>
            </a:r>
            <a:endParaRPr lang="en-US" dirty="0" smtClean="0"/>
          </a:p>
        </p:txBody>
      </p:sp>
      <p:sp>
        <p:nvSpPr>
          <p:cNvPr id="3" name="Content Placeholder 2"/>
          <p:cNvSpPr>
            <a:spLocks noGrp="1"/>
          </p:cNvSpPr>
          <p:nvPr>
            <p:ph idx="1"/>
          </p:nvPr>
        </p:nvSpPr>
        <p:spPr/>
        <p:txBody>
          <a:bodyPr/>
          <a:lstStyle/>
          <a:p>
            <a:pPr algn="r" rtl="1">
              <a:buFont typeface="Wingdings" pitchFamily="2" charset="2"/>
              <a:buChar char="v"/>
            </a:pPr>
            <a:r>
              <a:rPr lang="fa-IR" sz="3600" dirty="0" smtClean="0"/>
              <a:t>ویژگیهای کیفی اطلاعات مالی به خصوصیاتی اطلاق می شود که موجب گردد اطلاعات ارایه شده در صورتهای مالی برای استفاده کنندگان درراستای ارزیابی وضعیت مالی،عملکرد مالی وانعطاف پذیری مالی واحد تجاری مفید واقع شود .</a:t>
            </a:r>
            <a:endParaRPr lang="en-US" sz="3600" dirty="0" smtClean="0"/>
          </a:p>
          <a:p>
            <a:endParaRPr lang="en-US" dirty="0"/>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1"/>
          <p:cNvSpPr>
            <a:spLocks noGrp="1"/>
          </p:cNvSpPr>
          <p:nvPr>
            <p:ph type="sldNum" sz="quarter" idx="10"/>
          </p:nvPr>
        </p:nvSpPr>
        <p:spPr/>
        <p:txBody>
          <a:bodyPr/>
          <a:lstStyle/>
          <a:p>
            <a:pPr>
              <a:defRPr/>
            </a:pPr>
            <a:fld id="{1F2D6E29-026F-479A-B4C9-F9D07A51AA8E}" type="slidenum">
              <a:rPr lang="ar-SA"/>
              <a:pPr>
                <a:defRPr/>
              </a:pPr>
              <a:t>27</a:t>
            </a:fld>
            <a:endParaRPr lang="en-US"/>
          </a:p>
        </p:txBody>
      </p:sp>
      <p:sp>
        <p:nvSpPr>
          <p:cNvPr id="43011" name="Rectangle 2"/>
          <p:cNvSpPr>
            <a:spLocks noGrp="1" noChangeArrowheads="1"/>
          </p:cNvSpPr>
          <p:nvPr>
            <p:ph type="title" idx="4294967295"/>
          </p:nvPr>
        </p:nvSpPr>
        <p:spPr/>
        <p:txBody>
          <a:bodyPr>
            <a:normAutofit/>
          </a:bodyPr>
          <a:lstStyle/>
          <a:p>
            <a:pPr algn="ctr" eaLnBrk="1" hangingPunct="1"/>
            <a:r>
              <a:rPr lang="fa-IR" sz="4000" dirty="0" smtClean="0">
                <a:cs typeface="B Nazanin" pitchFamily="2" charset="-78"/>
              </a:rPr>
              <a:t>ویژگی کیفی اطلاعات</a:t>
            </a:r>
            <a:endParaRPr lang="en-US" sz="4000" dirty="0" smtClean="0">
              <a:cs typeface="B Nazanin" pitchFamily="2" charset="-78"/>
            </a:endParaRPr>
          </a:p>
        </p:txBody>
      </p:sp>
      <p:sp>
        <p:nvSpPr>
          <p:cNvPr id="546820" name="Text Box 4"/>
          <p:cNvSpPr txBox="1">
            <a:spLocks noChangeArrowheads="1"/>
          </p:cNvSpPr>
          <p:nvPr/>
        </p:nvSpPr>
        <p:spPr bwMode="auto">
          <a:xfrm>
            <a:off x="6477000" y="3595688"/>
            <a:ext cx="2590800" cy="519112"/>
          </a:xfrm>
          <a:prstGeom prst="rect">
            <a:avLst/>
          </a:prstGeom>
          <a:noFill/>
          <a:ln w="28575" algn="ctr">
            <a:noFill/>
            <a:miter lim="800000"/>
            <a:headEnd/>
            <a:tailEnd/>
          </a:ln>
        </p:spPr>
        <p:txBody>
          <a:bodyPr>
            <a:spAutoFit/>
          </a:bodyPr>
          <a:lstStyle/>
          <a:p>
            <a:pPr algn="r" rtl="1">
              <a:spcBef>
                <a:spcPct val="50000"/>
              </a:spcBef>
            </a:pPr>
            <a:r>
              <a:rPr lang="fa-IR" sz="2800" dirty="0">
                <a:cs typeface="B Nazanin" pitchFamily="2" charset="-78"/>
              </a:rPr>
              <a:t>ویژگی کیفی اطلاعات</a:t>
            </a:r>
            <a:endParaRPr lang="en-US" sz="2800" dirty="0">
              <a:cs typeface="B Nazanin" pitchFamily="2" charset="-78"/>
            </a:endParaRPr>
          </a:p>
        </p:txBody>
      </p:sp>
      <p:sp>
        <p:nvSpPr>
          <p:cNvPr id="546821" name="AutoShape 5"/>
          <p:cNvSpPr>
            <a:spLocks/>
          </p:cNvSpPr>
          <p:nvPr/>
        </p:nvSpPr>
        <p:spPr bwMode="auto">
          <a:xfrm>
            <a:off x="6477000" y="3048000"/>
            <a:ext cx="76200" cy="1676400"/>
          </a:xfrm>
          <a:prstGeom prst="rightBrace">
            <a:avLst>
              <a:gd name="adj1" fmla="val 183333"/>
              <a:gd name="adj2" fmla="val 50000"/>
            </a:avLst>
          </a:prstGeom>
          <a:noFill/>
          <a:ln w="28575">
            <a:solidFill>
              <a:schemeClr val="tx1"/>
            </a:solidFill>
            <a:round/>
            <a:headEnd/>
            <a:tailEnd/>
          </a:ln>
        </p:spPr>
        <p:txBody>
          <a:bodyPr wrap="none" anchor="ctr"/>
          <a:lstStyle/>
          <a:p>
            <a:endParaRPr lang="en-US"/>
          </a:p>
        </p:txBody>
      </p:sp>
      <p:sp>
        <p:nvSpPr>
          <p:cNvPr id="546822" name="Text Box 6"/>
          <p:cNvSpPr txBox="1">
            <a:spLocks noChangeArrowheads="1"/>
          </p:cNvSpPr>
          <p:nvPr/>
        </p:nvSpPr>
        <p:spPr bwMode="auto">
          <a:xfrm>
            <a:off x="3733800" y="4281488"/>
            <a:ext cx="2743200" cy="519112"/>
          </a:xfrm>
          <a:prstGeom prst="rect">
            <a:avLst/>
          </a:prstGeom>
          <a:noFill/>
          <a:ln w="28575" algn="ctr">
            <a:noFill/>
            <a:miter lim="800000"/>
            <a:headEnd/>
            <a:tailEnd/>
          </a:ln>
        </p:spPr>
        <p:txBody>
          <a:bodyPr>
            <a:spAutoFit/>
          </a:bodyPr>
          <a:lstStyle/>
          <a:p>
            <a:pPr algn="r" rtl="1">
              <a:spcBef>
                <a:spcPct val="50000"/>
              </a:spcBef>
            </a:pPr>
            <a:r>
              <a:rPr lang="fa-IR" sz="2800" dirty="0">
                <a:cs typeface="B Nazanin" pitchFamily="2" charset="-78"/>
              </a:rPr>
              <a:t>مربوط به ارائه اطلاعات</a:t>
            </a:r>
            <a:endParaRPr lang="en-US" sz="2800" dirty="0">
              <a:cs typeface="B Nazanin" pitchFamily="2" charset="-78"/>
            </a:endParaRPr>
          </a:p>
        </p:txBody>
      </p:sp>
      <p:sp>
        <p:nvSpPr>
          <p:cNvPr id="546823" name="Text Box 7"/>
          <p:cNvSpPr txBox="1">
            <a:spLocks noChangeArrowheads="1"/>
          </p:cNvSpPr>
          <p:nvPr/>
        </p:nvSpPr>
        <p:spPr bwMode="auto">
          <a:xfrm>
            <a:off x="3352800" y="2895600"/>
            <a:ext cx="3124200" cy="519113"/>
          </a:xfrm>
          <a:prstGeom prst="rect">
            <a:avLst/>
          </a:prstGeom>
          <a:noFill/>
          <a:ln w="28575" algn="ctr">
            <a:noFill/>
            <a:miter lim="800000"/>
            <a:headEnd/>
            <a:tailEnd/>
          </a:ln>
        </p:spPr>
        <p:txBody>
          <a:bodyPr>
            <a:spAutoFit/>
          </a:bodyPr>
          <a:lstStyle/>
          <a:p>
            <a:pPr algn="r" rtl="1">
              <a:spcBef>
                <a:spcPct val="50000"/>
              </a:spcBef>
            </a:pPr>
            <a:r>
              <a:rPr lang="fa-IR" sz="2800" dirty="0">
                <a:cs typeface="B Nazanin" pitchFamily="2" charset="-78"/>
              </a:rPr>
              <a:t>مربوط به محتوای اطلاعات</a:t>
            </a:r>
            <a:endParaRPr lang="en-US" sz="2800" dirty="0">
              <a:cs typeface="B Nazanin" pitchFamily="2" charset="-78"/>
            </a:endParaRPr>
          </a:p>
        </p:txBody>
      </p:sp>
      <p:sp>
        <p:nvSpPr>
          <p:cNvPr id="546824" name="AutoShape 8"/>
          <p:cNvSpPr>
            <a:spLocks/>
          </p:cNvSpPr>
          <p:nvPr/>
        </p:nvSpPr>
        <p:spPr bwMode="auto">
          <a:xfrm>
            <a:off x="3352800" y="2667000"/>
            <a:ext cx="76200" cy="914400"/>
          </a:xfrm>
          <a:prstGeom prst="rightBrace">
            <a:avLst>
              <a:gd name="adj1" fmla="val 100000"/>
              <a:gd name="adj2" fmla="val 50000"/>
            </a:avLst>
          </a:prstGeom>
          <a:noFill/>
          <a:ln w="28575">
            <a:solidFill>
              <a:schemeClr val="tx1"/>
            </a:solidFill>
            <a:round/>
            <a:headEnd/>
            <a:tailEnd/>
          </a:ln>
        </p:spPr>
        <p:txBody>
          <a:bodyPr wrap="none" anchor="ctr"/>
          <a:lstStyle/>
          <a:p>
            <a:pPr algn="ctr"/>
            <a:r>
              <a:rPr lang="fa-IR"/>
              <a:t> </a:t>
            </a:r>
            <a:endParaRPr lang="en-US"/>
          </a:p>
        </p:txBody>
      </p:sp>
      <p:sp>
        <p:nvSpPr>
          <p:cNvPr id="546825" name="Text Box 9"/>
          <p:cNvSpPr txBox="1">
            <a:spLocks noChangeArrowheads="1"/>
          </p:cNvSpPr>
          <p:nvPr/>
        </p:nvSpPr>
        <p:spPr bwMode="auto">
          <a:xfrm>
            <a:off x="1524000" y="2438400"/>
            <a:ext cx="1828800" cy="519113"/>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مربوط بودن</a:t>
            </a:r>
            <a:endParaRPr lang="en-US" sz="2800">
              <a:cs typeface="B Nazanin" pitchFamily="2" charset="-78"/>
            </a:endParaRPr>
          </a:p>
        </p:txBody>
      </p:sp>
      <p:sp>
        <p:nvSpPr>
          <p:cNvPr id="546826" name="Text Box 10"/>
          <p:cNvSpPr txBox="1">
            <a:spLocks noChangeArrowheads="1"/>
          </p:cNvSpPr>
          <p:nvPr/>
        </p:nvSpPr>
        <p:spPr bwMode="auto">
          <a:xfrm>
            <a:off x="1524000" y="3214688"/>
            <a:ext cx="1828800" cy="519112"/>
          </a:xfrm>
          <a:prstGeom prst="rect">
            <a:avLst/>
          </a:prstGeom>
          <a:noFill/>
          <a:ln w="28575" algn="ctr">
            <a:noFill/>
            <a:miter lim="800000"/>
            <a:headEnd/>
            <a:tailEnd/>
          </a:ln>
        </p:spPr>
        <p:txBody>
          <a:bodyPr>
            <a:spAutoFit/>
          </a:bodyPr>
          <a:lstStyle/>
          <a:p>
            <a:pPr algn="r" rtl="1">
              <a:spcBef>
                <a:spcPct val="50000"/>
              </a:spcBef>
            </a:pPr>
            <a:r>
              <a:rPr lang="fa-IR" sz="2800" dirty="0">
                <a:cs typeface="B Nazanin" pitchFamily="2" charset="-78"/>
              </a:rPr>
              <a:t>قابل اتکاء بودن</a:t>
            </a:r>
            <a:endParaRPr lang="en-US" sz="2800" dirty="0">
              <a:cs typeface="B Nazanin" pitchFamily="2" charset="-78"/>
            </a:endParaRPr>
          </a:p>
        </p:txBody>
      </p:sp>
      <p:sp>
        <p:nvSpPr>
          <p:cNvPr id="546827" name="AutoShape 11"/>
          <p:cNvSpPr>
            <a:spLocks/>
          </p:cNvSpPr>
          <p:nvPr/>
        </p:nvSpPr>
        <p:spPr bwMode="auto">
          <a:xfrm>
            <a:off x="3352800" y="4038600"/>
            <a:ext cx="76200" cy="914400"/>
          </a:xfrm>
          <a:prstGeom prst="rightBrace">
            <a:avLst>
              <a:gd name="adj1" fmla="val 100000"/>
              <a:gd name="adj2" fmla="val 50000"/>
            </a:avLst>
          </a:prstGeom>
          <a:noFill/>
          <a:ln w="28575">
            <a:solidFill>
              <a:schemeClr val="tx1"/>
            </a:solidFill>
            <a:round/>
            <a:headEnd/>
            <a:tailEnd/>
          </a:ln>
        </p:spPr>
        <p:txBody>
          <a:bodyPr wrap="none" anchor="ctr"/>
          <a:lstStyle/>
          <a:p>
            <a:pPr algn="ctr"/>
            <a:r>
              <a:rPr lang="fa-IR"/>
              <a:t> </a:t>
            </a:r>
            <a:endParaRPr lang="en-US"/>
          </a:p>
        </p:txBody>
      </p:sp>
      <p:sp>
        <p:nvSpPr>
          <p:cNvPr id="546828" name="Text Box 12"/>
          <p:cNvSpPr txBox="1">
            <a:spLocks noChangeArrowheads="1"/>
          </p:cNvSpPr>
          <p:nvPr/>
        </p:nvSpPr>
        <p:spPr bwMode="auto">
          <a:xfrm>
            <a:off x="1143000" y="3810000"/>
            <a:ext cx="2209800" cy="519113"/>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قابل مقایسه بودن</a:t>
            </a:r>
            <a:endParaRPr lang="en-US" sz="2800">
              <a:cs typeface="B Nazanin" pitchFamily="2" charset="-78"/>
            </a:endParaRPr>
          </a:p>
        </p:txBody>
      </p:sp>
      <p:sp>
        <p:nvSpPr>
          <p:cNvPr id="546829" name="Text Box 13"/>
          <p:cNvSpPr txBox="1">
            <a:spLocks noChangeArrowheads="1"/>
          </p:cNvSpPr>
          <p:nvPr/>
        </p:nvSpPr>
        <p:spPr bwMode="auto">
          <a:xfrm>
            <a:off x="1524000" y="4586288"/>
            <a:ext cx="18288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قابل فهم بودن</a:t>
            </a:r>
            <a:endParaRPr lang="en-US" sz="2800">
              <a:cs typeface="B Nazanin"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46820"/>
                                        </p:tgtEl>
                                        <p:attrNameLst>
                                          <p:attrName>style.visibility</p:attrName>
                                        </p:attrNameLst>
                                      </p:cBhvr>
                                      <p:to>
                                        <p:strVal val="visible"/>
                                      </p:to>
                                    </p:set>
                                    <p:animEffect transition="in" filter="blinds(horizontal)">
                                      <p:cBhvr>
                                        <p:cTn id="7" dur="500"/>
                                        <p:tgtEl>
                                          <p:spTgt spid="546820"/>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46821"/>
                                        </p:tgtEl>
                                        <p:attrNameLst>
                                          <p:attrName>style.visibility</p:attrName>
                                        </p:attrNameLst>
                                      </p:cBhvr>
                                      <p:to>
                                        <p:strVal val="visible"/>
                                      </p:to>
                                    </p:set>
                                    <p:animEffect transition="in" filter="blinds(horizontal)">
                                      <p:cBhvr>
                                        <p:cTn id="11" dur="500"/>
                                        <p:tgtEl>
                                          <p:spTgt spid="546821"/>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46823"/>
                                        </p:tgtEl>
                                        <p:attrNameLst>
                                          <p:attrName>style.visibility</p:attrName>
                                        </p:attrNameLst>
                                      </p:cBhvr>
                                      <p:to>
                                        <p:strVal val="visible"/>
                                      </p:to>
                                    </p:set>
                                    <p:animEffect transition="in" filter="blinds(horizontal)">
                                      <p:cBhvr>
                                        <p:cTn id="15" dur="500"/>
                                        <p:tgtEl>
                                          <p:spTgt spid="546823"/>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46822"/>
                                        </p:tgtEl>
                                        <p:attrNameLst>
                                          <p:attrName>style.visibility</p:attrName>
                                        </p:attrNameLst>
                                      </p:cBhvr>
                                      <p:to>
                                        <p:strVal val="visible"/>
                                      </p:to>
                                    </p:set>
                                    <p:animEffect transition="in" filter="blinds(horizontal)">
                                      <p:cBhvr>
                                        <p:cTn id="19" dur="500"/>
                                        <p:tgtEl>
                                          <p:spTgt spid="546822"/>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546824"/>
                                        </p:tgtEl>
                                        <p:attrNameLst>
                                          <p:attrName>style.visibility</p:attrName>
                                        </p:attrNameLst>
                                      </p:cBhvr>
                                      <p:to>
                                        <p:strVal val="visible"/>
                                      </p:to>
                                    </p:set>
                                    <p:animEffect transition="in" filter="blinds(horizontal)">
                                      <p:cBhvr>
                                        <p:cTn id="23" dur="500"/>
                                        <p:tgtEl>
                                          <p:spTgt spid="546824"/>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546825"/>
                                        </p:tgtEl>
                                        <p:attrNameLst>
                                          <p:attrName>style.visibility</p:attrName>
                                        </p:attrNameLst>
                                      </p:cBhvr>
                                      <p:to>
                                        <p:strVal val="visible"/>
                                      </p:to>
                                    </p:set>
                                    <p:animEffect transition="in" filter="blinds(horizontal)">
                                      <p:cBhvr>
                                        <p:cTn id="27" dur="500"/>
                                        <p:tgtEl>
                                          <p:spTgt spid="546825"/>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546826"/>
                                        </p:tgtEl>
                                        <p:attrNameLst>
                                          <p:attrName>style.visibility</p:attrName>
                                        </p:attrNameLst>
                                      </p:cBhvr>
                                      <p:to>
                                        <p:strVal val="visible"/>
                                      </p:to>
                                    </p:set>
                                    <p:animEffect transition="in" filter="blinds(horizontal)">
                                      <p:cBhvr>
                                        <p:cTn id="31" dur="500"/>
                                        <p:tgtEl>
                                          <p:spTgt spid="546826"/>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546827"/>
                                        </p:tgtEl>
                                        <p:attrNameLst>
                                          <p:attrName>style.visibility</p:attrName>
                                        </p:attrNameLst>
                                      </p:cBhvr>
                                      <p:to>
                                        <p:strVal val="visible"/>
                                      </p:to>
                                    </p:set>
                                    <p:animEffect transition="in" filter="blinds(horizontal)">
                                      <p:cBhvr>
                                        <p:cTn id="35" dur="500"/>
                                        <p:tgtEl>
                                          <p:spTgt spid="546827"/>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546828"/>
                                        </p:tgtEl>
                                        <p:attrNameLst>
                                          <p:attrName>style.visibility</p:attrName>
                                        </p:attrNameLst>
                                      </p:cBhvr>
                                      <p:to>
                                        <p:strVal val="visible"/>
                                      </p:to>
                                    </p:set>
                                    <p:animEffect transition="in" filter="blinds(horizontal)">
                                      <p:cBhvr>
                                        <p:cTn id="39" dur="500"/>
                                        <p:tgtEl>
                                          <p:spTgt spid="546828"/>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546829"/>
                                        </p:tgtEl>
                                        <p:attrNameLst>
                                          <p:attrName>style.visibility</p:attrName>
                                        </p:attrNameLst>
                                      </p:cBhvr>
                                      <p:to>
                                        <p:strVal val="visible"/>
                                      </p:to>
                                    </p:set>
                                    <p:animEffect transition="in" filter="blinds(horizontal)">
                                      <p:cBhvr>
                                        <p:cTn id="43" dur="500"/>
                                        <p:tgtEl>
                                          <p:spTgt spid="5468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6820" grpId="0"/>
      <p:bldP spid="546821" grpId="0" animBg="1"/>
      <p:bldP spid="546822" grpId="0"/>
      <p:bldP spid="546823" grpId="0"/>
      <p:bldP spid="546824" grpId="0" animBg="1"/>
      <p:bldP spid="546825" grpId="0"/>
      <p:bldP spid="546826" grpId="0"/>
      <p:bldP spid="546827" grpId="0" animBg="1"/>
      <p:bldP spid="546828" grpId="0"/>
      <p:bldP spid="54682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400" dirty="0" smtClean="0"/>
              <a:t>ویژگیهای کیفی مربوط به محتوای اطلاعات</a:t>
            </a:r>
            <a:endParaRPr lang="en-US" dirty="0" smtClean="0"/>
          </a:p>
        </p:txBody>
      </p:sp>
      <p:sp>
        <p:nvSpPr>
          <p:cNvPr id="3" name="Content Placeholder 2"/>
          <p:cNvSpPr>
            <a:spLocks noGrp="1"/>
          </p:cNvSpPr>
          <p:nvPr>
            <p:ph idx="1"/>
          </p:nvPr>
        </p:nvSpPr>
        <p:spPr/>
        <p:txBody>
          <a:bodyPr/>
          <a:lstStyle/>
          <a:p>
            <a:pPr algn="r">
              <a:buNone/>
            </a:pPr>
            <a:r>
              <a:rPr lang="fa-IR" sz="3600" dirty="0" smtClean="0"/>
              <a:t> </a:t>
            </a:r>
            <a:endParaRPr lang="en-US" sz="3600" dirty="0" smtClean="0"/>
          </a:p>
          <a:p>
            <a:pPr algn="r">
              <a:buNone/>
            </a:pPr>
            <a:r>
              <a:rPr lang="fa-IR" sz="3600" dirty="0" smtClean="0"/>
              <a:t> الف - مربوط بودن   ب قابلیت اتکا </a:t>
            </a:r>
            <a:endParaRPr lang="en-US" sz="3600" dirty="0"/>
          </a:p>
        </p:txBody>
      </p:sp>
    </p:spTree>
  </p:cSld>
  <p:clrMapOvr>
    <a:masterClrMapping/>
  </p:clrMapOvr>
  <p:transition>
    <p:wheel spokes="3"/>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53408"/>
          </a:xfrm>
        </p:spPr>
        <p:txBody>
          <a:bodyPr>
            <a:normAutofit/>
          </a:bodyPr>
          <a:lstStyle/>
          <a:p>
            <a:pPr algn="ctr"/>
            <a:r>
              <a:rPr lang="fa-IR" b="1" dirty="0" smtClean="0"/>
              <a:t>مربوط بودن:</a:t>
            </a:r>
            <a:r>
              <a:rPr lang="en-US" dirty="0" smtClean="0"/>
              <a:t/>
            </a:r>
            <a:br>
              <a:rPr lang="en-US" dirty="0" smtClean="0"/>
            </a:br>
            <a:endParaRPr lang="en-US" dirty="0"/>
          </a:p>
        </p:txBody>
      </p:sp>
      <p:sp>
        <p:nvSpPr>
          <p:cNvPr id="3" name="Content Placeholder 2"/>
          <p:cNvSpPr>
            <a:spLocks noGrp="1"/>
          </p:cNvSpPr>
          <p:nvPr>
            <p:ph idx="1"/>
          </p:nvPr>
        </p:nvSpPr>
        <p:spPr>
          <a:xfrm>
            <a:off x="457200" y="1928802"/>
            <a:ext cx="8472518" cy="4395798"/>
          </a:xfrm>
        </p:spPr>
        <p:txBody>
          <a:bodyPr/>
          <a:lstStyle/>
          <a:p>
            <a:pPr algn="r">
              <a:buNone/>
            </a:pPr>
            <a:r>
              <a:rPr lang="fa-IR" dirty="0" smtClean="0"/>
              <a:t> </a:t>
            </a:r>
            <a:endParaRPr lang="en-US" sz="3200" dirty="0" smtClean="0"/>
          </a:p>
          <a:p>
            <a:pPr algn="r">
              <a:buNone/>
            </a:pPr>
            <a:r>
              <a:rPr lang="fa-IR" sz="3200" dirty="0" smtClean="0"/>
              <a:t>اطلاعاتی مربوط تلقی می شود که بر ارزیابی استفاده کنند گان نسبت به وقایع گذشته ،حال ورویدادهای آتی تاثیر گذاشته وموجب تایید ،تعدیل ویا رد آن را فراهم ساخته وبتواند بر تصمیمات اقتصادی استفاده کنندگان موثر واقع شود.</a:t>
            </a:r>
            <a:endParaRPr lang="en-US" sz="3200" dirty="0" smtClean="0"/>
          </a:p>
          <a:p>
            <a:pPr algn="r"/>
            <a:endParaRPr lang="en-US"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lstStyle/>
          <a:p>
            <a:pPr algn="ctr"/>
            <a:r>
              <a:rPr lang="fa-IR" dirty="0" smtClean="0"/>
              <a:t>فصل اول</a:t>
            </a:r>
            <a:endParaRPr lang="en-US" dirty="0"/>
          </a:p>
        </p:txBody>
      </p:sp>
      <p:sp>
        <p:nvSpPr>
          <p:cNvPr id="3" name="Content Placeholder 2"/>
          <p:cNvSpPr>
            <a:spLocks noGrp="1"/>
          </p:cNvSpPr>
          <p:nvPr>
            <p:ph idx="1"/>
          </p:nvPr>
        </p:nvSpPr>
        <p:spPr/>
        <p:txBody>
          <a:bodyPr/>
          <a:lstStyle/>
          <a:p>
            <a:pPr algn="r">
              <a:buNone/>
            </a:pPr>
            <a:r>
              <a:rPr lang="fa-IR" dirty="0" smtClean="0"/>
              <a:t/>
            </a:r>
            <a:br>
              <a:rPr lang="fa-IR" dirty="0" smtClean="0"/>
            </a:br>
            <a:r>
              <a:rPr lang="fa-IR" dirty="0" smtClean="0"/>
              <a:t>بسط و تکامل مبانی نظری و عملی حسابداری وگزارشگری مالی</a:t>
            </a:r>
            <a:endParaRPr lang="en-US" dirty="0" smtClean="0"/>
          </a:p>
          <a:p>
            <a:pPr algn="r">
              <a:buNone/>
            </a:pPr>
            <a:r>
              <a:rPr lang="fa-IR" dirty="0" smtClean="0"/>
              <a:t>هدف کلی :</a:t>
            </a:r>
            <a:endParaRPr lang="en-US" dirty="0" smtClean="0"/>
          </a:p>
          <a:p>
            <a:pPr algn="r">
              <a:buNone/>
            </a:pPr>
            <a:r>
              <a:rPr lang="fa-IR" dirty="0" smtClean="0"/>
              <a:t>آشنایی با مفهوم حسابداری</a:t>
            </a:r>
            <a:endParaRPr lang="en-US" dirty="0" smtClean="0"/>
          </a:p>
          <a:p>
            <a:pPr algn="r">
              <a:buNone/>
            </a:pPr>
            <a:r>
              <a:rPr lang="fa-IR" dirty="0" smtClean="0"/>
              <a:t>آشنایی با اصول ومفروضات و قواعد حاکم بر حسابداری</a:t>
            </a:r>
            <a:endParaRPr lang="en-US" dirty="0" smtClean="0"/>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1"/>
          <p:cNvSpPr>
            <a:spLocks noGrp="1"/>
          </p:cNvSpPr>
          <p:nvPr>
            <p:ph type="sldNum" sz="quarter" idx="10"/>
          </p:nvPr>
        </p:nvSpPr>
        <p:spPr/>
        <p:txBody>
          <a:bodyPr/>
          <a:lstStyle/>
          <a:p>
            <a:pPr>
              <a:defRPr/>
            </a:pPr>
            <a:fld id="{2C769112-14CC-499E-BEB3-E2DCFC91241E}" type="slidenum">
              <a:rPr lang="ar-SA"/>
              <a:pPr>
                <a:defRPr/>
              </a:pPr>
              <a:t>30</a:t>
            </a:fld>
            <a:endParaRPr lang="en-US"/>
          </a:p>
        </p:txBody>
      </p:sp>
      <p:sp>
        <p:nvSpPr>
          <p:cNvPr id="45059" name="Rectangle 2"/>
          <p:cNvSpPr>
            <a:spLocks noGrp="1" noChangeArrowheads="1"/>
          </p:cNvSpPr>
          <p:nvPr>
            <p:ph type="title" idx="4294967295"/>
          </p:nvPr>
        </p:nvSpPr>
        <p:spPr>
          <a:xfrm>
            <a:off x="457200" y="704088"/>
            <a:ext cx="8229600" cy="1796218"/>
          </a:xfrm>
        </p:spPr>
        <p:txBody>
          <a:bodyPr>
            <a:normAutofit/>
          </a:bodyPr>
          <a:lstStyle/>
          <a:p>
            <a:pPr algn="ctr" eaLnBrk="1" hangingPunct="1"/>
            <a:r>
              <a:rPr lang="fa-IR" sz="4400" dirty="0" smtClean="0">
                <a:cs typeface="B Nazanin" pitchFamily="2" charset="-78"/>
              </a:rPr>
              <a:t>مربوط بودن</a:t>
            </a:r>
            <a:endParaRPr lang="en-US" sz="4400" dirty="0" smtClean="0">
              <a:cs typeface="B Nazanin" pitchFamily="2" charset="-78"/>
            </a:endParaRPr>
          </a:p>
        </p:txBody>
      </p:sp>
      <p:sp>
        <p:nvSpPr>
          <p:cNvPr id="549892" name="Text Box 4"/>
          <p:cNvSpPr txBox="1">
            <a:spLocks noChangeArrowheads="1"/>
          </p:cNvSpPr>
          <p:nvPr/>
        </p:nvSpPr>
        <p:spPr bwMode="auto">
          <a:xfrm>
            <a:off x="5791200" y="3595688"/>
            <a:ext cx="32766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ویژگی مربوط بودن اطلاعات</a:t>
            </a:r>
            <a:endParaRPr lang="en-US" sz="2800">
              <a:cs typeface="B Nazanin" pitchFamily="2" charset="-78"/>
            </a:endParaRPr>
          </a:p>
        </p:txBody>
      </p:sp>
      <p:sp>
        <p:nvSpPr>
          <p:cNvPr id="549893" name="AutoShape 5"/>
          <p:cNvSpPr>
            <a:spLocks/>
          </p:cNvSpPr>
          <p:nvPr/>
        </p:nvSpPr>
        <p:spPr bwMode="auto">
          <a:xfrm>
            <a:off x="5867400" y="3048000"/>
            <a:ext cx="76200" cy="1676400"/>
          </a:xfrm>
          <a:prstGeom prst="rightBrace">
            <a:avLst>
              <a:gd name="adj1" fmla="val 183333"/>
              <a:gd name="adj2" fmla="val 50000"/>
            </a:avLst>
          </a:prstGeom>
          <a:noFill/>
          <a:ln w="28575">
            <a:solidFill>
              <a:schemeClr val="tx1"/>
            </a:solidFill>
            <a:round/>
            <a:headEnd/>
            <a:tailEnd/>
          </a:ln>
        </p:spPr>
        <p:txBody>
          <a:bodyPr wrap="none" anchor="ctr"/>
          <a:lstStyle/>
          <a:p>
            <a:endParaRPr lang="en-US"/>
          </a:p>
        </p:txBody>
      </p:sp>
      <p:sp>
        <p:nvSpPr>
          <p:cNvPr id="549894" name="Text Box 6"/>
          <p:cNvSpPr txBox="1">
            <a:spLocks noChangeArrowheads="1"/>
          </p:cNvSpPr>
          <p:nvPr/>
        </p:nvSpPr>
        <p:spPr bwMode="auto">
          <a:xfrm>
            <a:off x="2819400" y="4281488"/>
            <a:ext cx="30480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انتخاب خاصه اندازه گیری</a:t>
            </a:r>
            <a:endParaRPr lang="en-US" sz="2800">
              <a:cs typeface="B Nazanin" pitchFamily="2" charset="-78"/>
            </a:endParaRPr>
          </a:p>
        </p:txBody>
      </p:sp>
      <p:sp>
        <p:nvSpPr>
          <p:cNvPr id="549895" name="Text Box 7"/>
          <p:cNvSpPr txBox="1">
            <a:spLocks noChangeArrowheads="1"/>
          </p:cNvSpPr>
          <p:nvPr/>
        </p:nvSpPr>
        <p:spPr bwMode="auto">
          <a:xfrm>
            <a:off x="2667000" y="2895600"/>
            <a:ext cx="3124200" cy="519113"/>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به موقع بودن</a:t>
            </a:r>
            <a:endParaRPr lang="en-US" sz="2800">
              <a:cs typeface="B Nazanin" pitchFamily="2" charset="-78"/>
            </a:endParaRPr>
          </a:p>
        </p:txBody>
      </p:sp>
      <p:sp>
        <p:nvSpPr>
          <p:cNvPr id="549902" name="Text Box 14"/>
          <p:cNvSpPr txBox="1">
            <a:spLocks noChangeArrowheads="1"/>
          </p:cNvSpPr>
          <p:nvPr/>
        </p:nvSpPr>
        <p:spPr bwMode="auto">
          <a:xfrm>
            <a:off x="2667000" y="3595688"/>
            <a:ext cx="3124200" cy="519112"/>
          </a:xfrm>
          <a:prstGeom prst="rect">
            <a:avLst/>
          </a:prstGeom>
          <a:noFill/>
          <a:ln w="28575" algn="ctr">
            <a:noFill/>
            <a:miter lim="800000"/>
            <a:headEnd/>
            <a:tailEnd/>
          </a:ln>
        </p:spPr>
        <p:txBody>
          <a:bodyPr>
            <a:spAutoFit/>
          </a:bodyPr>
          <a:lstStyle/>
          <a:p>
            <a:pPr algn="r" rtl="1">
              <a:spcBef>
                <a:spcPct val="50000"/>
              </a:spcBef>
            </a:pPr>
            <a:r>
              <a:rPr lang="fa-IR" sz="2800" dirty="0">
                <a:cs typeface="B Nazanin" pitchFamily="2" charset="-78"/>
              </a:rPr>
              <a:t>سودمندی در پیش بینی</a:t>
            </a:r>
            <a:endParaRPr lang="en-US" sz="2800" dirty="0">
              <a:cs typeface="B Nazanin"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49892"/>
                                        </p:tgtEl>
                                        <p:attrNameLst>
                                          <p:attrName>style.visibility</p:attrName>
                                        </p:attrNameLst>
                                      </p:cBhvr>
                                      <p:to>
                                        <p:strVal val="visible"/>
                                      </p:to>
                                    </p:set>
                                    <p:animEffect transition="in" filter="blinds(horizontal)">
                                      <p:cBhvr>
                                        <p:cTn id="7" dur="500"/>
                                        <p:tgtEl>
                                          <p:spTgt spid="549892"/>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49893"/>
                                        </p:tgtEl>
                                        <p:attrNameLst>
                                          <p:attrName>style.visibility</p:attrName>
                                        </p:attrNameLst>
                                      </p:cBhvr>
                                      <p:to>
                                        <p:strVal val="visible"/>
                                      </p:to>
                                    </p:set>
                                    <p:animEffect transition="in" filter="blinds(horizontal)">
                                      <p:cBhvr>
                                        <p:cTn id="11" dur="500"/>
                                        <p:tgtEl>
                                          <p:spTgt spid="549893"/>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49895"/>
                                        </p:tgtEl>
                                        <p:attrNameLst>
                                          <p:attrName>style.visibility</p:attrName>
                                        </p:attrNameLst>
                                      </p:cBhvr>
                                      <p:to>
                                        <p:strVal val="visible"/>
                                      </p:to>
                                    </p:set>
                                    <p:animEffect transition="in" filter="blinds(horizontal)">
                                      <p:cBhvr>
                                        <p:cTn id="15" dur="500"/>
                                        <p:tgtEl>
                                          <p:spTgt spid="549895"/>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49902"/>
                                        </p:tgtEl>
                                        <p:attrNameLst>
                                          <p:attrName>style.visibility</p:attrName>
                                        </p:attrNameLst>
                                      </p:cBhvr>
                                      <p:to>
                                        <p:strVal val="visible"/>
                                      </p:to>
                                    </p:set>
                                    <p:animEffect transition="in" filter="blinds(horizontal)">
                                      <p:cBhvr>
                                        <p:cTn id="19" dur="500"/>
                                        <p:tgtEl>
                                          <p:spTgt spid="549902"/>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549894"/>
                                        </p:tgtEl>
                                        <p:attrNameLst>
                                          <p:attrName>style.visibility</p:attrName>
                                        </p:attrNameLst>
                                      </p:cBhvr>
                                      <p:to>
                                        <p:strVal val="visible"/>
                                      </p:to>
                                    </p:set>
                                    <p:animEffect transition="in" filter="blinds(horizontal)">
                                      <p:cBhvr>
                                        <p:cTn id="23" dur="500"/>
                                        <p:tgtEl>
                                          <p:spTgt spid="54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9892" grpId="0"/>
      <p:bldP spid="549893" grpId="0" animBg="1"/>
      <p:bldP spid="549894" grpId="0"/>
      <p:bldP spid="549895" grpId="0"/>
      <p:bldP spid="54990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53408"/>
          </a:xfrm>
        </p:spPr>
        <p:txBody>
          <a:bodyPr>
            <a:normAutofit fontScale="90000"/>
          </a:bodyPr>
          <a:lstStyle/>
          <a:p>
            <a:pPr algn="ctr"/>
            <a:r>
              <a:rPr lang="fa-IR" dirty="0" smtClean="0"/>
              <a:t>به موقع بودن:</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928802"/>
            <a:ext cx="8472518" cy="4395798"/>
          </a:xfrm>
        </p:spPr>
        <p:txBody>
          <a:bodyPr/>
          <a:lstStyle/>
          <a:p>
            <a:pPr algn="r">
              <a:buNone/>
            </a:pPr>
            <a:r>
              <a:rPr lang="fa-IR" sz="3200" dirty="0" smtClean="0"/>
              <a:t>بسیاری از اطلاعات مالی نسبت به گذشت زمان حساس بوده وبعضا با مرور زمان ارزش وسود مندی خود را در تصمیم گیریها ازدست می دهند .بنابراین اطلاعات مالی باید درزمان مناسب دردسترس استفاده کنندگان قرار گیرد.</a:t>
            </a:r>
            <a:endParaRPr lang="en-US" sz="3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dirty="0" smtClean="0"/>
              <a:t>سود مندی در پیش بینی:</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a:buNone/>
            </a:pPr>
            <a:r>
              <a:rPr lang="fa-IR" sz="3600" dirty="0" smtClean="0"/>
              <a:t>اطلاعات مالی باید به گونه ای فراهم شود که استفاده کنندگان را در پیش بینی نتایج حاصل از فعالیتهای جاری و آتی یک واحد انتفاعی کمک نماید. </a:t>
            </a:r>
            <a:endParaRPr lang="en-US" sz="3600" dirty="0" smtClean="0"/>
          </a:p>
          <a:p>
            <a:pPr algn="justLow" rtl="1">
              <a:buNone/>
            </a:pPr>
            <a:endParaRPr lang="en-US" dirty="0"/>
          </a:p>
        </p:txBody>
      </p:sp>
    </p:spTree>
  </p:cSld>
  <p:clrMapOvr>
    <a:masterClrMapping/>
  </p:clrMapOvr>
  <p:transition>
    <p:zoom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010532"/>
          </a:xfrm>
        </p:spPr>
        <p:txBody>
          <a:bodyPr>
            <a:normAutofit/>
          </a:bodyPr>
          <a:lstStyle/>
          <a:p>
            <a:pPr algn="ctr"/>
            <a:r>
              <a:rPr lang="fa-IR" dirty="0" smtClean="0"/>
              <a:t>انتخاب خاصه اندازه گیری:</a:t>
            </a:r>
            <a:r>
              <a:rPr lang="en-US" dirty="0" smtClean="0"/>
              <a:t/>
            </a:r>
            <a:br>
              <a:rPr lang="en-US" dirty="0" smtClean="0"/>
            </a:br>
            <a:endParaRPr lang="en-US" dirty="0"/>
          </a:p>
        </p:txBody>
      </p:sp>
      <p:sp>
        <p:nvSpPr>
          <p:cNvPr id="3" name="Content Placeholder 2"/>
          <p:cNvSpPr>
            <a:spLocks noGrp="1"/>
          </p:cNvSpPr>
          <p:nvPr>
            <p:ph idx="1"/>
          </p:nvPr>
        </p:nvSpPr>
        <p:spPr>
          <a:xfrm>
            <a:off x="285720" y="2071678"/>
            <a:ext cx="8229600" cy="4389120"/>
          </a:xfrm>
        </p:spPr>
        <p:txBody>
          <a:bodyPr/>
          <a:lstStyle/>
          <a:p>
            <a:pPr algn="justLow" rtl="1">
              <a:buNone/>
            </a:pPr>
            <a:r>
              <a:rPr lang="fa-IR" sz="3200" dirty="0" smtClean="0"/>
              <a:t>  جهت سنجش ارزش اقلام گزارشهای مالی، خواص متعددی(بهای تمام شده ،ارزش متعارف،ارزش دفتری  و........)می تواند مورد استفاده قرار گیرد .انتخاب خاصه  </a:t>
            </a:r>
          </a:p>
          <a:p>
            <a:pPr algn="justLow" rtl="1">
              <a:buNone/>
            </a:pPr>
            <a:r>
              <a:rPr lang="fa-IR" sz="3200" dirty="0" smtClean="0"/>
              <a:t> ای که قرار است درصورتهای مالی آورده شود باید مبتنی بر</a:t>
            </a:r>
          </a:p>
          <a:p>
            <a:pPr algn="justLow" rtl="1">
              <a:buNone/>
            </a:pPr>
            <a:r>
              <a:rPr lang="fa-IR" sz="3200" dirty="0" smtClean="0"/>
              <a:t> مربوط بودن آن به تصمیمات استفاده کنندگان باشد.</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143008"/>
          </a:xfrm>
        </p:spPr>
        <p:txBody>
          <a:bodyPr/>
          <a:lstStyle/>
          <a:p>
            <a:pPr algn="ctr"/>
            <a:r>
              <a:rPr lang="fa-IR" dirty="0" smtClean="0"/>
              <a:t>قابلیت اتکا</a:t>
            </a:r>
            <a:endParaRPr lang="en-US" dirty="0"/>
          </a:p>
        </p:txBody>
      </p:sp>
      <p:sp>
        <p:nvSpPr>
          <p:cNvPr id="3" name="Content Placeholder 2"/>
          <p:cNvSpPr>
            <a:spLocks noGrp="1"/>
          </p:cNvSpPr>
          <p:nvPr>
            <p:ph idx="1"/>
          </p:nvPr>
        </p:nvSpPr>
        <p:spPr/>
        <p:txBody>
          <a:bodyPr/>
          <a:lstStyle/>
          <a:p>
            <a:pPr algn="justLow" rtl="1">
              <a:buNone/>
            </a:pPr>
            <a:r>
              <a:rPr lang="fa-IR" sz="3600" dirty="0" smtClean="0"/>
              <a:t>   اطلاعات مالی زمانی قابل اتکا تلقی می گردد که دور از هرگونه اشتباه بااهمیت باشد و به شکل منصفانه و بی طرفانه تهیه شده و به طور صادقانه مبین ارزشهای مورد انتظار باشد </a:t>
            </a:r>
            <a:endParaRPr lang="en-US" sz="3600" dirty="0" smtClean="0"/>
          </a:p>
          <a:p>
            <a:endParaRPr lang="en-US" dirty="0"/>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a:spLocks noGrp="1"/>
          </p:cNvSpPr>
          <p:nvPr>
            <p:ph type="sldNum" sz="quarter" idx="10"/>
          </p:nvPr>
        </p:nvSpPr>
        <p:spPr/>
        <p:txBody>
          <a:bodyPr/>
          <a:lstStyle/>
          <a:p>
            <a:pPr>
              <a:defRPr/>
            </a:pPr>
            <a:fld id="{D2E2C45F-F2D0-4E97-885E-50ABA35010DB}" type="slidenum">
              <a:rPr lang="ar-SA"/>
              <a:pPr>
                <a:defRPr/>
              </a:pPr>
              <a:t>35</a:t>
            </a:fld>
            <a:endParaRPr lang="en-US"/>
          </a:p>
        </p:txBody>
      </p:sp>
      <p:sp>
        <p:nvSpPr>
          <p:cNvPr id="50179" name="Rectangle 2"/>
          <p:cNvSpPr>
            <a:spLocks noGrp="1" noChangeArrowheads="1"/>
          </p:cNvSpPr>
          <p:nvPr>
            <p:ph type="title" idx="4294967295"/>
          </p:nvPr>
        </p:nvSpPr>
        <p:spPr>
          <a:xfrm>
            <a:off x="457200" y="704088"/>
            <a:ext cx="8229600" cy="1510466"/>
          </a:xfrm>
        </p:spPr>
        <p:txBody>
          <a:bodyPr/>
          <a:lstStyle/>
          <a:p>
            <a:pPr algn="ctr" eaLnBrk="1" hangingPunct="1"/>
            <a:r>
              <a:rPr lang="fa-IR" dirty="0" smtClean="0">
                <a:cs typeface="B Nazanin" pitchFamily="2" charset="-78"/>
              </a:rPr>
              <a:t>قابلیت اتکاء</a:t>
            </a:r>
            <a:endParaRPr lang="en-US" dirty="0" smtClean="0">
              <a:cs typeface="B Nazanin" pitchFamily="2" charset="-78"/>
            </a:endParaRPr>
          </a:p>
        </p:txBody>
      </p:sp>
      <p:sp>
        <p:nvSpPr>
          <p:cNvPr id="555011" name="Text Box 3"/>
          <p:cNvSpPr txBox="1">
            <a:spLocks noChangeArrowheads="1"/>
          </p:cNvSpPr>
          <p:nvPr/>
        </p:nvSpPr>
        <p:spPr bwMode="auto">
          <a:xfrm>
            <a:off x="5943600" y="3886200"/>
            <a:ext cx="2286000" cy="519113"/>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ویژگی قابلیت اتکاء</a:t>
            </a:r>
            <a:endParaRPr lang="en-US" sz="2800">
              <a:cs typeface="B Nazanin" pitchFamily="2" charset="-78"/>
            </a:endParaRPr>
          </a:p>
        </p:txBody>
      </p:sp>
      <p:sp>
        <p:nvSpPr>
          <p:cNvPr id="555012" name="AutoShape 4"/>
          <p:cNvSpPr>
            <a:spLocks/>
          </p:cNvSpPr>
          <p:nvPr/>
        </p:nvSpPr>
        <p:spPr bwMode="auto">
          <a:xfrm>
            <a:off x="5867400" y="3048000"/>
            <a:ext cx="76200" cy="2209800"/>
          </a:xfrm>
          <a:prstGeom prst="rightBrace">
            <a:avLst>
              <a:gd name="adj1" fmla="val 241667"/>
              <a:gd name="adj2" fmla="val 50000"/>
            </a:avLst>
          </a:prstGeom>
          <a:noFill/>
          <a:ln w="28575">
            <a:solidFill>
              <a:schemeClr val="tx1"/>
            </a:solidFill>
            <a:round/>
            <a:headEnd/>
            <a:tailEnd/>
          </a:ln>
        </p:spPr>
        <p:txBody>
          <a:bodyPr wrap="none" anchor="ctr"/>
          <a:lstStyle/>
          <a:p>
            <a:endParaRPr lang="en-US"/>
          </a:p>
        </p:txBody>
      </p:sp>
      <p:sp>
        <p:nvSpPr>
          <p:cNvPr id="555013" name="Text Box 5"/>
          <p:cNvSpPr txBox="1">
            <a:spLocks noChangeArrowheads="1"/>
          </p:cNvSpPr>
          <p:nvPr/>
        </p:nvSpPr>
        <p:spPr bwMode="auto">
          <a:xfrm>
            <a:off x="2819400" y="4281488"/>
            <a:ext cx="30480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صحیح بودن</a:t>
            </a:r>
            <a:endParaRPr lang="en-US" sz="2800">
              <a:cs typeface="B Nazanin" pitchFamily="2" charset="-78"/>
            </a:endParaRPr>
          </a:p>
        </p:txBody>
      </p:sp>
      <p:sp>
        <p:nvSpPr>
          <p:cNvPr id="555014" name="Text Box 6"/>
          <p:cNvSpPr txBox="1">
            <a:spLocks noChangeArrowheads="1"/>
          </p:cNvSpPr>
          <p:nvPr/>
        </p:nvSpPr>
        <p:spPr bwMode="auto">
          <a:xfrm>
            <a:off x="2667000" y="2895600"/>
            <a:ext cx="3124200" cy="519113"/>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بی طرفانه بودن</a:t>
            </a:r>
            <a:endParaRPr lang="en-US" sz="2800">
              <a:cs typeface="B Nazanin" pitchFamily="2" charset="-78"/>
            </a:endParaRPr>
          </a:p>
        </p:txBody>
      </p:sp>
      <p:sp>
        <p:nvSpPr>
          <p:cNvPr id="555015" name="Text Box 7"/>
          <p:cNvSpPr txBox="1">
            <a:spLocks noChangeArrowheads="1"/>
          </p:cNvSpPr>
          <p:nvPr/>
        </p:nvSpPr>
        <p:spPr bwMode="auto">
          <a:xfrm>
            <a:off x="2667000" y="3595688"/>
            <a:ext cx="31242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کامل بودن</a:t>
            </a:r>
            <a:endParaRPr lang="en-US" sz="2800">
              <a:cs typeface="B Nazanin" pitchFamily="2" charset="-78"/>
            </a:endParaRPr>
          </a:p>
        </p:txBody>
      </p:sp>
      <p:sp>
        <p:nvSpPr>
          <p:cNvPr id="555016" name="Text Box 8"/>
          <p:cNvSpPr txBox="1">
            <a:spLocks noChangeArrowheads="1"/>
          </p:cNvSpPr>
          <p:nvPr/>
        </p:nvSpPr>
        <p:spPr bwMode="auto">
          <a:xfrm>
            <a:off x="2819400" y="4891088"/>
            <a:ext cx="3048000" cy="519112"/>
          </a:xfrm>
          <a:prstGeom prst="rect">
            <a:avLst/>
          </a:prstGeom>
          <a:noFill/>
          <a:ln w="28575" algn="ctr">
            <a:noFill/>
            <a:miter lim="800000"/>
            <a:headEnd/>
            <a:tailEnd/>
          </a:ln>
        </p:spPr>
        <p:txBody>
          <a:bodyPr>
            <a:spAutoFit/>
          </a:bodyPr>
          <a:lstStyle/>
          <a:p>
            <a:pPr algn="r" rtl="1">
              <a:spcBef>
                <a:spcPct val="50000"/>
              </a:spcBef>
            </a:pPr>
            <a:r>
              <a:rPr lang="fa-IR" sz="2800">
                <a:cs typeface="B Nazanin" pitchFamily="2" charset="-78"/>
              </a:rPr>
              <a:t>رجحان محتوا بر شکل</a:t>
            </a:r>
            <a:endParaRPr lang="en-US" sz="2800">
              <a:cs typeface="B Nazanin"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55011"/>
                                        </p:tgtEl>
                                        <p:attrNameLst>
                                          <p:attrName>style.visibility</p:attrName>
                                        </p:attrNameLst>
                                      </p:cBhvr>
                                      <p:to>
                                        <p:strVal val="visible"/>
                                      </p:to>
                                    </p:set>
                                    <p:animEffect transition="in" filter="blinds(horizontal)">
                                      <p:cBhvr>
                                        <p:cTn id="7" dur="500"/>
                                        <p:tgtEl>
                                          <p:spTgt spid="555011"/>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55012"/>
                                        </p:tgtEl>
                                        <p:attrNameLst>
                                          <p:attrName>style.visibility</p:attrName>
                                        </p:attrNameLst>
                                      </p:cBhvr>
                                      <p:to>
                                        <p:strVal val="visible"/>
                                      </p:to>
                                    </p:set>
                                    <p:animEffect transition="in" filter="blinds(horizontal)">
                                      <p:cBhvr>
                                        <p:cTn id="11" dur="500"/>
                                        <p:tgtEl>
                                          <p:spTgt spid="555012"/>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55014"/>
                                        </p:tgtEl>
                                        <p:attrNameLst>
                                          <p:attrName>style.visibility</p:attrName>
                                        </p:attrNameLst>
                                      </p:cBhvr>
                                      <p:to>
                                        <p:strVal val="visible"/>
                                      </p:to>
                                    </p:set>
                                    <p:animEffect transition="in" filter="blinds(horizontal)">
                                      <p:cBhvr>
                                        <p:cTn id="15" dur="500"/>
                                        <p:tgtEl>
                                          <p:spTgt spid="555014"/>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55015"/>
                                        </p:tgtEl>
                                        <p:attrNameLst>
                                          <p:attrName>style.visibility</p:attrName>
                                        </p:attrNameLst>
                                      </p:cBhvr>
                                      <p:to>
                                        <p:strVal val="visible"/>
                                      </p:to>
                                    </p:set>
                                    <p:animEffect transition="in" filter="blinds(horizontal)">
                                      <p:cBhvr>
                                        <p:cTn id="19" dur="500"/>
                                        <p:tgtEl>
                                          <p:spTgt spid="555015"/>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555013"/>
                                        </p:tgtEl>
                                        <p:attrNameLst>
                                          <p:attrName>style.visibility</p:attrName>
                                        </p:attrNameLst>
                                      </p:cBhvr>
                                      <p:to>
                                        <p:strVal val="visible"/>
                                      </p:to>
                                    </p:set>
                                    <p:animEffect transition="in" filter="blinds(horizontal)">
                                      <p:cBhvr>
                                        <p:cTn id="23" dur="500"/>
                                        <p:tgtEl>
                                          <p:spTgt spid="555013"/>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555016"/>
                                        </p:tgtEl>
                                        <p:attrNameLst>
                                          <p:attrName>style.visibility</p:attrName>
                                        </p:attrNameLst>
                                      </p:cBhvr>
                                      <p:to>
                                        <p:strVal val="visible"/>
                                      </p:to>
                                    </p:set>
                                    <p:animEffect transition="in" filter="blinds(horizontal)">
                                      <p:cBhvr>
                                        <p:cTn id="27" dur="500"/>
                                        <p:tgtEl>
                                          <p:spTgt spid="555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011" grpId="0"/>
      <p:bldP spid="555012" grpId="0" animBg="1"/>
      <p:bldP spid="555013" grpId="0"/>
      <p:bldP spid="555014" grpId="0"/>
      <p:bldP spid="555015" grpId="0"/>
      <p:bldP spid="5550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2500330"/>
          </a:xfrm>
        </p:spPr>
        <p:txBody>
          <a:bodyPr>
            <a:normAutofit/>
          </a:bodyPr>
          <a:lstStyle/>
          <a:p>
            <a:pPr algn="ctr"/>
            <a:r>
              <a:rPr lang="fa-IR" dirty="0" smtClean="0"/>
              <a:t>بی طرفانه بودن:</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457200" y="1928802"/>
            <a:ext cx="8472518" cy="4395798"/>
          </a:xfrm>
        </p:spPr>
        <p:txBody>
          <a:bodyPr/>
          <a:lstStyle/>
          <a:p>
            <a:pPr algn="r">
              <a:buNone/>
            </a:pPr>
            <a:r>
              <a:rPr lang="fa-IR" sz="3200" dirty="0" smtClean="0"/>
              <a:t> بی طرفانه بودن اطلاعات مالی بدین معنی است که دراندازه گیری فعالیتهای مالی لازم است از هرگونه افراط وتفریط ویا  خوشبینی وبد بینی اجتناب نموده ووقایع کوچک وکم اهمیت   را بزرگ ورویدادهای با اهمیت را حقیر جلوه نداده واز هر گونه پیش داوری پرهیز شود. </a:t>
            </a:r>
            <a:endParaRPr lang="en-US" sz="3200" dirty="0"/>
          </a:p>
        </p:txBody>
      </p:sp>
    </p:spTree>
  </p:cSld>
  <p:clrMapOvr>
    <a:masterClrMapping/>
  </p:clrMapOvr>
  <p:transition>
    <p:diamon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کامل بودن:</a:t>
            </a:r>
            <a:endParaRPr lang="en-US" dirty="0" smtClean="0"/>
          </a:p>
        </p:txBody>
      </p:sp>
      <p:sp>
        <p:nvSpPr>
          <p:cNvPr id="3" name="Content Placeholder 2"/>
          <p:cNvSpPr>
            <a:spLocks noGrp="1"/>
          </p:cNvSpPr>
          <p:nvPr>
            <p:ph idx="1"/>
          </p:nvPr>
        </p:nvSpPr>
        <p:spPr/>
        <p:txBody>
          <a:bodyPr/>
          <a:lstStyle/>
          <a:p>
            <a:pPr algn="r">
              <a:buNone/>
            </a:pPr>
            <a:r>
              <a:rPr lang="fa-IR" sz="3600" dirty="0" smtClean="0"/>
              <a:t>اطلاعات مالی هنگامی معتبر است که با در نظر گرفتن اهمیت واقعه، کلیه حقایق لازم در خصوص وقایع اقتصادی مهم را بیان نماید</a:t>
            </a:r>
            <a:r>
              <a:rPr lang="fa-IR" dirty="0" smtClean="0"/>
              <a:t>.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53342"/>
          </a:xfrm>
        </p:spPr>
        <p:txBody>
          <a:bodyPr>
            <a:normAutofit/>
          </a:bodyPr>
          <a:lstStyle/>
          <a:p>
            <a:pPr algn="ctr"/>
            <a:r>
              <a:rPr lang="fa-IR" dirty="0" smtClean="0"/>
              <a:t>صحیح بودن:</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a:buNone/>
            </a:pPr>
            <a:r>
              <a:rPr lang="fa-IR" sz="4000" dirty="0" smtClean="0"/>
              <a:t>صحیح بودن اطلاعات مالی به معنی مطابقت داشتن اطلاعات مزبور با وقایع و رویدادهایی است که به واسطه آن اطلاعات بیان می شود. صحیح بودن اطلاعات به معنی دقیق بودن اطلاعات نمی باشد</a:t>
            </a:r>
            <a:r>
              <a:rPr lang="fa-IR" sz="3200" dirty="0" smtClean="0"/>
              <a:t>. </a:t>
            </a:r>
            <a:endParaRPr lang="en-US" sz="3200" dirty="0"/>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24780"/>
          </a:xfrm>
        </p:spPr>
        <p:txBody>
          <a:bodyPr>
            <a:normAutofit/>
          </a:bodyPr>
          <a:lstStyle/>
          <a:p>
            <a:pPr algn="ctr"/>
            <a:r>
              <a:rPr lang="fa-IR" dirty="0" smtClean="0"/>
              <a:t>رجحان محتوا برشکل:</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a:buNone/>
            </a:pPr>
            <a:r>
              <a:rPr lang="fa-IR" sz="3600" dirty="0" smtClean="0"/>
              <a:t>عملیات مالی و سایر رویدادها باید بر اساس محتوا و واقعیت مالی نه صرفا شکل قانونی آنها مد نظر قرار گرفته و ارائه شود.</a:t>
            </a:r>
            <a:r>
              <a:rPr lang="fa-IR"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785950"/>
          </a:xfrm>
        </p:spPr>
        <p:txBody>
          <a:bodyPr>
            <a:normAutofit fontScale="90000"/>
          </a:bodyPr>
          <a:lstStyle/>
          <a:p>
            <a:pPr algn="ct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تعریف حسابداری</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algn="r" rtl="1">
              <a:buFont typeface="Wingdings" pitchFamily="2" charset="2"/>
              <a:buChar char="ü"/>
            </a:pPr>
            <a:r>
              <a:rPr lang="fa-IR" dirty="0" smtClean="0"/>
              <a:t>حسابداری فرایند تشخیص، اندازه گیری و گزارش اطلاعات مالی است که برای استفاده کنندگان اطلاعات مزبور، امکان قضاوت و تصمیم گیریهای آگاهانه را فراهم می سازد.</a:t>
            </a:r>
          </a:p>
          <a:p>
            <a:pPr lvl="0" algn="r" rtl="1">
              <a:buFont typeface="Wingdings" pitchFamily="2" charset="2"/>
              <a:buChar char="ü"/>
            </a:pPr>
            <a:r>
              <a:rPr lang="fa-IR" dirty="0" smtClean="0"/>
              <a:t>حسابداری یک سیستم اطلاعاتی است که اطلاعات مالی مربوط به واحدهای اقتصادی را اندازه گیری،پردازش و گزارشگری می کند.</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قابل مقایسه بودن:</a:t>
            </a:r>
            <a:endParaRPr lang="en-US" dirty="0"/>
          </a:p>
        </p:txBody>
      </p:sp>
      <p:sp>
        <p:nvSpPr>
          <p:cNvPr id="3" name="Content Placeholder 2"/>
          <p:cNvSpPr>
            <a:spLocks noGrp="1"/>
          </p:cNvSpPr>
          <p:nvPr>
            <p:ph idx="1"/>
          </p:nvPr>
        </p:nvSpPr>
        <p:spPr>
          <a:xfrm>
            <a:off x="571472" y="2000240"/>
            <a:ext cx="8229600" cy="4389120"/>
          </a:xfrm>
        </p:spPr>
        <p:txBody>
          <a:bodyPr>
            <a:normAutofit/>
          </a:bodyPr>
          <a:lstStyle/>
          <a:p>
            <a:pPr algn="r">
              <a:buNone/>
            </a:pPr>
            <a:r>
              <a:rPr lang="fa-IR" sz="3600" dirty="0" smtClean="0"/>
              <a:t>استفاده کنندگان گزارشهای مالی باید بتوانند صورتهای مالی واحد تجاری را در طول زمان جهت تشخیص روند تغییرات در وضعیت مالی ،عملکرد مالی وانعطاف پذیری مالی باهم مقایسه نمایند .</a:t>
            </a:r>
            <a:endParaRPr lang="en-US" sz="3600" dirty="0" smtClean="0"/>
          </a:p>
          <a:p>
            <a:pPr algn="r">
              <a:buNone/>
            </a:pPr>
            <a:endParaRPr lang="en-US" sz="2800" dirty="0"/>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
          <p:cNvSpPr>
            <a:spLocks noGrp="1"/>
          </p:cNvSpPr>
          <p:nvPr>
            <p:ph type="sldNum" sz="quarter" idx="10"/>
          </p:nvPr>
        </p:nvSpPr>
        <p:spPr/>
        <p:txBody>
          <a:bodyPr/>
          <a:lstStyle/>
          <a:p>
            <a:pPr>
              <a:defRPr/>
            </a:pPr>
            <a:fld id="{7D282E43-7427-4DAE-8C84-BC64BE81F2AB}" type="slidenum">
              <a:rPr lang="ar-SA"/>
              <a:pPr>
                <a:defRPr/>
              </a:pPr>
              <a:t>41</a:t>
            </a:fld>
            <a:endParaRPr lang="en-US"/>
          </a:p>
        </p:txBody>
      </p:sp>
      <p:sp>
        <p:nvSpPr>
          <p:cNvPr id="56323" name="Rectangle 2"/>
          <p:cNvSpPr>
            <a:spLocks noGrp="1" noChangeArrowheads="1"/>
          </p:cNvSpPr>
          <p:nvPr>
            <p:ph type="title" idx="4294967295"/>
          </p:nvPr>
        </p:nvSpPr>
        <p:spPr>
          <a:xfrm>
            <a:off x="457200" y="704088"/>
            <a:ext cx="8229600" cy="1939094"/>
          </a:xfrm>
        </p:spPr>
        <p:txBody>
          <a:bodyPr/>
          <a:lstStyle/>
          <a:p>
            <a:pPr algn="ctr" eaLnBrk="1" hangingPunct="1"/>
            <a:r>
              <a:rPr lang="fa-IR" dirty="0" smtClean="0">
                <a:cs typeface="B Nazanin" pitchFamily="2" charset="-78"/>
              </a:rPr>
              <a:t>قابل مقایسه بودن</a:t>
            </a:r>
            <a:endParaRPr lang="en-US" dirty="0" smtClean="0">
              <a:cs typeface="B Nazanin" pitchFamily="2" charset="-78"/>
            </a:endParaRPr>
          </a:p>
        </p:txBody>
      </p:sp>
      <p:sp>
        <p:nvSpPr>
          <p:cNvPr id="561155" name="Text Box 3"/>
          <p:cNvSpPr txBox="1">
            <a:spLocks noChangeArrowheads="1"/>
          </p:cNvSpPr>
          <p:nvPr/>
        </p:nvSpPr>
        <p:spPr bwMode="auto">
          <a:xfrm>
            <a:off x="4114800" y="3567113"/>
            <a:ext cx="4114800" cy="579437"/>
          </a:xfrm>
          <a:prstGeom prst="rect">
            <a:avLst/>
          </a:prstGeom>
          <a:noFill/>
          <a:ln w="28575" algn="ctr">
            <a:noFill/>
            <a:miter lim="800000"/>
            <a:headEnd/>
            <a:tailEnd/>
          </a:ln>
        </p:spPr>
        <p:txBody>
          <a:bodyPr>
            <a:spAutoFit/>
          </a:bodyPr>
          <a:lstStyle/>
          <a:p>
            <a:pPr algn="r" rtl="1">
              <a:spcBef>
                <a:spcPct val="50000"/>
              </a:spcBef>
            </a:pPr>
            <a:r>
              <a:rPr lang="fa-IR" sz="3200">
                <a:cs typeface="B Nazanin" pitchFamily="2" charset="-78"/>
              </a:rPr>
              <a:t>قابل مقایسه بودن</a:t>
            </a:r>
            <a:endParaRPr lang="en-US" sz="3200">
              <a:cs typeface="B Nazanin" pitchFamily="2" charset="-78"/>
            </a:endParaRPr>
          </a:p>
        </p:txBody>
      </p:sp>
      <p:sp>
        <p:nvSpPr>
          <p:cNvPr id="561156" name="AutoShape 4"/>
          <p:cNvSpPr>
            <a:spLocks/>
          </p:cNvSpPr>
          <p:nvPr/>
        </p:nvSpPr>
        <p:spPr bwMode="auto">
          <a:xfrm>
            <a:off x="5867400" y="3490913"/>
            <a:ext cx="76200" cy="838200"/>
          </a:xfrm>
          <a:prstGeom prst="rightBrace">
            <a:avLst>
              <a:gd name="adj1" fmla="val 91667"/>
              <a:gd name="adj2" fmla="val 50000"/>
            </a:avLst>
          </a:prstGeom>
          <a:noFill/>
          <a:ln w="28575">
            <a:solidFill>
              <a:schemeClr val="tx1"/>
            </a:solidFill>
            <a:round/>
            <a:headEnd/>
            <a:tailEnd/>
          </a:ln>
        </p:spPr>
        <p:txBody>
          <a:bodyPr wrap="none" anchor="ctr"/>
          <a:lstStyle/>
          <a:p>
            <a:endParaRPr lang="en-US"/>
          </a:p>
        </p:txBody>
      </p:sp>
      <p:sp>
        <p:nvSpPr>
          <p:cNvPr id="561157" name="Text Box 5"/>
          <p:cNvSpPr txBox="1">
            <a:spLocks noChangeArrowheads="1"/>
          </p:cNvSpPr>
          <p:nvPr/>
        </p:nvSpPr>
        <p:spPr bwMode="auto">
          <a:xfrm>
            <a:off x="1219200" y="3962400"/>
            <a:ext cx="4648200" cy="579438"/>
          </a:xfrm>
          <a:prstGeom prst="rect">
            <a:avLst/>
          </a:prstGeom>
          <a:noFill/>
          <a:ln w="28575" algn="ctr">
            <a:noFill/>
            <a:miter lim="800000"/>
            <a:headEnd/>
            <a:tailEnd/>
          </a:ln>
        </p:spPr>
        <p:txBody>
          <a:bodyPr>
            <a:spAutoFit/>
          </a:bodyPr>
          <a:lstStyle/>
          <a:p>
            <a:pPr algn="r" rtl="1">
              <a:spcBef>
                <a:spcPct val="50000"/>
              </a:spcBef>
            </a:pPr>
            <a:r>
              <a:rPr lang="fa-IR" sz="3200">
                <a:cs typeface="B Nazanin" pitchFamily="2" charset="-78"/>
              </a:rPr>
              <a:t>همسانی روشها (متحدالشکلی)</a:t>
            </a:r>
            <a:endParaRPr lang="en-US" sz="3200">
              <a:cs typeface="B Nazanin" pitchFamily="2" charset="-78"/>
            </a:endParaRPr>
          </a:p>
        </p:txBody>
      </p:sp>
      <p:sp>
        <p:nvSpPr>
          <p:cNvPr id="561159" name="Text Box 7"/>
          <p:cNvSpPr txBox="1">
            <a:spLocks noChangeArrowheads="1"/>
          </p:cNvSpPr>
          <p:nvPr/>
        </p:nvSpPr>
        <p:spPr bwMode="auto">
          <a:xfrm>
            <a:off x="1371600" y="3276600"/>
            <a:ext cx="4495800" cy="579438"/>
          </a:xfrm>
          <a:prstGeom prst="rect">
            <a:avLst/>
          </a:prstGeom>
          <a:noFill/>
          <a:ln w="28575" algn="ctr">
            <a:noFill/>
            <a:miter lim="800000"/>
            <a:headEnd/>
            <a:tailEnd/>
          </a:ln>
        </p:spPr>
        <p:txBody>
          <a:bodyPr>
            <a:spAutoFit/>
          </a:bodyPr>
          <a:lstStyle/>
          <a:p>
            <a:pPr algn="r" rtl="1">
              <a:spcBef>
                <a:spcPct val="50000"/>
              </a:spcBef>
            </a:pPr>
            <a:r>
              <a:rPr lang="fa-IR" sz="3200">
                <a:cs typeface="B Nazanin" pitchFamily="2" charset="-78"/>
              </a:rPr>
              <a:t>رعایت یکنواختی (ثبات رویه)</a:t>
            </a:r>
            <a:endParaRPr lang="en-US" sz="3200">
              <a:cs typeface="B Nazanin"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61155"/>
                                        </p:tgtEl>
                                        <p:attrNameLst>
                                          <p:attrName>style.visibility</p:attrName>
                                        </p:attrNameLst>
                                      </p:cBhvr>
                                      <p:to>
                                        <p:strVal val="visible"/>
                                      </p:to>
                                    </p:set>
                                    <p:animEffect transition="in" filter="blinds(horizontal)">
                                      <p:cBhvr>
                                        <p:cTn id="7" dur="500"/>
                                        <p:tgtEl>
                                          <p:spTgt spid="561155"/>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61156"/>
                                        </p:tgtEl>
                                        <p:attrNameLst>
                                          <p:attrName>style.visibility</p:attrName>
                                        </p:attrNameLst>
                                      </p:cBhvr>
                                      <p:to>
                                        <p:strVal val="visible"/>
                                      </p:to>
                                    </p:set>
                                    <p:animEffect transition="in" filter="blinds(horizontal)">
                                      <p:cBhvr>
                                        <p:cTn id="11" dur="500"/>
                                        <p:tgtEl>
                                          <p:spTgt spid="561156"/>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561159"/>
                                        </p:tgtEl>
                                        <p:attrNameLst>
                                          <p:attrName>style.visibility</p:attrName>
                                        </p:attrNameLst>
                                      </p:cBhvr>
                                      <p:to>
                                        <p:strVal val="visible"/>
                                      </p:to>
                                    </p:set>
                                    <p:animEffect transition="in" filter="blinds(horizontal)">
                                      <p:cBhvr>
                                        <p:cTn id="15" dur="500"/>
                                        <p:tgtEl>
                                          <p:spTgt spid="561159"/>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561157"/>
                                        </p:tgtEl>
                                        <p:attrNameLst>
                                          <p:attrName>style.visibility</p:attrName>
                                        </p:attrNameLst>
                                      </p:cBhvr>
                                      <p:to>
                                        <p:strVal val="visible"/>
                                      </p:to>
                                    </p:set>
                                    <p:animEffect transition="in" filter="blinds(horizontal)">
                                      <p:cBhvr>
                                        <p:cTn id="19" dur="500"/>
                                        <p:tgtEl>
                                          <p:spTgt spid="561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1155" grpId="0"/>
      <p:bldP spid="561156" grpId="0" animBg="1"/>
      <p:bldP spid="561157" grpId="0"/>
      <p:bldP spid="56115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cs typeface="B Nazanin" pitchFamily="2" charset="-78"/>
              </a:rPr>
              <a:t>رعایت یکنواختی</a:t>
            </a:r>
            <a:endParaRPr lang="en-US" dirty="0"/>
          </a:p>
        </p:txBody>
      </p:sp>
      <p:sp>
        <p:nvSpPr>
          <p:cNvPr id="3" name="Content Placeholder 2"/>
          <p:cNvSpPr>
            <a:spLocks noGrp="1"/>
          </p:cNvSpPr>
          <p:nvPr>
            <p:ph idx="1"/>
          </p:nvPr>
        </p:nvSpPr>
        <p:spPr>
          <a:xfrm>
            <a:off x="571472" y="2000240"/>
            <a:ext cx="8229600" cy="4389120"/>
          </a:xfrm>
        </p:spPr>
        <p:txBody>
          <a:bodyPr>
            <a:normAutofit/>
          </a:bodyPr>
          <a:lstStyle/>
          <a:p>
            <a:pPr algn="justLow" rtl="1">
              <a:buNone/>
            </a:pPr>
            <a:r>
              <a:rPr lang="fa-IR" sz="3600" dirty="0" smtClean="0"/>
              <a:t>  به قابلیت مقایسه اطلاعات مالی ارائه شده توسط یک واحد تجاری در طول زمان، رعایت یکنواختی گویند. چنین مقایسه ای زمانی دارای اعتبار خواهد بود که واحد تجاری در طی سالهای مختلف از روشهای یکسانی استفاده کرده باشد.</a:t>
            </a:r>
            <a:endParaRPr lang="en-US" sz="3600" dirty="0"/>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cs typeface="B Nazanin" pitchFamily="2" charset="-78"/>
              </a:rPr>
              <a:t>همسانی روشها</a:t>
            </a:r>
            <a:endParaRPr lang="en-US" dirty="0"/>
          </a:p>
        </p:txBody>
      </p:sp>
      <p:sp>
        <p:nvSpPr>
          <p:cNvPr id="3" name="Content Placeholder 2"/>
          <p:cNvSpPr>
            <a:spLocks noGrp="1"/>
          </p:cNvSpPr>
          <p:nvPr>
            <p:ph idx="1"/>
          </p:nvPr>
        </p:nvSpPr>
        <p:spPr/>
        <p:txBody>
          <a:bodyPr/>
          <a:lstStyle/>
          <a:p>
            <a:pPr algn="r">
              <a:buNone/>
            </a:pPr>
            <a:r>
              <a:rPr lang="fa-IR" sz="3600" dirty="0" smtClean="0"/>
              <a:t>به قابلیت مقایسه نتایج حاصل از عملیات دو یا چند واحد اقتصادی شاغل دریک صنعت واحدواحد و در یک مقطع زمانی مشخص اطلاق می گردد.</a:t>
            </a:r>
            <a:r>
              <a:rPr lang="en-US" dirty="0" smtClean="0"/>
              <a:t>‌</a:t>
            </a: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cs typeface="B Nazanin" pitchFamily="2" charset="-78"/>
              </a:rPr>
              <a:t>قابل فهم بودن</a:t>
            </a:r>
            <a:endParaRPr lang="en-US" dirty="0"/>
          </a:p>
        </p:txBody>
      </p:sp>
      <p:sp>
        <p:nvSpPr>
          <p:cNvPr id="3" name="Content Placeholder 2"/>
          <p:cNvSpPr>
            <a:spLocks noGrp="1"/>
          </p:cNvSpPr>
          <p:nvPr>
            <p:ph idx="1"/>
          </p:nvPr>
        </p:nvSpPr>
        <p:spPr/>
        <p:txBody>
          <a:bodyPr>
            <a:normAutofit/>
          </a:bodyPr>
          <a:lstStyle/>
          <a:p>
            <a:pPr marL="342900" indent="-342900" algn="justLow" rtl="1">
              <a:buClr>
                <a:schemeClr val="accent2"/>
              </a:buClr>
              <a:buNone/>
            </a:pPr>
            <a:r>
              <a:rPr lang="fa-IR" sz="3600" dirty="0" smtClean="0">
                <a:latin typeface="Times New Roman" pitchFamily="18" charset="0"/>
                <a:cs typeface="B Nazanin" pitchFamily="2" charset="-78"/>
              </a:rPr>
              <a:t>   اطلاعاتی قابل فهم تلقی می شود که برای استفاده کنندگان عادی که دارای دانش متعارفی از حسابداری می باشند، قابل درک باشد.</a:t>
            </a:r>
            <a:endParaRPr lang="fa-IR" sz="3600" dirty="0">
              <a:latin typeface="Times New Roman" pitchFamily="18" charset="0"/>
              <a:cs typeface="B Nazanin" pitchFamily="2" charset="-78"/>
            </a:endParaRPr>
          </a:p>
        </p:txBody>
      </p:sp>
    </p:spTree>
  </p:cSld>
  <p:clrMapOvr>
    <a:masterClrMapping/>
  </p:clrMapOvr>
  <p:transition>
    <p:pull dir="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071538" y="714356"/>
            <a:ext cx="678180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rgbClr val="FFC000"/>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rgbClr val="FFC000"/>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بسم الله الرحمن الرحیم</a:t>
            </a:r>
            <a:endParaRPr lang="en-US" dirty="0"/>
          </a:p>
        </p:txBody>
      </p:sp>
      <p:sp>
        <p:nvSpPr>
          <p:cNvPr id="3" name="Content Placeholder 2"/>
          <p:cNvSpPr>
            <a:spLocks noGrp="1"/>
          </p:cNvSpPr>
          <p:nvPr>
            <p:ph idx="1"/>
          </p:nvPr>
        </p:nvSpPr>
        <p:spPr>
          <a:xfrm>
            <a:off x="457200" y="1714488"/>
            <a:ext cx="8229600" cy="4610112"/>
          </a:xfrm>
        </p:spPr>
        <p:txBody>
          <a:bodyPr/>
          <a:lstStyle/>
          <a:p>
            <a:pPr algn="ctr">
              <a:buNone/>
            </a:pPr>
            <a:r>
              <a:rPr lang="fa-IR" sz="3200" dirty="0" smtClean="0"/>
              <a:t>حسابداری میانه </a:t>
            </a:r>
            <a:endParaRPr lang="fa-IR" sz="4000" dirty="0" smtClean="0"/>
          </a:p>
          <a:p>
            <a:pPr algn="ctr">
              <a:buNone/>
            </a:pPr>
            <a:endParaRPr lang="fa-IR" sz="3200" dirty="0" smtClean="0"/>
          </a:p>
          <a:p>
            <a:pPr algn="ctr">
              <a:buNone/>
            </a:pPr>
            <a:r>
              <a:rPr lang="fa-IR" sz="3200" dirty="0" smtClean="0"/>
              <a:t>مقطع کارشناسی رشته حسابداری</a:t>
            </a:r>
          </a:p>
          <a:p>
            <a:pPr algn="ctr">
              <a:buNone/>
            </a:pPr>
            <a:r>
              <a:rPr lang="fa-IR" sz="3200" dirty="0" smtClean="0"/>
              <a:t>دانشگاه فنی حرفه ای استان آذربایجان غربی</a:t>
            </a:r>
          </a:p>
          <a:p>
            <a:pPr algn="ctr">
              <a:buNone/>
            </a:pPr>
            <a:r>
              <a:rPr lang="fa-IR" sz="3200" dirty="0" smtClean="0"/>
              <a:t>آموزشکده فنی دختران ارومیه </a:t>
            </a:r>
          </a:p>
          <a:p>
            <a:pPr algn="ctr">
              <a:buNone/>
            </a:pPr>
            <a:r>
              <a:rPr lang="fa-IR" sz="3200" dirty="0" smtClean="0"/>
              <a:t>مدرس :معصومه صدیقی</a:t>
            </a:r>
          </a:p>
          <a:p>
            <a:pPr algn="ctr">
              <a:buNone/>
            </a:pPr>
            <a:r>
              <a:rPr lang="fa-IR" sz="3200" dirty="0" smtClean="0"/>
              <a:t>نیمسال دوم 99-98</a:t>
            </a:r>
            <a:endParaRPr lang="en-US" sz="3200" dirty="0"/>
          </a:p>
        </p:txBody>
      </p:sp>
      <p:sp>
        <p:nvSpPr>
          <p:cNvPr id="4" name="Down Ribbon 3"/>
          <p:cNvSpPr/>
          <p:nvPr/>
        </p:nvSpPr>
        <p:spPr>
          <a:xfrm>
            <a:off x="2428860" y="2214554"/>
            <a:ext cx="4143404" cy="7555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t>جلسه دوم</a:t>
            </a:r>
            <a:endParaRPr lang="en-US" sz="2400" dirty="0"/>
          </a:p>
        </p:txBody>
      </p:sp>
      <p:pic>
        <p:nvPicPr>
          <p:cNvPr id="5" name="Picture 4" descr="C:\Users\sadaf\Desktop\پروژه مالی\IMG_20200304_104838_024.jpg"/>
          <p:cNvPicPr/>
          <p:nvPr/>
        </p:nvPicPr>
        <p:blipFill>
          <a:blip r:embed="rId2"/>
          <a:srcRect/>
          <a:stretch>
            <a:fillRect/>
          </a:stretch>
        </p:blipFill>
        <p:spPr bwMode="auto">
          <a:xfrm>
            <a:off x="6786578" y="714356"/>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a:r>
              <a:rPr lang="fa-IR" b="1" dirty="0" smtClean="0">
                <a:solidFill>
                  <a:srgbClr val="FF0000"/>
                </a:solidFill>
              </a:rPr>
              <a:t>مثال جامع</a:t>
            </a:r>
            <a:endParaRPr lang="en-US" b="1" dirty="0">
              <a:solidFill>
                <a:srgbClr val="FF0000"/>
              </a:solidFill>
            </a:endParaRPr>
          </a:p>
        </p:txBody>
      </p:sp>
      <p:sp>
        <p:nvSpPr>
          <p:cNvPr id="3" name="Content Placeholder 2"/>
          <p:cNvSpPr>
            <a:spLocks noGrp="1"/>
          </p:cNvSpPr>
          <p:nvPr>
            <p:ph idx="1"/>
          </p:nvPr>
        </p:nvSpPr>
        <p:spPr>
          <a:xfrm>
            <a:off x="457200" y="1571612"/>
            <a:ext cx="8229600" cy="4752988"/>
          </a:xfrm>
        </p:spPr>
        <p:txBody>
          <a:bodyPr/>
          <a:lstStyle/>
          <a:p>
            <a:pPr algn="justLow" rtl="1">
              <a:buNone/>
            </a:pPr>
            <a:r>
              <a:rPr lang="fa-IR" dirty="0" smtClean="0"/>
              <a:t>   همان طور که قبلا دربحث مفاهیم بنیادی حسابداری گفته شد ،مبنای تعهدی یکی از مفروضات بنیادی حسابداری است که به تشریح مقطع زمانی مناسب جهت شناسایی وثبت درآمدها وهزینه ها می پردازد .نقطه مقابل فرض مزبور ،مبنای نقدی بود.که زمان شناسایی وثبت درآمد وهزینه اصولا دریافت ویا پرداخت است.</a:t>
            </a:r>
            <a:endParaRPr lang="en-US" dirty="0" smtClean="0"/>
          </a:p>
          <a:p>
            <a:pPr algn="justLow" rtl="1">
              <a:buNone/>
            </a:pPr>
            <a:r>
              <a:rPr lang="fa-IR" dirty="0" smtClean="0"/>
              <a:t>     جهت آشنایی هرچه بیشتر با تفاوتهای موجود دردومبنا به مثال زیر توجه نمایید:</a:t>
            </a:r>
            <a:endParaRPr lang="en-US" dirty="0" smtClean="0"/>
          </a:p>
          <a:p>
            <a:pPr algn="justLow" rtl="1">
              <a:buNone/>
            </a:pPr>
            <a:r>
              <a:rPr lang="fa-IR" dirty="0" smtClean="0"/>
              <a:t>  اطلاعات زیر درتاریخ 29/12/98ازدفاتر شرکت سهامی نیلوفر به دست آمده است :</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643998" cy="5610244"/>
          </a:xfrm>
        </p:spPr>
        <p:txBody>
          <a:bodyPr>
            <a:normAutofit fontScale="55000" lnSpcReduction="20000"/>
          </a:bodyPr>
          <a:lstStyle/>
          <a:p>
            <a:r>
              <a:rPr lang="fa-IR" dirty="0" smtClean="0"/>
              <a:t> </a:t>
            </a:r>
            <a:endParaRPr lang="en-US" dirty="0" smtClean="0"/>
          </a:p>
          <a:p>
            <a:pPr algn="r">
              <a:buNone/>
            </a:pPr>
            <a:r>
              <a:rPr lang="fa-IR" dirty="0" smtClean="0">
                <a:latin typeface="Arial Black" pitchFamily="34" charset="0"/>
                <a:cs typeface="B Mitra" pitchFamily="2" charset="-78"/>
              </a:rPr>
              <a:t>1</a:t>
            </a:r>
            <a:r>
              <a:rPr lang="fa-IR" sz="2900" dirty="0" smtClean="0">
                <a:latin typeface="Arial Black" pitchFamily="34" charset="0"/>
                <a:cs typeface="B Mitra" pitchFamily="2" charset="-78"/>
              </a:rPr>
              <a:t>-فروش نقدی سال98     500.000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2-فروش نسیه سال98     300.000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3- دریافتی از بدهکاران درطی سال 98:</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الف-ازمحل فروشهای نسیه سال 98       280.000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ب-از محل فروشهای نسیه سال 97        250.000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پیش دریافت ازمحل فروشهای سال 99    70.000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4-خرید نقدی سال 98         360.000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5-خرید نسیه سال 98      220.000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6-پرداختی به بستانکاران  درطی سال98  :</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الف-ازبابت خریدهای نسیه سال 98               170.000          </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ب-ار بابت خریدهای نسیه سال  97               240.000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ج-پیش پرداخت اربابت خریدهای سال99        30.000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7-هرینه های تحقق یافته پرداخت شده           60.000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8- هزینه های تحقق یافته معوق                  80.000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9-پرداختی از بابت هرینه های معوق درسال 98:</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الف-ازبابت هزینه های تحقق یافته 97         50.000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ب-   ازبابت هزینه های تحقق یافته 98         35.000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ج-پیش پرداخت از بابت هزینه های سال 99  20.000</a:t>
            </a:r>
            <a:endParaRPr lang="en-US" sz="3200" dirty="0" smtClean="0">
              <a:latin typeface="Arial Black" pitchFamily="34" charset="0"/>
              <a:cs typeface="B Mitra" pitchFamily="2" charset="-78"/>
            </a:endParaRPr>
          </a:p>
          <a:p>
            <a:pPr algn="r">
              <a:buNone/>
            </a:pPr>
            <a:r>
              <a:rPr lang="fa-IR" sz="3200" dirty="0" smtClean="0">
                <a:latin typeface="Arial Black" pitchFamily="34" charset="0"/>
                <a:cs typeface="B Mitra" pitchFamily="2" charset="-78"/>
              </a:rPr>
              <a:t>10-هزینه استهلاک               40.000</a:t>
            </a:r>
            <a:endParaRPr lang="en-US" sz="3200" dirty="0" smtClean="0">
              <a:latin typeface="Arial Black" pitchFamily="34" charset="0"/>
              <a:cs typeface="B Mitra" pitchFamily="2" charset="-78"/>
            </a:endParaRPr>
          </a:p>
          <a:p>
            <a:endParaRPr lang="en-US" sz="29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a:ln/>
        </p:spPr>
        <p:style>
          <a:lnRef idx="1">
            <a:schemeClr val="accent1"/>
          </a:lnRef>
          <a:fillRef idx="2">
            <a:schemeClr val="accent1"/>
          </a:fillRef>
          <a:effectRef idx="1">
            <a:schemeClr val="accent1"/>
          </a:effectRef>
          <a:fontRef idx="minor">
            <a:schemeClr val="dk1"/>
          </a:fontRef>
        </p:style>
        <p:txBody>
          <a:bodyPr/>
          <a:lstStyle/>
          <a:p>
            <a:pPr algn="r">
              <a:buNone/>
            </a:pPr>
            <a:r>
              <a:rPr lang="fa-IR" dirty="0" smtClean="0"/>
              <a:t>با فرض اینکه موجودی کالای پایان دوره شرکت  درسال 97    110.000ریال</a:t>
            </a:r>
            <a:endParaRPr lang="en-US" dirty="0" smtClean="0"/>
          </a:p>
          <a:p>
            <a:pPr algn="r">
              <a:buNone/>
            </a:pPr>
            <a:r>
              <a:rPr lang="fa-IR" dirty="0" smtClean="0"/>
              <a:t>وموجودی کالای پایان دوره شرکت درسال98   180.000ریال بوده ونرخ مالیات 40%</a:t>
            </a:r>
            <a:endParaRPr lang="en-US" dirty="0" smtClean="0"/>
          </a:p>
          <a:p>
            <a:pPr algn="r">
              <a:buNone/>
            </a:pPr>
            <a:r>
              <a:rPr lang="fa-IR" dirty="0" smtClean="0">
                <a:solidFill>
                  <a:schemeClr val="tx2"/>
                </a:solidFill>
              </a:rPr>
              <a:t>مطلوب است تهیه  صورت حساب سود وزیان شرکت سهامی با استفاده از مبنای نقدی وتعهدی.</a:t>
            </a:r>
            <a:endParaRPr lang="en-US" dirty="0" smtClean="0">
              <a:solidFill>
                <a:schemeClr val="tx2"/>
              </a:solidFill>
            </a:endParaRPr>
          </a:p>
          <a:p>
            <a:pPr algn="r">
              <a:buNone/>
            </a:pPr>
            <a:r>
              <a:rPr lang="fa-IR" dirty="0" smtClean="0"/>
              <a:t> </a:t>
            </a:r>
            <a:endParaRPr lang="en-US" dirty="0" smtClean="0"/>
          </a:p>
          <a:p>
            <a:pPr algn="r">
              <a:buNone/>
            </a:pPr>
            <a:r>
              <a:rPr lang="fa-IR" sz="2800" dirty="0" smtClean="0">
                <a:solidFill>
                  <a:schemeClr val="accent2"/>
                </a:solidFill>
              </a:rPr>
              <a:t>نکته :موجودی پایان دوره شرکت در سال 97 درسال 98 موجودی اول دوره می باشد.</a:t>
            </a:r>
            <a:endParaRPr lang="en-US" sz="2800" dirty="0">
              <a:solidFill>
                <a:schemeClr val="accen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3600" b="1" dirty="0" smtClean="0"/>
              <a:t>حسابداری به عنوان یک سیستم اطلاعاتی برای تصمیمات تجاری</a:t>
            </a:r>
            <a:endParaRPr lang="en-US" sz="3600" dirty="0"/>
          </a:p>
        </p:txBody>
      </p:sp>
      <p:sp>
        <p:nvSpPr>
          <p:cNvPr id="3" name="Content Placeholder 2"/>
          <p:cNvSpPr>
            <a:spLocks noGrp="1"/>
          </p:cNvSpPr>
          <p:nvPr>
            <p:ph idx="1"/>
          </p:nvPr>
        </p:nvSpPr>
        <p:spPr>
          <a:xfrm>
            <a:off x="457200" y="1785926"/>
            <a:ext cx="8472518" cy="4538674"/>
          </a:xfrm>
        </p:spPr>
        <p:txBody>
          <a:bodyPr/>
          <a:lstStyle/>
          <a:p>
            <a:endParaRPr lang="en-US" dirty="0"/>
          </a:p>
        </p:txBody>
      </p:sp>
      <p:sp>
        <p:nvSpPr>
          <p:cNvPr id="4" name="Rectangle 3"/>
          <p:cNvSpPr>
            <a:spLocks noChangeArrowheads="1"/>
          </p:cNvSpPr>
          <p:nvPr/>
        </p:nvSpPr>
        <p:spPr bwMode="auto">
          <a:xfrm>
            <a:off x="6172200" y="1785926"/>
            <a:ext cx="2043138" cy="714380"/>
          </a:xfrm>
          <a:prstGeom prst="rect">
            <a:avLst/>
          </a:prstGeom>
          <a:solidFill>
            <a:schemeClr val="accent1"/>
          </a:solidFill>
          <a:ln w="28575" algn="ctr">
            <a:solidFill>
              <a:schemeClr val="tx1"/>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dirty="0">
                <a:cs typeface="B Nazanin" pitchFamily="2" charset="-78"/>
              </a:rPr>
              <a:t>تصمیم گیرندگان</a:t>
            </a:r>
            <a:endParaRPr lang="en-US" sz="2800" dirty="0">
              <a:cs typeface="B Nazanin" pitchFamily="2" charset="-78"/>
            </a:endParaRPr>
          </a:p>
        </p:txBody>
      </p:sp>
      <p:sp>
        <p:nvSpPr>
          <p:cNvPr id="5" name="Rectangle 4"/>
          <p:cNvSpPr>
            <a:spLocks noChangeArrowheads="1"/>
          </p:cNvSpPr>
          <p:nvPr/>
        </p:nvSpPr>
        <p:spPr bwMode="auto">
          <a:xfrm rot="16200000">
            <a:off x="-659611" y="3569489"/>
            <a:ext cx="3529022" cy="533400"/>
          </a:xfrm>
          <a:prstGeom prst="rect">
            <a:avLst/>
          </a:prstGeom>
          <a:solidFill>
            <a:schemeClr val="accent1"/>
          </a:solidFill>
          <a:ln w="28575" algn="ctr">
            <a:solidFill>
              <a:schemeClr val="tx1"/>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400">
                <a:cs typeface="B Nazanin" pitchFamily="2" charset="-78"/>
              </a:rPr>
              <a:t>فعالیتهای تجاری داده ها</a:t>
            </a:r>
            <a:endParaRPr lang="en-US" sz="2400">
              <a:cs typeface="B Nazanin" pitchFamily="2" charset="-78"/>
            </a:endParaRPr>
          </a:p>
        </p:txBody>
      </p:sp>
      <p:sp>
        <p:nvSpPr>
          <p:cNvPr id="6" name="Rectangle 5"/>
          <p:cNvSpPr>
            <a:spLocks noChangeArrowheads="1"/>
          </p:cNvSpPr>
          <p:nvPr/>
        </p:nvSpPr>
        <p:spPr bwMode="auto">
          <a:xfrm>
            <a:off x="2057400" y="3238500"/>
            <a:ext cx="5943600" cy="2362200"/>
          </a:xfrm>
          <a:prstGeom prst="rect">
            <a:avLst/>
          </a:prstGeom>
          <a:solidFill>
            <a:srgbClr val="99CCFF"/>
          </a:solidFill>
          <a:ln w="28575" algn="ctr">
            <a:solidFill>
              <a:srgbClr val="99CCFF"/>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 name="Rectangle 6"/>
          <p:cNvSpPr>
            <a:spLocks noChangeArrowheads="1"/>
          </p:cNvSpPr>
          <p:nvPr/>
        </p:nvSpPr>
        <p:spPr bwMode="auto">
          <a:xfrm>
            <a:off x="2286000" y="4000500"/>
            <a:ext cx="1524000" cy="1600200"/>
          </a:xfrm>
          <a:prstGeom prst="rect">
            <a:avLst/>
          </a:prstGeom>
          <a:solidFill>
            <a:schemeClr val="accent1"/>
          </a:solidFill>
          <a:ln w="28575" algn="ctr">
            <a:solidFill>
              <a:schemeClr val="tx1"/>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u="sng">
                <a:cs typeface="B Nazanin" pitchFamily="2" charset="-78"/>
              </a:rPr>
              <a:t>اندازه گیری</a:t>
            </a:r>
          </a:p>
          <a:p>
            <a:pPr algn="ctr"/>
            <a:r>
              <a:rPr lang="fa-IR" sz="2800">
                <a:cs typeface="B Nazanin" pitchFamily="2" charset="-78"/>
              </a:rPr>
              <a:t> بوسیله</a:t>
            </a:r>
          </a:p>
          <a:p>
            <a:pPr algn="ctr"/>
            <a:r>
              <a:rPr lang="fa-IR" sz="2800">
                <a:cs typeface="B Nazanin" pitchFamily="2" charset="-78"/>
              </a:rPr>
              <a:t> ثبت داده ها</a:t>
            </a:r>
            <a:endParaRPr lang="en-US" sz="2800">
              <a:cs typeface="B Nazanin" pitchFamily="2" charset="-78"/>
            </a:endParaRPr>
          </a:p>
        </p:txBody>
      </p:sp>
      <p:sp>
        <p:nvSpPr>
          <p:cNvPr id="8" name="Rectangle 7"/>
          <p:cNvSpPr>
            <a:spLocks noChangeArrowheads="1"/>
          </p:cNvSpPr>
          <p:nvPr/>
        </p:nvSpPr>
        <p:spPr bwMode="auto">
          <a:xfrm>
            <a:off x="3962400" y="4000500"/>
            <a:ext cx="2209800" cy="1600200"/>
          </a:xfrm>
          <a:prstGeom prst="rect">
            <a:avLst/>
          </a:prstGeom>
          <a:solidFill>
            <a:schemeClr val="accent1"/>
          </a:solidFill>
          <a:ln w="28575" algn="ctr">
            <a:solidFill>
              <a:schemeClr val="tx1"/>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u="sng" dirty="0">
                <a:cs typeface="B Nazanin" pitchFamily="2" charset="-78"/>
              </a:rPr>
              <a:t>پردازش</a:t>
            </a:r>
          </a:p>
          <a:p>
            <a:pPr algn="ctr"/>
            <a:r>
              <a:rPr lang="fa-IR" sz="2800" dirty="0">
                <a:cs typeface="B Nazanin" pitchFamily="2" charset="-78"/>
              </a:rPr>
              <a:t> به واسطه ذخیره و </a:t>
            </a:r>
          </a:p>
          <a:p>
            <a:pPr algn="ctr"/>
            <a:r>
              <a:rPr lang="fa-IR" sz="2800" dirty="0">
                <a:cs typeface="B Nazanin" pitchFamily="2" charset="-78"/>
              </a:rPr>
              <a:t>آماده سازی داده ها</a:t>
            </a:r>
            <a:endParaRPr lang="en-US" sz="2800" dirty="0">
              <a:cs typeface="B Nazanin" pitchFamily="2" charset="-78"/>
            </a:endParaRPr>
          </a:p>
        </p:txBody>
      </p:sp>
      <p:sp>
        <p:nvSpPr>
          <p:cNvPr id="9" name="Rectangle 8"/>
          <p:cNvSpPr>
            <a:spLocks noChangeArrowheads="1"/>
          </p:cNvSpPr>
          <p:nvPr/>
        </p:nvSpPr>
        <p:spPr bwMode="auto">
          <a:xfrm>
            <a:off x="3962400" y="3467100"/>
            <a:ext cx="1981200" cy="304800"/>
          </a:xfrm>
          <a:prstGeom prst="rect">
            <a:avLst/>
          </a:prstGeom>
          <a:solidFill>
            <a:srgbClr val="99CCFF"/>
          </a:solidFill>
          <a:ln w="28575" algn="ctr">
            <a:no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3200">
                <a:solidFill>
                  <a:srgbClr val="000000"/>
                </a:solidFill>
                <a:cs typeface="B Nazanin" pitchFamily="2" charset="-78"/>
              </a:rPr>
              <a:t>حسابداری</a:t>
            </a:r>
            <a:endParaRPr lang="en-US" sz="3200">
              <a:solidFill>
                <a:srgbClr val="000000"/>
              </a:solidFill>
              <a:cs typeface="B Nazanin" pitchFamily="2" charset="-78"/>
            </a:endParaRPr>
          </a:p>
        </p:txBody>
      </p:sp>
      <p:sp>
        <p:nvSpPr>
          <p:cNvPr id="10" name="Rectangle 9"/>
          <p:cNvSpPr>
            <a:spLocks noChangeArrowheads="1"/>
          </p:cNvSpPr>
          <p:nvPr/>
        </p:nvSpPr>
        <p:spPr bwMode="auto">
          <a:xfrm>
            <a:off x="6324600" y="4000500"/>
            <a:ext cx="1524000" cy="1600200"/>
          </a:xfrm>
          <a:prstGeom prst="rect">
            <a:avLst/>
          </a:prstGeom>
          <a:solidFill>
            <a:schemeClr val="accent1"/>
          </a:solidFill>
          <a:ln w="28575" algn="ctr">
            <a:solidFill>
              <a:schemeClr val="tx1"/>
            </a:solid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u="sng">
                <a:cs typeface="B Nazanin" pitchFamily="2" charset="-78"/>
              </a:rPr>
              <a:t>گزارشگری</a:t>
            </a:r>
          </a:p>
          <a:p>
            <a:pPr algn="ctr"/>
            <a:r>
              <a:rPr lang="fa-IR" sz="2800">
                <a:cs typeface="B Nazanin" pitchFamily="2" charset="-78"/>
              </a:rPr>
              <a:t> با تهیه</a:t>
            </a:r>
          </a:p>
          <a:p>
            <a:pPr algn="ctr"/>
            <a:r>
              <a:rPr lang="fa-IR" sz="2800">
                <a:cs typeface="B Nazanin" pitchFamily="2" charset="-78"/>
              </a:rPr>
              <a:t>گزارشات مالی</a:t>
            </a:r>
            <a:endParaRPr lang="en-US" sz="2800">
              <a:cs typeface="B Nazanin" pitchFamily="2" charset="-78"/>
            </a:endParaRPr>
          </a:p>
        </p:txBody>
      </p:sp>
      <p:sp>
        <p:nvSpPr>
          <p:cNvPr id="11" name="Line 11"/>
          <p:cNvSpPr>
            <a:spLocks noChangeShapeType="1"/>
          </p:cNvSpPr>
          <p:nvPr/>
        </p:nvSpPr>
        <p:spPr bwMode="auto">
          <a:xfrm flipH="1">
            <a:off x="1371600" y="2095500"/>
            <a:ext cx="4419600" cy="0"/>
          </a:xfrm>
          <a:prstGeom prst="line">
            <a:avLst/>
          </a:prstGeom>
          <a:noFill/>
          <a:ln w="57150">
            <a:solidFill>
              <a:srgbClr val="FF0000"/>
            </a:solidFill>
            <a:round/>
            <a:headEnd/>
            <a:tailEnd type="triangle" w="med" len="med"/>
          </a:ln>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2" name="Line 12"/>
          <p:cNvSpPr>
            <a:spLocks noChangeShapeType="1"/>
          </p:cNvSpPr>
          <p:nvPr/>
        </p:nvSpPr>
        <p:spPr bwMode="auto">
          <a:xfrm>
            <a:off x="6248400" y="2552700"/>
            <a:ext cx="0" cy="685800"/>
          </a:xfrm>
          <a:prstGeom prst="line">
            <a:avLst/>
          </a:prstGeom>
          <a:noFill/>
          <a:ln w="57150">
            <a:solidFill>
              <a:srgbClr val="FF0000"/>
            </a:solidFill>
            <a:round/>
            <a:headEnd/>
            <a:tailEnd type="triangle" w="med" len="med"/>
          </a:ln>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3" name="Line 13"/>
          <p:cNvSpPr>
            <a:spLocks noChangeShapeType="1"/>
          </p:cNvSpPr>
          <p:nvPr/>
        </p:nvSpPr>
        <p:spPr bwMode="auto">
          <a:xfrm>
            <a:off x="6781800" y="2552700"/>
            <a:ext cx="0" cy="685800"/>
          </a:xfrm>
          <a:prstGeom prst="line">
            <a:avLst/>
          </a:prstGeom>
          <a:noFill/>
          <a:ln w="57150">
            <a:solidFill>
              <a:schemeClr val="tx1"/>
            </a:solidFill>
            <a:round/>
            <a:headEnd type="triangle" w="med" len="med"/>
            <a:tailEnd/>
          </a:ln>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4" name="Rectangle 13"/>
          <p:cNvSpPr>
            <a:spLocks noChangeArrowheads="1"/>
          </p:cNvSpPr>
          <p:nvPr/>
        </p:nvSpPr>
        <p:spPr bwMode="auto">
          <a:xfrm>
            <a:off x="6934200" y="2705100"/>
            <a:ext cx="990600" cy="304800"/>
          </a:xfrm>
          <a:prstGeom prst="rect">
            <a:avLst/>
          </a:prstGeom>
          <a:solidFill>
            <a:schemeClr val="bg1"/>
          </a:solidFill>
          <a:ln w="28575" algn="ctr">
            <a:no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a:cs typeface="B Nazanin" pitchFamily="2" charset="-78"/>
              </a:rPr>
              <a:t>اطلاعات</a:t>
            </a:r>
            <a:endParaRPr lang="en-US" sz="2800">
              <a:cs typeface="B Nazanin" pitchFamily="2" charset="-78"/>
            </a:endParaRPr>
          </a:p>
        </p:txBody>
      </p:sp>
      <p:sp>
        <p:nvSpPr>
          <p:cNvPr id="15" name="Rectangle 14"/>
          <p:cNvSpPr>
            <a:spLocks noChangeArrowheads="1"/>
          </p:cNvSpPr>
          <p:nvPr/>
        </p:nvSpPr>
        <p:spPr bwMode="auto">
          <a:xfrm>
            <a:off x="5181600" y="2705100"/>
            <a:ext cx="990600" cy="304800"/>
          </a:xfrm>
          <a:prstGeom prst="rect">
            <a:avLst/>
          </a:prstGeom>
          <a:solidFill>
            <a:schemeClr val="bg1"/>
          </a:solidFill>
          <a:ln w="28575" algn="ctr">
            <a:no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400">
                <a:cs typeface="B Nazanin" pitchFamily="2" charset="-78"/>
              </a:rPr>
              <a:t>نیازهای</a:t>
            </a:r>
          </a:p>
          <a:p>
            <a:pPr algn="ctr"/>
            <a:r>
              <a:rPr lang="fa-IR" sz="2400">
                <a:cs typeface="B Nazanin" pitchFamily="2" charset="-78"/>
              </a:rPr>
              <a:t> اطلاعاتی</a:t>
            </a:r>
            <a:endParaRPr lang="en-US" sz="2400">
              <a:cs typeface="B Nazanin" pitchFamily="2" charset="-78"/>
            </a:endParaRPr>
          </a:p>
        </p:txBody>
      </p:sp>
      <p:sp>
        <p:nvSpPr>
          <p:cNvPr id="16" name="Line 16"/>
          <p:cNvSpPr>
            <a:spLocks noChangeShapeType="1"/>
          </p:cNvSpPr>
          <p:nvPr/>
        </p:nvSpPr>
        <p:spPr bwMode="auto">
          <a:xfrm>
            <a:off x="1371600" y="4686300"/>
            <a:ext cx="685800" cy="0"/>
          </a:xfrm>
          <a:prstGeom prst="line">
            <a:avLst/>
          </a:prstGeom>
          <a:noFill/>
          <a:ln w="57150">
            <a:solidFill>
              <a:schemeClr val="tx1"/>
            </a:solidFill>
            <a:round/>
            <a:headEnd/>
            <a:tailEnd type="triangle" w="med" len="med"/>
          </a:ln>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7" name="Rectangle 16"/>
          <p:cNvSpPr>
            <a:spLocks noChangeArrowheads="1"/>
          </p:cNvSpPr>
          <p:nvPr/>
        </p:nvSpPr>
        <p:spPr bwMode="auto">
          <a:xfrm>
            <a:off x="3200400" y="1785926"/>
            <a:ext cx="990600" cy="285752"/>
          </a:xfrm>
          <a:prstGeom prst="rect">
            <a:avLst/>
          </a:prstGeom>
          <a:solidFill>
            <a:schemeClr val="bg1"/>
          </a:solidFill>
          <a:ln w="28575" algn="ctr">
            <a:noFill/>
            <a:miter lim="800000"/>
            <a:headEnd/>
            <a:tailEnd/>
          </a:ln>
        </p:spPr>
        <p:txBody>
          <a:bodyPr wrap="none"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fa-IR" sz="2800" dirty="0">
                <a:cs typeface="B Nazanin" pitchFamily="2" charset="-78"/>
              </a:rPr>
              <a:t>کنش</a:t>
            </a:r>
            <a:endParaRPr lang="en-US" sz="2800" dirty="0">
              <a:cs typeface="B Nazanin" pitchFamily="2" charset="-78"/>
            </a:endParaRPr>
          </a:p>
        </p:txBody>
      </p:sp>
    </p:spTree>
  </p:cSld>
  <p:clrMapOvr>
    <a:masterClrMapping/>
  </p:clrMapOvr>
  <p:transition>
    <p:circl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967434"/>
          </a:xfrm>
        </p:spPr>
        <p:txBody>
          <a:bodyPr>
            <a:normAutofit lnSpcReduction="10000"/>
          </a:bodyPr>
          <a:lstStyle/>
          <a:p>
            <a:pPr algn="ctr">
              <a:buNone/>
            </a:pPr>
            <a:r>
              <a:rPr lang="fa-IR" dirty="0" smtClean="0"/>
              <a:t> </a:t>
            </a:r>
            <a:endParaRPr lang="en-US" dirty="0" smtClean="0"/>
          </a:p>
          <a:p>
            <a:pPr algn="ctr">
              <a:buNone/>
            </a:pPr>
            <a:r>
              <a:rPr lang="fa-IR" dirty="0" smtClean="0">
                <a:solidFill>
                  <a:srgbClr val="FF0000"/>
                </a:solidFill>
              </a:rPr>
              <a:t>صورت حساب سود وزیان برای سال مالی منتهی به 29/12/98</a:t>
            </a:r>
            <a:endParaRPr lang="en-US" dirty="0" smtClean="0">
              <a:solidFill>
                <a:srgbClr val="FF0000"/>
              </a:solidFill>
            </a:endParaRPr>
          </a:p>
          <a:p>
            <a:pPr algn="ctr">
              <a:buNone/>
            </a:pPr>
            <a:r>
              <a:rPr lang="fa-IR" dirty="0" smtClean="0">
                <a:solidFill>
                  <a:srgbClr val="FF0000"/>
                </a:solidFill>
              </a:rPr>
              <a:t>مبنای نقدی</a:t>
            </a:r>
            <a:endParaRPr lang="en-US" dirty="0" smtClean="0">
              <a:solidFill>
                <a:srgbClr val="FF0000"/>
              </a:solidFill>
            </a:endParaRPr>
          </a:p>
          <a:p>
            <a:pPr algn="ctr">
              <a:buNone/>
            </a:pPr>
            <a:r>
              <a:rPr lang="fa-IR" dirty="0" smtClean="0"/>
              <a:t>درآمد حاصل از فروش                  1.100.000   </a:t>
            </a:r>
            <a:endParaRPr lang="en-US" dirty="0" smtClean="0"/>
          </a:p>
          <a:p>
            <a:pPr algn="ctr">
              <a:buNone/>
            </a:pPr>
            <a:r>
              <a:rPr lang="fa-IR" dirty="0" smtClean="0"/>
              <a:t>قیمت تمام شده کالای فروش رفته     ( 800.000  )   </a:t>
            </a:r>
            <a:endParaRPr lang="en-US" dirty="0" smtClean="0"/>
          </a:p>
          <a:p>
            <a:pPr algn="ctr">
              <a:buNone/>
            </a:pPr>
            <a:r>
              <a:rPr lang="fa-IR" sz="2800" dirty="0" smtClean="0">
                <a:solidFill>
                  <a:srgbClr val="00B050"/>
                </a:solidFill>
              </a:rPr>
              <a:t>سود ناویژه                                   300.000</a:t>
            </a:r>
            <a:endParaRPr lang="en-US" sz="2800" dirty="0" smtClean="0">
              <a:solidFill>
                <a:srgbClr val="00B050"/>
              </a:solidFill>
            </a:endParaRPr>
          </a:p>
          <a:p>
            <a:pPr algn="ctr">
              <a:buNone/>
            </a:pPr>
            <a:r>
              <a:rPr lang="fa-IR" dirty="0" smtClean="0"/>
              <a:t>هزینه های عملیاتی نقدی                 (165.000)   </a:t>
            </a:r>
            <a:endParaRPr lang="en-US" dirty="0" smtClean="0"/>
          </a:p>
          <a:p>
            <a:pPr algn="ctr">
              <a:buNone/>
            </a:pPr>
            <a:r>
              <a:rPr lang="fa-IR" dirty="0" smtClean="0"/>
              <a:t>هزینه های عملیاتی غیر نقدی(استهلاک)        -           </a:t>
            </a:r>
            <a:endParaRPr lang="en-US" dirty="0" smtClean="0"/>
          </a:p>
          <a:p>
            <a:pPr algn="ctr">
              <a:buNone/>
            </a:pPr>
            <a:r>
              <a:rPr lang="fa-IR" dirty="0" smtClean="0"/>
              <a:t> </a:t>
            </a:r>
            <a:endParaRPr lang="en-US" dirty="0" smtClean="0"/>
          </a:p>
          <a:p>
            <a:pPr algn="ctr">
              <a:buNone/>
            </a:pPr>
            <a:r>
              <a:rPr lang="en-US" dirty="0" smtClean="0"/>
              <a:t/>
            </a:r>
            <a:br>
              <a:rPr lang="en-US" dirty="0" smtClean="0"/>
            </a:br>
            <a:r>
              <a:rPr lang="fa-IR" sz="2800" dirty="0" smtClean="0">
                <a:solidFill>
                  <a:srgbClr val="00B050"/>
                </a:solidFill>
              </a:rPr>
              <a:t>سود ویژه قبل از مالیات               135.000</a:t>
            </a:r>
            <a:endParaRPr lang="en-US" dirty="0" smtClean="0">
              <a:solidFill>
                <a:srgbClr val="00B050"/>
              </a:solidFill>
            </a:endParaRPr>
          </a:p>
          <a:p>
            <a:pPr algn="ctr">
              <a:buNone/>
            </a:pPr>
            <a:r>
              <a:rPr lang="fa-IR" dirty="0" smtClean="0"/>
              <a:t>-هزینه مالیات                           (54.000)</a:t>
            </a:r>
            <a:endParaRPr lang="en-US" dirty="0" smtClean="0"/>
          </a:p>
          <a:p>
            <a:pPr algn="ctr">
              <a:buNone/>
            </a:pPr>
            <a:r>
              <a:rPr lang="fa-IR" sz="2800" dirty="0" smtClean="0">
                <a:solidFill>
                  <a:srgbClr val="00B050"/>
                </a:solidFill>
              </a:rPr>
              <a:t>سود ویژه پس از کسر مالیات         81.000    </a:t>
            </a:r>
            <a:endParaRPr lang="en-US" sz="2800" dirty="0" smtClean="0">
              <a:solidFill>
                <a:srgbClr val="00B050"/>
              </a:solidFill>
            </a:endParaRPr>
          </a:p>
          <a:p>
            <a:endParaRPr lang="en-US" dirty="0"/>
          </a:p>
        </p:txBody>
      </p:sp>
      <p:cxnSp>
        <p:nvCxnSpPr>
          <p:cNvPr id="5" name="Straight Connector 4"/>
          <p:cNvCxnSpPr/>
          <p:nvPr/>
        </p:nvCxnSpPr>
        <p:spPr>
          <a:xfrm rot="10800000">
            <a:off x="1428728" y="1643050"/>
            <a:ext cx="60007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1714480" y="2571744"/>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785918" y="4429132"/>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1785918" y="5643578"/>
            <a:ext cx="185738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92500" lnSpcReduction="10000"/>
          </a:bodyPr>
          <a:lstStyle/>
          <a:p>
            <a:pPr algn="ctr">
              <a:buNone/>
            </a:pPr>
            <a:r>
              <a:rPr lang="fa-IR" dirty="0" smtClean="0">
                <a:solidFill>
                  <a:srgbClr val="FF0000"/>
                </a:solidFill>
              </a:rPr>
              <a:t>صورت حساب سود وزیان برای سال مالی منتهی به 29/12/98</a:t>
            </a:r>
            <a:endParaRPr lang="en-US" dirty="0" smtClean="0">
              <a:solidFill>
                <a:srgbClr val="FF0000"/>
              </a:solidFill>
            </a:endParaRPr>
          </a:p>
          <a:p>
            <a:pPr algn="ctr">
              <a:buNone/>
            </a:pPr>
            <a:r>
              <a:rPr lang="fa-IR" dirty="0" smtClean="0">
                <a:solidFill>
                  <a:srgbClr val="FF0000"/>
                </a:solidFill>
              </a:rPr>
              <a:t>مبنای تعهدی</a:t>
            </a:r>
            <a:endParaRPr lang="en-US" dirty="0" smtClean="0">
              <a:solidFill>
                <a:srgbClr val="FF0000"/>
              </a:solidFill>
            </a:endParaRPr>
          </a:p>
          <a:p>
            <a:pPr algn="r">
              <a:buNone/>
            </a:pPr>
            <a:r>
              <a:rPr lang="fa-IR" dirty="0" smtClean="0"/>
              <a:t>درآمد حاصل از فروش                  800.000  </a:t>
            </a:r>
            <a:endParaRPr lang="en-US" dirty="0" smtClean="0"/>
          </a:p>
          <a:p>
            <a:pPr algn="r">
              <a:buNone/>
            </a:pPr>
            <a:r>
              <a:rPr lang="fa-IR" dirty="0" smtClean="0"/>
              <a:t>قیمت تمام شده کالای فروش رفته     ( 510.000)</a:t>
            </a:r>
            <a:endParaRPr lang="en-US" dirty="0" smtClean="0"/>
          </a:p>
          <a:p>
            <a:pPr algn="r">
              <a:buNone/>
            </a:pPr>
            <a:r>
              <a:rPr lang="fa-IR" sz="3000" dirty="0" smtClean="0">
                <a:solidFill>
                  <a:schemeClr val="accent3">
                    <a:lumMod val="75000"/>
                  </a:schemeClr>
                </a:solidFill>
              </a:rPr>
              <a:t>سود ناویژه                        290.000</a:t>
            </a:r>
            <a:endParaRPr lang="en-US" sz="3000" dirty="0" smtClean="0">
              <a:solidFill>
                <a:schemeClr val="accent3">
                  <a:lumMod val="75000"/>
                </a:schemeClr>
              </a:solidFill>
            </a:endParaRPr>
          </a:p>
          <a:p>
            <a:pPr algn="r">
              <a:buNone/>
            </a:pPr>
            <a:r>
              <a:rPr lang="fa-IR" dirty="0" smtClean="0"/>
              <a:t>هزینه های عملیاتی نقدی              (140.000)                             </a:t>
            </a:r>
            <a:endParaRPr lang="en-US" dirty="0" smtClean="0"/>
          </a:p>
          <a:p>
            <a:pPr algn="r">
              <a:buNone/>
            </a:pPr>
            <a:r>
              <a:rPr lang="fa-IR" dirty="0" smtClean="0"/>
              <a:t>هزینه استهلاک                        (40.000)</a:t>
            </a:r>
            <a:endParaRPr lang="en-US" dirty="0" smtClean="0"/>
          </a:p>
          <a:p>
            <a:pPr algn="r">
              <a:buNone/>
            </a:pPr>
            <a:r>
              <a:rPr lang="fa-IR" dirty="0" smtClean="0"/>
              <a:t> </a:t>
            </a:r>
            <a:endParaRPr lang="en-US" dirty="0" smtClean="0"/>
          </a:p>
          <a:p>
            <a:pPr algn="r">
              <a:buNone/>
            </a:pPr>
            <a:r>
              <a:rPr lang="en-US" dirty="0" smtClean="0"/>
              <a:t/>
            </a:r>
            <a:br>
              <a:rPr lang="en-US" dirty="0" smtClean="0"/>
            </a:br>
            <a:r>
              <a:rPr lang="fa-IR" sz="3000" dirty="0" smtClean="0">
                <a:solidFill>
                  <a:schemeClr val="accent3">
                    <a:lumMod val="75000"/>
                  </a:schemeClr>
                </a:solidFill>
              </a:rPr>
              <a:t>سود ویژه قبل از مالیات       110.000</a:t>
            </a:r>
            <a:endParaRPr lang="en-US" dirty="0" smtClean="0">
              <a:solidFill>
                <a:schemeClr val="accent3">
                  <a:lumMod val="75000"/>
                </a:schemeClr>
              </a:solidFill>
            </a:endParaRPr>
          </a:p>
          <a:p>
            <a:pPr algn="r">
              <a:buNone/>
            </a:pPr>
            <a:r>
              <a:rPr lang="fa-IR" dirty="0" smtClean="0"/>
              <a:t>-هزینه مالیات                        (44.000)</a:t>
            </a:r>
            <a:endParaRPr lang="en-US" dirty="0" smtClean="0"/>
          </a:p>
          <a:p>
            <a:pPr algn="r">
              <a:buNone/>
            </a:pPr>
            <a:r>
              <a:rPr lang="fa-IR" sz="3000" dirty="0" smtClean="0">
                <a:solidFill>
                  <a:schemeClr val="accent3">
                    <a:lumMod val="75000"/>
                  </a:schemeClr>
                </a:solidFill>
              </a:rPr>
              <a:t>سود ویژه پس از کسر مالیات  66.000</a:t>
            </a:r>
            <a:endParaRPr lang="en-US" sz="3000" dirty="0" smtClean="0">
              <a:solidFill>
                <a:schemeClr val="accent3">
                  <a:lumMod val="75000"/>
                </a:schemeClr>
              </a:solidFill>
            </a:endParaRPr>
          </a:p>
          <a:p>
            <a:pPr algn="r">
              <a:buNone/>
            </a:pPr>
            <a:r>
              <a:rPr lang="fa-IR" dirty="0" smtClean="0"/>
              <a:t> </a:t>
            </a:r>
            <a:endParaRPr lang="en-US" dirty="0" smtClean="0"/>
          </a:p>
        </p:txBody>
      </p:sp>
      <p:cxnSp>
        <p:nvCxnSpPr>
          <p:cNvPr id="5" name="Straight Connector 4"/>
          <p:cNvCxnSpPr/>
          <p:nvPr/>
        </p:nvCxnSpPr>
        <p:spPr>
          <a:xfrm rot="10800000">
            <a:off x="1000100" y="1571612"/>
            <a:ext cx="750099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3500430" y="2428868"/>
            <a:ext cx="150019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3500430" y="4000504"/>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3714744" y="5286388"/>
            <a:ext cx="1714512"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929718" cy="6143668"/>
          </a:xfrm>
          <a:solidFill>
            <a:schemeClr val="accent2">
              <a:lumMod val="20000"/>
              <a:lumOff val="80000"/>
            </a:schemeClr>
          </a:solidFill>
          <a:ln>
            <a:solidFill>
              <a:schemeClr val="accent3"/>
            </a:solidFill>
          </a:ln>
        </p:spPr>
        <p:txBody>
          <a:bodyPr>
            <a:normAutofit fontScale="55000" lnSpcReduction="20000"/>
          </a:bodyPr>
          <a:lstStyle/>
          <a:p>
            <a:r>
              <a:rPr lang="fa-IR" dirty="0" smtClean="0"/>
              <a:t> </a:t>
            </a:r>
            <a:endParaRPr lang="en-US" dirty="0" smtClean="0"/>
          </a:p>
          <a:p>
            <a:pPr algn="r">
              <a:buNone/>
            </a:pPr>
            <a:r>
              <a:rPr lang="fa-IR" dirty="0" smtClean="0"/>
              <a:t> </a:t>
            </a:r>
            <a:endParaRPr lang="en-US" dirty="0" smtClean="0"/>
          </a:p>
          <a:p>
            <a:pPr algn="r">
              <a:buNone/>
            </a:pPr>
            <a:r>
              <a:rPr lang="fa-IR" sz="3800" dirty="0" smtClean="0">
                <a:solidFill>
                  <a:schemeClr val="accent2"/>
                </a:solidFill>
              </a:rPr>
              <a:t>مبلغ فروش در مبنای نقدی =   فروش نقد +دریافتی از بدهکاران+پیش دریافت فروش</a:t>
            </a:r>
            <a:endParaRPr lang="en-US" sz="3800" dirty="0" smtClean="0">
              <a:solidFill>
                <a:schemeClr val="accent2"/>
              </a:solidFill>
            </a:endParaRPr>
          </a:p>
          <a:p>
            <a:pPr algn="r">
              <a:buNone/>
            </a:pPr>
            <a:r>
              <a:rPr lang="fa-IR" sz="3800" dirty="0" smtClean="0">
                <a:solidFill>
                  <a:schemeClr val="accent2"/>
                </a:solidFill>
              </a:rPr>
              <a:t>             1.100.000    =500.000+(280.000+250.000)+70.000</a:t>
            </a:r>
            <a:endParaRPr lang="en-US" sz="3800" dirty="0" smtClean="0">
              <a:solidFill>
                <a:schemeClr val="accent2"/>
              </a:solidFill>
            </a:endParaRPr>
          </a:p>
          <a:p>
            <a:pPr algn="r">
              <a:buNone/>
            </a:pPr>
            <a:r>
              <a:rPr lang="fa-IR" sz="3800" dirty="0" smtClean="0">
                <a:solidFill>
                  <a:schemeClr val="accent4"/>
                </a:solidFill>
              </a:rPr>
              <a:t>مبلغ فروش در مبنای تعهدی=  فروش نقد +فروش نسیه</a:t>
            </a:r>
            <a:endParaRPr lang="en-US" sz="3800" dirty="0" smtClean="0">
              <a:solidFill>
                <a:schemeClr val="accent4"/>
              </a:solidFill>
            </a:endParaRPr>
          </a:p>
          <a:p>
            <a:pPr algn="r">
              <a:buNone/>
            </a:pPr>
            <a:r>
              <a:rPr lang="fa-IR" sz="3800" dirty="0" smtClean="0">
                <a:solidFill>
                  <a:schemeClr val="accent4"/>
                </a:solidFill>
              </a:rPr>
              <a:t>800.000                 =  500.000+ 300.000</a:t>
            </a:r>
            <a:endParaRPr lang="en-US" sz="3800" dirty="0" smtClean="0">
              <a:solidFill>
                <a:schemeClr val="accent4"/>
              </a:solidFill>
            </a:endParaRPr>
          </a:p>
          <a:p>
            <a:pPr algn="r">
              <a:buNone/>
            </a:pPr>
            <a:r>
              <a:rPr lang="fa-IR" sz="3200" dirty="0" smtClean="0">
                <a:solidFill>
                  <a:schemeClr val="accent3">
                    <a:lumMod val="75000"/>
                  </a:schemeClr>
                </a:solidFill>
              </a:rPr>
              <a:t>قیمت تمام شده کالای فروش رفته </a:t>
            </a:r>
            <a:endParaRPr lang="en-US" sz="3800" dirty="0" smtClean="0">
              <a:solidFill>
                <a:schemeClr val="accent3">
                  <a:lumMod val="75000"/>
                </a:schemeClr>
              </a:solidFill>
            </a:endParaRPr>
          </a:p>
          <a:p>
            <a:pPr algn="r">
              <a:buNone/>
            </a:pPr>
            <a:r>
              <a:rPr lang="fa-IR" sz="3800" dirty="0" smtClean="0">
                <a:solidFill>
                  <a:schemeClr val="accent3">
                    <a:lumMod val="75000"/>
                  </a:schemeClr>
                </a:solidFill>
              </a:rPr>
              <a:t>در مبنای نقدی=خرید نقدی +پرداخت به بستانکاران +پیش پرداخت خرید کالا</a:t>
            </a:r>
            <a:endParaRPr lang="en-US" sz="3800" dirty="0" smtClean="0">
              <a:solidFill>
                <a:schemeClr val="accent3">
                  <a:lumMod val="75000"/>
                </a:schemeClr>
              </a:solidFill>
            </a:endParaRPr>
          </a:p>
          <a:p>
            <a:pPr algn="r">
              <a:buNone/>
            </a:pPr>
            <a:r>
              <a:rPr lang="fa-IR" sz="3800" dirty="0" smtClean="0">
                <a:solidFill>
                  <a:schemeClr val="accent3">
                    <a:lumMod val="75000"/>
                  </a:schemeClr>
                </a:solidFill>
              </a:rPr>
              <a:t>800.000    =360.000(170.000+240.000)+30.000</a:t>
            </a:r>
            <a:endParaRPr lang="en-US" sz="3800" dirty="0" smtClean="0">
              <a:solidFill>
                <a:schemeClr val="accent3">
                  <a:lumMod val="75000"/>
                </a:schemeClr>
              </a:solidFill>
            </a:endParaRPr>
          </a:p>
          <a:p>
            <a:pPr algn="r">
              <a:buNone/>
            </a:pPr>
            <a:r>
              <a:rPr lang="fa-IR" sz="3800" dirty="0" smtClean="0">
                <a:solidFill>
                  <a:schemeClr val="accent2"/>
                </a:solidFill>
              </a:rPr>
              <a:t>قیمت تمام شده کالای فروش رفته </a:t>
            </a:r>
            <a:endParaRPr lang="en-US" sz="3800" dirty="0" smtClean="0">
              <a:solidFill>
                <a:schemeClr val="accent2"/>
              </a:solidFill>
            </a:endParaRPr>
          </a:p>
          <a:p>
            <a:pPr algn="r">
              <a:buNone/>
            </a:pPr>
            <a:r>
              <a:rPr lang="fa-IR" sz="3800" dirty="0" smtClean="0">
                <a:solidFill>
                  <a:schemeClr val="accent2"/>
                </a:solidFill>
              </a:rPr>
              <a:t>درمبنای تعهدی = خرید خالص  +موجودی کالای ابتدای دوره – موجودی کالای پایان دوره</a:t>
            </a:r>
            <a:endParaRPr lang="en-US" sz="3800" dirty="0" smtClean="0">
              <a:solidFill>
                <a:schemeClr val="accent2"/>
              </a:solidFill>
            </a:endParaRPr>
          </a:p>
          <a:p>
            <a:pPr algn="r">
              <a:buNone/>
            </a:pPr>
            <a:r>
              <a:rPr lang="fa-IR" sz="3800" dirty="0" smtClean="0">
                <a:solidFill>
                  <a:schemeClr val="accent2"/>
                </a:solidFill>
              </a:rPr>
              <a:t>510.000   =580.000   +110.000  -     180.000</a:t>
            </a:r>
            <a:r>
              <a:rPr lang="fa-IR" sz="3200" dirty="0" smtClean="0">
                <a:solidFill>
                  <a:schemeClr val="accent2"/>
                </a:solidFill>
              </a:rPr>
              <a:t>   </a:t>
            </a:r>
            <a:endParaRPr lang="en-US" sz="3200" dirty="0" smtClean="0">
              <a:solidFill>
                <a:schemeClr val="accent2"/>
              </a:solidFill>
            </a:endParaRPr>
          </a:p>
          <a:p>
            <a:pPr algn="r">
              <a:buNone/>
            </a:pPr>
            <a:r>
              <a:rPr lang="fa-IR" sz="3800" dirty="0" smtClean="0">
                <a:solidFill>
                  <a:schemeClr val="accent4"/>
                </a:solidFill>
              </a:rPr>
              <a:t>خرید خالص در مبنای تعهدی =خرید نقد +خرید نسیه</a:t>
            </a:r>
            <a:endParaRPr lang="en-US" sz="3800" dirty="0" smtClean="0">
              <a:solidFill>
                <a:schemeClr val="accent4"/>
              </a:solidFill>
            </a:endParaRPr>
          </a:p>
          <a:p>
            <a:pPr algn="r">
              <a:buNone/>
            </a:pPr>
            <a:r>
              <a:rPr lang="fa-IR" sz="3800" dirty="0" smtClean="0">
                <a:solidFill>
                  <a:schemeClr val="accent4"/>
                </a:solidFill>
              </a:rPr>
              <a:t>580.000                  =360.000+220.000</a:t>
            </a:r>
            <a:endParaRPr lang="en-US" sz="3800" dirty="0" smtClean="0">
              <a:solidFill>
                <a:schemeClr val="accent4"/>
              </a:solidFill>
            </a:endParaRPr>
          </a:p>
          <a:p>
            <a:pPr algn="r">
              <a:buNone/>
            </a:pPr>
            <a:r>
              <a:rPr lang="fa-IR" sz="3600" dirty="0" smtClean="0">
                <a:solidFill>
                  <a:srgbClr val="0070C0"/>
                </a:solidFill>
              </a:rPr>
              <a:t>هزینه ها در مبنای نقدی=هزینه های نقدی +پرداختی بابت هزینه های معوق+پیش پرداخت</a:t>
            </a:r>
            <a:endParaRPr lang="en-US" sz="3600" dirty="0" smtClean="0">
              <a:solidFill>
                <a:srgbClr val="0070C0"/>
              </a:solidFill>
            </a:endParaRPr>
          </a:p>
          <a:p>
            <a:pPr algn="r">
              <a:buNone/>
            </a:pPr>
            <a:r>
              <a:rPr lang="fa-IR" sz="3600" dirty="0" smtClean="0">
                <a:solidFill>
                  <a:srgbClr val="0070C0"/>
                </a:solidFill>
              </a:rPr>
              <a:t>165.000              =60.000    +(50.000+35.000)   +20.000</a:t>
            </a:r>
            <a:endParaRPr lang="en-US" sz="3600" dirty="0" smtClean="0">
              <a:solidFill>
                <a:srgbClr val="0070C0"/>
              </a:solidFill>
            </a:endParaRPr>
          </a:p>
          <a:p>
            <a:pPr algn="r">
              <a:buNone/>
            </a:pPr>
            <a:r>
              <a:rPr lang="fa-IR" sz="4400" dirty="0" smtClean="0"/>
              <a:t>هزینه ها در مبنای تعهدی= 60.000+80.000+40.000=180.000</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pPr algn="ctr"/>
            <a:r>
              <a:rPr lang="fa-IR" dirty="0" smtClean="0">
                <a:solidFill>
                  <a:srgbClr val="FF0000"/>
                </a:solidFill>
              </a:rPr>
              <a:t>نمونه سوال</a:t>
            </a:r>
            <a:endParaRPr lang="en-US" dirty="0">
              <a:solidFill>
                <a:srgbClr val="FF0000"/>
              </a:solidFill>
            </a:endParaRPr>
          </a:p>
        </p:txBody>
      </p:sp>
      <p:sp>
        <p:nvSpPr>
          <p:cNvPr id="3" name="Content Placeholder 2"/>
          <p:cNvSpPr>
            <a:spLocks noGrp="1"/>
          </p:cNvSpPr>
          <p:nvPr>
            <p:ph idx="1"/>
          </p:nvPr>
        </p:nvSpPr>
        <p:spPr>
          <a:xfrm>
            <a:off x="457200" y="1285860"/>
            <a:ext cx="8229600" cy="5038740"/>
          </a:xfrm>
        </p:spPr>
        <p:txBody>
          <a:bodyPr>
            <a:normAutofit fontScale="92500"/>
          </a:bodyPr>
          <a:lstStyle/>
          <a:p>
            <a:pPr algn="r">
              <a:buNone/>
            </a:pPr>
            <a:r>
              <a:rPr lang="fa-IR" dirty="0" smtClean="0"/>
              <a:t>1-کدام یک از گزینه های زیر از ویژگیهای کیفی اطلاعات مالی وحسابداری نمی باشد ؟</a:t>
            </a:r>
            <a:endParaRPr lang="en-US" dirty="0" smtClean="0"/>
          </a:p>
          <a:p>
            <a:pPr algn="r">
              <a:buNone/>
            </a:pPr>
            <a:r>
              <a:rPr lang="fa-IR" dirty="0" smtClean="0"/>
              <a:t>الف- مربوط بودن  ب-قابلیت اتکا  ج-قابلیت مقایسه  د-در دسترس بودن</a:t>
            </a:r>
            <a:endParaRPr lang="en-US" dirty="0" smtClean="0"/>
          </a:p>
          <a:p>
            <a:pPr algn="r">
              <a:buNone/>
            </a:pPr>
            <a:r>
              <a:rPr lang="fa-IR" dirty="0" smtClean="0"/>
              <a:t>2-کدام یک از گزینه های زیر از مفاهیم ومفروضات بنیادی حسابداری نمی باشد؟</a:t>
            </a:r>
            <a:endParaRPr lang="en-US" dirty="0" smtClean="0"/>
          </a:p>
          <a:p>
            <a:pPr algn="r">
              <a:buNone/>
            </a:pPr>
            <a:r>
              <a:rPr lang="fa-IR" dirty="0" smtClean="0"/>
              <a:t>الف-فرض تداوم فعالیت     ب- فرض دوره مالی   ج-فرض واحد اندازه گیری  د-فرض بهای تمام شده</a:t>
            </a:r>
            <a:endParaRPr lang="en-US" dirty="0" smtClean="0"/>
          </a:p>
          <a:p>
            <a:pPr algn="r">
              <a:buNone/>
            </a:pPr>
            <a:r>
              <a:rPr lang="fa-IR" dirty="0" smtClean="0"/>
              <a:t>3-اصل اهمیت جزو کدام یک از طبقه بندیهای رایج اصول حسابداری می باشد ؟</a:t>
            </a:r>
            <a:endParaRPr lang="en-US" dirty="0" smtClean="0"/>
          </a:p>
          <a:p>
            <a:pPr algn="r">
              <a:buNone/>
            </a:pPr>
            <a:r>
              <a:rPr lang="fa-IR" dirty="0" smtClean="0"/>
              <a:t>الف-مفاهیم ومفروضات   ب-اصول وقواعد   ج-اصول محدود کننده د –هیچکدام</a:t>
            </a:r>
            <a:endParaRPr lang="en-US" dirty="0" smtClean="0"/>
          </a:p>
          <a:p>
            <a:pPr algn="r">
              <a:buNone/>
            </a:pPr>
            <a:r>
              <a:rPr lang="fa-IR" dirty="0" smtClean="0"/>
              <a:t>4-براساس این مبنای حسابداری رویدادهای مالی پس از دریافت وپرداخت تشخیص واندازه گیری می شود.</a:t>
            </a:r>
            <a:endParaRPr lang="en-US" dirty="0" smtClean="0"/>
          </a:p>
          <a:p>
            <a:pPr algn="r">
              <a:buNone/>
            </a:pPr>
            <a:r>
              <a:rPr lang="fa-IR" dirty="0" smtClean="0"/>
              <a:t>الف- مبنای تعهدی   ب-مبنای نقدی  ج-  حسابداری دولتی      د-حسابداری  مالی</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rmAutofit/>
          </a:bodyPr>
          <a:lstStyle/>
          <a:p>
            <a:pPr algn="r">
              <a:buNone/>
            </a:pPr>
            <a:r>
              <a:rPr lang="fa-IR" sz="2400" dirty="0" smtClean="0"/>
              <a:t>5-مواد اولیه ابتدای دوره 5.000ریال وپایان دوره 7.000ریال است .خرید نقدی مواد اولیه طی دوره 38.000ریال وپرداختی بابت خرید نسیه سال قبل 16.000ریال بوده است.مانده حسابهای پرداختنی تجاری اول دوره 10.000ریال وپایان دوره 9.000است .</a:t>
            </a:r>
            <a:endParaRPr lang="en-US" sz="2400" dirty="0" smtClean="0"/>
          </a:p>
          <a:p>
            <a:pPr algn="r">
              <a:buNone/>
            </a:pPr>
            <a:r>
              <a:rPr lang="fa-IR" sz="2400" dirty="0" smtClean="0"/>
              <a:t>هزینه مواد اولیه مصرف شده طی دوره بر مبنای نقدی چقدر است ؟</a:t>
            </a:r>
            <a:endParaRPr lang="en-US" sz="2400" dirty="0" smtClean="0"/>
          </a:p>
          <a:p>
            <a:pPr algn="r">
              <a:buNone/>
            </a:pPr>
            <a:r>
              <a:rPr lang="fa-IR" sz="2400" dirty="0" smtClean="0"/>
              <a:t>الف-38.000         ب-  39.000           ج-53.000            د-55.000</a:t>
            </a:r>
            <a:endParaRPr lang="en-US" sz="2400" dirty="0" smtClean="0"/>
          </a:p>
          <a:p>
            <a:pPr algn="r">
              <a:buNone/>
            </a:pPr>
            <a:r>
              <a:rPr lang="fa-IR" sz="2400" dirty="0" smtClean="0"/>
              <a:t>6-اطلاعات زیراز دفاتر شرکت سهامی شیراز به دست آمده است.</a:t>
            </a:r>
            <a:endParaRPr lang="en-US" sz="2400" dirty="0" smtClean="0"/>
          </a:p>
          <a:p>
            <a:pPr algn="r">
              <a:buNone/>
            </a:pPr>
            <a:r>
              <a:rPr lang="fa-IR" sz="2400" dirty="0" smtClean="0"/>
              <a:t>پیش پرداخت اجاره 29/12/95          29/12/  96</a:t>
            </a:r>
            <a:endParaRPr lang="en-US" sz="2400" dirty="0" smtClean="0"/>
          </a:p>
          <a:p>
            <a:pPr algn="r">
              <a:buNone/>
            </a:pPr>
            <a:r>
              <a:rPr lang="fa-IR" sz="2400" dirty="0" smtClean="0"/>
              <a:t>                       1.200.000      1.600.000</a:t>
            </a:r>
            <a:endParaRPr lang="en-US" sz="2400" dirty="0" smtClean="0"/>
          </a:p>
          <a:p>
            <a:pPr algn="r">
              <a:buNone/>
            </a:pPr>
            <a:r>
              <a:rPr lang="fa-IR" sz="2400" dirty="0" smtClean="0"/>
              <a:t>7-در صورتی که کل پرداختی بابت اجاره طی سال96      1.000.000ریال باشد هزینه اجاره معادل .............. خواهد بود .</a:t>
            </a:r>
            <a:endParaRPr lang="en-US" sz="2400" dirty="0" smtClean="0"/>
          </a:p>
          <a:p>
            <a:pPr algn="r">
              <a:buNone/>
            </a:pPr>
            <a:r>
              <a:rPr lang="fa-IR" sz="2400" dirty="0" smtClean="0"/>
              <a:t>الف-400.000   ب-1.000.000     ج-800.000    د-600.000</a:t>
            </a:r>
            <a:endParaRPr lang="en-US" sz="2400" dirty="0" smtClean="0"/>
          </a:p>
          <a:p>
            <a:pPr algn="justLow" rtl="1">
              <a:buNone/>
            </a:pP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071538" y="714356"/>
            <a:ext cx="678180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rgbClr val="FFC000"/>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rgbClr val="FFC000"/>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بسم الله الرحمن الرحیم</a:t>
            </a:r>
            <a:endParaRPr lang="en-US" dirty="0"/>
          </a:p>
        </p:txBody>
      </p:sp>
      <p:sp>
        <p:nvSpPr>
          <p:cNvPr id="3" name="Content Placeholder 2"/>
          <p:cNvSpPr>
            <a:spLocks noGrp="1"/>
          </p:cNvSpPr>
          <p:nvPr>
            <p:ph idx="1"/>
          </p:nvPr>
        </p:nvSpPr>
        <p:spPr>
          <a:xfrm>
            <a:off x="457200" y="1714488"/>
            <a:ext cx="8229600" cy="4610112"/>
          </a:xfrm>
        </p:spPr>
        <p:txBody>
          <a:bodyPr/>
          <a:lstStyle/>
          <a:p>
            <a:pPr algn="ctr">
              <a:buNone/>
            </a:pPr>
            <a:r>
              <a:rPr lang="fa-IR" sz="3200" dirty="0" smtClean="0"/>
              <a:t>حسابداری میانه </a:t>
            </a:r>
            <a:endParaRPr lang="fa-IR" sz="4000" dirty="0" smtClean="0"/>
          </a:p>
          <a:p>
            <a:pPr algn="ctr">
              <a:buNone/>
            </a:pPr>
            <a:endParaRPr lang="fa-IR" sz="3200" dirty="0" smtClean="0"/>
          </a:p>
          <a:p>
            <a:pPr algn="ctr">
              <a:buNone/>
            </a:pPr>
            <a:r>
              <a:rPr lang="fa-IR" sz="3200" dirty="0" smtClean="0"/>
              <a:t>مقطع کارشناسی رشته حسابداری</a:t>
            </a:r>
          </a:p>
          <a:p>
            <a:pPr algn="ctr">
              <a:buNone/>
            </a:pPr>
            <a:r>
              <a:rPr lang="fa-IR" sz="3200" dirty="0" smtClean="0"/>
              <a:t>دانشگاه فنی حرفه ای استان آذربایجان غربی</a:t>
            </a:r>
          </a:p>
          <a:p>
            <a:pPr algn="ctr">
              <a:buNone/>
            </a:pPr>
            <a:r>
              <a:rPr lang="fa-IR" sz="3200" dirty="0" smtClean="0"/>
              <a:t>آموزشکده فنی دختران ارومیه </a:t>
            </a:r>
          </a:p>
          <a:p>
            <a:pPr algn="ctr">
              <a:buNone/>
            </a:pPr>
            <a:r>
              <a:rPr lang="fa-IR" sz="3200" dirty="0" smtClean="0"/>
              <a:t>مدرس :معصومه صدیقی</a:t>
            </a:r>
          </a:p>
          <a:p>
            <a:pPr algn="ctr">
              <a:buNone/>
            </a:pPr>
            <a:r>
              <a:rPr lang="fa-IR" sz="3200" dirty="0" smtClean="0"/>
              <a:t>نیمسال دوم 99-98</a:t>
            </a:r>
            <a:endParaRPr lang="en-US" sz="3200" dirty="0"/>
          </a:p>
        </p:txBody>
      </p:sp>
      <p:sp>
        <p:nvSpPr>
          <p:cNvPr id="4" name="Down Ribbon 3"/>
          <p:cNvSpPr/>
          <p:nvPr/>
        </p:nvSpPr>
        <p:spPr>
          <a:xfrm>
            <a:off x="2643174" y="2214554"/>
            <a:ext cx="3643338" cy="7555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t>جلسه سوم</a:t>
            </a:r>
            <a:endParaRPr lang="en-US" sz="2400" dirty="0"/>
          </a:p>
        </p:txBody>
      </p:sp>
      <p:pic>
        <p:nvPicPr>
          <p:cNvPr id="5" name="Picture 4" descr="C:\Users\sadaf\Desktop\پروژه مالی\IMG_20200304_104838_024.jpg"/>
          <p:cNvPicPr/>
          <p:nvPr/>
        </p:nvPicPr>
        <p:blipFill>
          <a:blip r:embed="rId2"/>
          <a:srcRect/>
          <a:stretch>
            <a:fillRect/>
          </a:stretch>
        </p:blipFill>
        <p:spPr bwMode="auto">
          <a:xfrm>
            <a:off x="6715140" y="714356"/>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t/>
            </a:r>
            <a:br>
              <a:rPr lang="fa-IR" b="1" dirty="0" smtClean="0"/>
            </a:br>
            <a:r>
              <a:rPr lang="fa-IR" b="1" dirty="0" smtClean="0"/>
              <a:t>فصل دوم</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t> </a:t>
            </a:r>
            <a:r>
              <a:rPr lang="fa-IR" b="1" dirty="0" smtClean="0"/>
              <a:t/>
            </a:r>
            <a:br>
              <a:rPr lang="fa-IR" b="1" dirty="0" smtClean="0"/>
            </a:br>
            <a:r>
              <a:rPr lang="fa-IR" sz="3600" dirty="0" smtClean="0"/>
              <a:t>صورت سود و زیان</a:t>
            </a:r>
            <a:endParaRPr lang="en-US" sz="3600" dirty="0" smtClean="0"/>
          </a:p>
          <a:p>
            <a:pPr algn="ctr">
              <a:buNone/>
            </a:pPr>
            <a:r>
              <a:rPr lang="fa-IR" sz="3600" dirty="0" smtClean="0"/>
              <a:t>هدف کلی :</a:t>
            </a:r>
            <a:endParaRPr lang="en-US" sz="3600" dirty="0" smtClean="0"/>
          </a:p>
          <a:p>
            <a:pPr algn="justLow" rtl="1">
              <a:buFont typeface="Wingdings" pitchFamily="2" charset="2"/>
              <a:buChar char="q"/>
            </a:pPr>
            <a:r>
              <a:rPr lang="fa-IR" sz="3600" dirty="0" smtClean="0"/>
              <a:t>آشنایی با مفاهیم درآمد، هزینه و سود</a:t>
            </a:r>
            <a:endParaRPr lang="en-US" sz="3600" dirty="0" smtClean="0"/>
          </a:p>
          <a:p>
            <a:pPr algn="justLow" rtl="1">
              <a:buFont typeface="Wingdings" pitchFamily="2" charset="2"/>
              <a:buChar char="q"/>
            </a:pPr>
            <a:r>
              <a:rPr lang="fa-IR" sz="3600" dirty="0" smtClean="0"/>
              <a:t>آشنایی با نحوه گزارشگری مربوط به عملکرد مالی</a:t>
            </a:r>
            <a:endParaRPr lang="en-US" sz="3600" dirty="0" smtClean="0"/>
          </a:p>
          <a:p>
            <a:pPr algn="ctr">
              <a:buNone/>
            </a:pPr>
            <a:endParaRPr lang="en-US" dirty="0"/>
          </a:p>
        </p:txBody>
      </p:sp>
    </p:spTree>
  </p:cSld>
  <p:clrMapOvr>
    <a:masterClrMapping/>
  </p:clrMapOvr>
  <p:transition>
    <p:wedg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dirty="0" smtClean="0"/>
              <a:t>نظریه های مربوط به اندازه گیری سود خالص:</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a:buNone/>
            </a:pPr>
            <a:r>
              <a:rPr lang="fa-IR" dirty="0" smtClean="0"/>
              <a:t> </a:t>
            </a:r>
            <a:endParaRPr lang="en-US" sz="3600" dirty="0" smtClean="0"/>
          </a:p>
          <a:p>
            <a:pPr algn="r">
              <a:buNone/>
            </a:pPr>
            <a:r>
              <a:rPr lang="fa-IR" sz="3600" dirty="0" smtClean="0"/>
              <a:t>1-نظریه عملکرد جاری</a:t>
            </a:r>
            <a:endParaRPr lang="en-US" sz="3600" dirty="0" smtClean="0"/>
          </a:p>
          <a:p>
            <a:pPr algn="r">
              <a:buNone/>
            </a:pPr>
            <a:r>
              <a:rPr lang="fa-IR" sz="3600" dirty="0" smtClean="0"/>
              <a:t>2-نظریه شمول کلی (سود جامع</a:t>
            </a:r>
            <a:r>
              <a:rPr lang="fa-IR" dirty="0" smtClean="0"/>
              <a:t>)</a:t>
            </a:r>
            <a:endParaRPr lang="en-US" dirty="0"/>
          </a:p>
        </p:txBody>
      </p:sp>
    </p:spTree>
  </p:cSld>
  <p:clrMapOvr>
    <a:masterClrMapping/>
  </p:clrMapOvr>
  <p:transition>
    <p:checker dir="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rtl="1"/>
            <a:r>
              <a:rPr lang="fa-IR" dirty="0" smtClean="0"/>
              <a:t>نظریه عملکرد جاری</a:t>
            </a:r>
            <a:endParaRPr lang="en-US" dirty="0" smtClean="0"/>
          </a:p>
        </p:txBody>
      </p:sp>
      <p:sp>
        <p:nvSpPr>
          <p:cNvPr id="3" name="Content Placeholder 2"/>
          <p:cNvSpPr>
            <a:spLocks noGrp="1"/>
          </p:cNvSpPr>
          <p:nvPr>
            <p:ph idx="1"/>
          </p:nvPr>
        </p:nvSpPr>
        <p:spPr/>
        <p:txBody>
          <a:bodyPr/>
          <a:lstStyle/>
          <a:p>
            <a:pPr algn="justLow" rtl="1">
              <a:buFont typeface="Wingdings" pitchFamily="2" charset="2"/>
              <a:buChar char="Ø"/>
            </a:pPr>
            <a:r>
              <a:rPr lang="fa-IR" sz="3600" dirty="0" smtClean="0"/>
              <a:t>بر اساس نظریه عملکرد دوره جاری فقط آن نوع از رویدادها و تغییرات ارزش که توسط مدیریت قابل کنترل بوده و معلول تصمیمات دوره جاری است باید در محاسبه سود خالص در نظر گرفته شود.</a:t>
            </a:r>
            <a:endParaRPr lang="en-US" sz="3600" dirty="0" smtClean="0"/>
          </a:p>
          <a:p>
            <a:pPr algn="justLow" rtl="1">
              <a:buFont typeface="Wingdings" pitchFamily="2" charset="2"/>
              <a:buChar char="Ø"/>
            </a:pPr>
            <a:r>
              <a:rPr lang="fa-IR" sz="3600" dirty="0" smtClean="0"/>
              <a:t>طبق این نظریه تغییراتی که مربوط به دوره قبل بوده اما در دوره های مزبور شناسایی وثبت شده است ،نباید درمحاسبه سود خالص منظور شود</a:t>
            </a:r>
            <a:r>
              <a:rPr lang="fa-IR" dirty="0" smtClean="0"/>
              <a:t>.</a:t>
            </a:r>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2357454"/>
          </a:xfrm>
        </p:spPr>
        <p:txBody>
          <a:bodyPr>
            <a:normAutofit/>
          </a:bodyPr>
          <a:lstStyle/>
          <a:p>
            <a:pPr algn="r"/>
            <a:r>
              <a:rPr lang="fa-IR" sz="3200" b="1" dirty="0" smtClean="0"/>
              <a:t>استفاده کنندگان از اطلاعات مالی را می توان به دو دسته تقسیم نمود:</a:t>
            </a:r>
            <a:r>
              <a:rPr lang="en-US" dirty="0" smtClean="0"/>
              <a:t/>
            </a:r>
            <a:br>
              <a:rPr lang="en-US" dirty="0" smtClean="0"/>
            </a:br>
            <a:r>
              <a:rPr lang="fa-IR"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a:buNone/>
            </a:pPr>
            <a:r>
              <a:rPr lang="fa-IR" b="1" dirty="0" smtClean="0"/>
              <a:t>1- استفاده کنندگان داخلی</a:t>
            </a:r>
            <a:endParaRPr lang="en-US" dirty="0" smtClean="0"/>
          </a:p>
          <a:p>
            <a:pPr algn="r">
              <a:buNone/>
            </a:pPr>
            <a:r>
              <a:rPr lang="fa-IR" b="1" dirty="0" smtClean="0"/>
              <a:t>شامل سطوح مختلف مدیریت و کارکنان موسسه می باشند.</a:t>
            </a:r>
            <a:endParaRPr lang="en-US" dirty="0" smtClean="0"/>
          </a:p>
          <a:p>
            <a:pPr algn="r">
              <a:buNone/>
            </a:pPr>
            <a:r>
              <a:rPr lang="fa-IR" dirty="0" smtClean="0"/>
              <a:t> استفاده کنندگان داخلی (درون سازمانی)جهت انجام برنامه ریزی آتی وکنترل عملیات مالی به این اطلاعات نیازمند می باشند. </a:t>
            </a:r>
            <a:endParaRPr lang="en-US" dirty="0" smtClean="0"/>
          </a:p>
          <a:p>
            <a:pPr algn="r">
              <a:buNone/>
            </a:pPr>
            <a:r>
              <a:rPr lang="fa-IR" b="1" dirty="0" smtClean="0"/>
              <a:t>2-استفاده کنندگان خارجی </a:t>
            </a:r>
            <a:endParaRPr lang="en-US" dirty="0" smtClean="0"/>
          </a:p>
          <a:p>
            <a:pPr algn="r">
              <a:buNone/>
            </a:pPr>
            <a:r>
              <a:rPr lang="fa-IR" b="1" dirty="0" smtClean="0"/>
              <a:t>شامل سرمایه گذاران، بانکداران و اعتباردهنگان،سازمانهای دولتی، مراجع قانونی و ......</a:t>
            </a:r>
            <a:endParaRPr lang="en-US" dirty="0" smtClean="0"/>
          </a:p>
          <a:p>
            <a:endParaRPr lang="en-US" dirty="0"/>
          </a:p>
        </p:txBody>
      </p:sp>
    </p:spTree>
  </p:cSld>
  <p:clrMapOvr>
    <a:masterClrMapping/>
  </p:clrMapOvr>
  <p:transition>
    <p:wheel spokes="8"/>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rtl="1"/>
            <a:r>
              <a:rPr lang="fa-IR" dirty="0" smtClean="0"/>
              <a:t>نظریه شمول کلی (سود جامع)</a:t>
            </a:r>
            <a:endParaRPr lang="en-US" dirty="0" smtClean="0"/>
          </a:p>
        </p:txBody>
      </p:sp>
      <p:sp>
        <p:nvSpPr>
          <p:cNvPr id="3" name="Content Placeholder 2"/>
          <p:cNvSpPr>
            <a:spLocks noGrp="1"/>
          </p:cNvSpPr>
          <p:nvPr>
            <p:ph idx="1"/>
          </p:nvPr>
        </p:nvSpPr>
        <p:spPr/>
        <p:txBody>
          <a:bodyPr>
            <a:normAutofit/>
          </a:bodyPr>
          <a:lstStyle/>
          <a:p>
            <a:pPr algn="justLow" rtl="1">
              <a:buNone/>
            </a:pPr>
            <a:r>
              <a:rPr lang="fa-IR" sz="3200" dirty="0" smtClean="0"/>
              <a:t>   براساس نظریه شمول کلی سود باید شامل کلیه تغییرات در حقوق صاحبان سهام که با ثبت عملیات یا تجدید ارزیابی واحد تجاری طی یک دوره مالی مشخص شناسایی می شود با استثنای توزیع سود سهام و نقل و انتقال سرمایه ای باشد.</a:t>
            </a:r>
            <a:endParaRPr lang="en-US" sz="3200" dirty="0" smtClean="0"/>
          </a:p>
          <a:p>
            <a:pPr algn="justLow" rtl="1">
              <a:buNone/>
            </a:pPr>
            <a:endParaRPr lang="en-US" sz="3200" dirty="0" smtClean="0"/>
          </a:p>
          <a:p>
            <a:pPr algn="justLow" rtl="1">
              <a:buNone/>
            </a:pPr>
            <a:endParaRPr lang="en-US" sz="3200" dirty="0"/>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dirty="0" smtClean="0"/>
              <a:t>صورتحساب سود و زیان، شکل و نحوه ارائه آن</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r" rtl="1">
              <a:buNone/>
            </a:pPr>
            <a:r>
              <a:rPr lang="fa-IR" sz="3600" dirty="0" smtClean="0"/>
              <a:t>   صورتحساب سود و زیان را می توان به اشکال مختلف وبا توجه به مفاهیم مختلف درآمد تفکیک وطبقه بندی هزینه ها ارایه کرد.درعمل صورت حساب سود وزیان به دوشکل متفاوت ارایه </a:t>
            </a:r>
          </a:p>
          <a:p>
            <a:pPr algn="r" rtl="1">
              <a:buNone/>
            </a:pPr>
            <a:r>
              <a:rPr lang="fa-IR" sz="3600" dirty="0" smtClean="0"/>
              <a:t>   می شود که عبارتند از:</a:t>
            </a:r>
          </a:p>
          <a:p>
            <a:pPr algn="r">
              <a:buNone/>
            </a:pPr>
            <a:r>
              <a:rPr lang="fa-IR" sz="3600" dirty="0" smtClean="0"/>
              <a:t>الف)شکل چند مرحله ای </a:t>
            </a:r>
            <a:endParaRPr lang="en-US" sz="4800" dirty="0" smtClean="0"/>
          </a:p>
          <a:p>
            <a:pPr algn="r">
              <a:buNone/>
            </a:pPr>
            <a:r>
              <a:rPr lang="fa-IR" sz="4800" dirty="0" smtClean="0"/>
              <a:t>ب) </a:t>
            </a:r>
            <a:r>
              <a:rPr lang="fa-IR" sz="3600" dirty="0" smtClean="0"/>
              <a:t>شکل یک مرحله ای</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pPr>
              <a:defRPr/>
            </a:pPr>
            <a:fld id="{AD5C5E3A-B60A-41C9-955F-AB1D357A58B4}" type="slidenum">
              <a:rPr lang="ar-SA"/>
              <a:pPr>
                <a:defRPr/>
              </a:pPr>
              <a:t>62</a:t>
            </a:fld>
            <a:endParaRPr lang="en-US"/>
          </a:p>
        </p:txBody>
      </p:sp>
      <p:sp>
        <p:nvSpPr>
          <p:cNvPr id="65539" name="Rectangle 2"/>
          <p:cNvSpPr>
            <a:spLocks noGrp="1" noChangeArrowheads="1"/>
          </p:cNvSpPr>
          <p:nvPr>
            <p:ph type="title" idx="4294967295"/>
          </p:nvPr>
        </p:nvSpPr>
        <p:spPr>
          <a:xfrm>
            <a:off x="1066800" y="609600"/>
            <a:ext cx="7378700" cy="461946"/>
          </a:xfrm>
        </p:spPr>
        <p:txBody>
          <a:bodyPr>
            <a:normAutofit fontScale="90000"/>
          </a:bodyPr>
          <a:lstStyle/>
          <a:p>
            <a:pPr algn="ctr" eaLnBrk="1" hangingPunct="1"/>
            <a:r>
              <a:rPr lang="fa-IR" sz="3200" dirty="0" smtClean="0">
                <a:solidFill>
                  <a:schemeClr val="tx1"/>
                </a:solidFill>
                <a:cs typeface="B Nazanin" pitchFamily="2" charset="-78"/>
              </a:rPr>
              <a:t>صورتحساب سود و زیان چند مرحله ای</a:t>
            </a:r>
            <a:endParaRPr lang="en-US" sz="3200" dirty="0" smtClean="0">
              <a:solidFill>
                <a:schemeClr val="tx1"/>
              </a:solidFill>
              <a:cs typeface="B Nazanin" pitchFamily="2" charset="-78"/>
            </a:endParaRPr>
          </a:p>
        </p:txBody>
      </p:sp>
      <p:pic>
        <p:nvPicPr>
          <p:cNvPr id="569424" name="Picture 80" descr="Picture21"/>
          <p:cNvPicPr>
            <a:picLocks noChangeAspect="1" noChangeArrowheads="1"/>
          </p:cNvPicPr>
          <p:nvPr/>
        </p:nvPicPr>
        <p:blipFill>
          <a:blip r:embed="rId2"/>
          <a:srcRect/>
          <a:stretch>
            <a:fillRect/>
          </a:stretch>
        </p:blipFill>
        <p:spPr bwMode="auto">
          <a:xfrm>
            <a:off x="990600" y="1357298"/>
            <a:ext cx="7599276" cy="5286412"/>
          </a:xfrm>
          <a:prstGeom prst="rect">
            <a:avLst/>
          </a:prstGeom>
          <a:solidFill>
            <a:srgbClr val="99CCFF"/>
          </a:solid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69424"/>
                                        </p:tgtEl>
                                        <p:attrNameLst>
                                          <p:attrName>style.visibility</p:attrName>
                                        </p:attrNameLst>
                                      </p:cBhvr>
                                      <p:to>
                                        <p:strVal val="visible"/>
                                      </p:to>
                                    </p:set>
                                    <p:animEffect transition="in" filter="dissolve">
                                      <p:cBhvr>
                                        <p:cTn id="7" dur="500"/>
                                        <p:tgtEl>
                                          <p:spTgt spid="569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pPr>
              <a:defRPr/>
            </a:pPr>
            <a:fld id="{352ED27F-CA2D-4B94-A5B1-19B193DB96FD}" type="slidenum">
              <a:rPr lang="ar-SA"/>
              <a:pPr>
                <a:defRPr/>
              </a:pPr>
              <a:t>63</a:t>
            </a:fld>
            <a:endParaRPr lang="en-US"/>
          </a:p>
        </p:txBody>
      </p:sp>
      <p:sp>
        <p:nvSpPr>
          <p:cNvPr id="66563" name="Rectangle 2"/>
          <p:cNvSpPr>
            <a:spLocks noGrp="1" noChangeArrowheads="1"/>
          </p:cNvSpPr>
          <p:nvPr>
            <p:ph type="title" idx="4294967295"/>
          </p:nvPr>
        </p:nvSpPr>
        <p:spPr>
          <a:xfrm>
            <a:off x="990600" y="609600"/>
            <a:ext cx="7378700" cy="819136"/>
          </a:xfrm>
        </p:spPr>
        <p:txBody>
          <a:bodyPr/>
          <a:lstStyle/>
          <a:p>
            <a:pPr algn="ctr" eaLnBrk="1" hangingPunct="1"/>
            <a:r>
              <a:rPr lang="fa-IR" sz="3200" dirty="0" smtClean="0">
                <a:solidFill>
                  <a:schemeClr val="tx1"/>
                </a:solidFill>
                <a:cs typeface="B Nazanin" pitchFamily="2" charset="-78"/>
              </a:rPr>
              <a:t>صورتحساب سود و زیان یک مرحله ای</a:t>
            </a:r>
            <a:endParaRPr lang="en-US" sz="3200" dirty="0" smtClean="0">
              <a:solidFill>
                <a:schemeClr val="tx1"/>
              </a:solidFill>
              <a:cs typeface="B Nazanin" pitchFamily="2" charset="-78"/>
            </a:endParaRPr>
          </a:p>
        </p:txBody>
      </p:sp>
      <p:pic>
        <p:nvPicPr>
          <p:cNvPr id="570371" name="Picture 3" descr="Picture22"/>
          <p:cNvPicPr>
            <a:picLocks noChangeAspect="1" noChangeArrowheads="1"/>
          </p:cNvPicPr>
          <p:nvPr/>
        </p:nvPicPr>
        <p:blipFill>
          <a:blip r:embed="rId2"/>
          <a:srcRect/>
          <a:stretch>
            <a:fillRect/>
          </a:stretch>
        </p:blipFill>
        <p:spPr bwMode="auto">
          <a:xfrm>
            <a:off x="635070" y="1500174"/>
            <a:ext cx="7746930" cy="5053026"/>
          </a:xfrm>
          <a:prstGeom prst="rect">
            <a:avLst/>
          </a:prstGeom>
          <a:solidFill>
            <a:srgbClr val="99CCFF"/>
          </a:solid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570371"/>
                                        </p:tgtEl>
                                        <p:attrNameLst>
                                          <p:attrName>style.visibility</p:attrName>
                                        </p:attrNameLst>
                                      </p:cBhvr>
                                      <p:to>
                                        <p:strVal val="visible"/>
                                      </p:to>
                                    </p:set>
                                    <p:animEffect transition="in" filter="blinds(horizontal)">
                                      <p:cBhvr>
                                        <p:cTn id="7" dur="500"/>
                                        <p:tgtEl>
                                          <p:spTgt spid="570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fontScale="90000"/>
          </a:bodyPr>
          <a:lstStyle/>
          <a:p>
            <a:pPr algn="ctr"/>
            <a:r>
              <a:rPr lang="fa-IR" sz="5400" dirty="0" smtClean="0">
                <a:solidFill>
                  <a:schemeClr val="tx1"/>
                </a:solidFill>
                <a:cs typeface="B Nazanin" pitchFamily="2" charset="-78"/>
              </a:rPr>
              <a:t>طبقه بندی اقلام صورتحساب سود و زیان</a:t>
            </a:r>
            <a:endParaRPr lang="en-US" dirty="0"/>
          </a:p>
        </p:txBody>
      </p:sp>
      <p:sp>
        <p:nvSpPr>
          <p:cNvPr id="3" name="Content Placeholder 2"/>
          <p:cNvSpPr>
            <a:spLocks noGrp="1"/>
          </p:cNvSpPr>
          <p:nvPr>
            <p:ph idx="1"/>
          </p:nvPr>
        </p:nvSpPr>
        <p:spPr/>
        <p:txBody>
          <a:bodyPr>
            <a:normAutofit/>
          </a:bodyPr>
          <a:lstStyle/>
          <a:p>
            <a:pPr algn="justLow" rtl="1">
              <a:buNone/>
            </a:pPr>
            <a:r>
              <a:rPr lang="fa-IR" sz="3600" dirty="0" smtClean="0"/>
              <a:t>  به منظور سهولت مقایسه نتایج عملکرد هر دوره مالی با دوره های دیگر و برای اینکه اطلاعات ارائه شده در صورت سود و زیان جهت تصمیم گیری های اقتصادی مفید واقع شود اقلام صورتحساب سود و زیان به دو طبقه کلی تقسیم می شود:</a:t>
            </a:r>
          </a:p>
          <a:p>
            <a:pPr algn="justLow" rtl="1">
              <a:buNone/>
            </a:pPr>
            <a:r>
              <a:rPr lang="fa-IR" sz="3600" dirty="0" smtClean="0"/>
              <a:t>1) اقلام عادی</a:t>
            </a:r>
            <a:endParaRPr lang="en-US" sz="3600" dirty="0" smtClean="0"/>
          </a:p>
          <a:p>
            <a:pPr algn="justLow" rtl="1">
              <a:buNone/>
            </a:pPr>
            <a:r>
              <a:rPr lang="fa-IR" sz="3600" dirty="0" smtClean="0"/>
              <a:t>2) اقلام غیر عادی (غیرمترقبه</a:t>
            </a:r>
            <a:r>
              <a:rPr lang="fa-IR" sz="2800" dirty="0" smtClean="0"/>
              <a:t>)</a:t>
            </a:r>
            <a:endParaRPr lang="en-US" sz="2800" dirty="0" smtClean="0"/>
          </a:p>
        </p:txBody>
      </p:sp>
    </p:spTree>
  </p:cSld>
  <p:clrMapOvr>
    <a:masterClrMapping/>
  </p:clrMapOvr>
  <p:transition>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اقلام عادی</a:t>
            </a:r>
            <a:endParaRPr lang="en-US" dirty="0" smtClean="0"/>
          </a:p>
        </p:txBody>
      </p:sp>
      <p:sp>
        <p:nvSpPr>
          <p:cNvPr id="3" name="Content Placeholder 2"/>
          <p:cNvSpPr>
            <a:spLocks noGrp="1"/>
          </p:cNvSpPr>
          <p:nvPr>
            <p:ph idx="1"/>
          </p:nvPr>
        </p:nvSpPr>
        <p:spPr/>
        <p:txBody>
          <a:bodyPr/>
          <a:lstStyle/>
          <a:p>
            <a:pPr lvl="0" algn="r" rtl="1">
              <a:buNone/>
            </a:pPr>
            <a:r>
              <a:rPr lang="fa-IR" sz="3200" dirty="0" smtClean="0"/>
              <a:t>   اقلام عادی عبارت است از اقلام درآمد یا هزینه ای که از فعالیتهای معمول، مستمر و منظم واحد تجاری ناشی شده و یا وقوع آنها در طی یک دوره مالی متصور می باشد.این اقلام به دو دسته تقسیم می شوند:</a:t>
            </a:r>
            <a:endParaRPr lang="en-US" sz="3200" dirty="0" smtClean="0"/>
          </a:p>
          <a:p>
            <a:pPr algn="r" rtl="1">
              <a:buNone/>
            </a:pPr>
            <a:r>
              <a:rPr lang="fa-IR" sz="3200" dirty="0" smtClean="0"/>
              <a:t>الف) اقلام عادی عملیاتی</a:t>
            </a:r>
            <a:endParaRPr lang="en-US" sz="3200" dirty="0" smtClean="0"/>
          </a:p>
          <a:p>
            <a:pPr algn="r">
              <a:buNone/>
            </a:pPr>
            <a:r>
              <a:rPr lang="fa-IR" sz="3200" dirty="0" smtClean="0"/>
              <a:t>ب ) اقلام عادی غیرعملیاتی</a:t>
            </a:r>
            <a:endParaRPr lang="en-US" dirty="0"/>
          </a:p>
        </p:txBody>
      </p:sp>
    </p:spTree>
  </p:cSld>
  <p:clrMapOvr>
    <a:masterClrMapping/>
  </p:clrMapOvr>
  <p:transition>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fa-IR" dirty="0" smtClean="0"/>
              <a:t>اقلام عادی</a:t>
            </a:r>
            <a:endParaRPr lang="en-US" dirty="0"/>
          </a:p>
        </p:txBody>
      </p:sp>
      <p:sp>
        <p:nvSpPr>
          <p:cNvPr id="3" name="Content Placeholder 2"/>
          <p:cNvSpPr>
            <a:spLocks noGrp="1"/>
          </p:cNvSpPr>
          <p:nvPr>
            <p:ph idx="1"/>
          </p:nvPr>
        </p:nvSpPr>
        <p:spPr/>
        <p:txBody>
          <a:bodyPr/>
          <a:lstStyle/>
          <a:p>
            <a:pPr lvl="0" algn="r" rtl="1">
              <a:buFont typeface="Wingdings" pitchFamily="2" charset="2"/>
              <a:buChar char="v"/>
            </a:pPr>
            <a:r>
              <a:rPr lang="fa-IR" sz="3200" dirty="0" smtClean="0"/>
              <a:t>اقلام عادی عملیاتی:</a:t>
            </a:r>
            <a:endParaRPr lang="en-US" sz="3200" dirty="0" smtClean="0"/>
          </a:p>
          <a:p>
            <a:pPr lvl="0" algn="r" rtl="1">
              <a:buNone/>
            </a:pPr>
            <a:r>
              <a:rPr lang="fa-IR" sz="3200" dirty="0" smtClean="0"/>
              <a:t>  اقلام عادی عملیاتی عبارت اند از درآمدها و هزینه هایی که در نتیجه انجام عملیات مرتبط به موضوع اصلی فعالیتهای واحد تجاری حاصل می شود. </a:t>
            </a:r>
            <a:endParaRPr lang="en-US" sz="3200" dirty="0" smtClean="0"/>
          </a:p>
          <a:p>
            <a:pPr lvl="0" algn="r" rtl="1">
              <a:buFont typeface="Wingdings" pitchFamily="2" charset="2"/>
              <a:buChar char="v"/>
            </a:pPr>
            <a:r>
              <a:rPr lang="fa-IR" sz="3200" dirty="0" smtClean="0"/>
              <a:t>اقلام عادی غیرعملیاتی:</a:t>
            </a:r>
            <a:endParaRPr lang="en-US" sz="3200" dirty="0" smtClean="0"/>
          </a:p>
          <a:p>
            <a:pPr lvl="0" algn="r" rtl="1">
              <a:buNone/>
            </a:pPr>
            <a:r>
              <a:rPr lang="fa-IR" sz="3200" dirty="0" smtClean="0"/>
              <a:t> اقلام عادی غیرعملیاتی عبارت اند از درآمدها و هزینه هایی که مرتبط با فعالیتهای واحد تجاری نمی باشد. </a:t>
            </a:r>
            <a:endParaRPr lang="en-US" sz="3200"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pPr algn="ctr" rtl="1"/>
            <a:r>
              <a:rPr lang="fa-IR" sz="5400" dirty="0" smtClean="0"/>
              <a:t>اقلام غیرعادی (غیرمترقبه)</a:t>
            </a:r>
            <a:endParaRPr lang="en-US" sz="3600" dirty="0" smtClean="0"/>
          </a:p>
        </p:txBody>
      </p:sp>
      <p:sp>
        <p:nvSpPr>
          <p:cNvPr id="3" name="Content Placeholder 2"/>
          <p:cNvSpPr>
            <a:spLocks noGrp="1"/>
          </p:cNvSpPr>
          <p:nvPr>
            <p:ph idx="1"/>
          </p:nvPr>
        </p:nvSpPr>
        <p:spPr>
          <a:xfrm>
            <a:off x="457200" y="1214422"/>
            <a:ext cx="8229600" cy="5110178"/>
          </a:xfrm>
        </p:spPr>
        <p:txBody>
          <a:bodyPr>
            <a:noAutofit/>
          </a:bodyPr>
          <a:lstStyle/>
          <a:p>
            <a:pPr algn="r" rtl="1">
              <a:buNone/>
            </a:pPr>
            <a:endParaRPr lang="en-US" sz="2000" dirty="0" smtClean="0"/>
          </a:p>
          <a:p>
            <a:pPr lvl="0" algn="r" rtl="1">
              <a:buNone/>
            </a:pPr>
            <a:r>
              <a:rPr lang="fa-IR" sz="3600" dirty="0" smtClean="0"/>
              <a:t>  اقلام غیرعادی از رویدادهای خارج از فعالیتهای عادی واحد تجاری ناشی شده و انتظار نمی رود که به طور عادی و مستمر به وقوع پیوندد. </a:t>
            </a:r>
            <a:endParaRPr lang="en-US" sz="2400" dirty="0" smtClean="0"/>
          </a:p>
          <a:p>
            <a:pPr algn="r" rtl="1">
              <a:buFont typeface="Wingdings" pitchFamily="2" charset="2"/>
              <a:buChar char="v"/>
            </a:pPr>
            <a:r>
              <a:rPr lang="fa-IR" sz="3600" dirty="0" smtClean="0"/>
              <a:t>نمونه هایی از اقلام غیرمترقبه :</a:t>
            </a:r>
            <a:endParaRPr lang="en-US" sz="2400" dirty="0" smtClean="0"/>
          </a:p>
          <a:p>
            <a:pPr lvl="1" algn="r" rtl="1">
              <a:buNone/>
            </a:pPr>
            <a:r>
              <a:rPr lang="fa-IR" sz="3200" dirty="0" smtClean="0"/>
              <a:t>سود یا زیانهای عمده ناشی از بلایای طبیعی ( مثل سیل، زلزله و ......)</a:t>
            </a:r>
            <a:endParaRPr lang="en-US" sz="2000" dirty="0" smtClean="0"/>
          </a:p>
          <a:p>
            <a:pPr lvl="1" algn="r" rtl="1">
              <a:buNone/>
            </a:pPr>
            <a:r>
              <a:rPr lang="fa-IR" sz="3200" dirty="0" smtClean="0"/>
              <a:t>مصادره داراییها و یا سلب مالکیت</a:t>
            </a:r>
            <a:endParaRPr lang="en-US" sz="2000" dirty="0" smtClean="0"/>
          </a:p>
          <a:p>
            <a:pPr lvl="1" algn="r" rtl="1">
              <a:buNone/>
            </a:pPr>
            <a:r>
              <a:rPr lang="fa-IR" sz="3200" dirty="0" smtClean="0"/>
              <a:t>ممنوعیت اشتغال به فعالیتی از طریق وضع قوانین جدید</a:t>
            </a:r>
            <a:endParaRPr lang="en-US" sz="2000" dirty="0" smtClean="0"/>
          </a:p>
          <a:p>
            <a:pPr algn="r">
              <a:buNone/>
            </a:pPr>
            <a:endParaRPr lang="en-US" sz="3200" dirty="0"/>
          </a:p>
        </p:txBody>
      </p:sp>
    </p:spTree>
  </p:cSld>
  <p:clrMapOvr>
    <a:masterClrMapping/>
  </p:clrMapOvr>
  <p:transition>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796218"/>
          </a:xfrm>
        </p:spPr>
        <p:txBody>
          <a:bodyPr>
            <a:normAutofit/>
          </a:bodyPr>
          <a:lstStyle/>
          <a:p>
            <a:pPr algn="ctr"/>
            <a:r>
              <a:rPr lang="fa-IR" dirty="0" smtClean="0"/>
              <a:t>اقلام استثنایی:</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lgn="justLow" rtl="1">
              <a:buNone/>
            </a:pPr>
            <a:r>
              <a:rPr lang="fa-IR" sz="3600" dirty="0" smtClean="0"/>
              <a:t>    به اقلامی گفته می شود که با وجود اینکه ناشی از فعالیتهای عادی </a:t>
            </a:r>
            <a:br>
              <a:rPr lang="fa-IR" sz="3600" dirty="0" smtClean="0"/>
            </a:br>
            <a:r>
              <a:rPr lang="fa-IR" sz="3600" dirty="0" smtClean="0"/>
              <a:t> می شوند ولیکن به منظور ارائه مطلوب صورت سود و زیان به صورت جداگانه افشا می گردند.</a:t>
            </a:r>
            <a:endParaRPr lang="en-US" sz="3600" dirty="0" smtClean="0"/>
          </a:p>
          <a:p>
            <a:pPr algn="justLow" rtl="1">
              <a:buNone/>
            </a:pPr>
            <a:endParaRPr lang="en-US" sz="3600"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نمونه هایی از اقلام استثنایی عبارتند از</a:t>
            </a:r>
            <a:endParaRPr lang="en-US" dirty="0"/>
          </a:p>
        </p:txBody>
      </p:sp>
      <p:sp>
        <p:nvSpPr>
          <p:cNvPr id="3" name="Content Placeholder 2"/>
          <p:cNvSpPr>
            <a:spLocks noGrp="1"/>
          </p:cNvSpPr>
          <p:nvPr>
            <p:ph idx="1"/>
          </p:nvPr>
        </p:nvSpPr>
        <p:spPr/>
        <p:txBody>
          <a:bodyPr>
            <a:normAutofit/>
          </a:bodyPr>
          <a:lstStyle/>
          <a:p>
            <a:pPr marL="514350" indent="-514350" algn="justLow" rtl="1">
              <a:buFont typeface="Wingdings" pitchFamily="2" charset="2"/>
              <a:buChar char="ü"/>
            </a:pPr>
            <a:r>
              <a:rPr lang="fa-IR" sz="3200" dirty="0" smtClean="0"/>
              <a:t>  زیانهای ناشی از بلایای طبیعی در مناطقی که وقوع آنها به طور متناوب انتظار می رود.مثل سیل در شمال</a:t>
            </a:r>
            <a:endParaRPr lang="en-US" sz="3200" dirty="0" smtClean="0"/>
          </a:p>
          <a:p>
            <a:pPr marL="514350" indent="-514350" algn="justLow" rtl="1">
              <a:buFont typeface="Wingdings" pitchFamily="2" charset="2"/>
              <a:buChar char="ü"/>
            </a:pPr>
            <a:r>
              <a:rPr lang="fa-IR" sz="3200" dirty="0" smtClean="0"/>
              <a:t>  زیانهای ناشی از انتقال صنایع مزاحم به خارج از محدوده شهرها.</a:t>
            </a:r>
            <a:endParaRPr lang="en-US" sz="3200" dirty="0" smtClean="0"/>
          </a:p>
          <a:p>
            <a:pPr marL="514350" indent="-514350" algn="justLow" rtl="1">
              <a:buFont typeface="Wingdings" pitchFamily="2" charset="2"/>
              <a:buChar char="ü"/>
            </a:pPr>
            <a:r>
              <a:rPr lang="fa-IR" sz="3200" dirty="0" smtClean="0"/>
              <a:t>  سود یا زیان حاصل از فروش داراییهای ثابت و سرمایه گذاریهای بلندمدت</a:t>
            </a:r>
            <a:endParaRPr lang="en-US" sz="3200" dirty="0" smtClean="0"/>
          </a:p>
          <a:p>
            <a:pPr marL="514350" indent="-514350" algn="justLow" rtl="1">
              <a:buFont typeface="Wingdings" pitchFamily="2" charset="2"/>
              <a:buChar char="ü"/>
            </a:pPr>
            <a:r>
              <a:rPr lang="fa-IR" sz="3200" dirty="0" smtClean="0"/>
              <a:t>  و....</a:t>
            </a:r>
            <a:endParaRPr lang="en-US" sz="3200" dirty="0" smtClean="0"/>
          </a:p>
          <a:p>
            <a:pPr marL="514350" indent="-514350" algn="justLow" rtl="1">
              <a:buFont typeface="Wingdings" pitchFamily="2" charset="2"/>
              <a:buChar char="ü"/>
            </a:pPr>
            <a:endParaRPr lang="en-US" sz="3200" dirty="0"/>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b="1" dirty="0" smtClean="0"/>
              <a:t>اصول و مفاهیم حسابداری</a:t>
            </a:r>
            <a:endParaRPr lang="en-US" sz="4400" dirty="0" smtClean="0"/>
          </a:p>
        </p:txBody>
      </p:sp>
      <p:sp>
        <p:nvSpPr>
          <p:cNvPr id="3" name="Content Placeholder 2"/>
          <p:cNvSpPr>
            <a:spLocks noGrp="1"/>
          </p:cNvSpPr>
          <p:nvPr>
            <p:ph idx="1"/>
          </p:nvPr>
        </p:nvSpPr>
        <p:spPr/>
        <p:txBody>
          <a:bodyPr>
            <a:normAutofit/>
          </a:bodyPr>
          <a:lstStyle/>
          <a:p>
            <a:pPr algn="r">
              <a:buNone/>
            </a:pPr>
            <a:endParaRPr lang="fa-IR" sz="3600" dirty="0" smtClean="0"/>
          </a:p>
          <a:p>
            <a:pPr algn="r">
              <a:buNone/>
            </a:pPr>
            <a:r>
              <a:rPr lang="fa-IR" sz="3600" dirty="0" smtClean="0"/>
              <a:t>الف) مفاهیم (مفروضات) بنیادی حسابداری</a:t>
            </a:r>
            <a:endParaRPr lang="en-US" sz="3600" dirty="0" smtClean="0"/>
          </a:p>
          <a:p>
            <a:pPr algn="r">
              <a:buNone/>
            </a:pPr>
            <a:r>
              <a:rPr lang="fa-IR" sz="3600" dirty="0" smtClean="0"/>
              <a:t>ب)  اصول حسابداری</a:t>
            </a:r>
            <a:endParaRPr lang="en-US" sz="3600" dirty="0" smtClean="0"/>
          </a:p>
          <a:p>
            <a:pPr algn="r">
              <a:buNone/>
            </a:pPr>
            <a:r>
              <a:rPr lang="fa-IR" sz="3600" dirty="0" smtClean="0"/>
              <a:t>ج)  میثاقهای محدودکننده حسابداری</a:t>
            </a:r>
            <a:endParaRPr lang="en-US" sz="3600" dirty="0"/>
          </a:p>
        </p:txBody>
      </p:sp>
    </p:spTree>
  </p:cSld>
  <p:clrMapOvr>
    <a:masterClrMapping/>
  </p:clrMapOvr>
  <p:transition>
    <p:pull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t>توقف عملیات</a:t>
            </a:r>
            <a:endParaRPr lang="en-US" dirty="0" smtClean="0"/>
          </a:p>
        </p:txBody>
      </p:sp>
      <p:sp>
        <p:nvSpPr>
          <p:cNvPr id="3" name="Content Placeholder 2"/>
          <p:cNvSpPr>
            <a:spLocks noGrp="1"/>
          </p:cNvSpPr>
          <p:nvPr>
            <p:ph idx="1"/>
          </p:nvPr>
        </p:nvSpPr>
        <p:spPr/>
        <p:txBody>
          <a:bodyPr>
            <a:normAutofit/>
          </a:bodyPr>
          <a:lstStyle/>
          <a:p>
            <a:pPr lvl="0" algn="justLow" rtl="1">
              <a:buNone/>
            </a:pPr>
            <a:r>
              <a:rPr lang="fa-IR" sz="3600" dirty="0" smtClean="0"/>
              <a:t>   نتایج عملیات یک قسمت متوقف شده شامل سود و زیان حاصل از واگذاری آن قسمت، برای دوره جاری باید به طور مجزا پس از سود و زیان عملیاتی در صورت سود و زیان منعکس گردد.</a:t>
            </a:r>
            <a:endParaRPr lang="en-US" sz="3600" dirty="0" smtClean="0"/>
          </a:p>
          <a:p>
            <a:pPr algn="justLow" rtl="1">
              <a:buNone/>
            </a:pPr>
            <a:endParaRPr lang="en-US" sz="3600" dirty="0"/>
          </a:p>
        </p:txBody>
      </p:sp>
    </p:spTree>
  </p:cSld>
  <p:clrMapOvr>
    <a:masterClrMapping/>
  </p:clrMapOvr>
  <p:transition>
    <p:strips dir="l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تغییرات حسابداری</a:t>
            </a:r>
            <a:endParaRPr lang="en-US" dirty="0"/>
          </a:p>
        </p:txBody>
      </p:sp>
      <p:sp>
        <p:nvSpPr>
          <p:cNvPr id="3" name="Content Placeholder 2"/>
          <p:cNvSpPr>
            <a:spLocks noGrp="1"/>
          </p:cNvSpPr>
          <p:nvPr>
            <p:ph idx="1"/>
          </p:nvPr>
        </p:nvSpPr>
        <p:spPr/>
        <p:txBody>
          <a:bodyPr>
            <a:normAutofit/>
          </a:bodyPr>
          <a:lstStyle/>
          <a:p>
            <a:pPr algn="r" rtl="1">
              <a:buNone/>
            </a:pPr>
            <a:r>
              <a:rPr lang="fa-IR" sz="3600" b="1" dirty="0" smtClean="0"/>
              <a:t>1</a:t>
            </a:r>
            <a:r>
              <a:rPr lang="fa-IR" sz="3600" dirty="0" smtClean="0"/>
              <a:t>- تغییر در اصول و روشهای پذیرفته شده حسابداری </a:t>
            </a:r>
            <a:endParaRPr lang="en-US" sz="3600" dirty="0" smtClean="0"/>
          </a:p>
          <a:p>
            <a:pPr algn="r" rtl="1">
              <a:buNone/>
            </a:pPr>
            <a:r>
              <a:rPr lang="fa-IR" sz="3600" dirty="0" smtClean="0"/>
              <a:t>2- تغییر در برآورد حسابداری </a:t>
            </a:r>
            <a:endParaRPr lang="en-US" sz="3600" dirty="0" smtClean="0"/>
          </a:p>
          <a:p>
            <a:pPr algn="r" rtl="1">
              <a:buNone/>
            </a:pPr>
            <a:r>
              <a:rPr lang="fa-IR" sz="3600" dirty="0" smtClean="0"/>
              <a:t>3- تغییر در شخصیت حسابداری واحد گزارشگر </a:t>
            </a:r>
            <a:endParaRPr lang="en-US" sz="3600" dirty="0" smtClean="0"/>
          </a:p>
          <a:p>
            <a:pPr algn="r">
              <a:buNone/>
            </a:pPr>
            <a:endParaRPr lang="en-US" sz="3600" dirty="0"/>
          </a:p>
        </p:txBody>
      </p:sp>
    </p:spTree>
  </p:cSld>
  <p:clrMapOvr>
    <a:masterClrMapping/>
  </p:clrMapOvr>
  <p:transition>
    <p:dissolv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ویژگیهای تغییر در روش</a:t>
            </a:r>
            <a:endParaRPr lang="en-US" dirty="0"/>
          </a:p>
        </p:txBody>
      </p:sp>
      <p:sp>
        <p:nvSpPr>
          <p:cNvPr id="3" name="Content Placeholder 2"/>
          <p:cNvSpPr>
            <a:spLocks noGrp="1"/>
          </p:cNvSpPr>
          <p:nvPr>
            <p:ph idx="1"/>
          </p:nvPr>
        </p:nvSpPr>
        <p:spPr/>
        <p:txBody>
          <a:bodyPr/>
          <a:lstStyle/>
          <a:p>
            <a:pPr algn="r" rtl="1">
              <a:buNone/>
            </a:pPr>
            <a:r>
              <a:rPr lang="fa-IR" sz="3600" dirty="0" smtClean="0"/>
              <a:t> 1 – اثرانباشته دارد. </a:t>
            </a:r>
          </a:p>
          <a:p>
            <a:pPr algn="r" rtl="1">
              <a:buNone/>
            </a:pPr>
            <a:r>
              <a:rPr lang="fa-IR" sz="3600" dirty="0" smtClean="0"/>
              <a:t>2-به دوره گذشته تسری پیدا می کند.</a:t>
            </a:r>
            <a:endParaRPr lang="en-US" sz="3600" dirty="0" smtClean="0"/>
          </a:p>
          <a:p>
            <a:pPr algn="r" rtl="1">
              <a:buNone/>
            </a:pPr>
            <a:r>
              <a:rPr lang="fa-IR" sz="3600" dirty="0" smtClean="0"/>
              <a:t>3- </a:t>
            </a:r>
            <a:r>
              <a:rPr lang="fa-IR" sz="3200" dirty="0" smtClean="0"/>
              <a:t>در صورت سود وزیان دوره تغییر گزارش می شود.</a:t>
            </a:r>
            <a:endParaRPr lang="en-US" sz="36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lstStyle/>
          <a:p>
            <a:pPr algn="justLow" rtl="1">
              <a:buNone/>
            </a:pPr>
            <a:r>
              <a:rPr lang="fa-IR" sz="3200" dirty="0" smtClean="0">
                <a:solidFill>
                  <a:srgbClr val="FF0000"/>
                </a:solidFill>
              </a:rPr>
              <a:t>مثال:</a:t>
            </a:r>
            <a:endParaRPr lang="en-US" sz="3200" dirty="0" smtClean="0">
              <a:solidFill>
                <a:srgbClr val="FF0000"/>
              </a:solidFill>
            </a:endParaRPr>
          </a:p>
          <a:p>
            <a:pPr algn="justLow" rtl="1">
              <a:buNone/>
            </a:pPr>
            <a:r>
              <a:rPr lang="fa-IR" dirty="0" smtClean="0"/>
              <a:t>  شرکت سهامی نیلوفر در ابتدای سال 85 اقدام به خرید ماشین آلات به قیمت تمام شده 5.000.000ریال وعمر مفید 10سال نمود.شرکت ازروش خط مستقیم جهت محاسبه استهلاک استفاده نموده در پایان سال 89 قبل ازثبت هزینه استهلاک تصمیم به تغییر روش خود از مستقیم به نزولی نمود با فرض آنکه نرخ مالیات 40% باشد مطلوب است محاسبه اثرانباشته ناشی از تغییر در روش وچگونگی ثبت آن دردفاترشرکت؟</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857256"/>
          </a:xfrm>
        </p:spPr>
        <p:txBody>
          <a:bodyPr>
            <a:normAutofit/>
          </a:bodyPr>
          <a:lstStyle/>
          <a:p>
            <a:pPr algn="ctr"/>
            <a:r>
              <a:rPr lang="fa-IR" dirty="0" smtClean="0"/>
              <a:t>جواب</a:t>
            </a:r>
            <a:endParaRPr lang="en-US" dirty="0"/>
          </a:p>
        </p:txBody>
      </p:sp>
      <p:sp>
        <p:nvSpPr>
          <p:cNvPr id="3" name="Content Placeholder 2"/>
          <p:cNvSpPr>
            <a:spLocks noGrp="1"/>
          </p:cNvSpPr>
          <p:nvPr>
            <p:ph idx="1"/>
          </p:nvPr>
        </p:nvSpPr>
        <p:spPr>
          <a:xfrm>
            <a:off x="285720" y="1214422"/>
            <a:ext cx="8501122" cy="5110178"/>
          </a:xfrm>
        </p:spPr>
        <p:txBody>
          <a:bodyPr>
            <a:normAutofit fontScale="92500" lnSpcReduction="20000"/>
          </a:bodyPr>
          <a:lstStyle/>
          <a:p>
            <a:pPr algn="r">
              <a:buNone/>
            </a:pPr>
            <a:r>
              <a:rPr lang="fa-IR" dirty="0" smtClean="0"/>
              <a:t>اول استهلاک به روش خط مستقیم را برای 4 سال بدست می آوریم                                                                 500.000=5.000.000/10</a:t>
            </a:r>
            <a:r>
              <a:rPr lang="en-US" dirty="0" smtClean="0"/>
              <a:t>  </a:t>
            </a:r>
            <a:r>
              <a:rPr lang="fa-IR" dirty="0" smtClean="0"/>
              <a:t>             </a:t>
            </a:r>
            <a:r>
              <a:rPr lang="fa-IR" dirty="0" smtClean="0">
                <a:solidFill>
                  <a:srgbClr val="FF0000"/>
                </a:solidFill>
              </a:rPr>
              <a:t>هرینه استهلاک سالانه به روش خط مستقیم   500.000 </a:t>
            </a:r>
            <a:r>
              <a:rPr lang="fa-IR" dirty="0" smtClean="0"/>
              <a:t>                      </a:t>
            </a:r>
            <a:endParaRPr lang="en-US" dirty="0" smtClean="0"/>
          </a:p>
          <a:p>
            <a:pPr algn="r">
              <a:buNone/>
            </a:pPr>
            <a:r>
              <a:rPr lang="fa-IR" dirty="0" smtClean="0">
                <a:solidFill>
                  <a:srgbClr val="FF0000"/>
                </a:solidFill>
              </a:rPr>
              <a:t>2.000.000=4*500.000       استهلاک انباشته چهار ساله</a:t>
            </a:r>
            <a:endParaRPr lang="en-US" dirty="0" smtClean="0">
              <a:solidFill>
                <a:srgbClr val="FF0000"/>
              </a:solidFill>
            </a:endParaRPr>
          </a:p>
          <a:p>
            <a:pPr algn="r">
              <a:buNone/>
            </a:pPr>
            <a:r>
              <a:rPr lang="fa-IR" dirty="0" smtClean="0"/>
              <a:t>بعد استهلاک به روش نرولی را برای 4 سال محاسبه می کنیم </a:t>
            </a:r>
            <a:endParaRPr lang="en-US" dirty="0" smtClean="0"/>
          </a:p>
          <a:p>
            <a:pPr algn="r">
              <a:buNone/>
            </a:pPr>
            <a:r>
              <a:rPr lang="fa-IR" dirty="0" smtClean="0"/>
              <a:t>نرخ استهلاک در روش نزولی ساده می باشد.</a:t>
            </a:r>
            <a:r>
              <a:rPr lang="en-US" dirty="0" smtClean="0"/>
              <a:t>1/n</a:t>
            </a:r>
          </a:p>
          <a:p>
            <a:pPr algn="r">
              <a:buNone/>
            </a:pPr>
            <a:r>
              <a:rPr lang="fa-IR" dirty="0" smtClean="0"/>
              <a:t>500.000  =10%*5.000.000</a:t>
            </a:r>
            <a:endParaRPr lang="en-US" dirty="0" smtClean="0"/>
          </a:p>
          <a:p>
            <a:pPr algn="r">
              <a:buNone/>
            </a:pPr>
            <a:r>
              <a:rPr lang="fa-IR" dirty="0" smtClean="0"/>
              <a:t>450.000 =10%*(500.000-5.000.000)</a:t>
            </a:r>
            <a:endParaRPr lang="en-US" dirty="0" smtClean="0"/>
          </a:p>
          <a:p>
            <a:pPr algn="r">
              <a:buNone/>
            </a:pPr>
            <a:r>
              <a:rPr lang="fa-IR" dirty="0" smtClean="0"/>
              <a:t>405.000 =10%(950.000-5.000.000)</a:t>
            </a:r>
            <a:endParaRPr lang="en-US" dirty="0" smtClean="0"/>
          </a:p>
          <a:p>
            <a:pPr algn="r">
              <a:buNone/>
            </a:pPr>
            <a:r>
              <a:rPr lang="fa-IR" dirty="0" smtClean="0"/>
              <a:t>365.500 =10%(1.355.000-5.000.000)</a:t>
            </a:r>
            <a:endParaRPr lang="en-US" dirty="0" smtClean="0"/>
          </a:p>
          <a:p>
            <a:pPr algn="r">
              <a:buNone/>
            </a:pPr>
            <a:r>
              <a:rPr lang="fa-IR" dirty="0" smtClean="0"/>
              <a:t>استهلاک انباشته درابتدای سال  1.719.500</a:t>
            </a:r>
            <a:endParaRPr lang="en-US" dirty="0" smtClean="0"/>
          </a:p>
          <a:p>
            <a:pPr algn="r">
              <a:buNone/>
            </a:pPr>
            <a:r>
              <a:rPr lang="fa-IR" dirty="0" smtClean="0"/>
              <a:t>اثرانباشته ناشی از تغییر روش برابر است با:</a:t>
            </a:r>
            <a:endParaRPr lang="en-US" dirty="0" smtClean="0"/>
          </a:p>
          <a:p>
            <a:pPr algn="r">
              <a:buNone/>
            </a:pPr>
            <a:r>
              <a:rPr lang="fa-IR" sz="3300" dirty="0" smtClean="0">
                <a:solidFill>
                  <a:srgbClr val="FF0000"/>
                </a:solidFill>
              </a:rPr>
              <a:t>280.500=1.719.500-2.000.000</a:t>
            </a:r>
            <a:endParaRPr lang="en-US" dirty="0" smtClean="0">
              <a:solidFill>
                <a:srgbClr val="FF0000"/>
              </a:solidFill>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style>
          <a:lnRef idx="1">
            <a:schemeClr val="accent6"/>
          </a:lnRef>
          <a:fillRef idx="2">
            <a:schemeClr val="accent6"/>
          </a:fillRef>
          <a:effectRef idx="1">
            <a:schemeClr val="accent6"/>
          </a:effectRef>
          <a:fontRef idx="minor">
            <a:schemeClr val="dk1"/>
          </a:fontRef>
        </p:style>
        <p:txBody>
          <a:bodyPr>
            <a:normAutofit/>
          </a:bodyPr>
          <a:lstStyle/>
          <a:p>
            <a:pPr algn="r">
              <a:buNone/>
            </a:pPr>
            <a:r>
              <a:rPr lang="fa-IR" dirty="0" smtClean="0"/>
              <a:t>باتوجه به مطالب فوق می توان ثبت روزنامه مربوط به تغییر درروش حسابداری را به شرح زیر انجام داد: </a:t>
            </a:r>
            <a:endParaRPr lang="en-US" dirty="0" smtClean="0"/>
          </a:p>
          <a:p>
            <a:pPr algn="r">
              <a:buNone/>
            </a:pPr>
            <a:r>
              <a:rPr lang="fa-IR" dirty="0" smtClean="0"/>
              <a:t> </a:t>
            </a:r>
            <a:endParaRPr lang="en-US" dirty="0" smtClean="0"/>
          </a:p>
          <a:p>
            <a:pPr algn="r">
              <a:buNone/>
            </a:pPr>
            <a:r>
              <a:rPr lang="fa-IR" dirty="0" smtClean="0"/>
              <a:t>29/12/89                                        </a:t>
            </a:r>
            <a:endParaRPr lang="en-US" dirty="0" smtClean="0"/>
          </a:p>
          <a:p>
            <a:pPr algn="r">
              <a:buNone/>
            </a:pPr>
            <a:r>
              <a:rPr lang="fa-IR" dirty="0" smtClean="0"/>
              <a:t>        استهلاک انباشته280.500</a:t>
            </a:r>
            <a:endParaRPr lang="en-US" dirty="0" smtClean="0"/>
          </a:p>
          <a:p>
            <a:pPr algn="r">
              <a:buNone/>
            </a:pPr>
            <a:r>
              <a:rPr lang="fa-IR" dirty="0" smtClean="0"/>
              <a:t>              </a:t>
            </a:r>
            <a:r>
              <a:rPr lang="en-US" dirty="0" smtClean="0"/>
              <a:t>  </a:t>
            </a:r>
            <a:r>
              <a:rPr lang="fa-IR" dirty="0" smtClean="0"/>
              <a:t>                        اثرانباشته ناشی ازتغییر روش    168.300</a:t>
            </a:r>
            <a:endParaRPr lang="en-US" dirty="0" smtClean="0"/>
          </a:p>
          <a:p>
            <a:pPr algn="r">
              <a:buNone/>
            </a:pPr>
            <a:r>
              <a:rPr lang="fa-IR" dirty="0" smtClean="0"/>
              <a:t>                       مالیات پرداختنی               112.200    </a:t>
            </a:r>
            <a:endParaRPr lang="en-US" dirty="0" smtClean="0"/>
          </a:p>
          <a:p>
            <a:pPr algn="r">
              <a:buNone/>
            </a:pPr>
            <a:r>
              <a:rPr lang="fa-IR" dirty="0" smtClean="0">
                <a:solidFill>
                  <a:srgbClr val="FF0000"/>
                </a:solidFill>
              </a:rPr>
              <a:t>112.200=40%*280.500</a:t>
            </a:r>
            <a:endParaRPr lang="en-US" dirty="0" smtClean="0">
              <a:solidFill>
                <a:srgbClr val="FF0000"/>
              </a:solidFill>
            </a:endParaRPr>
          </a:p>
          <a:p>
            <a:pPr algn="r">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ویژگیهای تغییردربرآوردهای حسابداری</a:t>
            </a:r>
            <a:endParaRPr lang="en-US" dirty="0"/>
          </a:p>
        </p:txBody>
      </p:sp>
      <p:sp>
        <p:nvSpPr>
          <p:cNvPr id="3" name="Content Placeholder 2"/>
          <p:cNvSpPr>
            <a:spLocks noGrp="1"/>
          </p:cNvSpPr>
          <p:nvPr>
            <p:ph idx="1"/>
          </p:nvPr>
        </p:nvSpPr>
        <p:spPr/>
        <p:txBody>
          <a:bodyPr>
            <a:normAutofit/>
          </a:bodyPr>
          <a:lstStyle/>
          <a:p>
            <a:pPr algn="r" rtl="1">
              <a:buNone/>
            </a:pPr>
            <a:r>
              <a:rPr lang="fa-IR" sz="3600" dirty="0" smtClean="0"/>
              <a:t>1-اثر انباشته ندارد.</a:t>
            </a:r>
            <a:endParaRPr lang="en-US" sz="3600" dirty="0" smtClean="0"/>
          </a:p>
          <a:p>
            <a:pPr algn="r" rtl="1">
              <a:buNone/>
            </a:pPr>
            <a:r>
              <a:rPr lang="fa-IR" sz="3600" dirty="0" smtClean="0"/>
              <a:t>2-به دوره گذشته تسری پیدا نمی کن</a:t>
            </a:r>
          </a:p>
          <a:p>
            <a:pPr algn="r" rtl="1">
              <a:buNone/>
            </a:pPr>
            <a:r>
              <a:rPr lang="fa-IR" sz="3600" dirty="0" smtClean="0"/>
              <a:t>3-فقط دوره جاری وآتی را تحت تاثییر قرار می دهد</a:t>
            </a:r>
            <a:endParaRPr lang="en-US" sz="36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28694"/>
          </a:xfrm>
        </p:spPr>
        <p:txBody>
          <a:bodyPr/>
          <a:lstStyle/>
          <a:p>
            <a:pPr algn="ctr"/>
            <a:r>
              <a:rPr lang="fa-IR" dirty="0" smtClean="0">
                <a:solidFill>
                  <a:srgbClr val="FF0000"/>
                </a:solidFill>
              </a:rPr>
              <a:t>مثال</a:t>
            </a:r>
            <a:endParaRPr lang="en-US" dirty="0">
              <a:solidFill>
                <a:srgbClr val="FF0000"/>
              </a:solidFill>
            </a:endParaRPr>
          </a:p>
        </p:txBody>
      </p:sp>
      <p:sp>
        <p:nvSpPr>
          <p:cNvPr id="3" name="Content Placeholder 2"/>
          <p:cNvSpPr>
            <a:spLocks noGrp="1"/>
          </p:cNvSpPr>
          <p:nvPr>
            <p:ph idx="1"/>
          </p:nvPr>
        </p:nvSpPr>
        <p:spPr>
          <a:xfrm>
            <a:off x="457200" y="1357298"/>
            <a:ext cx="8229600" cy="4967302"/>
          </a:xfrm>
        </p:spPr>
        <p:txBody>
          <a:bodyPr/>
          <a:lstStyle/>
          <a:p>
            <a:pPr algn="justLow" rtl="1">
              <a:buNone/>
            </a:pPr>
            <a:r>
              <a:rPr lang="fa-IR" dirty="0" smtClean="0">
                <a:solidFill>
                  <a:schemeClr val="tx2"/>
                </a:solidFill>
              </a:rPr>
              <a:t>   مدیریت شرکت سهامی آرمان ،عمر مفید یکی از وسایط نقلیه خود را 10سال برآورد کرده است .بهای تمام شده داری مزیور 6.000.000ریال بوده وارزش اسقاط آن 200.000ریال تخمین زده می شود.پس از گذشت 7 سال در ابتدای سال هشتم ،مدیریت شرکت تشخیص داده است که عمر مفید باقیمانده 5سال وارزش اسقاط  آن درپایان عمرمفید معادل 300.000ریال می باشد .هزینه استهلاک تجدیدنظر شده سالانه برای باقیمانده عمر مفید دارایی را به روش خط مستقیم محاسبه نمایید؟</a:t>
            </a:r>
            <a:endParaRPr lang="en-US" dirty="0" smtClean="0">
              <a:solidFill>
                <a:schemeClr val="tx2"/>
              </a:solidFill>
            </a:endParaRPr>
          </a:p>
          <a:p>
            <a:pPr algn="justLow" rtl="1">
              <a:buNone/>
            </a:pPr>
            <a:endParaRPr lang="en-US" dirty="0">
              <a:solidFill>
                <a:schemeClr val="tx2"/>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a:ln/>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Low" rtl="1">
              <a:buNone/>
            </a:pPr>
            <a:r>
              <a:rPr lang="fa-IR" sz="3300" b="1" dirty="0" smtClean="0">
                <a:solidFill>
                  <a:srgbClr val="FF0000"/>
                </a:solidFill>
              </a:rPr>
              <a:t>جواب :</a:t>
            </a:r>
          </a:p>
          <a:p>
            <a:pPr algn="justLow" rtl="1">
              <a:buNone/>
            </a:pPr>
            <a:r>
              <a:rPr lang="fa-IR" dirty="0" smtClean="0"/>
              <a:t>اول استهلاک انباشته را به روش خط مستقیم درتاریخ تجدید نظر بدست می آوریم</a:t>
            </a:r>
            <a:endParaRPr lang="en-US" dirty="0" smtClean="0"/>
          </a:p>
          <a:p>
            <a:pPr algn="justLow" rtl="1">
              <a:buNone/>
            </a:pPr>
            <a:r>
              <a:rPr lang="fa-IR" dirty="0" smtClean="0">
                <a:solidFill>
                  <a:srgbClr val="FF0000"/>
                </a:solidFill>
              </a:rPr>
              <a:t>580.000=10/(2.000.000-6.000.000)</a:t>
            </a:r>
            <a:r>
              <a:rPr lang="en-US" dirty="0" smtClean="0">
                <a:solidFill>
                  <a:srgbClr val="FF0000"/>
                </a:solidFill>
              </a:rPr>
              <a:t>             </a:t>
            </a:r>
            <a:r>
              <a:rPr lang="fa-IR" dirty="0" smtClean="0">
                <a:solidFill>
                  <a:srgbClr val="FF0000"/>
                </a:solidFill>
              </a:rPr>
              <a:t> استهلاک سالانه وسایط نقلیه</a:t>
            </a:r>
            <a:endParaRPr lang="en-US" dirty="0" smtClean="0">
              <a:solidFill>
                <a:srgbClr val="FF0000"/>
              </a:solidFill>
            </a:endParaRPr>
          </a:p>
          <a:p>
            <a:pPr algn="justLow" rtl="1">
              <a:buNone/>
            </a:pPr>
            <a:r>
              <a:rPr lang="fa-IR" sz="2800" dirty="0" smtClean="0">
                <a:solidFill>
                  <a:srgbClr val="00B050"/>
                </a:solidFill>
              </a:rPr>
              <a:t>4.060.000 =7 *580.000استهلاک انباشته درتاریخ تجدیدنظر دربرآورد   </a:t>
            </a:r>
            <a:r>
              <a:rPr lang="fa-IR" dirty="0" smtClean="0"/>
              <a:t>    </a:t>
            </a:r>
            <a:endParaRPr lang="en-US" dirty="0" smtClean="0"/>
          </a:p>
          <a:p>
            <a:pPr algn="justLow" rtl="1">
              <a:buNone/>
            </a:pPr>
            <a:r>
              <a:rPr lang="fa-IR" dirty="0" smtClean="0"/>
              <a:t> </a:t>
            </a:r>
            <a:endParaRPr lang="en-US" dirty="0" smtClean="0"/>
          </a:p>
          <a:p>
            <a:pPr lvl="0" algn="justLow" rtl="1">
              <a:buNone/>
            </a:pPr>
            <a:r>
              <a:rPr lang="fa-IR" sz="2800" dirty="0" smtClean="0"/>
              <a:t>محاسبه استهلاک سالانه بعد از برآورد</a:t>
            </a:r>
            <a:endParaRPr lang="en-US" sz="2800" dirty="0" smtClean="0"/>
          </a:p>
          <a:p>
            <a:pPr algn="justLow" rtl="1">
              <a:buNone/>
            </a:pPr>
            <a:r>
              <a:rPr lang="fa-IR" sz="2800" dirty="0" smtClean="0"/>
              <a:t>بهای تمام شده اولیه                                         6.000.000</a:t>
            </a:r>
            <a:endParaRPr lang="en-US" sz="2800" dirty="0" smtClean="0"/>
          </a:p>
          <a:p>
            <a:pPr algn="justLow" rtl="1">
              <a:buNone/>
            </a:pPr>
            <a:r>
              <a:rPr lang="fa-IR" sz="2800" dirty="0" smtClean="0"/>
              <a:t>کسرمی شود استهلاک انباشته درتاریخ تجدید نظر         4.060.000     </a:t>
            </a:r>
            <a:endParaRPr lang="en-US" sz="2800" dirty="0" smtClean="0"/>
          </a:p>
          <a:p>
            <a:pPr algn="justLow" rtl="1">
              <a:buNone/>
            </a:pPr>
            <a:r>
              <a:rPr lang="fa-IR" sz="2800" dirty="0" smtClean="0"/>
              <a:t>ارزش دفتزی درابتدای سال هفتم                       </a:t>
            </a:r>
            <a:r>
              <a:rPr lang="fa-IR" sz="2800" dirty="0" smtClean="0">
                <a:solidFill>
                  <a:srgbClr val="FF0000"/>
                </a:solidFill>
              </a:rPr>
              <a:t>     1.940.000</a:t>
            </a:r>
            <a:endParaRPr lang="en-US" sz="2800" dirty="0" smtClean="0">
              <a:solidFill>
                <a:srgbClr val="FF0000"/>
              </a:solidFill>
            </a:endParaRPr>
          </a:p>
          <a:p>
            <a:pPr algn="justLow" rtl="1">
              <a:buNone/>
            </a:pPr>
            <a:r>
              <a:rPr lang="fa-IR" sz="2800" dirty="0" smtClean="0"/>
              <a:t>کسر می شود ارزش اسقاط جدید برآورد شده                300.000</a:t>
            </a:r>
            <a:endParaRPr lang="en-US" sz="2800" dirty="0" smtClean="0"/>
          </a:p>
          <a:p>
            <a:pPr algn="justLow" rtl="1">
              <a:buNone/>
            </a:pPr>
            <a:r>
              <a:rPr lang="fa-IR" sz="2800" dirty="0" smtClean="0"/>
              <a:t>  </a:t>
            </a:r>
            <a:r>
              <a:rPr lang="fa-IR" sz="2800" dirty="0" smtClean="0">
                <a:solidFill>
                  <a:srgbClr val="FF0000"/>
                </a:solidFill>
              </a:rPr>
              <a:t>مبلغ قابل استهلاک در طی 5 سال آینده                  1.640.000</a:t>
            </a:r>
            <a:endParaRPr lang="en-US" dirty="0" smtClean="0">
              <a:solidFill>
                <a:srgbClr val="FF0000"/>
              </a:solidFill>
            </a:endParaRPr>
          </a:p>
          <a:p>
            <a:pPr algn="justLow" rtl="1">
              <a:buNone/>
            </a:pPr>
            <a:r>
              <a:rPr lang="fa-IR" sz="2800" dirty="0" smtClean="0">
                <a:solidFill>
                  <a:srgbClr val="00B050"/>
                </a:solidFill>
              </a:rPr>
              <a:t>هزینه استهلاک تجدید نظر شده         328.000=1.640.000/5   </a:t>
            </a:r>
            <a:endParaRPr lang="en-US" sz="2800" dirty="0" smtClean="0">
              <a:solidFill>
                <a:srgbClr val="00B050"/>
              </a:solidFill>
            </a:endParaRPr>
          </a:p>
          <a:p>
            <a:pPr algn="justLow" rtl="1">
              <a:buNone/>
            </a:pPr>
            <a:r>
              <a:rPr lang="fa-IR" sz="2800" dirty="0" smtClean="0">
                <a:solidFill>
                  <a:schemeClr val="tx2">
                    <a:lumMod val="60000"/>
                    <a:lumOff val="40000"/>
                  </a:schemeClr>
                </a:solidFill>
              </a:rPr>
              <a:t>ثبت لازم درپایان سال هشتم</a:t>
            </a:r>
            <a:endParaRPr lang="en-US" sz="2800" dirty="0" smtClean="0">
              <a:solidFill>
                <a:schemeClr val="tx2">
                  <a:lumMod val="60000"/>
                  <a:lumOff val="40000"/>
                </a:schemeClr>
              </a:solidFill>
            </a:endParaRPr>
          </a:p>
          <a:p>
            <a:pPr algn="justLow" rtl="1">
              <a:buNone/>
            </a:pPr>
            <a:r>
              <a:rPr lang="fa-IR" sz="2800" dirty="0" smtClean="0">
                <a:solidFill>
                  <a:schemeClr val="tx2">
                    <a:lumMod val="60000"/>
                    <a:lumOff val="40000"/>
                  </a:schemeClr>
                </a:solidFill>
              </a:rPr>
              <a:t>هزینه استهلاک        328.000</a:t>
            </a:r>
            <a:endParaRPr lang="en-US" sz="2800" dirty="0" smtClean="0">
              <a:solidFill>
                <a:schemeClr val="tx2">
                  <a:lumMod val="60000"/>
                  <a:lumOff val="40000"/>
                </a:schemeClr>
              </a:solidFill>
            </a:endParaRPr>
          </a:p>
          <a:p>
            <a:pPr algn="justLow" rtl="1">
              <a:buNone/>
            </a:pPr>
            <a:r>
              <a:rPr lang="fa-IR" sz="2800" dirty="0" smtClean="0">
                <a:solidFill>
                  <a:schemeClr val="tx2">
                    <a:lumMod val="60000"/>
                    <a:lumOff val="40000"/>
                  </a:schemeClr>
                </a:solidFill>
              </a:rPr>
              <a:t>                 استهلاک انباشته          328.000</a:t>
            </a:r>
            <a:endParaRPr lang="en-US" sz="2800" dirty="0" smtClean="0">
              <a:solidFill>
                <a:schemeClr val="tx2">
                  <a:lumMod val="60000"/>
                  <a:lumOff val="40000"/>
                </a:schemeClr>
              </a:solidFill>
            </a:endParaRPr>
          </a:p>
          <a:p>
            <a:endParaRPr lang="en-US" sz="2800" dirty="0">
              <a:solidFill>
                <a:schemeClr val="tx2">
                  <a:lumMod val="60000"/>
                  <a:lumOff val="40000"/>
                </a:schemeClr>
              </a:solidFill>
            </a:endParaRPr>
          </a:p>
        </p:txBody>
      </p:sp>
      <p:cxnSp>
        <p:nvCxnSpPr>
          <p:cNvPr id="5" name="Straight Connector 4"/>
          <p:cNvCxnSpPr/>
          <p:nvPr/>
        </p:nvCxnSpPr>
        <p:spPr>
          <a:xfrm rot="10800000">
            <a:off x="1428728" y="3500438"/>
            <a:ext cx="157163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1571604" y="4214818"/>
            <a:ext cx="142876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تغییر در شخصیت حسابداری واحد گزارشگر</a:t>
            </a:r>
            <a:endParaRPr lang="en-US" dirty="0"/>
          </a:p>
        </p:txBody>
      </p:sp>
      <p:sp>
        <p:nvSpPr>
          <p:cNvPr id="3" name="Content Placeholder 2"/>
          <p:cNvSpPr>
            <a:spLocks noGrp="1"/>
          </p:cNvSpPr>
          <p:nvPr>
            <p:ph idx="1"/>
          </p:nvPr>
        </p:nvSpPr>
        <p:spPr/>
        <p:txBody>
          <a:bodyPr>
            <a:normAutofit/>
          </a:bodyPr>
          <a:lstStyle/>
          <a:p>
            <a:pPr lvl="0" algn="r" rtl="1">
              <a:buNone/>
            </a:pPr>
            <a:r>
              <a:rPr lang="fa-IR" sz="3600" dirty="0" smtClean="0"/>
              <a:t> اگر صورتهای مالی تهیه شده در دوره جاری از لحاظ شخصیت حسابداری با صورتهای مالی ارائه شده در دوره های قبل متفاوت باشد، تنظیم و ارائه مجدد صورتهای مالی سنوات قبل ضرورت دارد.</a:t>
            </a:r>
            <a:endParaRPr lang="en-US"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714512"/>
          </a:xfrm>
        </p:spPr>
        <p:txBody>
          <a:bodyPr>
            <a:normAutofit/>
          </a:bodyPr>
          <a:lstStyle/>
          <a:p>
            <a:pPr algn="ctr"/>
            <a:r>
              <a:rPr lang="fa-IR" b="1" dirty="0" smtClean="0"/>
              <a:t>مفروضات بنیادی حسابداری</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lvl="0" algn="r" rtl="1">
              <a:buFont typeface="Wingdings" pitchFamily="2" charset="2"/>
              <a:buChar char="Ø"/>
            </a:pPr>
            <a:r>
              <a:rPr lang="fa-IR" sz="4000" dirty="0" smtClean="0"/>
              <a:t>فرض تفکیک شخصیت</a:t>
            </a:r>
            <a:endParaRPr lang="en-US" sz="4000" dirty="0" smtClean="0"/>
          </a:p>
          <a:p>
            <a:pPr lvl="0" algn="r" rtl="1">
              <a:buFont typeface="Wingdings" pitchFamily="2" charset="2"/>
              <a:buChar char="Ø"/>
            </a:pPr>
            <a:r>
              <a:rPr lang="fa-IR" sz="4000" dirty="0" smtClean="0"/>
              <a:t>فرض تداوم فعالیت</a:t>
            </a:r>
            <a:endParaRPr lang="en-US" sz="4000" dirty="0" smtClean="0"/>
          </a:p>
          <a:p>
            <a:pPr lvl="0" algn="r" rtl="1">
              <a:buFont typeface="Wingdings" pitchFamily="2" charset="2"/>
              <a:buChar char="Ø"/>
            </a:pPr>
            <a:r>
              <a:rPr lang="fa-IR" sz="4000" dirty="0" smtClean="0"/>
              <a:t>فرض واحد اندازه گیری</a:t>
            </a:r>
            <a:endParaRPr lang="en-US" sz="4000" dirty="0" smtClean="0"/>
          </a:p>
          <a:p>
            <a:pPr lvl="0" algn="r" rtl="1">
              <a:buFont typeface="Wingdings" pitchFamily="2" charset="2"/>
              <a:buChar char="Ø"/>
            </a:pPr>
            <a:r>
              <a:rPr lang="fa-IR" sz="4000" dirty="0" smtClean="0"/>
              <a:t>فرض دوره مالی</a:t>
            </a:r>
          </a:p>
          <a:p>
            <a:pPr lvl="0" algn="r" rtl="1">
              <a:buFont typeface="Wingdings" pitchFamily="2" charset="2"/>
              <a:buChar char="Ø"/>
            </a:pPr>
            <a:r>
              <a:rPr lang="fa-IR" sz="4000" dirty="0" smtClean="0"/>
              <a:t>فرض تعهدی</a:t>
            </a:r>
            <a:endParaRPr lang="en-US" sz="4000" dirty="0" smtClean="0"/>
          </a:p>
        </p:txBody>
      </p:sp>
    </p:spTree>
  </p:cSld>
  <p:clrMapOvr>
    <a:masterClrMapping/>
  </p:clrMapOvr>
  <p:transition>
    <p:pull di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fontScale="90000"/>
          </a:bodyPr>
          <a:lstStyle/>
          <a:p>
            <a:pPr lvl="0" algn="ctr"/>
            <a:r>
              <a:rPr lang="fa-IR" dirty="0" smtClean="0"/>
              <a:t>اصلاح اشتباهات با اهمیت دوره های قبل:</a:t>
            </a:r>
            <a:r>
              <a:rPr lang="en-US" dirty="0" smtClean="0"/>
              <a:t/>
            </a:r>
            <a:br>
              <a:rPr lang="en-US" dirty="0" smtClean="0"/>
            </a:br>
            <a:endParaRPr lang="en-US" dirty="0"/>
          </a:p>
        </p:txBody>
      </p:sp>
      <p:sp>
        <p:nvSpPr>
          <p:cNvPr id="3" name="Content Placeholder 2"/>
          <p:cNvSpPr>
            <a:spLocks noGrp="1"/>
          </p:cNvSpPr>
          <p:nvPr>
            <p:ph idx="1"/>
          </p:nvPr>
        </p:nvSpPr>
        <p:spPr>
          <a:xfrm>
            <a:off x="457200" y="928670"/>
            <a:ext cx="8229600" cy="5395930"/>
          </a:xfrm>
          <a:ln>
            <a:solidFill>
              <a:srgbClr val="00B050"/>
            </a:solidFill>
          </a:ln>
        </p:spPr>
        <p:txBody>
          <a:bodyPr>
            <a:normAutofit fontScale="77500" lnSpcReduction="20000"/>
          </a:bodyPr>
          <a:lstStyle/>
          <a:p>
            <a:pPr lvl="0" algn="justLow" rtl="1">
              <a:buNone/>
            </a:pPr>
            <a:r>
              <a:rPr lang="fa-IR" sz="3800" dirty="0" smtClean="0"/>
              <a:t>  </a:t>
            </a:r>
            <a:r>
              <a:rPr lang="fa-IR" sz="3600" dirty="0" smtClean="0">
                <a:cs typeface="B Nazanin" pitchFamily="2" charset="-78"/>
              </a:rPr>
              <a:t>ممکن است در دوره جاری اشتباهاتی مربوط به  صورتهای مالی یک یا چند دوره مالی گذشته کشف گردد که اصلاح این اشتباهات مشروط به با اهمیت بودن باید در حساب سود(زیان انباشته)انجام وگردش حساب مزبور نشان داده شود این اشتباهات ممکن است </a:t>
            </a:r>
            <a:r>
              <a:rPr lang="fa-IR" sz="3100" dirty="0" smtClean="0">
                <a:cs typeface="B Nazanin" pitchFamily="2" charset="-78"/>
              </a:rPr>
              <a:t>ناشی از موارد زیر باشد:</a:t>
            </a:r>
            <a:endParaRPr lang="en-US" sz="2300" dirty="0" smtClean="0">
              <a:cs typeface="B Nazanin" pitchFamily="2" charset="-78"/>
            </a:endParaRPr>
          </a:p>
          <a:p>
            <a:pPr lvl="1" algn="justLow" rtl="1">
              <a:buNone/>
            </a:pPr>
            <a:r>
              <a:rPr lang="fa-IR" sz="3600" dirty="0" smtClean="0">
                <a:solidFill>
                  <a:srgbClr val="0070C0"/>
                </a:solidFill>
                <a:cs typeface="B Nazanin" pitchFamily="2" charset="-78"/>
              </a:rPr>
              <a:t>اشتباهات ریاضی و محاسباتی</a:t>
            </a:r>
            <a:endParaRPr lang="en-US" sz="3600" dirty="0" smtClean="0">
              <a:solidFill>
                <a:srgbClr val="0070C0"/>
              </a:solidFill>
              <a:cs typeface="B Nazanin" pitchFamily="2" charset="-78"/>
            </a:endParaRPr>
          </a:p>
          <a:p>
            <a:pPr lvl="1" algn="justLow" rtl="1">
              <a:buNone/>
            </a:pPr>
            <a:r>
              <a:rPr lang="fa-IR" sz="3600" dirty="0" smtClean="0">
                <a:solidFill>
                  <a:srgbClr val="0070C0"/>
                </a:solidFill>
                <a:cs typeface="B Nazanin" pitchFamily="2" charset="-78"/>
              </a:rPr>
              <a:t>اشتباه در اعمال رویه های حسابداری</a:t>
            </a:r>
            <a:endParaRPr lang="en-US" sz="3600" dirty="0" smtClean="0">
              <a:solidFill>
                <a:srgbClr val="0070C0"/>
              </a:solidFill>
              <a:cs typeface="B Nazanin" pitchFamily="2" charset="-78"/>
            </a:endParaRPr>
          </a:p>
          <a:p>
            <a:pPr lvl="1" algn="justLow" rtl="1">
              <a:buNone/>
            </a:pPr>
            <a:r>
              <a:rPr lang="fa-IR" sz="3600" dirty="0" smtClean="0">
                <a:solidFill>
                  <a:srgbClr val="0070C0"/>
                </a:solidFill>
                <a:cs typeface="B Nazanin" pitchFamily="2" charset="-78"/>
              </a:rPr>
              <a:t>تعبیر نادرست یا نادیده گرفتن واقعیتهای موجود در زمان تهیه صورتهای مالی</a:t>
            </a:r>
            <a:endParaRPr lang="en-US" sz="3600" dirty="0" smtClean="0">
              <a:solidFill>
                <a:srgbClr val="0070C0"/>
              </a:solidFill>
              <a:cs typeface="B Nazanin" pitchFamily="2" charset="-78"/>
            </a:endParaRPr>
          </a:p>
          <a:p>
            <a:pPr algn="justLow" rtl="1">
              <a:buNone/>
            </a:pPr>
            <a:r>
              <a:rPr lang="fa-IR" sz="3600" dirty="0" smtClean="0">
                <a:solidFill>
                  <a:srgbClr val="0070C0"/>
                </a:solidFill>
                <a:cs typeface="B Nazanin" pitchFamily="2" charset="-78"/>
              </a:rPr>
              <a:t>    تغییر از یک رویه غیر استاندارد حسابداری به یک رویه استاندارد</a:t>
            </a:r>
            <a:endParaRPr lang="en-US" sz="3600" dirty="0" smtClean="0">
              <a:solidFill>
                <a:srgbClr val="0070C0"/>
              </a:solidFill>
              <a:cs typeface="B Nazanin" pitchFamily="2" charset="-78"/>
            </a:endParaRPr>
          </a:p>
          <a:p>
            <a:pPr algn="justLow" rtl="1">
              <a:buNone/>
            </a:pPr>
            <a:r>
              <a:rPr lang="fa-IR" sz="3600" dirty="0" smtClean="0">
                <a:solidFill>
                  <a:srgbClr val="0070C0"/>
                </a:solidFill>
                <a:cs typeface="B Nazanin" pitchFamily="2" charset="-78"/>
              </a:rPr>
              <a:t>   موارد تقلب</a:t>
            </a:r>
            <a:endParaRPr lang="en-US" sz="3600" dirty="0" smtClean="0">
              <a:solidFill>
                <a:srgbClr val="0070C0"/>
              </a:solidFill>
              <a:cs typeface="B Nazanin" pitchFamily="2" charset="-78"/>
            </a:endParaRPr>
          </a:p>
          <a:p>
            <a:pPr algn="r" rtl="1">
              <a:buNone/>
            </a:pPr>
            <a:endParaRPr lang="en-US" sz="1800" dirty="0" smtClean="0"/>
          </a:p>
          <a:p>
            <a:pPr algn="r" rtl="1">
              <a:buNone/>
            </a:pPr>
            <a:r>
              <a:rPr lang="fa-IR" sz="2800" dirty="0" smtClean="0">
                <a:solidFill>
                  <a:srgbClr val="FF0000"/>
                </a:solidFill>
              </a:rPr>
              <a:t>نکته:</a:t>
            </a:r>
            <a:endParaRPr lang="en-US" sz="2800" dirty="0" smtClean="0">
              <a:solidFill>
                <a:srgbClr val="FF0000"/>
              </a:solidFill>
            </a:endParaRPr>
          </a:p>
          <a:p>
            <a:pPr algn="justLow" rtl="1">
              <a:buNone/>
            </a:pPr>
            <a:r>
              <a:rPr lang="fa-IR" sz="3600" dirty="0" smtClean="0">
                <a:cs typeface="B Nazanin" pitchFamily="2" charset="-78"/>
              </a:rPr>
              <a:t>    اصلاح این اشتباهات درصورتی که بااهمیت نباشد ،درسود یا زیان خالص دوره جاری منظور می گردد.</a:t>
            </a:r>
          </a:p>
          <a:p>
            <a:pPr algn="r" rtl="1">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20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071538" y="714356"/>
            <a:ext cx="678180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rgbClr val="FFC000"/>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rgbClr val="FFC000"/>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بسم الله الرحمن الرحیم</a:t>
            </a:r>
            <a:endParaRPr lang="en-US" dirty="0"/>
          </a:p>
        </p:txBody>
      </p:sp>
      <p:sp>
        <p:nvSpPr>
          <p:cNvPr id="3" name="Content Placeholder 2"/>
          <p:cNvSpPr>
            <a:spLocks noGrp="1"/>
          </p:cNvSpPr>
          <p:nvPr>
            <p:ph idx="1"/>
          </p:nvPr>
        </p:nvSpPr>
        <p:spPr>
          <a:xfrm>
            <a:off x="457200" y="1714488"/>
            <a:ext cx="8229600" cy="4610112"/>
          </a:xfrm>
        </p:spPr>
        <p:txBody>
          <a:bodyPr/>
          <a:lstStyle/>
          <a:p>
            <a:pPr algn="ctr">
              <a:buNone/>
            </a:pPr>
            <a:r>
              <a:rPr lang="fa-IR" sz="3200" dirty="0" smtClean="0"/>
              <a:t>حسابداری میانه </a:t>
            </a:r>
            <a:endParaRPr lang="fa-IR" sz="4000" dirty="0" smtClean="0"/>
          </a:p>
          <a:p>
            <a:pPr algn="ctr">
              <a:buNone/>
            </a:pPr>
            <a:endParaRPr lang="fa-IR" sz="3200" dirty="0" smtClean="0"/>
          </a:p>
          <a:p>
            <a:pPr algn="ctr">
              <a:buNone/>
            </a:pPr>
            <a:r>
              <a:rPr lang="fa-IR" sz="3200" dirty="0" smtClean="0"/>
              <a:t>مقطع کارشناسی رشته حسابداری</a:t>
            </a:r>
          </a:p>
          <a:p>
            <a:pPr algn="ctr">
              <a:buNone/>
            </a:pPr>
            <a:r>
              <a:rPr lang="fa-IR" sz="3200" dirty="0" smtClean="0"/>
              <a:t>دانشگاه فنی حرفه ای استان آذربایجان غربی</a:t>
            </a:r>
          </a:p>
          <a:p>
            <a:pPr algn="ctr">
              <a:buNone/>
            </a:pPr>
            <a:r>
              <a:rPr lang="fa-IR" sz="3200" dirty="0" smtClean="0"/>
              <a:t>آموزشکده فنی دختران ارومیه </a:t>
            </a:r>
          </a:p>
          <a:p>
            <a:pPr algn="ctr">
              <a:buNone/>
            </a:pPr>
            <a:r>
              <a:rPr lang="fa-IR" sz="3200" dirty="0" smtClean="0"/>
              <a:t>مدرس :معصومه صدیقی</a:t>
            </a:r>
          </a:p>
          <a:p>
            <a:pPr algn="ctr">
              <a:buNone/>
            </a:pPr>
            <a:r>
              <a:rPr lang="fa-IR" sz="3200" dirty="0" smtClean="0"/>
              <a:t>نیمسال دوم 99-98</a:t>
            </a:r>
            <a:endParaRPr lang="en-US" sz="3200" dirty="0"/>
          </a:p>
        </p:txBody>
      </p:sp>
      <p:sp>
        <p:nvSpPr>
          <p:cNvPr id="4" name="Down Ribbon 3"/>
          <p:cNvSpPr/>
          <p:nvPr/>
        </p:nvSpPr>
        <p:spPr>
          <a:xfrm>
            <a:off x="2643174" y="2214554"/>
            <a:ext cx="3643338" cy="7555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t>جلسه چهارم</a:t>
            </a:r>
            <a:endParaRPr lang="en-US" sz="2400" dirty="0"/>
          </a:p>
        </p:txBody>
      </p:sp>
      <p:pic>
        <p:nvPicPr>
          <p:cNvPr id="5" name="Picture 4" descr="C:\Users\sadaf\Desktop\پروژه مالی\IMG_20200304_104838_024.jpg"/>
          <p:cNvPicPr/>
          <p:nvPr/>
        </p:nvPicPr>
        <p:blipFill>
          <a:blip r:embed="rId2"/>
          <a:srcRect/>
          <a:stretch>
            <a:fillRect/>
          </a:stretch>
        </p:blipFill>
        <p:spPr bwMode="auto">
          <a:xfrm>
            <a:off x="6858016" y="785794"/>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2000264"/>
          </a:xfrm>
        </p:spPr>
        <p:txBody>
          <a:bodyPr>
            <a:normAutofit fontScale="90000"/>
          </a:bodyPr>
          <a:lstStyle/>
          <a:p>
            <a:pPr algn="ctr"/>
            <a:r>
              <a:rPr lang="fa-IR" dirty="0" smtClean="0"/>
              <a:t>صورت سود وزیان جامع:</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0" y="1071546"/>
            <a:ext cx="8929718" cy="5253054"/>
          </a:xfrm>
          <a:ln>
            <a:solidFill>
              <a:srgbClr val="00B050"/>
            </a:solidFill>
          </a:ln>
        </p:spPr>
        <p:txBody>
          <a:bodyPr>
            <a:normAutofit/>
          </a:bodyPr>
          <a:lstStyle/>
          <a:p>
            <a:pPr algn="justLow" rtl="1">
              <a:lnSpc>
                <a:spcPct val="150000"/>
              </a:lnSpc>
              <a:buNone/>
            </a:pPr>
            <a:r>
              <a:rPr lang="fa-IR" sz="3200" dirty="0" smtClean="0"/>
              <a:t>  </a:t>
            </a:r>
            <a:r>
              <a:rPr lang="fa-IR" sz="3200" dirty="0" smtClean="0">
                <a:solidFill>
                  <a:schemeClr val="accent2">
                    <a:lumMod val="60000"/>
                    <a:lumOff val="40000"/>
                  </a:schemeClr>
                </a:solidFill>
              </a:rPr>
              <a:t>صورت سود وزیان جامع به عنوان یک صورت مالی اساسی،باید </a:t>
            </a:r>
            <a:r>
              <a:rPr lang="fa-IR" sz="3200" dirty="0" smtClean="0"/>
              <a:t>کل درآمدها وهزینه های شناسایی شده طی دوره را که قابل انتساب به صاحبان سرمایه است ،به تفکیک اجزای تشکیل دهنده آنها نشان دهد.</a:t>
            </a:r>
            <a:endParaRPr lang="en-US" sz="3200" dirty="0" smtClean="0"/>
          </a:p>
          <a:p>
            <a:pPr algn="justLow" rtl="1">
              <a:buNone/>
            </a:pPr>
            <a:endParaRPr lang="en-US" sz="3200"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pPr algn="ctr"/>
            <a:r>
              <a:rPr lang="fa-IR" sz="5400" dirty="0" smtClean="0"/>
              <a:t>اطلاعات مقایسه ای:</a:t>
            </a:r>
            <a:endParaRPr lang="en-US" sz="5400" dirty="0" smtClean="0"/>
          </a:p>
        </p:txBody>
      </p:sp>
      <p:sp>
        <p:nvSpPr>
          <p:cNvPr id="3" name="Content Placeholder 2"/>
          <p:cNvSpPr>
            <a:spLocks noGrp="1"/>
          </p:cNvSpPr>
          <p:nvPr>
            <p:ph idx="1"/>
          </p:nvPr>
        </p:nvSpPr>
        <p:spPr>
          <a:xfrm>
            <a:off x="457200" y="1428736"/>
            <a:ext cx="8229600" cy="4895864"/>
          </a:xfrm>
          <a:ln>
            <a:solidFill>
              <a:srgbClr val="00B050"/>
            </a:solidFill>
          </a:ln>
        </p:spPr>
        <p:txBody>
          <a:bodyPr/>
          <a:lstStyle/>
          <a:p>
            <a:pPr algn="justLow" rtl="1">
              <a:buNone/>
            </a:pPr>
            <a:r>
              <a:rPr lang="fa-IR" sz="3200" dirty="0" smtClean="0"/>
              <a:t>   </a:t>
            </a:r>
            <a:r>
              <a:rPr lang="fa-IR" sz="3200" dirty="0" smtClean="0">
                <a:solidFill>
                  <a:srgbClr val="0070C0"/>
                </a:solidFill>
              </a:rPr>
              <a:t>صورتهای مالی باید دربرگیرنده اقلام مقایسه ای دوره قبل باشد بجز درمواردی که یک استانداردحسابداری نحوه عمل دیگری را مجاز یا الزامی کرده باشد .</a:t>
            </a:r>
          </a:p>
          <a:p>
            <a:pPr algn="justLow" rtl="1">
              <a:buNone/>
            </a:pPr>
            <a:r>
              <a:rPr lang="fa-IR" sz="3200" dirty="0" smtClean="0"/>
              <a:t> </a:t>
            </a:r>
            <a:r>
              <a:rPr lang="fa-IR" sz="3200" dirty="0" smtClean="0">
                <a:solidFill>
                  <a:schemeClr val="accent2"/>
                </a:solidFill>
              </a:rPr>
              <a:t>اطلاعات مقایسه ای تشریحی تاجایی باید افشا شود که جهت درک صورتهای مالی دوره جاری مربوط تلقی گردد</a:t>
            </a:r>
            <a:r>
              <a:rPr lang="fa-IR" sz="3200" dirty="0" smtClean="0"/>
              <a:t>.</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4582"/>
          </a:xfrm>
        </p:spPr>
        <p:txBody>
          <a:bodyPr>
            <a:normAutofit fontScale="90000"/>
          </a:bodyPr>
          <a:lstStyle/>
          <a:p>
            <a:endParaRPr lang="en-US" dirty="0"/>
          </a:p>
        </p:txBody>
      </p:sp>
      <p:sp>
        <p:nvSpPr>
          <p:cNvPr id="3" name="Content Placeholder 2"/>
          <p:cNvSpPr>
            <a:spLocks noGrp="1"/>
          </p:cNvSpPr>
          <p:nvPr>
            <p:ph idx="1"/>
          </p:nvPr>
        </p:nvSpPr>
        <p:spPr>
          <a:xfrm>
            <a:off x="457200" y="1142984"/>
            <a:ext cx="8229600" cy="5181616"/>
          </a:xfrm>
          <a:solidFill>
            <a:schemeClr val="accent4">
              <a:lumMod val="20000"/>
              <a:lumOff val="80000"/>
            </a:schemeClr>
          </a:solidFill>
          <a:ln>
            <a:solidFill>
              <a:srgbClr val="92D050"/>
            </a:solidFill>
          </a:ln>
        </p:spPr>
        <p:txBody>
          <a:bodyPr/>
          <a:lstStyle/>
          <a:p>
            <a:pPr algn="justLow" rtl="1">
              <a:buNone/>
            </a:pPr>
            <a:r>
              <a:rPr lang="fa-IR" sz="2800" dirty="0" smtClean="0">
                <a:solidFill>
                  <a:srgbClr val="FF0000"/>
                </a:solidFill>
              </a:rPr>
              <a:t>نکته :</a:t>
            </a:r>
          </a:p>
          <a:p>
            <a:pPr algn="justLow" rtl="1">
              <a:buNone/>
            </a:pPr>
            <a:r>
              <a:rPr lang="fa-IR" sz="2800" dirty="0" smtClean="0"/>
              <a:t>   براساس بند 8بیانیه شماره 6رهنمودهای حسابداری سازمان حسابرسی که تا حد زیادی منطبق با استانداردهای بین المللی حسابداری می باشد،در </a:t>
            </a:r>
            <a:r>
              <a:rPr lang="fa-IR" sz="2800" dirty="0" smtClean="0">
                <a:solidFill>
                  <a:schemeClr val="tx2">
                    <a:lumMod val="60000"/>
                    <a:lumOff val="40000"/>
                  </a:schemeClr>
                </a:solidFill>
              </a:rPr>
              <a:t>مواردی که به جز سود وزیان دوره وتعدیلات سنواتی،درآمد یا هزینه شناسایی شده دیگری وجود نداشته باشد ،نیازی به تهیه وارایه صورت سود وزیان جامع نبوده ودر چنین حالتی باید دریادداشتی ذیل صورت سود وزیان دوره،عدم لزوم صورت سود وزیان جامع افشا شود.</a:t>
            </a:r>
            <a:endParaRPr lang="en-US" sz="2800" dirty="0" smtClean="0">
              <a:solidFill>
                <a:schemeClr val="tx2">
                  <a:lumMod val="60000"/>
                  <a:lumOff val="40000"/>
                </a:schemeClr>
              </a:solidFill>
            </a:endParaRPr>
          </a:p>
          <a:p>
            <a:pPr algn="justLow" rtl="1">
              <a:buNone/>
            </a:pPr>
            <a:r>
              <a:rPr lang="fa-IR" sz="2800" dirty="0" smtClean="0">
                <a:solidFill>
                  <a:schemeClr val="tx2">
                    <a:lumMod val="60000"/>
                    <a:lumOff val="40000"/>
                  </a:schemeClr>
                </a:solidFill>
              </a:rPr>
              <a:t> </a:t>
            </a:r>
            <a:endParaRPr lang="en-US" sz="2800" dirty="0" smtClean="0">
              <a:solidFill>
                <a:schemeClr val="tx2">
                  <a:lumMod val="60000"/>
                  <a:lumOff val="40000"/>
                </a:schemeClr>
              </a:solidFill>
            </a:endParaRP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endParaRPr lang="en-US" dirty="0"/>
          </a:p>
        </p:txBody>
      </p:sp>
      <p:sp>
        <p:nvSpPr>
          <p:cNvPr id="3" name="Content Placeholder 2"/>
          <p:cNvSpPr>
            <a:spLocks noGrp="1"/>
          </p:cNvSpPr>
          <p:nvPr>
            <p:ph idx="1"/>
          </p:nvPr>
        </p:nvSpPr>
        <p:spPr>
          <a:xfrm>
            <a:off x="457200" y="747714"/>
            <a:ext cx="8229600" cy="5610244"/>
          </a:xfrm>
        </p:spPr>
        <p:style>
          <a:lnRef idx="1">
            <a:schemeClr val="accent6"/>
          </a:lnRef>
          <a:fillRef idx="2">
            <a:schemeClr val="accent6"/>
          </a:fillRef>
          <a:effectRef idx="1">
            <a:schemeClr val="accent6"/>
          </a:effectRef>
          <a:fontRef idx="minor">
            <a:schemeClr val="dk1"/>
          </a:fontRef>
        </p:style>
        <p:txBody>
          <a:bodyPr>
            <a:noAutofit/>
          </a:bodyPr>
          <a:lstStyle/>
          <a:p>
            <a:pPr algn="ctr" rtl="1">
              <a:buNone/>
            </a:pPr>
            <a:r>
              <a:rPr lang="fa-IR" sz="2400" dirty="0" smtClean="0"/>
              <a:t>شرکت نمونه (سهامی عام)</a:t>
            </a:r>
            <a:endParaRPr lang="en-US" sz="2400" dirty="0" smtClean="0"/>
          </a:p>
          <a:p>
            <a:pPr algn="ctr" rtl="1">
              <a:buNone/>
            </a:pPr>
            <a:r>
              <a:rPr lang="fa-IR" sz="2400" dirty="0" smtClean="0">
                <a:solidFill>
                  <a:schemeClr val="accent3">
                    <a:lumMod val="75000"/>
                  </a:schemeClr>
                </a:solidFill>
              </a:rPr>
              <a:t>صورت سود وزیان جامع</a:t>
            </a:r>
            <a:endParaRPr lang="en-US" sz="2400" dirty="0" smtClean="0">
              <a:solidFill>
                <a:schemeClr val="accent3">
                  <a:lumMod val="75000"/>
                </a:schemeClr>
              </a:solidFill>
            </a:endParaRPr>
          </a:p>
          <a:p>
            <a:pPr algn="ctr" rtl="1">
              <a:buNone/>
            </a:pPr>
            <a:r>
              <a:rPr lang="fa-IR" sz="2400" dirty="0" smtClean="0">
                <a:solidFill>
                  <a:schemeClr val="accent3">
                    <a:lumMod val="75000"/>
                  </a:schemeClr>
                </a:solidFill>
              </a:rPr>
              <a:t>سال مالی منتهی به 29 اسفند 1398</a:t>
            </a:r>
            <a:endParaRPr lang="en-US" sz="2400" dirty="0" smtClean="0">
              <a:solidFill>
                <a:schemeClr val="accent3">
                  <a:lumMod val="75000"/>
                </a:schemeClr>
              </a:solidFill>
            </a:endParaRPr>
          </a:p>
          <a:p>
            <a:pPr algn="ctr" rtl="1">
              <a:buNone/>
            </a:pPr>
            <a:r>
              <a:rPr lang="fa-IR" sz="2400" dirty="0" smtClean="0"/>
              <a:t>                                                              1398                  1397 </a:t>
            </a:r>
            <a:r>
              <a:rPr lang="fa-IR" sz="2400" dirty="0" smtClean="0">
                <a:solidFill>
                  <a:schemeClr val="tx2">
                    <a:lumMod val="60000"/>
                    <a:lumOff val="40000"/>
                  </a:schemeClr>
                </a:solidFill>
              </a:rPr>
              <a:t>سود خالص                                             *                      *                                   </a:t>
            </a:r>
            <a:endParaRPr lang="en-US" sz="2400" dirty="0" smtClean="0">
              <a:solidFill>
                <a:schemeClr val="tx2">
                  <a:lumMod val="60000"/>
                  <a:lumOff val="40000"/>
                </a:schemeClr>
              </a:solidFill>
            </a:endParaRPr>
          </a:p>
          <a:p>
            <a:pPr algn="r" rtl="1">
              <a:buNone/>
            </a:pPr>
            <a:r>
              <a:rPr lang="fa-IR" sz="2400" dirty="0" smtClean="0">
                <a:solidFill>
                  <a:schemeClr val="tx2">
                    <a:lumMod val="60000"/>
                    <a:lumOff val="40000"/>
                  </a:schemeClr>
                </a:solidFill>
              </a:rPr>
              <a:t>مازاد تجدید ارزیابی دارایی ثابت مشهود                   *                       *</a:t>
            </a:r>
            <a:endParaRPr lang="en-US" sz="2400" dirty="0" smtClean="0">
              <a:solidFill>
                <a:schemeClr val="tx2">
                  <a:lumMod val="60000"/>
                  <a:lumOff val="40000"/>
                </a:schemeClr>
              </a:solidFill>
            </a:endParaRPr>
          </a:p>
          <a:p>
            <a:pPr algn="r" rtl="1">
              <a:buNone/>
            </a:pPr>
            <a:r>
              <a:rPr lang="fa-IR" sz="2400" dirty="0" smtClean="0">
                <a:solidFill>
                  <a:schemeClr val="tx2">
                    <a:lumMod val="60000"/>
                    <a:lumOff val="40000"/>
                  </a:schemeClr>
                </a:solidFill>
              </a:rPr>
              <a:t>سود یا زیان تحقق نیافته سرمایه گذاری بلند مدت       *(*)                      *</a:t>
            </a:r>
            <a:endParaRPr lang="en-US" sz="2400" dirty="0" smtClean="0">
              <a:solidFill>
                <a:schemeClr val="tx2">
                  <a:lumMod val="60000"/>
                  <a:lumOff val="40000"/>
                </a:schemeClr>
              </a:solidFill>
            </a:endParaRPr>
          </a:p>
          <a:p>
            <a:pPr algn="r" rtl="1">
              <a:buNone/>
            </a:pPr>
            <a:r>
              <a:rPr lang="fa-IR" sz="2400" dirty="0" smtClean="0">
                <a:solidFill>
                  <a:schemeClr val="tx2">
                    <a:lumMod val="60000"/>
                    <a:lumOff val="40000"/>
                  </a:schemeClr>
                </a:solidFill>
              </a:rPr>
              <a:t>کل سود شناسایی شده                                       *                         *</a:t>
            </a:r>
            <a:endParaRPr lang="en-US" sz="2400" dirty="0" smtClean="0">
              <a:solidFill>
                <a:schemeClr val="tx2">
                  <a:lumMod val="60000"/>
                  <a:lumOff val="40000"/>
                </a:schemeClr>
              </a:solidFill>
            </a:endParaRPr>
          </a:p>
          <a:p>
            <a:pPr algn="r" rtl="1">
              <a:buNone/>
            </a:pPr>
            <a:r>
              <a:rPr lang="fa-IR" sz="2400" dirty="0" smtClean="0">
                <a:solidFill>
                  <a:schemeClr val="tx2">
                    <a:lumMod val="60000"/>
                    <a:lumOff val="40000"/>
                  </a:schemeClr>
                </a:solidFill>
              </a:rPr>
              <a:t>تعدیلات سنواتی                                              *</a:t>
            </a:r>
            <a:endParaRPr lang="en-US" sz="2400" dirty="0" smtClean="0">
              <a:solidFill>
                <a:schemeClr val="tx2">
                  <a:lumMod val="60000"/>
                  <a:lumOff val="40000"/>
                </a:schemeClr>
              </a:solidFill>
            </a:endParaRPr>
          </a:p>
          <a:p>
            <a:pPr algn="r" rtl="1">
              <a:buNone/>
            </a:pPr>
            <a:r>
              <a:rPr lang="fa-IR" sz="2400" dirty="0" smtClean="0">
                <a:solidFill>
                  <a:schemeClr val="tx2">
                    <a:lumMod val="60000"/>
                    <a:lumOff val="40000"/>
                  </a:schemeClr>
                </a:solidFill>
              </a:rPr>
              <a:t>سود جامع                                                     *</a:t>
            </a:r>
            <a:endParaRPr lang="en-US" sz="2400" dirty="0" smtClean="0">
              <a:solidFill>
                <a:schemeClr val="tx2">
                  <a:lumMod val="60000"/>
                  <a:lumOff val="40000"/>
                </a:schemeClr>
              </a:solidFill>
            </a:endParaRPr>
          </a:p>
          <a:p>
            <a:pPr algn="ctr">
              <a:buNone/>
            </a:pPr>
            <a:endParaRPr lang="en-US" sz="2400" dirty="0"/>
          </a:p>
        </p:txBody>
      </p:sp>
      <p:cxnSp>
        <p:nvCxnSpPr>
          <p:cNvPr id="5" name="Straight Connector 4"/>
          <p:cNvCxnSpPr/>
          <p:nvPr/>
        </p:nvCxnSpPr>
        <p:spPr>
          <a:xfrm rot="10800000">
            <a:off x="2214546" y="2000240"/>
            <a:ext cx="457203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0800000">
            <a:off x="2643174" y="3786190"/>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2643174" y="4572008"/>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28"/>
            <a:ext cx="8229600" cy="857256"/>
          </a:xfrm>
        </p:spPr>
        <p:txBody>
          <a:bodyPr/>
          <a:lstStyle/>
          <a:p>
            <a:pPr algn="ctr"/>
            <a:r>
              <a:rPr lang="fa-IR" dirty="0" smtClean="0">
                <a:solidFill>
                  <a:schemeClr val="tx2">
                    <a:lumMod val="60000"/>
                    <a:lumOff val="40000"/>
                  </a:schemeClr>
                </a:solidFill>
              </a:rPr>
              <a:t>مثال:</a:t>
            </a:r>
            <a:endParaRPr lang="en-US" dirty="0">
              <a:solidFill>
                <a:schemeClr val="tx2">
                  <a:lumMod val="60000"/>
                  <a:lumOff val="40000"/>
                </a:schemeClr>
              </a:solidFill>
            </a:endParaRPr>
          </a:p>
        </p:txBody>
      </p:sp>
      <p:sp>
        <p:nvSpPr>
          <p:cNvPr id="3" name="Content Placeholder 2"/>
          <p:cNvSpPr>
            <a:spLocks noGrp="1"/>
          </p:cNvSpPr>
          <p:nvPr>
            <p:ph idx="1"/>
          </p:nvPr>
        </p:nvSpPr>
        <p:spPr>
          <a:xfrm>
            <a:off x="457200" y="1142984"/>
            <a:ext cx="8229600" cy="5181616"/>
          </a:xfrm>
        </p:spPr>
        <p:style>
          <a:lnRef idx="1">
            <a:schemeClr val="accent6"/>
          </a:lnRef>
          <a:fillRef idx="2">
            <a:schemeClr val="accent6"/>
          </a:fillRef>
          <a:effectRef idx="1">
            <a:schemeClr val="accent6"/>
          </a:effectRef>
          <a:fontRef idx="minor">
            <a:schemeClr val="dk1"/>
          </a:fontRef>
        </p:style>
        <p:txBody>
          <a:bodyPr/>
          <a:lstStyle/>
          <a:p>
            <a:pPr algn="justLow" rtl="1">
              <a:buNone/>
            </a:pPr>
            <a:r>
              <a:rPr lang="fa-IR" dirty="0" smtClean="0"/>
              <a:t>  </a:t>
            </a:r>
            <a:r>
              <a:rPr lang="fa-IR" sz="2800" dirty="0" smtClean="0">
                <a:solidFill>
                  <a:schemeClr val="tx2"/>
                </a:solidFill>
              </a:rPr>
              <a:t>زیان ویژه شرکت سهامی اطلس درسال مالی منتهی به 98/12/29معادل 1.200.000ریال ،مازادتحقق نیافته ناشی از تجدید ارزیابی دارایی ثابت 500.000ریال ،اثر انباشته ناشی از تغییر در روش استهلاک 150.000ریال (بدهکار)،زیان تحقق نیافته سرمایه گذاری بلند مدت 100.000ریال وتعدیلات سنواتی 400.000ریال ،بستانکار می باشد .با توجه به اطلاعات فوق سود یا زیان جامع شرکت چقدر است؟</a:t>
            </a:r>
            <a:endParaRPr lang="en-US" dirty="0" smtClean="0">
              <a:solidFill>
                <a:schemeClr val="tx2"/>
              </a:solidFill>
            </a:endParaRPr>
          </a:p>
          <a:p>
            <a:pPr algn="r" rtl="1">
              <a:buNone/>
            </a:pPr>
            <a:r>
              <a:rPr lang="fa-IR" dirty="0" smtClean="0">
                <a:solidFill>
                  <a:srgbClr val="FF0000"/>
                </a:solidFill>
              </a:rPr>
              <a:t>نکته :</a:t>
            </a:r>
          </a:p>
          <a:p>
            <a:pPr algn="r" rtl="1">
              <a:buNone/>
            </a:pPr>
            <a:r>
              <a:rPr lang="fa-IR" sz="2800" dirty="0" smtClean="0">
                <a:solidFill>
                  <a:srgbClr val="00B050"/>
                </a:solidFill>
              </a:rPr>
              <a:t>تعدیلات سنواتی بستانکار باشد  با سود شناسایی شده جمع واگر بدهکار باشد کم می شود.</a:t>
            </a:r>
            <a:endParaRPr lang="en-US" sz="2800" dirty="0" smtClean="0">
              <a:solidFill>
                <a:srgbClr val="00B050"/>
              </a:solidFill>
            </a:endParaRPr>
          </a:p>
          <a:p>
            <a:pPr rtl="1">
              <a:buNone/>
            </a:pPr>
            <a:r>
              <a:rPr lang="fa-IR" dirty="0" smtClean="0"/>
              <a:t> </a:t>
            </a:r>
            <a:endParaRPr lang="en-US" dirty="0" smtClean="0"/>
          </a:p>
          <a:p>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Autofit/>
          </a:bodyPr>
          <a:lstStyle/>
          <a:p>
            <a:pPr algn="ctr"/>
            <a:r>
              <a:rPr lang="fa-IR" sz="4800" dirty="0" smtClean="0">
                <a:solidFill>
                  <a:srgbClr val="00B050"/>
                </a:solidFill>
              </a:rPr>
              <a:t>جواب</a:t>
            </a:r>
            <a:endParaRPr lang="en-US" sz="4800" dirty="0">
              <a:solidFill>
                <a:srgbClr val="00B050"/>
              </a:solidFill>
            </a:endParaRPr>
          </a:p>
        </p:txBody>
      </p:sp>
      <p:sp>
        <p:nvSpPr>
          <p:cNvPr id="3" name="Content Placeholder 2"/>
          <p:cNvSpPr>
            <a:spLocks noGrp="1"/>
          </p:cNvSpPr>
          <p:nvPr>
            <p:ph idx="1"/>
          </p:nvPr>
        </p:nvSpPr>
        <p:spPr>
          <a:xfrm>
            <a:off x="457200" y="1285860"/>
            <a:ext cx="8229600" cy="5038740"/>
          </a:xfrm>
          <a:ln>
            <a:solidFill>
              <a:srgbClr val="92D050"/>
            </a:solidFill>
          </a:ln>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r" rtl="1">
              <a:lnSpc>
                <a:spcPct val="160000"/>
              </a:lnSpc>
              <a:buNone/>
            </a:pPr>
            <a:r>
              <a:rPr lang="fa-IR" sz="3000" dirty="0" smtClean="0"/>
              <a:t>زیان ویژه                                                      (1.200.000)</a:t>
            </a:r>
            <a:endParaRPr lang="en-US" sz="3000" dirty="0" smtClean="0"/>
          </a:p>
          <a:p>
            <a:pPr algn="r" rtl="1">
              <a:lnSpc>
                <a:spcPct val="160000"/>
              </a:lnSpc>
              <a:buNone/>
            </a:pPr>
            <a:r>
              <a:rPr lang="fa-IR" dirty="0" smtClean="0"/>
              <a:t>مازاد تحقق نیافته ناشی از تجدید ارزیابی داراییهای ثابت                </a:t>
            </a:r>
            <a:r>
              <a:rPr lang="fa-IR" sz="3300" dirty="0" smtClean="0"/>
              <a:t>500.000 </a:t>
            </a:r>
            <a:r>
              <a:rPr lang="fa-IR" sz="3000" dirty="0" smtClean="0"/>
              <a:t> </a:t>
            </a:r>
            <a:endParaRPr lang="en-US" sz="3000" dirty="0" smtClean="0"/>
          </a:p>
          <a:p>
            <a:pPr algn="r" rtl="1">
              <a:lnSpc>
                <a:spcPct val="160000"/>
              </a:lnSpc>
              <a:buNone/>
            </a:pPr>
            <a:r>
              <a:rPr lang="fa-IR" sz="3000" dirty="0" smtClean="0"/>
              <a:t>زیان تحقق نیافته سرمایه گذاری بلند مدت                     (100.000)</a:t>
            </a:r>
            <a:endParaRPr lang="en-US" sz="3000" dirty="0" smtClean="0"/>
          </a:p>
          <a:p>
            <a:pPr algn="r" rtl="1">
              <a:lnSpc>
                <a:spcPct val="160000"/>
              </a:lnSpc>
              <a:buNone/>
            </a:pPr>
            <a:r>
              <a:rPr lang="fa-IR" sz="3000" dirty="0" smtClean="0"/>
              <a:t>کل زیان شناسایی شده                                          (800.000)</a:t>
            </a:r>
            <a:endParaRPr lang="en-US" sz="3000" dirty="0" smtClean="0"/>
          </a:p>
          <a:p>
            <a:pPr algn="r" rtl="1">
              <a:lnSpc>
                <a:spcPct val="160000"/>
              </a:lnSpc>
              <a:buNone/>
            </a:pPr>
            <a:r>
              <a:rPr lang="fa-IR" sz="3000" dirty="0" smtClean="0"/>
              <a:t>تعدیلات سنواتی (بستانکار)                                     400.000</a:t>
            </a:r>
            <a:endParaRPr lang="en-US" sz="3000" dirty="0" smtClean="0"/>
          </a:p>
          <a:p>
            <a:pPr algn="r" rtl="1">
              <a:lnSpc>
                <a:spcPct val="160000"/>
              </a:lnSpc>
              <a:buNone/>
            </a:pPr>
            <a:r>
              <a:rPr lang="fa-IR" sz="3000" dirty="0" smtClean="0">
                <a:solidFill>
                  <a:srgbClr val="FF0000"/>
                </a:solidFill>
              </a:rPr>
              <a:t>زیان جامع                                                        400.000</a:t>
            </a:r>
            <a:endParaRPr lang="en-US" sz="3000" dirty="0" smtClean="0">
              <a:solidFill>
                <a:srgbClr val="FF0000"/>
              </a:solidFill>
            </a:endParaRPr>
          </a:p>
          <a:p>
            <a:endParaRPr lang="en-US" dirty="0"/>
          </a:p>
        </p:txBody>
      </p:sp>
      <p:cxnSp>
        <p:nvCxnSpPr>
          <p:cNvPr id="5" name="Straight Connector 4"/>
          <p:cNvCxnSpPr/>
          <p:nvPr/>
        </p:nvCxnSpPr>
        <p:spPr>
          <a:xfrm rot="10800000">
            <a:off x="714348" y="3286124"/>
            <a:ext cx="17859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928662" y="4643446"/>
            <a:ext cx="1643074"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20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20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pPr>
              <a:defRPr/>
            </a:pPr>
            <a:fld id="{08B02AFE-326D-479C-9812-88B20A6D87FC}" type="slidenum">
              <a:rPr lang="ar-SA"/>
              <a:pPr>
                <a:defRPr/>
              </a:pPr>
              <a:t>89</a:t>
            </a:fld>
            <a:endParaRPr lang="en-US"/>
          </a:p>
        </p:txBody>
      </p:sp>
      <p:sp>
        <p:nvSpPr>
          <p:cNvPr id="78851" name="Rectangle 2"/>
          <p:cNvSpPr>
            <a:spLocks noGrp="1" noChangeArrowheads="1"/>
          </p:cNvSpPr>
          <p:nvPr>
            <p:ph type="title" idx="4294967295"/>
          </p:nvPr>
        </p:nvSpPr>
        <p:spPr>
          <a:xfrm>
            <a:off x="914400" y="609600"/>
            <a:ext cx="7378700" cy="1143000"/>
          </a:xfrm>
        </p:spPr>
        <p:txBody>
          <a:bodyPr/>
          <a:lstStyle/>
          <a:p>
            <a:pPr algn="ctr" eaLnBrk="1" hangingPunct="1"/>
            <a:r>
              <a:rPr lang="fa-IR" sz="3200" b="0" dirty="0" smtClean="0">
                <a:solidFill>
                  <a:schemeClr val="tx1"/>
                </a:solidFill>
                <a:cs typeface="B Nazanin" pitchFamily="2" charset="-78"/>
              </a:rPr>
              <a:t>نحوه انعکاس اثر انباشته ناشی از تغییر روش</a:t>
            </a:r>
            <a:br>
              <a:rPr lang="fa-IR" sz="3200" b="0" dirty="0" smtClean="0">
                <a:solidFill>
                  <a:schemeClr val="tx1"/>
                </a:solidFill>
                <a:cs typeface="B Nazanin" pitchFamily="2" charset="-78"/>
              </a:rPr>
            </a:br>
            <a:r>
              <a:rPr lang="fa-IR" sz="3200" b="0" dirty="0" smtClean="0">
                <a:solidFill>
                  <a:schemeClr val="tx1"/>
                </a:solidFill>
                <a:cs typeface="B Nazanin" pitchFamily="2" charset="-78"/>
              </a:rPr>
              <a:t> در صورت سود و زیان</a:t>
            </a:r>
            <a:endParaRPr lang="en-US" sz="3200" b="0" dirty="0" smtClean="0">
              <a:solidFill>
                <a:schemeClr val="tx1"/>
              </a:solidFill>
              <a:cs typeface="B Nazanin" pitchFamily="2" charset="-78"/>
            </a:endParaRPr>
          </a:p>
        </p:txBody>
      </p:sp>
      <p:pic>
        <p:nvPicPr>
          <p:cNvPr id="590851" name="Picture 3" descr="Picture1"/>
          <p:cNvPicPr>
            <a:picLocks noChangeAspect="1" noChangeArrowheads="1"/>
          </p:cNvPicPr>
          <p:nvPr/>
        </p:nvPicPr>
        <p:blipFill>
          <a:blip r:embed="rId2"/>
          <a:srcRect/>
          <a:stretch>
            <a:fillRect/>
          </a:stretch>
        </p:blipFill>
        <p:spPr bwMode="auto">
          <a:xfrm>
            <a:off x="214282" y="1857364"/>
            <a:ext cx="8643998" cy="4391036"/>
          </a:xfrm>
          <a:prstGeom prst="rect">
            <a:avLst/>
          </a:prstGeom>
          <a:ln>
            <a:headEnd/>
            <a:tailEnd/>
          </a:ln>
        </p:spPr>
        <p:style>
          <a:lnRef idx="1">
            <a:schemeClr val="accent6"/>
          </a:lnRef>
          <a:fillRef idx="2">
            <a:schemeClr val="accent6"/>
          </a:fillRef>
          <a:effectRef idx="1">
            <a:schemeClr val="accent6"/>
          </a:effectRef>
          <a:fontRef idx="minor">
            <a:schemeClr val="dk1"/>
          </a:fontRef>
        </p:style>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90851"/>
                                        </p:tgtEl>
                                        <p:attrNameLst>
                                          <p:attrName>style.visibility</p:attrName>
                                        </p:attrNameLst>
                                      </p:cBhvr>
                                      <p:to>
                                        <p:strVal val="visible"/>
                                      </p:to>
                                    </p:set>
                                    <p:animEffect transition="in" filter="checkerboard(across)">
                                      <p:cBhvr>
                                        <p:cTn id="7" dur="500"/>
                                        <p:tgtEl>
                                          <p:spTgt spid="5908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8851"/>
                                        </p:tgtEl>
                                        <p:attrNameLst>
                                          <p:attrName>style.visibility</p:attrName>
                                        </p:attrNameLst>
                                      </p:cBhvr>
                                      <p:to>
                                        <p:strVal val="visible"/>
                                      </p:to>
                                    </p:set>
                                    <p:animEffect transition="in" filter="fade">
                                      <p:cBhvr>
                                        <p:cTn id="12" dur="2000"/>
                                        <p:tgtEl>
                                          <p:spTgt spid="78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67656"/>
          </a:xfrm>
        </p:spPr>
        <p:txBody>
          <a:bodyPr>
            <a:normAutofit/>
          </a:bodyPr>
          <a:lstStyle/>
          <a:p>
            <a:pPr algn="ctr"/>
            <a:r>
              <a:rPr lang="fa-IR" b="1" dirty="0" smtClean="0"/>
              <a:t>فرض تفکیک شخصیت</a:t>
            </a:r>
            <a:r>
              <a:rPr lang="en-US" dirty="0" smtClean="0"/>
              <a:t/>
            </a:r>
            <a:br>
              <a:rPr lang="en-US" dirty="0" smtClean="0"/>
            </a:br>
            <a:endParaRPr lang="en-US" dirty="0"/>
          </a:p>
        </p:txBody>
      </p:sp>
      <p:sp>
        <p:nvSpPr>
          <p:cNvPr id="3" name="Content Placeholder 2"/>
          <p:cNvSpPr>
            <a:spLocks noGrp="1"/>
          </p:cNvSpPr>
          <p:nvPr>
            <p:ph idx="1"/>
          </p:nvPr>
        </p:nvSpPr>
        <p:spPr>
          <a:xfrm>
            <a:off x="457200" y="1643050"/>
            <a:ext cx="8229600" cy="4681550"/>
          </a:xfrm>
        </p:spPr>
        <p:txBody>
          <a:bodyPr>
            <a:normAutofit/>
          </a:bodyPr>
          <a:lstStyle/>
          <a:p>
            <a:pPr algn="r">
              <a:buNone/>
            </a:pPr>
            <a:r>
              <a:rPr lang="fa-IR" sz="3600" dirty="0" smtClean="0"/>
              <a:t> </a:t>
            </a:r>
          </a:p>
          <a:p>
            <a:pPr algn="r">
              <a:buNone/>
            </a:pPr>
            <a:r>
              <a:rPr lang="fa-IR" sz="3600" dirty="0" smtClean="0"/>
              <a:t>طبق این فرض هر واحد اقتصادی ( اعم از اینکه دارای شخصیت حقوقی یا فاقد آن باشد) به عنوان یک واحد مستقل از مالک یا مالکان آن و نیز جدا از موسسات دیگر در نظر گرفته می شود</a:t>
            </a:r>
            <a:endParaRPr lang="en-US" sz="3600" dirty="0"/>
          </a:p>
        </p:txBody>
      </p:sp>
    </p:spTree>
  </p:cSld>
  <p:clrMapOvr>
    <a:masterClrMapping/>
  </p:clrMapOvr>
  <p:transition>
    <p:wipe dir="d"/>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1071570"/>
          </a:xfrm>
        </p:spPr>
        <p:txBody>
          <a:bodyPr>
            <a:normAutofit fontScale="90000"/>
          </a:bodyPr>
          <a:lstStyle/>
          <a:p>
            <a:pPr algn="ctr"/>
            <a:r>
              <a:rPr lang="fa-IR" dirty="0" smtClean="0">
                <a:solidFill>
                  <a:srgbClr val="FF0000"/>
                </a:solidFill>
              </a:rPr>
              <a:t>نمونه سوال:</a:t>
            </a:r>
            <a:r>
              <a:rPr lang="en-US" dirty="0" smtClean="0"/>
              <a:t/>
            </a:r>
            <a:br>
              <a:rPr lang="en-US" dirty="0" smtClean="0"/>
            </a:br>
            <a:endParaRPr lang="en-US" dirty="0"/>
          </a:p>
        </p:txBody>
      </p:sp>
      <p:sp>
        <p:nvSpPr>
          <p:cNvPr id="3" name="Content Placeholder 2"/>
          <p:cNvSpPr>
            <a:spLocks noGrp="1"/>
          </p:cNvSpPr>
          <p:nvPr>
            <p:ph idx="1"/>
          </p:nvPr>
        </p:nvSpPr>
        <p:spPr>
          <a:xfrm>
            <a:off x="457200" y="1428736"/>
            <a:ext cx="8229600" cy="4895864"/>
          </a:xfrm>
          <a:ln>
            <a:solidFill>
              <a:srgbClr val="92D050"/>
            </a:solidFill>
          </a:ln>
        </p:spPr>
        <p:style>
          <a:lnRef idx="1">
            <a:schemeClr val="accent5"/>
          </a:lnRef>
          <a:fillRef idx="2">
            <a:schemeClr val="accent5"/>
          </a:fillRef>
          <a:effectRef idx="1">
            <a:schemeClr val="accent5"/>
          </a:effectRef>
          <a:fontRef idx="minor">
            <a:schemeClr val="dk1"/>
          </a:fontRef>
        </p:style>
        <p:txBody>
          <a:bodyPr>
            <a:normAutofit/>
          </a:bodyPr>
          <a:lstStyle/>
          <a:p>
            <a:pPr lvl="0" algn="justLow" rtl="1">
              <a:buNone/>
            </a:pPr>
            <a:r>
              <a:rPr lang="fa-IR" sz="3200" dirty="0" smtClean="0">
                <a:solidFill>
                  <a:schemeClr val="accent5">
                    <a:lumMod val="75000"/>
                  </a:schemeClr>
                </a:solidFill>
              </a:rPr>
              <a:t>1-   کدام یک از موارد زیر معرف دوره های زمانی مناسی برای ثبت آثارناشی از تغییر دربرآوردهای حسابداری است؟</a:t>
            </a:r>
            <a:endParaRPr lang="en-US" sz="3200" dirty="0" smtClean="0">
              <a:solidFill>
                <a:schemeClr val="accent5">
                  <a:lumMod val="75000"/>
                </a:schemeClr>
              </a:solidFill>
            </a:endParaRPr>
          </a:p>
          <a:p>
            <a:pPr algn="justLow" rtl="1">
              <a:buNone/>
            </a:pPr>
            <a:r>
              <a:rPr lang="fa-IR" sz="3200" dirty="0" smtClean="0">
                <a:solidFill>
                  <a:schemeClr val="tx2">
                    <a:lumMod val="60000"/>
                    <a:lumOff val="40000"/>
                  </a:schemeClr>
                </a:solidFill>
              </a:rPr>
              <a:t>الف-دوره جاری ودر صورت لزوم دوره گذشته</a:t>
            </a:r>
            <a:endParaRPr lang="en-US" sz="3200" dirty="0" smtClean="0">
              <a:solidFill>
                <a:schemeClr val="tx2">
                  <a:lumMod val="60000"/>
                  <a:lumOff val="40000"/>
                </a:schemeClr>
              </a:solidFill>
            </a:endParaRPr>
          </a:p>
          <a:p>
            <a:pPr algn="justLow" rtl="1">
              <a:buNone/>
            </a:pPr>
            <a:r>
              <a:rPr lang="fa-IR" sz="3200" dirty="0" smtClean="0">
                <a:solidFill>
                  <a:schemeClr val="tx2">
                    <a:lumMod val="60000"/>
                    <a:lumOff val="40000"/>
                  </a:schemeClr>
                </a:solidFill>
              </a:rPr>
              <a:t>ب- دوره جاری ودر صورت لزوم دوره آتی</a:t>
            </a:r>
            <a:endParaRPr lang="en-US" sz="3200" dirty="0" smtClean="0">
              <a:solidFill>
                <a:schemeClr val="tx2">
                  <a:lumMod val="60000"/>
                  <a:lumOff val="40000"/>
                </a:schemeClr>
              </a:solidFill>
            </a:endParaRPr>
          </a:p>
          <a:p>
            <a:pPr algn="justLow" rtl="1">
              <a:buNone/>
            </a:pPr>
            <a:r>
              <a:rPr lang="fa-IR" sz="3200" dirty="0" smtClean="0">
                <a:solidFill>
                  <a:schemeClr val="tx2">
                    <a:lumMod val="60000"/>
                    <a:lumOff val="40000"/>
                  </a:schemeClr>
                </a:solidFill>
              </a:rPr>
              <a:t>ج-  فقط دوره گذشته</a:t>
            </a:r>
            <a:endParaRPr lang="en-US" sz="3200" dirty="0" smtClean="0">
              <a:solidFill>
                <a:schemeClr val="tx2">
                  <a:lumMod val="60000"/>
                  <a:lumOff val="40000"/>
                </a:schemeClr>
              </a:solidFill>
            </a:endParaRPr>
          </a:p>
          <a:p>
            <a:pPr algn="justLow" rtl="1">
              <a:buNone/>
            </a:pPr>
            <a:r>
              <a:rPr lang="fa-IR" sz="3200" dirty="0" smtClean="0">
                <a:solidFill>
                  <a:schemeClr val="tx2">
                    <a:lumMod val="60000"/>
                    <a:lumOff val="40000"/>
                  </a:schemeClr>
                </a:solidFill>
              </a:rPr>
              <a:t>د- فقط دوره آتی</a:t>
            </a:r>
            <a:endParaRPr lang="en-US" sz="3200" dirty="0">
              <a:solidFill>
                <a:schemeClr val="tx2">
                  <a:lumMod val="60000"/>
                  <a:lumOff val="40000"/>
                </a:schemeClr>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p:spPr>
        <p:txBody>
          <a:bodyPr>
            <a:normAutofit fontScale="90000"/>
          </a:bodyPr>
          <a:lstStyle/>
          <a:p>
            <a:endParaRPr lang="en-US" dirty="0"/>
          </a:p>
        </p:txBody>
      </p:sp>
      <p:sp>
        <p:nvSpPr>
          <p:cNvPr id="3" name="Content Placeholder 2"/>
          <p:cNvSpPr>
            <a:spLocks noGrp="1"/>
          </p:cNvSpPr>
          <p:nvPr>
            <p:ph idx="1"/>
          </p:nvPr>
        </p:nvSpPr>
        <p:spPr>
          <a:xfrm>
            <a:off x="457200" y="1500174"/>
            <a:ext cx="8229600" cy="4824426"/>
          </a:xfrm>
          <a:solidFill>
            <a:schemeClr val="accent4">
              <a:lumMod val="20000"/>
              <a:lumOff val="80000"/>
            </a:schemeClr>
          </a:solidFill>
          <a:ln>
            <a:solidFill>
              <a:schemeClr val="accent6">
                <a:lumMod val="75000"/>
              </a:schemeClr>
            </a:solidFill>
          </a:ln>
        </p:spPr>
        <p:txBody>
          <a:bodyPr>
            <a:normAutofit/>
          </a:bodyPr>
          <a:lstStyle/>
          <a:p>
            <a:pPr algn="justLow" rtl="1">
              <a:buNone/>
            </a:pPr>
            <a:r>
              <a:rPr lang="fa-IR" sz="2800" dirty="0" smtClean="0"/>
              <a:t>  2 -ماشین آلاتی به ارزش 620میلیون ریال درتاریخ 70/01/01خریداری وبه روش خط مستقیم ،6ساله وبا ارزش اسقاط 20میلیون ریال مستهلک شده است .اگر ازتاریخ 74/01/01عمرمفید باقی مانده به 4 سال افزایش یابد، اثر انباشه این تغییر درصورت سود وزیان دوره تغییر چند میلیون ریال است؟</a:t>
            </a:r>
            <a:endParaRPr lang="en-US" sz="2800" dirty="0" smtClean="0"/>
          </a:p>
          <a:p>
            <a:pPr algn="justLow" rtl="1">
              <a:buNone/>
            </a:pPr>
            <a:r>
              <a:rPr lang="fa-IR" sz="2800" dirty="0" smtClean="0">
                <a:solidFill>
                  <a:schemeClr val="tx2">
                    <a:lumMod val="60000"/>
                    <a:lumOff val="40000"/>
                  </a:schemeClr>
                </a:solidFill>
              </a:rPr>
              <a:t>    الف-   صفر      ب-70       ج-50       د )100</a:t>
            </a:r>
            <a:endParaRPr lang="en-US" sz="2800" dirty="0" smtClean="0">
              <a:solidFill>
                <a:schemeClr val="tx2">
                  <a:lumMod val="60000"/>
                  <a:lumOff val="40000"/>
                </a:schemeClr>
              </a:solidFill>
            </a:endParaRPr>
          </a:p>
          <a:p>
            <a:pPr algn="justLow" rtl="1">
              <a:buNone/>
            </a:pPr>
            <a:r>
              <a:rPr lang="fa-IR" sz="2800" dirty="0" smtClean="0"/>
              <a:t> </a:t>
            </a:r>
            <a:endParaRPr lang="en-US" sz="2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896"/>
          </a:xfrm>
        </p:spPr>
        <p:txBody>
          <a:bodyPr>
            <a:normAutofit fontScale="90000"/>
          </a:bodyPr>
          <a:lstStyle/>
          <a:p>
            <a:endParaRPr lang="en-US" dirty="0"/>
          </a:p>
        </p:txBody>
      </p:sp>
      <p:sp>
        <p:nvSpPr>
          <p:cNvPr id="3" name="Content Placeholder 2"/>
          <p:cNvSpPr>
            <a:spLocks noGrp="1"/>
          </p:cNvSpPr>
          <p:nvPr>
            <p:ph idx="1"/>
          </p:nvPr>
        </p:nvSpPr>
        <p:spPr>
          <a:xfrm>
            <a:off x="457200" y="1500174"/>
            <a:ext cx="8229600" cy="4824426"/>
          </a:xfrm>
          <a:ln/>
        </p:spPr>
        <p:style>
          <a:lnRef idx="1">
            <a:schemeClr val="accent4"/>
          </a:lnRef>
          <a:fillRef idx="2">
            <a:schemeClr val="accent4"/>
          </a:fillRef>
          <a:effectRef idx="1">
            <a:schemeClr val="accent4"/>
          </a:effectRef>
          <a:fontRef idx="minor">
            <a:schemeClr val="dk1"/>
          </a:fontRef>
        </p:style>
        <p:txBody>
          <a:bodyPr>
            <a:normAutofit/>
          </a:bodyPr>
          <a:lstStyle/>
          <a:p>
            <a:pPr algn="justLow" rtl="1">
              <a:buNone/>
            </a:pPr>
            <a:r>
              <a:rPr lang="fa-IR" sz="2800" dirty="0" smtClean="0"/>
              <a:t>  3 -یک شرکت ماشین آلاتی را دراول سال 1371به مبلغ 500.000.000ریال وعمر مفید 10سال برآورد وبا روش خط مستقیم آن را مستهلک می نماید در اول سال1376که ماشین آلات به مدت 5 سال مورد استفاده قرار گرفت ،مبلغ 70.000.000ریال جهت تعمیر اساسی ماشین آلات هزینه شده است .که این امر موجب گردید عمر مفید آن 3سال افزایش یابد هزینه استهلاک سال 1376 چند ریال است؟</a:t>
            </a:r>
            <a:endParaRPr lang="en-US" sz="2800" dirty="0" smtClean="0"/>
          </a:p>
          <a:p>
            <a:pPr algn="justLow" rtl="1">
              <a:buNone/>
            </a:pPr>
            <a:r>
              <a:rPr lang="fa-IR" sz="2800" dirty="0" smtClean="0"/>
              <a:t> </a:t>
            </a:r>
            <a:endParaRPr lang="en-US" sz="2800" dirty="0" smtClean="0"/>
          </a:p>
          <a:p>
            <a:pPr algn="justLow"/>
            <a:endParaRPr lang="en-US" sz="2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1000" y="304800"/>
            <a:ext cx="8458200" cy="6248400"/>
          </a:xfrm>
        </p:spPr>
        <p:txBody>
          <a:bodyPr>
            <a:normAutofit/>
          </a:bodyPr>
          <a:lstStyle/>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a:endPar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ctr"/>
            <a:r>
              <a:rPr lang="fa-IR"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rPr>
              <a:t>با سپاس فراوان از توجهتان</a:t>
            </a:r>
            <a:endParaRPr lang="en-US" sz="4400" i="1" dirty="0" smtClean="0">
              <a:ln w="11430"/>
              <a:solidFill>
                <a:schemeClr val="accent6">
                  <a:lumMod val="50000"/>
                </a:schemeClr>
              </a:solidFill>
              <a:effectLst>
                <a:outerShdw blurRad="80000" dist="40000" dir="5040000" algn="tl">
                  <a:srgbClr val="000000">
                    <a:alpha val="30000"/>
                  </a:srgbClr>
                </a:outerShdw>
              </a:effectLst>
              <a:cs typeface="B Titr" pitchFamily="2" charset="-78"/>
            </a:endParaRPr>
          </a:p>
          <a:p>
            <a:pPr algn="l" rtl="1"/>
            <a:endParaRPr lang="fa-IR" sz="4400" dirty="0" smtClean="0">
              <a:solidFill>
                <a:schemeClr val="accent6">
                  <a:lumMod val="50000"/>
                </a:schemeClr>
              </a:solidFill>
              <a:cs typeface="B Titr" pitchFamily="2" charset="-78"/>
            </a:endParaRPr>
          </a:p>
        </p:txBody>
      </p:sp>
      <p:sp>
        <p:nvSpPr>
          <p:cNvPr id="4" name="Flowchart: Punched Tape 3"/>
          <p:cNvSpPr/>
          <p:nvPr/>
        </p:nvSpPr>
        <p:spPr bwMode="auto">
          <a:xfrm>
            <a:off x="1071538" y="714356"/>
            <a:ext cx="6781800" cy="4495800"/>
          </a:xfrm>
          <a:prstGeom prst="flowChartPunchedTap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موفق وپیروز وسربلند باشید </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معصومه صدیقی</a:t>
            </a:r>
          </a:p>
          <a:p>
            <a:pPr algn="ctr"/>
            <a:r>
              <a:rPr lang="fa-IR"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rPr>
              <a:t>اسفند1398 </a:t>
            </a:r>
            <a:endParaRPr lang="en-US" sz="4400" b="1" i="1" dirty="0" smtClean="0">
              <a:ln w="11430"/>
              <a:solidFill>
                <a:srgbClr val="FFC000"/>
              </a:solidFill>
              <a:effectLst>
                <a:outerShdw blurRad="80000" dist="40000" dir="5040000" algn="tl">
                  <a:srgbClr val="000000">
                    <a:alpha val="30000"/>
                  </a:srgbClr>
                </a:outerShdw>
              </a:effectLst>
              <a:latin typeface="Arabic Typesetting" pitchFamily="66" charset="-78"/>
              <a:cs typeface="Arabic Typesetting" pitchFamily="66" charset="-78"/>
            </a:endParaRPr>
          </a:p>
          <a:p>
            <a:pPr algn="ctr"/>
            <a:endParaRPr lang="en-US" sz="4400" b="1" i="1" dirty="0" smtClean="0">
              <a:ln w="11430"/>
              <a:solidFill>
                <a:srgbClr val="FFC000"/>
              </a:solidFill>
              <a:effectLst>
                <a:outerShdw blurRad="80000" dist="40000" dir="5040000" algn="tl">
                  <a:srgbClr val="000000">
                    <a:alpha val="30000"/>
                  </a:srgbClr>
                </a:outerShdw>
              </a:effectLst>
              <a:cs typeface="B Mitra" pitchFamily="2" charset="-78"/>
            </a:endParaRPr>
          </a:p>
          <a:p>
            <a:pPr algn="ctr"/>
            <a:endParaRPr lang="en-US" sz="4400" b="1" i="1" dirty="0">
              <a:ln w="11430"/>
              <a:solidFill>
                <a:srgbClr val="FFC000"/>
              </a:solidFill>
              <a:effectLst>
                <a:outerShdw blurRad="80000" dist="40000" dir="5040000" algn="tl">
                  <a:srgbClr val="000000">
                    <a:alpha val="30000"/>
                  </a:srgbClr>
                </a:outerShdw>
              </a:effectLst>
            </a:endParaRPr>
          </a:p>
        </p:txBody>
      </p:sp>
    </p:spTree>
  </p:cSld>
  <p:clrMapOvr>
    <a:masterClrMapping/>
  </p:clrMapOvr>
  <p:transition>
    <p:dissolv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lstStyle/>
          <a:p>
            <a:pPr algn="ctr"/>
            <a:r>
              <a:rPr lang="fa-IR" dirty="0" smtClean="0"/>
              <a:t>بسم الله الرحمن الرحیم</a:t>
            </a:r>
            <a:endParaRPr lang="en-US" dirty="0"/>
          </a:p>
        </p:txBody>
      </p:sp>
      <p:sp>
        <p:nvSpPr>
          <p:cNvPr id="3" name="Content Placeholder 2"/>
          <p:cNvSpPr>
            <a:spLocks noGrp="1"/>
          </p:cNvSpPr>
          <p:nvPr>
            <p:ph idx="1"/>
          </p:nvPr>
        </p:nvSpPr>
        <p:spPr>
          <a:xfrm>
            <a:off x="457200" y="1714488"/>
            <a:ext cx="8229600" cy="4610112"/>
          </a:xfrm>
        </p:spPr>
        <p:txBody>
          <a:bodyPr/>
          <a:lstStyle/>
          <a:p>
            <a:pPr algn="ctr">
              <a:buNone/>
            </a:pPr>
            <a:r>
              <a:rPr lang="fa-IR" sz="3200" dirty="0" smtClean="0"/>
              <a:t>حسابداری میانه </a:t>
            </a:r>
            <a:endParaRPr lang="fa-IR" sz="4000" dirty="0" smtClean="0"/>
          </a:p>
          <a:p>
            <a:pPr algn="ctr">
              <a:buNone/>
            </a:pPr>
            <a:endParaRPr lang="fa-IR" sz="3200" dirty="0" smtClean="0"/>
          </a:p>
          <a:p>
            <a:pPr algn="ctr">
              <a:buNone/>
            </a:pPr>
            <a:r>
              <a:rPr lang="fa-IR" sz="3200" dirty="0" smtClean="0"/>
              <a:t>مقطع کارشناسی رشته حسابداری</a:t>
            </a:r>
          </a:p>
          <a:p>
            <a:pPr algn="ctr">
              <a:buNone/>
            </a:pPr>
            <a:r>
              <a:rPr lang="fa-IR" sz="3200" dirty="0" smtClean="0"/>
              <a:t>دانشگاه فنی حرفه ای استان آذربایجان غربی</a:t>
            </a:r>
          </a:p>
          <a:p>
            <a:pPr algn="ctr">
              <a:buNone/>
            </a:pPr>
            <a:r>
              <a:rPr lang="fa-IR" sz="3200" dirty="0" smtClean="0"/>
              <a:t>آموزشکده فنی دختران ارومیه </a:t>
            </a:r>
          </a:p>
          <a:p>
            <a:pPr algn="ctr">
              <a:buNone/>
            </a:pPr>
            <a:r>
              <a:rPr lang="fa-IR" sz="3200" dirty="0" smtClean="0"/>
              <a:t>مدرس :معصومه صدیقی</a:t>
            </a:r>
          </a:p>
          <a:p>
            <a:pPr algn="ctr">
              <a:buNone/>
            </a:pPr>
            <a:r>
              <a:rPr lang="fa-IR" sz="3200" dirty="0" smtClean="0"/>
              <a:t>نیمسال دوم 99-98</a:t>
            </a:r>
            <a:endParaRPr lang="en-US" sz="3200" dirty="0"/>
          </a:p>
        </p:txBody>
      </p:sp>
      <p:sp>
        <p:nvSpPr>
          <p:cNvPr id="4" name="Down Ribbon 3"/>
          <p:cNvSpPr/>
          <p:nvPr/>
        </p:nvSpPr>
        <p:spPr>
          <a:xfrm>
            <a:off x="2643174" y="2214554"/>
            <a:ext cx="3643338" cy="75552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t>جلسه پنجم</a:t>
            </a:r>
            <a:endParaRPr lang="en-US" sz="2400" dirty="0"/>
          </a:p>
        </p:txBody>
      </p:sp>
      <p:pic>
        <p:nvPicPr>
          <p:cNvPr id="5" name="Picture 4" descr="C:\Users\sadaf\Desktop\پروژه مالی\IMG_20200304_104838_024.jpg"/>
          <p:cNvPicPr/>
          <p:nvPr/>
        </p:nvPicPr>
        <p:blipFill>
          <a:blip r:embed="rId2"/>
          <a:srcRect/>
          <a:stretch>
            <a:fillRect/>
          </a:stretch>
        </p:blipFill>
        <p:spPr bwMode="auto">
          <a:xfrm>
            <a:off x="6786578" y="785794"/>
            <a:ext cx="2000250" cy="1285875"/>
          </a:xfrm>
          <a:prstGeom prst="rect">
            <a:avLst/>
          </a:prstGeom>
          <a:solidFill>
            <a:schemeClr val="accent2">
              <a:lumMod val="40000"/>
              <a:lumOff val="60000"/>
            </a:schemeClr>
          </a:solidFill>
          <a:ln/>
        </p:spPr>
        <p:style>
          <a:lnRef idx="1">
            <a:schemeClr val="accent6"/>
          </a:lnRef>
          <a:fillRef idx="2">
            <a:schemeClr val="accent6"/>
          </a:fillRef>
          <a:effectRef idx="1">
            <a:schemeClr val="accent6"/>
          </a:effectRef>
          <a:fontRef idx="minor">
            <a:schemeClr val="dk1"/>
          </a:fontRef>
        </p:style>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928670"/>
            <a:ext cx="8229600" cy="5395930"/>
          </a:xfrm>
          <a:solidFill>
            <a:schemeClr val="accent2">
              <a:lumMod val="20000"/>
              <a:lumOff val="80000"/>
            </a:schemeClr>
          </a:solidFill>
          <a:ln>
            <a:solidFill>
              <a:schemeClr val="accent2"/>
            </a:solidFill>
          </a:ln>
        </p:spPr>
        <p:txBody>
          <a:bodyPr>
            <a:normAutofit/>
          </a:bodyPr>
          <a:lstStyle/>
          <a:p>
            <a:pPr algn="ctr" rtl="1">
              <a:buNone/>
            </a:pPr>
            <a:r>
              <a:rPr lang="fa-IR" sz="3200" dirty="0" smtClean="0"/>
              <a:t> فصل سوم</a:t>
            </a:r>
            <a:br>
              <a:rPr lang="fa-IR" sz="3200" dirty="0" smtClean="0"/>
            </a:br>
            <a:r>
              <a:rPr lang="fa-IR" sz="3200" b="1" dirty="0" smtClean="0"/>
              <a:t>    ترازنامه یا صورت وضعیت مالی</a:t>
            </a:r>
            <a:r>
              <a:rPr lang="fa-IR" sz="3200" dirty="0" smtClean="0"/>
              <a:t> </a:t>
            </a:r>
            <a:endParaRPr lang="en-US" sz="3200" dirty="0" smtClean="0"/>
          </a:p>
          <a:p>
            <a:pPr algn="ctr">
              <a:buNone/>
            </a:pPr>
            <a:r>
              <a:rPr lang="fa-IR" sz="3200" dirty="0" smtClean="0"/>
              <a:t>هدف کلی :</a:t>
            </a:r>
            <a:endParaRPr lang="en-US" sz="3200" dirty="0" smtClean="0"/>
          </a:p>
          <a:p>
            <a:pPr lvl="0" algn="ctr" rtl="1">
              <a:buNone/>
            </a:pPr>
            <a:r>
              <a:rPr lang="fa-IR" sz="3200" dirty="0" smtClean="0"/>
              <a:t>آشنایی با مفاهیم حاکم بر ترازنامه</a:t>
            </a:r>
            <a:endParaRPr lang="en-US" sz="3200" dirty="0" smtClean="0"/>
          </a:p>
          <a:p>
            <a:pPr lvl="0" algn="ctr" rtl="1">
              <a:buNone/>
            </a:pPr>
            <a:r>
              <a:rPr lang="fa-IR" sz="3200" dirty="0" smtClean="0"/>
              <a:t>آشنایی با نحوه طبقه بندی ترازنامه</a:t>
            </a:r>
            <a:endParaRPr lang="en-US" sz="3200" dirty="0" smtClean="0"/>
          </a:p>
          <a:p>
            <a:pPr lvl="0" algn="ctr" rtl="1">
              <a:buNone/>
            </a:pPr>
            <a:r>
              <a:rPr lang="fa-IR" sz="3200" dirty="0" smtClean="0"/>
              <a:t>آشنایی با نحوه تهیه ترازنامه</a:t>
            </a:r>
          </a:p>
          <a:p>
            <a:pPr lvl="0" algn="ctr" rtl="1">
              <a:buNone/>
            </a:pPr>
            <a:r>
              <a:rPr lang="fa-IR" sz="3200" dirty="0" smtClean="0"/>
              <a:t>تهیه کننده:معصومه صدیقی</a:t>
            </a:r>
          </a:p>
          <a:p>
            <a:pPr lvl="0" algn="ctr" rtl="1">
              <a:buNone/>
            </a:pPr>
            <a:r>
              <a:rPr lang="fa-IR" sz="3200" dirty="0" smtClean="0"/>
              <a:t>مدرس دانشگاه فنی حرفه ای دختران ارومیه</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accent2"/>
                </a:solidFill>
              </a:rPr>
              <a:t>ترازنامه</a:t>
            </a:r>
            <a:endParaRPr lang="en-US" dirty="0">
              <a:solidFill>
                <a:schemeClr val="accent2"/>
              </a:solidFill>
            </a:endParaRPr>
          </a:p>
        </p:txBody>
      </p:sp>
      <p:sp>
        <p:nvSpPr>
          <p:cNvPr id="3" name="Content Placeholder 2"/>
          <p:cNvSpPr>
            <a:spLocks noGrp="1"/>
          </p:cNvSpPr>
          <p:nvPr>
            <p:ph idx="1"/>
          </p:nvPr>
        </p:nvSpPr>
        <p:spPr>
          <a:xfrm>
            <a:off x="457200" y="1935480"/>
            <a:ext cx="8229600" cy="2707966"/>
          </a:xfrm>
          <a:ln>
            <a:solidFill>
              <a:srgbClr val="00B050"/>
            </a:solidFill>
          </a:ln>
        </p:spPr>
        <p:style>
          <a:lnRef idx="1">
            <a:schemeClr val="accent2"/>
          </a:lnRef>
          <a:fillRef idx="2">
            <a:schemeClr val="accent2"/>
          </a:fillRef>
          <a:effectRef idx="1">
            <a:schemeClr val="accent2"/>
          </a:effectRef>
          <a:fontRef idx="minor">
            <a:schemeClr val="dk1"/>
          </a:fontRef>
        </p:style>
        <p:txBody>
          <a:bodyPr/>
          <a:lstStyle/>
          <a:p>
            <a:pPr algn="justLow" rtl="1">
              <a:buNone/>
            </a:pPr>
            <a:r>
              <a:rPr lang="fa-IR" dirty="0" smtClean="0"/>
              <a:t> </a:t>
            </a:r>
            <a:endParaRPr lang="en-US" sz="3200" dirty="0" smtClean="0"/>
          </a:p>
          <a:p>
            <a:pPr algn="justLow" rtl="1">
              <a:buNone/>
            </a:pPr>
            <a:r>
              <a:rPr lang="fa-IR" sz="3200" dirty="0" smtClean="0"/>
              <a:t>صورت حسابی است که وضعیت مالی واحد تجاری را در یک مقطع زمانی مشخص نشان می دهد.</a:t>
            </a:r>
            <a:endParaRPr lang="en-US" sz="32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67590"/>
          </a:xfrm>
        </p:spPr>
        <p:txBody>
          <a:bodyPr>
            <a:normAutofit fontScale="90000"/>
          </a:bodyPr>
          <a:lstStyle/>
          <a:p>
            <a:pPr algn="ctr"/>
            <a:r>
              <a:rPr lang="fa-IR" dirty="0" smtClean="0">
                <a:solidFill>
                  <a:schemeClr val="accent1"/>
                </a:solidFill>
              </a:rPr>
              <a:t>هدف از طبقه بندی اقلام ترازنامه</a:t>
            </a:r>
            <a:r>
              <a:rPr lang="en-US" dirty="0" smtClean="0"/>
              <a:t/>
            </a:r>
            <a:br>
              <a:rPr lang="en-US" dirty="0" smtClean="0"/>
            </a:br>
            <a:endParaRPr lang="en-US" dirty="0"/>
          </a:p>
        </p:txBody>
      </p:sp>
      <p:sp>
        <p:nvSpPr>
          <p:cNvPr id="3" name="Content Placeholder 2"/>
          <p:cNvSpPr>
            <a:spLocks noGrp="1"/>
          </p:cNvSpPr>
          <p:nvPr>
            <p:ph idx="1"/>
          </p:nvPr>
        </p:nvSpPr>
        <p:spPr>
          <a:xfrm>
            <a:off x="457200" y="1857364"/>
            <a:ext cx="8229600" cy="2143140"/>
          </a:xfrm>
        </p:spPr>
        <p:style>
          <a:lnRef idx="1">
            <a:schemeClr val="accent2"/>
          </a:lnRef>
          <a:fillRef idx="2">
            <a:schemeClr val="accent2"/>
          </a:fillRef>
          <a:effectRef idx="1">
            <a:schemeClr val="accent2"/>
          </a:effectRef>
          <a:fontRef idx="minor">
            <a:schemeClr val="dk1"/>
          </a:fontRef>
        </p:style>
        <p:txBody>
          <a:bodyPr/>
          <a:lstStyle/>
          <a:p>
            <a:pPr algn="justLow" rtl="1">
              <a:buNone/>
            </a:pPr>
            <a:r>
              <a:rPr lang="fa-IR" sz="3200" dirty="0" smtClean="0"/>
              <a:t>هدف اصلی از طبقه بندی اقلام ترازنامه ، تسهیل تجزیه و تحلیل اطلاعات مالی و ارائه مفید آن می باشد</a:t>
            </a:r>
            <a:r>
              <a:rPr lang="fa-IR" dirty="0" smtClean="0"/>
              <a:t>.</a:t>
            </a:r>
            <a:endParaRPr lang="en-US"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10466"/>
          </a:xfrm>
        </p:spPr>
        <p:txBody>
          <a:bodyPr>
            <a:normAutofit fontScale="90000"/>
          </a:bodyPr>
          <a:lstStyle/>
          <a:p>
            <a:pPr algn="ctr"/>
            <a:r>
              <a:rPr lang="fa-IR" dirty="0" smtClean="0"/>
              <a:t>طبقه بندی اقلام درترازنامه:</a:t>
            </a:r>
            <a:r>
              <a:rPr lang="en-US" dirty="0" smtClean="0"/>
              <a:t/>
            </a:r>
            <a:br>
              <a:rPr lang="en-US" dirty="0" smtClean="0"/>
            </a:br>
            <a:endParaRPr lang="en-US" dirty="0"/>
          </a:p>
        </p:txBody>
      </p:sp>
      <p:sp>
        <p:nvSpPr>
          <p:cNvPr id="3" name="Content Placeholder 2"/>
          <p:cNvSpPr>
            <a:spLocks noGrp="1"/>
          </p:cNvSpPr>
          <p:nvPr>
            <p:ph idx="1"/>
          </p:nvPr>
        </p:nvSpPr>
        <p:spPr>
          <a:xfrm>
            <a:off x="457200" y="1214422"/>
            <a:ext cx="8401080" cy="5110178"/>
          </a:xfrm>
        </p:spPr>
        <p:txBody>
          <a:bodyPr>
            <a:normAutofit fontScale="32500" lnSpcReduction="20000"/>
          </a:bodyPr>
          <a:lstStyle/>
          <a:p>
            <a:pPr algn="r">
              <a:buNone/>
            </a:pPr>
            <a:r>
              <a:rPr lang="en-US" dirty="0" smtClean="0"/>
              <a:t> </a:t>
            </a:r>
            <a:endParaRPr lang="en-US" sz="3400" dirty="0" smtClean="0"/>
          </a:p>
          <a:p>
            <a:pPr algn="r">
              <a:buNone/>
            </a:pPr>
            <a:r>
              <a:rPr lang="fa-IR" sz="7400" dirty="0" smtClean="0">
                <a:solidFill>
                  <a:schemeClr val="accent2"/>
                </a:solidFill>
              </a:rPr>
              <a:t>    داراییها :</a:t>
            </a:r>
            <a:endParaRPr lang="en-US" sz="8600" dirty="0" smtClean="0">
              <a:solidFill>
                <a:schemeClr val="accent2"/>
              </a:solidFill>
            </a:endParaRPr>
          </a:p>
          <a:p>
            <a:pPr algn="r">
              <a:buNone/>
            </a:pPr>
            <a:r>
              <a:rPr lang="fa-IR" sz="4900" dirty="0" smtClean="0"/>
              <a:t> الف) داراییهای جاری</a:t>
            </a:r>
            <a:endParaRPr lang="en-US" sz="4900" dirty="0" smtClean="0"/>
          </a:p>
          <a:p>
            <a:pPr algn="r">
              <a:buNone/>
            </a:pPr>
            <a:r>
              <a:rPr lang="fa-IR" sz="4900" dirty="0" smtClean="0"/>
              <a:t> ب ) داراییهای بلند مدت شامل:                                      </a:t>
            </a:r>
            <a:endParaRPr lang="en-US" sz="4900" dirty="0" smtClean="0"/>
          </a:p>
          <a:p>
            <a:pPr algn="r">
              <a:buNone/>
            </a:pPr>
            <a:r>
              <a:rPr lang="fa-IR" sz="4900" dirty="0" smtClean="0"/>
              <a:t>سرمایه گذاریهای بلند مدت</a:t>
            </a:r>
            <a:endParaRPr lang="en-US" sz="4900" dirty="0" smtClean="0"/>
          </a:p>
          <a:p>
            <a:pPr algn="r">
              <a:buNone/>
            </a:pPr>
            <a:r>
              <a:rPr lang="fa-IR" sz="4900" dirty="0" smtClean="0"/>
              <a:t>اموال، ماشین آلات و تجهیزات</a:t>
            </a:r>
            <a:endParaRPr lang="en-US" sz="4900" dirty="0" smtClean="0"/>
          </a:p>
          <a:p>
            <a:pPr algn="r">
              <a:buNone/>
            </a:pPr>
            <a:r>
              <a:rPr lang="fa-IR" sz="4900" dirty="0" smtClean="0"/>
              <a:t>داراییهای نامشهود</a:t>
            </a:r>
            <a:r>
              <a:rPr lang="fa-IR" sz="4300" dirty="0" smtClean="0"/>
              <a:t> </a:t>
            </a:r>
          </a:p>
          <a:p>
            <a:pPr algn="r">
              <a:buNone/>
            </a:pPr>
            <a:r>
              <a:rPr lang="fa-IR" sz="7400" dirty="0" smtClean="0">
                <a:solidFill>
                  <a:schemeClr val="accent2"/>
                </a:solidFill>
              </a:rPr>
              <a:t>بدهیها </a:t>
            </a:r>
            <a:r>
              <a:rPr lang="fa-IR" sz="4900" dirty="0" smtClean="0"/>
              <a:t>:</a:t>
            </a:r>
            <a:endParaRPr lang="en-US" sz="4900" dirty="0" smtClean="0"/>
          </a:p>
          <a:p>
            <a:pPr algn="r">
              <a:buNone/>
            </a:pPr>
            <a:r>
              <a:rPr lang="fa-IR" sz="4900" dirty="0" smtClean="0"/>
              <a:t>    الف) بدهی های جاری</a:t>
            </a:r>
            <a:endParaRPr lang="en-US" sz="4900" dirty="0" smtClean="0"/>
          </a:p>
          <a:p>
            <a:pPr algn="r">
              <a:buNone/>
            </a:pPr>
            <a:r>
              <a:rPr lang="fa-IR" sz="4900" dirty="0" smtClean="0"/>
              <a:t>    ب ) بدهی های بلند مدت</a:t>
            </a:r>
            <a:r>
              <a:rPr lang="fa-IR" sz="4500" dirty="0" smtClean="0"/>
              <a:t> </a:t>
            </a:r>
            <a:endParaRPr lang="en-US" sz="4500" dirty="0" smtClean="0"/>
          </a:p>
          <a:p>
            <a:pPr algn="r">
              <a:buNone/>
            </a:pPr>
            <a:r>
              <a:rPr lang="fa-IR" sz="7400" dirty="0" smtClean="0">
                <a:solidFill>
                  <a:schemeClr val="accent2"/>
                </a:solidFill>
              </a:rPr>
              <a:t>حقوق صاحبان سهام:</a:t>
            </a:r>
            <a:endParaRPr lang="en-US" sz="7400" dirty="0" smtClean="0">
              <a:solidFill>
                <a:schemeClr val="accent2"/>
              </a:solidFill>
            </a:endParaRPr>
          </a:p>
          <a:p>
            <a:pPr algn="r">
              <a:buNone/>
            </a:pPr>
            <a:r>
              <a:rPr lang="fa-IR" sz="7400" dirty="0" smtClean="0">
                <a:solidFill>
                  <a:schemeClr val="accent2"/>
                </a:solidFill>
              </a:rPr>
              <a:t>سرمایه</a:t>
            </a:r>
            <a:endParaRPr lang="en-US" sz="7400" dirty="0" smtClean="0">
              <a:solidFill>
                <a:schemeClr val="accent2"/>
              </a:solidFill>
            </a:endParaRPr>
          </a:p>
          <a:p>
            <a:pPr algn="r">
              <a:buNone/>
            </a:pPr>
            <a:r>
              <a:rPr lang="fa-IR" sz="4900" dirty="0" smtClean="0"/>
              <a:t>صرف (کسر) سهام</a:t>
            </a:r>
            <a:endParaRPr lang="en-US" sz="4900" dirty="0" smtClean="0"/>
          </a:p>
          <a:p>
            <a:pPr algn="r">
              <a:buNone/>
            </a:pPr>
            <a:r>
              <a:rPr lang="fa-IR" sz="4900" dirty="0" smtClean="0"/>
              <a:t>اندوخته ها</a:t>
            </a:r>
            <a:endParaRPr lang="en-US" sz="4900" dirty="0" smtClean="0"/>
          </a:p>
          <a:p>
            <a:pPr algn="r">
              <a:buNone/>
            </a:pPr>
            <a:r>
              <a:rPr lang="fa-IR" sz="4900" dirty="0" smtClean="0"/>
              <a:t>سود (زیان) انباشته</a:t>
            </a:r>
            <a:endParaRPr lang="en-US" sz="4900" dirty="0" smtClean="0"/>
          </a:p>
          <a:p>
            <a:pPr algn="r">
              <a:buNone/>
            </a:pPr>
            <a:r>
              <a:rPr lang="fa-IR" sz="4900" dirty="0" smtClean="0"/>
              <a:t>سایر داراییها</a:t>
            </a:r>
            <a:endParaRPr lang="en-US" sz="4900" dirty="0" smtClean="0"/>
          </a:p>
          <a:p>
            <a:pPr algn="r">
              <a:buNone/>
            </a:pPr>
            <a:r>
              <a:rPr lang="fa-IR" sz="4900" dirty="0" smtClean="0"/>
              <a:t>مخارج انتقالی به دوره های آتی</a:t>
            </a:r>
            <a:endParaRPr lang="en-US" sz="38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lstStyle/>
          <a:p>
            <a:pPr algn="ctr"/>
            <a:r>
              <a:rPr lang="fa-IR" dirty="0" smtClean="0"/>
              <a:t>داراییهای جاری</a:t>
            </a:r>
            <a:endParaRPr lang="en-US" dirty="0"/>
          </a:p>
        </p:txBody>
      </p:sp>
      <p:sp>
        <p:nvSpPr>
          <p:cNvPr id="3" name="Content Placeholder 2"/>
          <p:cNvSpPr>
            <a:spLocks noGrp="1"/>
          </p:cNvSpPr>
          <p:nvPr>
            <p:ph idx="1"/>
          </p:nvPr>
        </p:nvSpPr>
        <p:spPr>
          <a:xfrm>
            <a:off x="457200" y="1500174"/>
            <a:ext cx="8229600" cy="4824426"/>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r">
              <a:buNone/>
            </a:pPr>
            <a:r>
              <a:rPr lang="en-US" dirty="0" smtClean="0"/>
              <a:t> </a:t>
            </a:r>
          </a:p>
          <a:p>
            <a:pPr algn="justLow" rtl="1">
              <a:buNone/>
            </a:pPr>
            <a:r>
              <a:rPr lang="fa-IR" sz="3000" dirty="0" smtClean="0"/>
              <a:t>  </a:t>
            </a:r>
            <a:r>
              <a:rPr lang="fa-IR" sz="3000" dirty="0" smtClean="0">
                <a:solidFill>
                  <a:schemeClr val="accent2"/>
                </a:solidFill>
              </a:rPr>
              <a:t>دارایی جاری عبارت است از </a:t>
            </a:r>
            <a:r>
              <a:rPr lang="fa-IR" sz="3000" dirty="0" smtClean="0"/>
              <a:t>وجه نقد و یا داراییهای دیگری که به طور معقول انتظار می رود در طی چرخه عادی عملیات  واحد تجاری یا دوره مالی، هر کدام که طولانی تر باشد مصرف شده یا به وجه نقد تبدیل شده و یا فروخته شود.</a:t>
            </a:r>
            <a:endParaRPr lang="en-US" sz="3000" dirty="0" smtClean="0"/>
          </a:p>
          <a:p>
            <a:pPr algn="justLow" rtl="1">
              <a:buNone/>
            </a:pPr>
            <a:r>
              <a:rPr lang="fa-IR" sz="3000" b="1" dirty="0" smtClean="0"/>
              <a:t>داراییهای جاری شامل:</a:t>
            </a:r>
            <a:endParaRPr lang="en-US" sz="3000" dirty="0" smtClean="0"/>
          </a:p>
          <a:p>
            <a:pPr lvl="0" algn="justLow" rtl="1">
              <a:buNone/>
            </a:pPr>
            <a:r>
              <a:rPr lang="fa-IR" sz="3000" dirty="0" smtClean="0"/>
              <a:t>موجودی نقد</a:t>
            </a:r>
            <a:endParaRPr lang="en-US" sz="3000" dirty="0" smtClean="0"/>
          </a:p>
          <a:p>
            <a:pPr lvl="0" algn="justLow" rtl="1">
              <a:buNone/>
            </a:pPr>
            <a:r>
              <a:rPr lang="fa-IR" sz="3000" dirty="0" smtClean="0"/>
              <a:t>سرمایه گذاری کوتاه مدت</a:t>
            </a:r>
            <a:endParaRPr lang="en-US" sz="3000" dirty="0" smtClean="0"/>
          </a:p>
          <a:p>
            <a:pPr lvl="0" algn="justLow" rtl="1">
              <a:buNone/>
            </a:pPr>
            <a:r>
              <a:rPr lang="fa-IR" sz="3000" dirty="0" smtClean="0"/>
              <a:t>حسابها و اسناد دریافتنی تجاری</a:t>
            </a:r>
            <a:endParaRPr lang="en-US" sz="3000" dirty="0" smtClean="0"/>
          </a:p>
          <a:p>
            <a:pPr lvl="0" algn="justLow" rtl="1">
              <a:buNone/>
            </a:pPr>
            <a:r>
              <a:rPr lang="fa-IR" sz="3000" dirty="0" smtClean="0"/>
              <a:t>حسابها و اسناد دریافتنی غیر تجاری</a:t>
            </a:r>
            <a:endParaRPr lang="en-US" sz="3000" dirty="0" smtClean="0"/>
          </a:p>
          <a:p>
            <a:pPr lvl="0" algn="justLow" rtl="1">
              <a:buNone/>
            </a:pPr>
            <a:r>
              <a:rPr lang="fa-IR" sz="3000" dirty="0" smtClean="0"/>
              <a:t>موجودیها، سفارشات مواد وکالا،پیش پرداختها </a:t>
            </a:r>
            <a:endParaRPr lang="en-US" sz="3000" dirty="0" smtClean="0"/>
          </a:p>
          <a:p>
            <a:pPr algn="r" rtl="1">
              <a:buNone/>
            </a:pPr>
            <a:r>
              <a:rPr lang="fa-IR" dirty="0" smtClean="0"/>
              <a:t> </a:t>
            </a:r>
            <a:endParaRPr lang="en-US" dirty="0" smtClean="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645</TotalTime>
  <Words>4237</Words>
  <Application>Microsoft Office PowerPoint</Application>
  <PresentationFormat>On-screen Show (4:3)</PresentationFormat>
  <Paragraphs>614</Paragraphs>
  <Slides>109</Slides>
  <Notes>0</Notes>
  <HiddenSlides>0</HiddenSlides>
  <MMClips>0</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Flow</vt:lpstr>
      <vt:lpstr>بسم الله الرحمن الرحیم</vt:lpstr>
      <vt:lpstr>Slide 2</vt:lpstr>
      <vt:lpstr>فصل اول</vt:lpstr>
      <vt:lpstr>          تعریف حسابداری </vt:lpstr>
      <vt:lpstr>حسابداری به عنوان یک سیستم اطلاعاتی برای تصمیمات تجاری</vt:lpstr>
      <vt:lpstr>استفاده کنندگان از اطلاعات مالی را می توان به دو دسته تقسیم نمود:   </vt:lpstr>
      <vt:lpstr>اصول و مفاهیم حسابداری</vt:lpstr>
      <vt:lpstr>مفروضات بنیادی حسابداری </vt:lpstr>
      <vt:lpstr>فرض تفکیک شخصیت </vt:lpstr>
      <vt:lpstr>فرض تداوم فعالیت </vt:lpstr>
      <vt:lpstr>فرضواحد اندازه گیری </vt:lpstr>
      <vt:lpstr>فرض دوره مالی</vt:lpstr>
      <vt:lpstr>فرض تعهدی </vt:lpstr>
      <vt:lpstr>مبنای نقدی</vt:lpstr>
      <vt:lpstr>  اصول حسابداری</vt:lpstr>
      <vt:lpstr>اصل بهای تمام شده: </vt:lpstr>
      <vt:lpstr>   اصل تحقق درآمد:</vt:lpstr>
      <vt:lpstr>اصل تطابق: </vt:lpstr>
      <vt:lpstr>3 ضابطه اصلی در بکارگیری اصل تطابق</vt:lpstr>
      <vt:lpstr>اصل افشاء:</vt:lpstr>
      <vt:lpstr>میثاقهای محدود کننده حسابداری</vt:lpstr>
      <vt:lpstr>فزونی منافع بر مخارج: </vt:lpstr>
      <vt:lpstr>اهمیت </vt:lpstr>
      <vt:lpstr>خصوصیات صنعت:</vt:lpstr>
      <vt:lpstr>محافظه کاری:</vt:lpstr>
      <vt:lpstr>ویژگیهای کیفی اطلاعات</vt:lpstr>
      <vt:lpstr>ویژگی کیفی اطلاعات</vt:lpstr>
      <vt:lpstr>ویژگیهای کیفی مربوط به محتوای اطلاعات</vt:lpstr>
      <vt:lpstr>مربوط بودن: </vt:lpstr>
      <vt:lpstr>مربوط بودن</vt:lpstr>
      <vt:lpstr>به موقع بودن:  </vt:lpstr>
      <vt:lpstr>سود مندی در پیش بینی: </vt:lpstr>
      <vt:lpstr>انتخاب خاصه اندازه گیری: </vt:lpstr>
      <vt:lpstr>قابلیت اتکا</vt:lpstr>
      <vt:lpstr>قابلیت اتکاء</vt:lpstr>
      <vt:lpstr>بی طرفانه بودن:  </vt:lpstr>
      <vt:lpstr>کامل بودن:</vt:lpstr>
      <vt:lpstr>صحیح بودن: </vt:lpstr>
      <vt:lpstr>رجحان محتوا برشکل: </vt:lpstr>
      <vt:lpstr>قابل مقایسه بودن:</vt:lpstr>
      <vt:lpstr>قابل مقایسه بودن</vt:lpstr>
      <vt:lpstr>رعایت یکنواختی</vt:lpstr>
      <vt:lpstr>همسانی روشها</vt:lpstr>
      <vt:lpstr>قابل فهم بودن</vt:lpstr>
      <vt:lpstr>Slide 45</vt:lpstr>
      <vt:lpstr>بسم الله الرحمن الرحیم</vt:lpstr>
      <vt:lpstr>مثال جامع</vt:lpstr>
      <vt:lpstr>Slide 48</vt:lpstr>
      <vt:lpstr>Slide 49</vt:lpstr>
      <vt:lpstr>Slide 50</vt:lpstr>
      <vt:lpstr>Slide 51</vt:lpstr>
      <vt:lpstr>Slide 52</vt:lpstr>
      <vt:lpstr>نمونه سوال</vt:lpstr>
      <vt:lpstr>Slide 54</vt:lpstr>
      <vt:lpstr>Slide 55</vt:lpstr>
      <vt:lpstr>بسم الله الرحمن الرحیم</vt:lpstr>
      <vt:lpstr> فصل دوم</vt:lpstr>
      <vt:lpstr>نظریه های مربوط به اندازه گیری سود خالص: </vt:lpstr>
      <vt:lpstr>نظریه عملکرد جاری</vt:lpstr>
      <vt:lpstr>نظریه شمول کلی (سود جامع)</vt:lpstr>
      <vt:lpstr>صورتحساب سود و زیان، شکل و نحوه ارائه آن </vt:lpstr>
      <vt:lpstr>صورتحساب سود و زیان چند مرحله ای</vt:lpstr>
      <vt:lpstr>صورتحساب سود و زیان یک مرحله ای</vt:lpstr>
      <vt:lpstr>طبقه بندی اقلام صورتحساب سود و زیان</vt:lpstr>
      <vt:lpstr>اقلام عادی</vt:lpstr>
      <vt:lpstr>اقلام عادی</vt:lpstr>
      <vt:lpstr>اقلام غیرعادی (غیرمترقبه)</vt:lpstr>
      <vt:lpstr>اقلام استثنایی: </vt:lpstr>
      <vt:lpstr>نمونه هایی از اقلام استثنایی عبارتند از</vt:lpstr>
      <vt:lpstr>توقف عملیات</vt:lpstr>
      <vt:lpstr>تغییرات حسابداری</vt:lpstr>
      <vt:lpstr>ویژگیهای تغییر در روش</vt:lpstr>
      <vt:lpstr>Slide 73</vt:lpstr>
      <vt:lpstr>جواب</vt:lpstr>
      <vt:lpstr>Slide 75</vt:lpstr>
      <vt:lpstr>ویژگیهای تغییردربرآوردهای حسابداری</vt:lpstr>
      <vt:lpstr>مثال</vt:lpstr>
      <vt:lpstr>Slide 78</vt:lpstr>
      <vt:lpstr>تغییر در شخصیت حسابداری واحد گزارشگر</vt:lpstr>
      <vt:lpstr>اصلاح اشتباهات با اهمیت دوره های قبل: </vt:lpstr>
      <vt:lpstr>Slide 81</vt:lpstr>
      <vt:lpstr>بسم الله الرحمن الرحیم</vt:lpstr>
      <vt:lpstr>صورت سود وزیان جامع:  </vt:lpstr>
      <vt:lpstr>اطلاعات مقایسه ای:</vt:lpstr>
      <vt:lpstr>Slide 85</vt:lpstr>
      <vt:lpstr>Slide 86</vt:lpstr>
      <vt:lpstr>مثال:</vt:lpstr>
      <vt:lpstr>جواب</vt:lpstr>
      <vt:lpstr>نحوه انعکاس اثر انباشته ناشی از تغییر روش  در صورت سود و زیان</vt:lpstr>
      <vt:lpstr>نمونه سوال: </vt:lpstr>
      <vt:lpstr>Slide 91</vt:lpstr>
      <vt:lpstr>Slide 92</vt:lpstr>
      <vt:lpstr>Slide 93</vt:lpstr>
      <vt:lpstr>بسم الله الرحمن الرحیم</vt:lpstr>
      <vt:lpstr>Slide 95</vt:lpstr>
      <vt:lpstr>ترازنامه</vt:lpstr>
      <vt:lpstr>هدف از طبقه بندی اقلام ترازنامه </vt:lpstr>
      <vt:lpstr>طبقه بندی اقلام درترازنامه: </vt:lpstr>
      <vt:lpstr>داراییهای جاری</vt:lpstr>
      <vt:lpstr>بدهیهای جاری: </vt:lpstr>
      <vt:lpstr>داراییهای بلند مدت</vt:lpstr>
      <vt:lpstr>بدهیهای بلند مدت</vt:lpstr>
      <vt:lpstr>حقوق صاحبان سهام</vt:lpstr>
      <vt:lpstr>Slide 104</vt:lpstr>
      <vt:lpstr>Slide 105</vt:lpstr>
      <vt:lpstr>نمونه سوال</vt:lpstr>
      <vt:lpstr>Slide 107</vt:lpstr>
      <vt:lpstr>Slide 108</vt:lpstr>
      <vt:lpstr>باتشکرازحسن توجه شما  معصومه صدیقی اسفند 98</vt:lpstr>
    </vt:vector>
  </TitlesOfParts>
  <Company>SCC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حسابداری میانه  1 رشته حسابداری</dc:title>
  <dc:creator>zUSER</dc:creator>
  <cp:lastModifiedBy>zUSER</cp:lastModifiedBy>
  <cp:revision>85</cp:revision>
  <dcterms:created xsi:type="dcterms:W3CDTF">2020-03-10T18:08:31Z</dcterms:created>
  <dcterms:modified xsi:type="dcterms:W3CDTF">2020-04-07T15:00:44Z</dcterms:modified>
</cp:coreProperties>
</file>