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 id="2147483852" r:id="rId2"/>
    <p:sldMasterId id="2147483876" r:id="rId3"/>
    <p:sldMasterId id="2147483893" r:id="rId4"/>
  </p:sldMasterIdLst>
  <p:notesMasterIdLst>
    <p:notesMasterId r:id="rId20"/>
  </p:notesMasterIdLst>
  <p:handoutMasterIdLst>
    <p:handoutMasterId r:id="rId21"/>
  </p:handoutMasterIdLst>
  <p:sldIdLst>
    <p:sldId id="285" r:id="rId5"/>
    <p:sldId id="286" r:id="rId6"/>
    <p:sldId id="256" r:id="rId7"/>
    <p:sldId id="287" r:id="rId8"/>
    <p:sldId id="263" r:id="rId9"/>
    <p:sldId id="267" r:id="rId10"/>
    <p:sldId id="289" r:id="rId11"/>
    <p:sldId id="272" r:id="rId12"/>
    <p:sldId id="274" r:id="rId13"/>
    <p:sldId id="297" r:id="rId14"/>
    <p:sldId id="308" r:id="rId15"/>
    <p:sldId id="290" r:id="rId16"/>
    <p:sldId id="275" r:id="rId17"/>
    <p:sldId id="276" r:id="rId18"/>
    <p:sldId id="26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98D878-702C-4994-B92E-1C6F7536C38C}">
          <p14:sldIdLst>
            <p14:sldId id="285"/>
            <p14:sldId id="286"/>
            <p14:sldId id="256"/>
            <p14:sldId id="287"/>
            <p14:sldId id="263"/>
            <p14:sldId id="267"/>
            <p14:sldId id="289"/>
            <p14:sldId id="272"/>
            <p14:sldId id="274"/>
            <p14:sldId id="297"/>
            <p14:sldId id="308"/>
            <p14:sldId id="290"/>
            <p14:sldId id="275"/>
            <p14:sldId id="276"/>
            <p14:sldId id="26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728" autoAdjust="0"/>
  </p:normalViewPr>
  <p:slideViewPr>
    <p:cSldViewPr>
      <p:cViewPr varScale="1">
        <p:scale>
          <a:sx n="74" d="100"/>
          <a:sy n="74" d="100"/>
        </p:scale>
        <p:origin x="-1290" y="-9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6" d="100"/>
          <a:sy n="56" d="100"/>
        </p:scale>
        <p:origin x="-181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E33388C2-D433-46C2-9BBD-79EEEAEF23C3}" type="datetimeFigureOut">
              <a:rPr lang="fa-IR" smtClean="0"/>
              <a:t>08/08/1441</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DC162F65-D0FE-4594-A53C-06CB4EEF515C}" type="slidenum">
              <a:rPr lang="fa-IR" smtClean="0"/>
              <a:t>‹#›</a:t>
            </a:fld>
            <a:endParaRPr lang="fa-IR"/>
          </a:p>
        </p:txBody>
      </p:sp>
    </p:spTree>
    <p:extLst>
      <p:ext uri="{BB962C8B-B14F-4D97-AF65-F5344CB8AC3E}">
        <p14:creationId xmlns:p14="http://schemas.microsoft.com/office/powerpoint/2010/main" val="226689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2124ACC-7AE8-4C56-A6D7-AAB9B23421B3}" type="datetimeFigureOut">
              <a:rPr lang="fa-IR" smtClean="0"/>
              <a:t>08/08/1441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73CD9A3-C22E-418D-B477-F56D4B22F121}" type="slidenum">
              <a:rPr lang="fa-IR" smtClean="0"/>
              <a:t>‹#›</a:t>
            </a:fld>
            <a:endParaRPr lang="fa-IR"/>
          </a:p>
        </p:txBody>
      </p:sp>
    </p:spTree>
    <p:extLst>
      <p:ext uri="{BB962C8B-B14F-4D97-AF65-F5344CB8AC3E}">
        <p14:creationId xmlns:p14="http://schemas.microsoft.com/office/powerpoint/2010/main" val="27882408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473CD9A3-C22E-418D-B477-F56D4B22F121}" type="slidenum">
              <a:rPr lang="fa-IR" smtClean="0"/>
              <a:t>3</a:t>
            </a:fld>
            <a:endParaRPr lang="fa-IR"/>
          </a:p>
        </p:txBody>
      </p:sp>
    </p:spTree>
    <p:extLst>
      <p:ext uri="{BB962C8B-B14F-4D97-AF65-F5344CB8AC3E}">
        <p14:creationId xmlns:p14="http://schemas.microsoft.com/office/powerpoint/2010/main" val="1612173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4/1/2020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D0065BE-0657-4A47-90AD-C21C55E16B19}"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1728685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784182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7D2193-4505-4A75-99BB-880C6989A757}"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2071940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13A18F4-33C3-445B-924C-31108C51719C}"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601363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AF7543A-E259-478F-9E0D-57BA40E442B7}"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FF388C">
                  <a:lumMod val="60000"/>
                  <a:lumOff val="40000"/>
                </a:srgbClr>
              </a:solidFill>
            </a:endParaRPr>
          </a:p>
        </p:txBody>
      </p:sp>
      <p:sp>
        <p:nvSpPr>
          <p:cNvPr id="9" name="Slide Number Placeholder 8"/>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1341552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FF388C">
                  <a:lumMod val="60000"/>
                  <a:lumOff val="40000"/>
                </a:srgbClr>
              </a:solidFill>
            </a:endParaRPr>
          </a:p>
        </p:txBody>
      </p:sp>
      <p:sp>
        <p:nvSpPr>
          <p:cNvPr id="5" name="Slide Number Placeholder 4"/>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18845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4B7499E-3031-413E-B01E-B94970708CAA}"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4095888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dirty="0">
              <a:solidFill>
                <a:srgbClr val="FF388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556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2379332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3774926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172EEB-1769-4776-AD69-E7C1260563EB}"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1160660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noAutofit/>
          </a:bodyPr>
          <a:lstStyle>
            <a:lvl1pPr algn="r">
              <a:defRPr sz="6000" cap="all" baseline="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520472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2367573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1362075"/>
          </a:xfrm>
        </p:spPr>
        <p:txBody>
          <a:bodyPr anchor="b" anchorCtr="0"/>
          <a:lstStyle>
            <a:lvl1pPr algn="r">
              <a:defRPr sz="3600" b="0" i="0" cap="all"/>
            </a:lvl1pPr>
          </a:lstStyle>
          <a:p>
            <a:r>
              <a:rPr lang="en-US" smtClean="0"/>
              <a:t>Click to edit Master title style</a:t>
            </a:r>
            <a:endParaRPr/>
          </a:p>
        </p:txBody>
      </p:sp>
      <p:sp>
        <p:nvSpPr>
          <p:cNvPr id="3" name="Text Placeholder 2"/>
          <p:cNvSpPr>
            <a:spLocks noGrp="1"/>
          </p:cNvSpPr>
          <p:nvPr>
            <p:ph type="body" idx="1"/>
          </p:nvPr>
        </p:nvSpPr>
        <p:spPr>
          <a:xfrm>
            <a:off x="722313" y="3505200"/>
            <a:ext cx="7772400" cy="901700"/>
          </a:xfrm>
        </p:spPr>
        <p:txBody>
          <a:bodyPr anchor="t" anchorCtr="0"/>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2783796">
            <a:off x="6232" y="-270992"/>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3680024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1336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2322814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1336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4864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8" name="Footer Placeholder 7"/>
          <p:cNvSpPr>
            <a:spLocks noGrp="1"/>
          </p:cNvSpPr>
          <p:nvPr>
            <p:ph type="ftr" sz="quarter" idx="11"/>
          </p:nvPr>
        </p:nvSpPr>
        <p:spPr/>
        <p:txBody>
          <a:bodyPr/>
          <a:lstStyle/>
          <a:p>
            <a:endParaRPr lang="en-GB">
              <a:solidFill>
                <a:srgbClr val="49345F"/>
              </a:solidFill>
            </a:endParaRPr>
          </a:p>
        </p:txBody>
      </p:sp>
      <p:sp>
        <p:nvSpPr>
          <p:cNvPr id="9" name="Slide Number Placeholder 8"/>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557944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4" name="Footer Placeholder 3"/>
          <p:cNvSpPr>
            <a:spLocks noGrp="1"/>
          </p:cNvSpPr>
          <p:nvPr>
            <p:ph type="ftr" sz="quarter" idx="11"/>
          </p:nvPr>
        </p:nvSpPr>
        <p:spPr/>
        <p:txBody>
          <a:bodyPr/>
          <a:lstStyle/>
          <a:p>
            <a:endParaRPr lang="en-GB">
              <a:solidFill>
                <a:srgbClr val="49345F"/>
              </a:solidFill>
            </a:endParaRPr>
          </a:p>
        </p:txBody>
      </p:sp>
      <p:sp>
        <p:nvSpPr>
          <p:cNvPr id="5" name="Slide Number Placeholder 4"/>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358592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3" name="Footer Placeholder 2"/>
          <p:cNvSpPr>
            <a:spLocks noGrp="1"/>
          </p:cNvSpPr>
          <p:nvPr>
            <p:ph type="ftr" sz="quarter" idx="11"/>
          </p:nvPr>
        </p:nvSpPr>
        <p:spPr/>
        <p:txBody>
          <a:bodyPr/>
          <a:lstStyle/>
          <a:p>
            <a:endParaRPr lang="en-GB">
              <a:solidFill>
                <a:srgbClr val="49345F"/>
              </a:solidFill>
            </a:endParaRPr>
          </a:p>
        </p:txBody>
      </p:sp>
      <p:sp>
        <p:nvSpPr>
          <p:cNvPr id="4" name="Slide Number Placeholder 3"/>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5" name="TextBox 4"/>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2"/>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48239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2680447" cy="1162050"/>
          </a:xfrm>
        </p:spPr>
        <p:txBody>
          <a:bodyPr anchor="b"/>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3575049" y="914400"/>
            <a:ext cx="5338763" cy="4799013"/>
          </a:xfrm>
        </p:spPr>
        <p:txBody>
          <a:bodyPr>
            <a:normAutofit/>
          </a:bodyPr>
          <a:lstStyle>
            <a:lvl1pPr>
              <a:defRPr sz="2000"/>
            </a:lvl1pPr>
            <a:lvl2pPr>
              <a:defRPr sz="1800"/>
            </a:lvl2pPr>
            <a:lvl3pPr>
              <a:defRPr sz="1600">
                <a:solidFill>
                  <a:schemeClr val="tx2"/>
                </a:solidFill>
              </a:defRPr>
            </a:lvl3pPr>
            <a:lvl4pPr>
              <a:defRPr sz="1600">
                <a:solidFill>
                  <a:schemeClr val="accent1">
                    <a:lumMod val="50000"/>
                  </a:schemeClr>
                </a:solidFill>
              </a:defRPr>
            </a:lvl4pPr>
            <a:lvl5pPr>
              <a:defRPr sz="1600">
                <a:solidFill>
                  <a:schemeClr val="accent4">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15153" y="1905001"/>
            <a:ext cx="2223247" cy="403701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21341" y="6539753"/>
            <a:ext cx="1828800" cy="228600"/>
          </a:xfrm>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734240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203130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908810" y="4828310"/>
            <a:ext cx="6780213" cy="640080"/>
          </a:xfrm>
        </p:spPr>
        <p:txBody>
          <a:bodyPr anchor="b"/>
          <a:lstStyle>
            <a:lvl1pPr algn="r">
              <a:defRPr sz="2400" b="0"/>
            </a:lvl1pPr>
          </a:lstStyle>
          <a:p>
            <a:r>
              <a:rPr lang="en-US" smtClean="0"/>
              <a:t>Click to edit Master title style</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550863" y="685800"/>
            <a:ext cx="8138160" cy="384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916623" y="1005840"/>
            <a:ext cx="7406640" cy="3200400"/>
          </a:xfrm>
          <a:solidFill>
            <a:schemeClr val="tx1"/>
          </a:solidFill>
          <a:effectLst>
            <a:innerShdw blurRad="152400">
              <a:schemeClr val="bg2">
                <a:lumMod val="25000"/>
              </a:schemeClr>
            </a:innerShdw>
            <a:softEdge rad="19050"/>
          </a:effectLst>
        </p:spPr>
        <p:txBody>
          <a:bodyPr>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65945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670647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199762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845394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5" name="Rectangle 14"/>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922761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971978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1085609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noAutofit/>
          </a:bodyPr>
          <a:lstStyle>
            <a:lvl1pPr algn="r">
              <a:defRPr sz="6000" cap="all" baseline="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78932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512452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1362075"/>
          </a:xfrm>
        </p:spPr>
        <p:txBody>
          <a:bodyPr anchor="b" anchorCtr="0"/>
          <a:lstStyle>
            <a:lvl1pPr algn="r">
              <a:defRPr sz="3600" b="0" i="0" cap="all"/>
            </a:lvl1pPr>
          </a:lstStyle>
          <a:p>
            <a:r>
              <a:rPr lang="en-US" smtClean="0"/>
              <a:t>Click to edit Master title style</a:t>
            </a:r>
            <a:endParaRPr/>
          </a:p>
        </p:txBody>
      </p:sp>
      <p:sp>
        <p:nvSpPr>
          <p:cNvPr id="3" name="Text Placeholder 2"/>
          <p:cNvSpPr>
            <a:spLocks noGrp="1"/>
          </p:cNvSpPr>
          <p:nvPr>
            <p:ph type="body" idx="1"/>
          </p:nvPr>
        </p:nvSpPr>
        <p:spPr>
          <a:xfrm>
            <a:off x="722313" y="3505200"/>
            <a:ext cx="7772400" cy="901700"/>
          </a:xfrm>
        </p:spPr>
        <p:txBody>
          <a:bodyPr anchor="t" anchorCtr="0"/>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2783796">
            <a:off x="6232" y="-270992"/>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2936499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1336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24583097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1336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4864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8" name="Footer Placeholder 7"/>
          <p:cNvSpPr>
            <a:spLocks noGrp="1"/>
          </p:cNvSpPr>
          <p:nvPr>
            <p:ph type="ftr" sz="quarter" idx="11"/>
          </p:nvPr>
        </p:nvSpPr>
        <p:spPr/>
        <p:txBody>
          <a:bodyPr/>
          <a:lstStyle/>
          <a:p>
            <a:endParaRPr lang="en-GB">
              <a:solidFill>
                <a:srgbClr val="49345F"/>
              </a:solidFill>
            </a:endParaRPr>
          </a:p>
        </p:txBody>
      </p:sp>
      <p:sp>
        <p:nvSpPr>
          <p:cNvPr id="9" name="Slide Number Placeholder 8"/>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4245323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4" name="Footer Placeholder 3"/>
          <p:cNvSpPr>
            <a:spLocks noGrp="1"/>
          </p:cNvSpPr>
          <p:nvPr>
            <p:ph type="ftr" sz="quarter" idx="11"/>
          </p:nvPr>
        </p:nvSpPr>
        <p:spPr/>
        <p:txBody>
          <a:bodyPr/>
          <a:lstStyle/>
          <a:p>
            <a:endParaRPr lang="en-GB">
              <a:solidFill>
                <a:srgbClr val="49345F"/>
              </a:solidFill>
            </a:endParaRPr>
          </a:p>
        </p:txBody>
      </p:sp>
      <p:sp>
        <p:nvSpPr>
          <p:cNvPr id="5" name="Slide Number Placeholder 4"/>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330174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3" name="Footer Placeholder 2"/>
          <p:cNvSpPr>
            <a:spLocks noGrp="1"/>
          </p:cNvSpPr>
          <p:nvPr>
            <p:ph type="ftr" sz="quarter" idx="11"/>
          </p:nvPr>
        </p:nvSpPr>
        <p:spPr/>
        <p:txBody>
          <a:bodyPr/>
          <a:lstStyle/>
          <a:p>
            <a:endParaRPr lang="en-GB">
              <a:solidFill>
                <a:srgbClr val="49345F"/>
              </a:solidFill>
            </a:endParaRPr>
          </a:p>
        </p:txBody>
      </p:sp>
      <p:sp>
        <p:nvSpPr>
          <p:cNvPr id="4" name="Slide Number Placeholder 3"/>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5" name="TextBox 4"/>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2"/>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2957076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2680447" cy="1162050"/>
          </a:xfrm>
        </p:spPr>
        <p:txBody>
          <a:bodyPr anchor="b"/>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3575049" y="914400"/>
            <a:ext cx="5338763" cy="4799013"/>
          </a:xfrm>
        </p:spPr>
        <p:txBody>
          <a:bodyPr>
            <a:normAutofit/>
          </a:bodyPr>
          <a:lstStyle>
            <a:lvl1pPr>
              <a:defRPr sz="2000"/>
            </a:lvl1pPr>
            <a:lvl2pPr>
              <a:defRPr sz="1800"/>
            </a:lvl2pPr>
            <a:lvl3pPr>
              <a:defRPr sz="1600">
                <a:solidFill>
                  <a:schemeClr val="tx2"/>
                </a:solidFill>
              </a:defRPr>
            </a:lvl3pPr>
            <a:lvl4pPr>
              <a:defRPr sz="1600">
                <a:solidFill>
                  <a:schemeClr val="accent1">
                    <a:lumMod val="50000"/>
                  </a:schemeClr>
                </a:solidFill>
              </a:defRPr>
            </a:lvl4pPr>
            <a:lvl5pPr>
              <a:defRPr sz="1600">
                <a:solidFill>
                  <a:schemeClr val="accent4">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15153" y="1905001"/>
            <a:ext cx="2223247" cy="403701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21341" y="6539753"/>
            <a:ext cx="1828800" cy="228600"/>
          </a:xfrm>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764748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930706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908810" y="4828310"/>
            <a:ext cx="6780213" cy="640080"/>
          </a:xfrm>
        </p:spPr>
        <p:txBody>
          <a:bodyPr anchor="b"/>
          <a:lstStyle>
            <a:lvl1pPr algn="r">
              <a:defRPr sz="2400" b="0"/>
            </a:lvl1pPr>
          </a:lstStyle>
          <a:p>
            <a:r>
              <a:rPr lang="en-US" smtClean="0"/>
              <a:t>Click to edit Master title style</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550863" y="685800"/>
            <a:ext cx="8138160" cy="384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916623" y="1005840"/>
            <a:ext cx="7406640" cy="3200400"/>
          </a:xfrm>
          <a:solidFill>
            <a:schemeClr val="tx1"/>
          </a:solidFill>
          <a:effectLst>
            <a:innerShdw blurRad="152400">
              <a:schemeClr val="bg2">
                <a:lumMod val="25000"/>
              </a:schemeClr>
            </a:innerShdw>
            <a:softEdge rad="19050"/>
          </a:effectLst>
        </p:spPr>
        <p:txBody>
          <a:bodyPr>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8444765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11805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695685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4290334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5" name="Rectangle 14"/>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6774214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315633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59793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4/1/2020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4/1/2020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2B1B13E-D5AF-485E-81A1-82A140076526}" type="datetime4">
              <a:rPr lang="en-US" smtClean="0">
                <a:solidFill>
                  <a:srgbClr val="FF388C">
                    <a:lumMod val="60000"/>
                    <a:lumOff val="40000"/>
                  </a:srgbClr>
                </a:solidFill>
              </a:rPr>
              <a:pPr/>
              <a:t>April 1, 2020</a:t>
            </a:fld>
            <a:endParaRPr lang="en-US" dirty="0">
              <a:solidFill>
                <a:srgbClr val="FF388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FF388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754ED01-E2A0-4C1E-8E21-014B99041579}" type="slidenum">
              <a:rPr lang="en-US" smtClean="0">
                <a:solidFill>
                  <a:srgbClr val="FF388C">
                    <a:lumMod val="60000"/>
                    <a:lumOff val="40000"/>
                  </a:srgbClr>
                </a:solidFill>
              </a:rPr>
              <a:pPr/>
              <a:t>‹#›</a:t>
            </a:fld>
            <a:endParaRPr lang="en-US" dirty="0">
              <a:solidFill>
                <a:srgbClr val="FF388C">
                  <a:lumMod val="60000"/>
                  <a:lumOff val="40000"/>
                </a:srgbClr>
              </a:solidFill>
            </a:endParaRPr>
          </a:p>
        </p:txBody>
      </p:sp>
    </p:spTree>
    <p:extLst>
      <p:ext uri="{BB962C8B-B14F-4D97-AF65-F5344CB8AC3E}">
        <p14:creationId xmlns:p14="http://schemas.microsoft.com/office/powerpoint/2010/main" val="12405440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2133600" y="1600200"/>
            <a:ext cx="6553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21341" y="6539753"/>
            <a:ext cx="1828800" cy="228600"/>
          </a:xfrm>
          <a:prstGeom prst="rect">
            <a:avLst/>
          </a:prstGeom>
        </p:spPr>
        <p:txBody>
          <a:bodyPr vert="horz" lIns="0" tIns="45720" rIns="91440" bIns="45720" rtlCol="0" anchor="ctr"/>
          <a:lstStyle>
            <a:lvl1pPr algn="l">
              <a:defRPr sz="1100">
                <a:solidFill>
                  <a:schemeClr val="tx1"/>
                </a:solidFill>
              </a:defRPr>
            </a:lvl1p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3"/>
          </p:nvPr>
        </p:nvSpPr>
        <p:spPr>
          <a:xfrm>
            <a:off x="4343400" y="6539753"/>
            <a:ext cx="3657600" cy="228600"/>
          </a:xfrm>
          <a:prstGeom prst="rect">
            <a:avLst/>
          </a:prstGeom>
        </p:spPr>
        <p:txBody>
          <a:bodyPr vert="horz" lIns="91440" tIns="45720" rIns="0" bIns="45720" rtlCol="0" anchor="ctr"/>
          <a:lstStyle>
            <a:lvl1pPr algn="r">
              <a:defRPr sz="1100">
                <a:solidFill>
                  <a:schemeClr val="tx1"/>
                </a:solidFill>
              </a:defRPr>
            </a:lvl1pPr>
          </a:lstStyle>
          <a:p>
            <a:endParaRPr lang="en-GB">
              <a:solidFill>
                <a:srgbClr val="49345F"/>
              </a:solidFill>
            </a:endParaRPr>
          </a:p>
        </p:txBody>
      </p:sp>
      <p:sp>
        <p:nvSpPr>
          <p:cNvPr id="6" name="Slide Number Placeholder 5"/>
          <p:cNvSpPr>
            <a:spLocks noGrp="1"/>
          </p:cNvSpPr>
          <p:nvPr>
            <p:ph type="sldNum" sz="quarter" idx="4"/>
          </p:nvPr>
        </p:nvSpPr>
        <p:spPr>
          <a:xfrm>
            <a:off x="8077200" y="6539753"/>
            <a:ext cx="609600" cy="228600"/>
          </a:xfrm>
          <a:prstGeom prst="rect">
            <a:avLst/>
          </a:prstGeom>
        </p:spPr>
        <p:txBody>
          <a:bodyPr vert="horz" lIns="91440" tIns="45720" rIns="0" bIns="45720" rtlCol="0" anchor="ctr"/>
          <a:lstStyle>
            <a:lvl1pPr algn="r">
              <a:defRPr sz="1100">
                <a:solidFill>
                  <a:schemeClr val="tx1"/>
                </a:solidFill>
              </a:defRPr>
            </a:lvl1p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06002264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p:titleStyle>
    <p:body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1"/>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tx1"/>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tx1"/>
          </a:solidFill>
          <a:effectLst/>
          <a:latin typeface="+mn-lt"/>
          <a:ea typeface="+mn-ea"/>
          <a:cs typeface="+mn-cs"/>
        </a:defRPr>
      </a:lvl5pPr>
      <a:lvl6pPr marL="2057400" indent="-457200" algn="l" defTabSz="914400" rtl="0" eaLnBrk="1" latinLnBrk="0" hangingPunct="1">
        <a:spcBef>
          <a:spcPts val="1500"/>
        </a:spcBef>
        <a:buFont typeface="Century" pitchFamily="18" charset="0"/>
        <a:buChar char="…"/>
        <a:defRPr sz="1600" kern="1200">
          <a:solidFill>
            <a:schemeClr val="tx1"/>
          </a:solidFill>
          <a:latin typeface="+mn-lt"/>
          <a:ea typeface="+mn-ea"/>
          <a:cs typeface="+mn-cs"/>
        </a:defRPr>
      </a:lvl6pPr>
      <a:lvl7pPr marL="22860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7pPr>
      <a:lvl8pPr marL="2514600" indent="-457200" algn="l" defTabSz="914400" rtl="0" eaLnBrk="1" latinLnBrk="0" hangingPunct="1">
        <a:spcBef>
          <a:spcPts val="1500"/>
        </a:spcBef>
        <a:buFont typeface="Century" pitchFamily="18" charset="0"/>
        <a:buChar char="…"/>
        <a:defRPr sz="1600" kern="1200" baseline="0">
          <a:solidFill>
            <a:schemeClr val="tx1"/>
          </a:solidFill>
          <a:latin typeface="+mn-lt"/>
          <a:ea typeface="+mn-ea"/>
          <a:cs typeface="+mn-cs"/>
        </a:defRPr>
      </a:lvl8pPr>
      <a:lvl9pPr marL="27432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2133600" y="1600200"/>
            <a:ext cx="6553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21341" y="6539753"/>
            <a:ext cx="1828800" cy="228600"/>
          </a:xfrm>
          <a:prstGeom prst="rect">
            <a:avLst/>
          </a:prstGeom>
        </p:spPr>
        <p:txBody>
          <a:bodyPr vert="horz" lIns="0" tIns="45720" rIns="91440" bIns="45720" rtlCol="0" anchor="ctr"/>
          <a:lstStyle>
            <a:lvl1pPr algn="l">
              <a:defRPr sz="1100">
                <a:solidFill>
                  <a:schemeClr val="tx1"/>
                </a:solidFill>
              </a:defRPr>
            </a:lvl1p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3"/>
          </p:nvPr>
        </p:nvSpPr>
        <p:spPr>
          <a:xfrm>
            <a:off x="4343400" y="6539753"/>
            <a:ext cx="3657600" cy="228600"/>
          </a:xfrm>
          <a:prstGeom prst="rect">
            <a:avLst/>
          </a:prstGeom>
        </p:spPr>
        <p:txBody>
          <a:bodyPr vert="horz" lIns="91440" tIns="45720" rIns="0" bIns="45720" rtlCol="0" anchor="ctr"/>
          <a:lstStyle>
            <a:lvl1pPr algn="r">
              <a:defRPr sz="1100">
                <a:solidFill>
                  <a:schemeClr val="tx1"/>
                </a:solidFill>
              </a:defRPr>
            </a:lvl1pPr>
          </a:lstStyle>
          <a:p>
            <a:endParaRPr lang="en-GB">
              <a:solidFill>
                <a:srgbClr val="49345F"/>
              </a:solidFill>
            </a:endParaRPr>
          </a:p>
        </p:txBody>
      </p:sp>
      <p:sp>
        <p:nvSpPr>
          <p:cNvPr id="6" name="Slide Number Placeholder 5"/>
          <p:cNvSpPr>
            <a:spLocks noGrp="1"/>
          </p:cNvSpPr>
          <p:nvPr>
            <p:ph type="sldNum" sz="quarter" idx="4"/>
          </p:nvPr>
        </p:nvSpPr>
        <p:spPr>
          <a:xfrm>
            <a:off x="8077200" y="6539753"/>
            <a:ext cx="609600" cy="228600"/>
          </a:xfrm>
          <a:prstGeom prst="rect">
            <a:avLst/>
          </a:prstGeom>
        </p:spPr>
        <p:txBody>
          <a:bodyPr vert="horz" lIns="91440" tIns="45720" rIns="0" bIns="45720" rtlCol="0" anchor="ctr"/>
          <a:lstStyle>
            <a:lvl1pPr algn="r">
              <a:defRPr sz="1100">
                <a:solidFill>
                  <a:schemeClr val="tx1"/>
                </a:solidFill>
              </a:defRPr>
            </a:lvl1p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409062065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p:titleStyle>
    <p:body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1"/>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tx1"/>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tx1"/>
          </a:solidFill>
          <a:effectLst/>
          <a:latin typeface="+mn-lt"/>
          <a:ea typeface="+mn-ea"/>
          <a:cs typeface="+mn-cs"/>
        </a:defRPr>
      </a:lvl5pPr>
      <a:lvl6pPr marL="2057400" indent="-457200" algn="l" defTabSz="914400" rtl="0" eaLnBrk="1" latinLnBrk="0" hangingPunct="1">
        <a:spcBef>
          <a:spcPts val="1500"/>
        </a:spcBef>
        <a:buFont typeface="Century" pitchFamily="18" charset="0"/>
        <a:buChar char="…"/>
        <a:defRPr sz="1600" kern="1200">
          <a:solidFill>
            <a:schemeClr val="tx1"/>
          </a:solidFill>
          <a:latin typeface="+mn-lt"/>
          <a:ea typeface="+mn-ea"/>
          <a:cs typeface="+mn-cs"/>
        </a:defRPr>
      </a:lvl6pPr>
      <a:lvl7pPr marL="22860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7pPr>
      <a:lvl8pPr marL="2514600" indent="-457200" algn="l" defTabSz="914400" rtl="0" eaLnBrk="1" latinLnBrk="0" hangingPunct="1">
        <a:spcBef>
          <a:spcPts val="1500"/>
        </a:spcBef>
        <a:buFont typeface="Century" pitchFamily="18" charset="0"/>
        <a:buChar char="…"/>
        <a:defRPr sz="1600" kern="1200" baseline="0">
          <a:solidFill>
            <a:schemeClr val="tx1"/>
          </a:solidFill>
          <a:latin typeface="+mn-lt"/>
          <a:ea typeface="+mn-ea"/>
          <a:cs typeface="+mn-cs"/>
        </a:defRPr>
      </a:lvl8pPr>
      <a:lvl9pPr marL="27432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424097"/>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11626" name="Picture 5" descr="BESM7"/>
          <p:cNvPicPr>
            <a:picLocks noChangeAspect="1" noChangeArrowheads="1"/>
          </p:cNvPicPr>
          <p:nvPr/>
        </p:nvPicPr>
        <p:blipFill>
          <a:blip r:embed="rId3">
            <a:grayscl/>
            <a:biLevel thresh="50000"/>
          </a:blip>
          <a:srcRect/>
          <a:stretch>
            <a:fillRect/>
          </a:stretch>
        </p:blipFill>
        <p:spPr bwMode="auto">
          <a:xfrm>
            <a:off x="1295400" y="1066800"/>
            <a:ext cx="6248400" cy="5081588"/>
          </a:xfrm>
          <a:prstGeom prst="rect">
            <a:avLst/>
          </a:prstGeom>
          <a:noFill/>
          <a:ln w="57150" cmpd="thickThin">
            <a:noFill/>
            <a:miter lim="800000"/>
            <a:headEnd/>
            <a:tailEnd/>
          </a:ln>
        </p:spPr>
      </p:pic>
    </p:spTree>
    <p:extLst>
      <p:ext uri="{BB962C8B-B14F-4D97-AF65-F5344CB8AC3E}">
        <p14:creationId xmlns:p14="http://schemas.microsoft.com/office/powerpoint/2010/main" val="3524936830"/>
      </p:ext>
    </p:extLst>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09600" y="533400"/>
            <a:ext cx="6705600" cy="5909310"/>
          </a:xfrm>
          <a:prstGeom prst="rect">
            <a:avLst/>
          </a:prstGeom>
        </p:spPr>
        <p:txBody>
          <a:bodyPr wrap="square">
            <a:spAutoFit/>
          </a:bodyPr>
          <a:lstStyle/>
          <a:p>
            <a:pPr algn="just" rtl="1"/>
            <a:r>
              <a:rPr lang="fa-IR" b="1" dirty="0"/>
              <a:t>نظریه سنتی </a:t>
            </a:r>
            <a:endParaRPr lang="en-US" dirty="0"/>
          </a:p>
          <a:p>
            <a:pPr algn="just" rtl="1"/>
            <a:r>
              <a:rPr lang="fa-IR" dirty="0"/>
              <a:t>اساس این نظریه بر آن است که ساختار مطلوب سرمایه وجود دارد و می توان با استفاده از اهرم، ارزش شرکت را افزایش داد. در واقع این نظریه پیشنهاد می کند که شرکت میتواند هزینه سرمایه خود را از طریق افزایش میزان بدهی کاهش دهد. اگرچه سرمایه گذاران هزینه سهام عادی را افزایش می دهند اما این افزایش توسط منافع حاصل از کاربرد بدهی ارزان تر خنثی می شود. در حالیکه اهرم بیشتری به کار گرفته می شود، سرمایه گذاران هزینه سهام عادی را افزایش می دهند تا جایی که این افزایش، دیگر کاملا با منافع بدهی ارزان تر خنثی نمی شود. </a:t>
            </a:r>
            <a:r>
              <a:rPr lang="fa-IR" b="1" dirty="0"/>
              <a:t> </a:t>
            </a:r>
            <a:endParaRPr lang="en-US" dirty="0"/>
          </a:p>
          <a:p>
            <a:pPr algn="just" rtl="1"/>
            <a:r>
              <a:rPr lang="fa-IR" b="1" dirty="0"/>
              <a:t>نظریه سود عملیاتی(</a:t>
            </a:r>
            <a:r>
              <a:rPr lang="en-US" b="1" dirty="0"/>
              <a:t>NOI</a:t>
            </a:r>
            <a:r>
              <a:rPr lang="fa-IR" b="1" dirty="0"/>
              <a:t>)</a:t>
            </a:r>
            <a:endParaRPr lang="en-US" dirty="0"/>
          </a:p>
          <a:p>
            <a:pPr algn="just" rtl="1"/>
            <a:r>
              <a:rPr lang="fa-IR" dirty="0"/>
              <a:t>طبق نظریه سود عملیاتی، هزینه سرمایه شرکت در کل (یا نرخ سرمایه گذاری)، ارزش بازار بدهی و سهام منتشره آن، هر دو مستقل از درجه اهرم مورد استفاده شرکت می باشد. فرض اساسی این روش آن است که نرخ هزینه سرمایه شرکت در کل، صرفنظر از درجه اهرم، ثابت می باشد.</a:t>
            </a:r>
            <a:endParaRPr lang="en-US" dirty="0"/>
          </a:p>
          <a:p>
            <a:pPr algn="just" rtl="1"/>
            <a:r>
              <a:rPr lang="fa-IR" b="1" dirty="0"/>
              <a:t>نظریه سود خالص( </a:t>
            </a:r>
            <a:r>
              <a:rPr lang="en-US" b="1" dirty="0"/>
              <a:t>NI</a:t>
            </a:r>
            <a:r>
              <a:rPr lang="fa-IR" b="1" dirty="0"/>
              <a:t>)</a:t>
            </a:r>
            <a:endParaRPr lang="en-US" dirty="0"/>
          </a:p>
          <a:p>
            <a:pPr algn="just" rtl="1"/>
            <a:r>
              <a:rPr lang="fa-IR" dirty="0"/>
              <a:t>برخلاف نظریه سود عملیاتی، روش سود خالص مدعی است که هزینه سرمایه شرکت در کل و ارزش بازار آن، تحت تاثیر اهرم مورد استفاده شرکت قرار می گیرد و هزینه سرمایه شرکت در اثر استفاده از بدهی کاهش یافته و در واقع ارزش شرکت افزایش می یابد.</a:t>
            </a:r>
            <a:endParaRPr lang="en-US" dirty="0"/>
          </a:p>
        </p:txBody>
      </p:sp>
    </p:spTree>
    <p:extLst>
      <p:ext uri="{BB962C8B-B14F-4D97-AF65-F5344CB8AC3E}">
        <p14:creationId xmlns:p14="http://schemas.microsoft.com/office/powerpoint/2010/main" val="424315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5800" y="457200"/>
            <a:ext cx="6553200" cy="6124754"/>
          </a:xfrm>
          <a:prstGeom prst="rect">
            <a:avLst/>
          </a:prstGeom>
        </p:spPr>
        <p:txBody>
          <a:bodyPr wrap="square">
            <a:spAutoFit/>
          </a:bodyPr>
          <a:lstStyle/>
          <a:p>
            <a:pPr algn="just" rtl="1"/>
            <a:r>
              <a:rPr lang="fa-IR" sz="1400" b="1" dirty="0"/>
              <a:t>نظریه های مدرن</a:t>
            </a:r>
            <a:endParaRPr lang="en-US" sz="1400" dirty="0"/>
          </a:p>
          <a:p>
            <a:pPr algn="just" rtl="1"/>
            <a:r>
              <a:rPr lang="fa-IR" sz="1400" dirty="0"/>
              <a:t>نظریه های مدرن را میتوان در چهار گروه زیر طبقه بندی کرد:</a:t>
            </a:r>
            <a:endParaRPr lang="en-US" sz="1400" dirty="0"/>
          </a:p>
          <a:p>
            <a:pPr lvl="0" algn="just" rtl="1"/>
            <a:r>
              <a:rPr lang="fa-IR" sz="1400" dirty="0"/>
              <a:t>نظریه مودیگلیانی و میلر</a:t>
            </a:r>
            <a:endParaRPr lang="en-US" sz="1400" dirty="0"/>
          </a:p>
          <a:p>
            <a:pPr lvl="0" algn="just" rtl="1"/>
            <a:r>
              <a:rPr lang="fa-IR" sz="1400" dirty="0"/>
              <a:t>نظریه داد و ستد</a:t>
            </a:r>
            <a:endParaRPr lang="en-US" sz="1400" dirty="0"/>
          </a:p>
          <a:p>
            <a:pPr lvl="0" algn="just" rtl="1"/>
            <a:r>
              <a:rPr lang="fa-IR" sz="1400" dirty="0"/>
              <a:t>نظریه سلسله مراتبی</a:t>
            </a:r>
            <a:endParaRPr lang="en-US" sz="1400" dirty="0"/>
          </a:p>
          <a:p>
            <a:pPr lvl="0" algn="just" rtl="1"/>
            <a:r>
              <a:rPr lang="fa-IR" sz="1400" dirty="0"/>
              <a:t>نظریه اطلاعات نامتقارن یا </a:t>
            </a:r>
            <a:r>
              <a:rPr lang="fa-IR" sz="1400" dirty="0" smtClean="0"/>
              <a:t>هشداردهنده</a:t>
            </a:r>
          </a:p>
          <a:p>
            <a:pPr lvl="0" algn="just" rtl="1"/>
            <a:endParaRPr lang="en-US" sz="1400" dirty="0"/>
          </a:p>
          <a:p>
            <a:pPr algn="just" rtl="1"/>
            <a:r>
              <a:rPr lang="fa-IR" sz="1400" b="1" dirty="0"/>
              <a:t>نظریه مودیگلیانی و میلر</a:t>
            </a:r>
            <a:endParaRPr lang="en-US" sz="1400" dirty="0"/>
          </a:p>
          <a:p>
            <a:pPr algn="just" rtl="1"/>
            <a:r>
              <a:rPr lang="fa-IR" sz="1400" dirty="0"/>
              <a:t>این دو پژوهشگر ثابت کردند که با وجود مجموعه ای از مفروضات محدود کننده و با صرفنظر کردن از مالیات ها و هزینه های قرارداد، خط مشی تامین مالی شرکت بر ارزش جاری بازار شرکت بی تاثیر است. در نتیجه با فرض عدم وجود مالیات، هزینه سرمایه شرکت تحت تاثیر ساختار سرمایه قرار نمی گیرد و بنابراین، ساختار سرمایه اثری بر ارزش شرکت ندارد</a:t>
            </a:r>
            <a:r>
              <a:rPr lang="fa-IR" sz="1400" dirty="0" smtClean="0"/>
              <a:t>.</a:t>
            </a:r>
          </a:p>
          <a:p>
            <a:pPr algn="just" rtl="1"/>
            <a:r>
              <a:rPr lang="fa-IR" sz="1400" b="1" dirty="0"/>
              <a:t>نظریه داد و ستد</a:t>
            </a:r>
            <a:endParaRPr lang="en-US" sz="1400" dirty="0"/>
          </a:p>
          <a:p>
            <a:pPr algn="just" rtl="1"/>
            <a:r>
              <a:rPr lang="fa-IR" sz="1400" dirty="0"/>
              <a:t>با افزودن هزینه های بحران مالی و نمایندگی بر مدل مودیگلیانی و میلر، مدلی به نام داد و ستد ساختار سرمایه متولد می شود. در این مدل، ساختار سرمایه مطلوب از طریق داد و ستد بین منافع حاصل از وام (سپر مالیاتی حاصل از بهره) و هزینه های وام ( هزینه های بحران مالی و نمایندگی ) تعیین می شود.</a:t>
            </a:r>
            <a:endParaRPr lang="en-US" sz="1400" dirty="0"/>
          </a:p>
          <a:p>
            <a:pPr algn="just" rtl="1"/>
            <a:r>
              <a:rPr lang="fa-IR" sz="1400" b="1" dirty="0"/>
              <a:t>نظریه سلسله مراتبی</a:t>
            </a:r>
            <a:endParaRPr lang="en-US" sz="1400" dirty="0"/>
          </a:p>
          <a:p>
            <a:pPr algn="just" rtl="1"/>
            <a:r>
              <a:rPr lang="fa-IR" sz="1400" dirty="0"/>
              <a:t>دونالدسون بر اساس مطالعات تجربی گوردون بیان می کند که، شرکت ها برای تامین مالی از یک سلسله مراتب استفاده می کنند. بدین ترتیب که ابتدا از سود انباشته، سپس از وام استفاد می کنند ودر نهایت سهام انتشار می دهند. </a:t>
            </a:r>
            <a:endParaRPr lang="en-US" sz="1400" dirty="0"/>
          </a:p>
          <a:p>
            <a:pPr algn="just" rtl="1"/>
            <a:r>
              <a:rPr lang="fa-IR" sz="1400" b="1" dirty="0"/>
              <a:t>نظریه اطلاعات نامتقارن یا هشداردهنده</a:t>
            </a:r>
            <a:endParaRPr lang="en-US" sz="1400" dirty="0"/>
          </a:p>
          <a:p>
            <a:pPr algn="just" rtl="1"/>
            <a:r>
              <a:rPr lang="fa-IR" sz="1400" dirty="0"/>
              <a:t>مایزر بیان می دارد که در مدل داد و ستد یک فرض اصلی وجود دارد مبنی بر اینکه همه نیروهای فعال در بازار دارای انتظارات همگون هستند و آن بدین معنی است که اولا همه نیروهای فعال دارای اطلاعات همانند می باشند و ثانیا هر تغییری در سود عملیاتی جنبه کاملا تصادفی دارد.</a:t>
            </a:r>
            <a:endParaRPr lang="en-US" sz="1400" dirty="0"/>
          </a:p>
          <a:p>
            <a:pPr algn="just" rtl="1"/>
            <a:endParaRPr lang="en-US" sz="1400" dirty="0"/>
          </a:p>
        </p:txBody>
      </p:sp>
    </p:spTree>
    <p:extLst>
      <p:ext uri="{BB962C8B-B14F-4D97-AF65-F5344CB8AC3E}">
        <p14:creationId xmlns:p14="http://schemas.microsoft.com/office/powerpoint/2010/main" val="213823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678" y="685800"/>
            <a:ext cx="6705600" cy="5509200"/>
          </a:xfrm>
          <a:prstGeom prst="rect">
            <a:avLst/>
          </a:prstGeom>
        </p:spPr>
        <p:txBody>
          <a:bodyPr wrap="square">
            <a:spAutoFit/>
          </a:bodyPr>
          <a:lstStyle/>
          <a:p>
            <a:pPr algn="just" rtl="1"/>
            <a:r>
              <a:rPr lang="fa-IR" sz="1600" b="1" dirty="0"/>
              <a:t>نظریه­های نوین ساختار </a:t>
            </a:r>
            <a:r>
              <a:rPr lang="fa-IR" sz="1600" b="1" dirty="0" smtClean="0"/>
              <a:t>سرمایه</a:t>
            </a:r>
          </a:p>
          <a:p>
            <a:pPr algn="just" rtl="1"/>
            <a:endParaRPr lang="en-US" sz="1600" dirty="0"/>
          </a:p>
          <a:p>
            <a:pPr algn="just" rtl="1"/>
            <a:r>
              <a:rPr lang="fa-IR" sz="1600" b="1" dirty="0"/>
              <a:t>1- نظریه توازن ایستا</a:t>
            </a:r>
            <a:endParaRPr lang="en-US" sz="1600" dirty="0"/>
          </a:p>
          <a:p>
            <a:pPr algn="just" rtl="1"/>
            <a:r>
              <a:rPr lang="fa-IR" sz="1600" dirty="0"/>
              <a:t>در نظریه توازن ایستا فرض می شود شرکت یک نسبت بدهی مطلوب را تعیین کرده و به سوی آن حرکت میکند. عمده ترین منافع و هزینه های تامین مالی از طریق بدهی عبارت است از مالیات و هزینه های نمایندگی. به عبارت دیگر شرکت ها هزینه های بحران مالی خود را با استفاده از صرفه جویی های مالیاتی حاصل از بدهی ها متعادل میکنند.</a:t>
            </a:r>
            <a:endParaRPr lang="en-US" sz="1600" dirty="0"/>
          </a:p>
          <a:p>
            <a:pPr algn="just" rtl="1"/>
            <a:r>
              <a:rPr lang="fa-IR" sz="1600" b="1" dirty="0"/>
              <a:t>2- نظریه ترجیحی</a:t>
            </a:r>
            <a:endParaRPr lang="en-US" sz="1600" dirty="0"/>
          </a:p>
          <a:p>
            <a:pPr algn="just" rtl="1"/>
            <a:r>
              <a:rPr lang="fa-IR" sz="1600" dirty="0"/>
              <a:t>در نظریه ترجیحی، شرکت ها تامین مالی داخلی را به تامین مالی خارجی ترجیح میدهند و نسبت بدهی مطلوب و مشخصی برای شرکتها وجود ندارد. یعنی ابتدا از محل سود انباشته تامین مالی میکنند، اگرمنابع داخلی تکافو نکرد از محل بدهی کم ریسک و سپس بدهی پر ریسک تامین مالی میکنند، در صورتی که استقراض تکافو نکند و به منابع مالی بیشتری نیاز باشد به انتشار سهام مبادرت می­ورزند.</a:t>
            </a:r>
            <a:endParaRPr lang="en-US" sz="1600" dirty="0"/>
          </a:p>
          <a:p>
            <a:pPr algn="just" rtl="1"/>
            <a:r>
              <a:rPr lang="fa-IR" sz="1600" b="1" dirty="0"/>
              <a:t>3- نظریه زمان­بندی بازار</a:t>
            </a:r>
            <a:endParaRPr lang="en-US" sz="1600" dirty="0"/>
          </a:p>
          <a:p>
            <a:pPr algn="just" rtl="1"/>
            <a:r>
              <a:rPr lang="fa-IR" sz="1600" dirty="0"/>
              <a:t>" ساختار سرمایه در اثر نتایج فعالیت­های گذشته و زمان­بندی ارائه یا انتشار اوراق جدید شکل می گیرد."</a:t>
            </a:r>
            <a:endParaRPr lang="en-US" sz="1600" dirty="0"/>
          </a:p>
          <a:p>
            <a:pPr algn="just" rtl="1"/>
            <a:r>
              <a:rPr lang="fa-IR" sz="1600" dirty="0"/>
              <a:t>این نظریه در متون مالی به طور فراوان مورد استفاده قرار می گیرد. بر اساس نظریه زمان بندی بازار، شرکت ها پس از افزایش قیمت سهام به انتشار سهام روی می آورند زیرا در این شرایط بازار بدهی، نقش مهمی را در تصمیمات ساختار سرمایه شرکت ایفا می کند.</a:t>
            </a:r>
            <a:endParaRPr lang="en-US" sz="1600" dirty="0"/>
          </a:p>
        </p:txBody>
      </p:sp>
      <p:pic>
        <p:nvPicPr>
          <p:cNvPr id="15" name="Picture 3" descr="C:\Documents and Settings\Computer Javad\Desktop\surreyrealtor-app-icon1.png">
            <a:hlinkClick r:id="rId2"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33" b="-9033"/>
          <a:stretch/>
        </p:blipFill>
        <p:spPr bwMode="auto">
          <a:xfrm>
            <a:off x="609600" y="6041050"/>
            <a:ext cx="486441" cy="584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3942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0" y="914400"/>
            <a:ext cx="6629400" cy="4524315"/>
          </a:xfrm>
          <a:prstGeom prst="rect">
            <a:avLst/>
          </a:prstGeom>
        </p:spPr>
        <p:txBody>
          <a:bodyPr wrap="square">
            <a:spAutoFit/>
          </a:bodyPr>
          <a:lstStyle/>
          <a:p>
            <a:pPr algn="just" rtl="1"/>
            <a:r>
              <a:rPr lang="fa-IR" b="1" dirty="0"/>
              <a:t>نواقص بازار </a:t>
            </a:r>
            <a:r>
              <a:rPr lang="fa-IR" b="1" dirty="0" smtClean="0"/>
              <a:t>سرمایه</a:t>
            </a:r>
          </a:p>
          <a:p>
            <a:pPr algn="just" rtl="1"/>
            <a:endParaRPr lang="en-US" dirty="0"/>
          </a:p>
          <a:p>
            <a:pPr algn="just" rtl="1"/>
            <a:r>
              <a:rPr lang="fa-IR" b="1" dirty="0"/>
              <a:t>1) هزینه های ورشکستگی</a:t>
            </a:r>
            <a:endParaRPr lang="en-US" dirty="0"/>
          </a:p>
          <a:p>
            <a:pPr algn="just" rtl="1"/>
            <a:r>
              <a:rPr lang="fa-IR" dirty="0"/>
              <a:t>یکی از نواقص مهم تاثیرگذار بر ساختار سرمایه هزینه های ورشکستگی است. هزینه ورشکستگی به هزینه هایی اطلاق می شود که باعث قرار گرفتن شرکت در تنگنای مالی و در نتیجه ورشکستگی آن می شود. در بازار سرمایه کامل، هیچ هزینه وابسته به ورشکستگی وجود ندارد. اما در دنیای واقعی در رابطه با ورشکستگی هزینه های قابل ملاحظه ای وجود دارد</a:t>
            </a:r>
            <a:r>
              <a:rPr lang="fa-IR" dirty="0" smtClean="0"/>
              <a:t>.</a:t>
            </a:r>
          </a:p>
          <a:p>
            <a:pPr algn="just" rtl="1"/>
            <a:endParaRPr lang="en-US" dirty="0"/>
          </a:p>
          <a:p>
            <a:pPr algn="just" rtl="1"/>
            <a:r>
              <a:rPr lang="fa-IR" b="1" dirty="0"/>
              <a:t>2) هزینه های نمایندگی</a:t>
            </a:r>
            <a:endParaRPr lang="en-US" dirty="0"/>
          </a:p>
          <a:p>
            <a:pPr algn="just" rtl="1"/>
            <a:r>
              <a:rPr lang="fa-IR" dirty="0"/>
              <a:t>بستانکاران و اعتبار دهندگان معمولاً مایلند راه هایی برای به کنترل درآوردن سهامداران به منظور جلوگیری از ضایع شدن حقوق خود در شرکت اعمال کنند. اعمال چنین شیوه هایی مستلزم هزینه است که یکی از اشکال هزینه های نمایندگی است.</a:t>
            </a:r>
            <a:endParaRPr lang="en-US" dirty="0"/>
          </a:p>
          <a:p>
            <a:pPr algn="just" rtl="1"/>
            <a:r>
              <a:rPr lang="fa-IR" dirty="0"/>
              <a:t> </a:t>
            </a:r>
            <a:endParaRPr lang="en-US" dirty="0"/>
          </a:p>
        </p:txBody>
      </p:sp>
    </p:spTree>
    <p:extLst>
      <p:ext uri="{BB962C8B-B14F-4D97-AF65-F5344CB8AC3E}">
        <p14:creationId xmlns:p14="http://schemas.microsoft.com/office/powerpoint/2010/main" val="6000571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609600"/>
            <a:ext cx="6652634" cy="4708981"/>
          </a:xfrm>
          <a:prstGeom prst="rect">
            <a:avLst/>
          </a:prstGeom>
        </p:spPr>
        <p:txBody>
          <a:bodyPr wrap="square">
            <a:spAutoFit/>
          </a:bodyPr>
          <a:lstStyle/>
          <a:p>
            <a:pPr algn="just" rtl="1"/>
            <a:r>
              <a:rPr lang="fa-IR" sz="2000" b="1" dirty="0"/>
              <a:t>خودآزمایی فصل </a:t>
            </a:r>
            <a:r>
              <a:rPr lang="fa-IR" sz="2000" b="1" dirty="0" smtClean="0"/>
              <a:t>سوم</a:t>
            </a:r>
          </a:p>
          <a:p>
            <a:pPr algn="just" rtl="1"/>
            <a:endParaRPr lang="en-US" sz="2000" dirty="0"/>
          </a:p>
          <a:p>
            <a:pPr marL="342900" lvl="0" indent="-342900" algn="just" rtl="1">
              <a:buFont typeface="Arial" panose="020B0604020202020204" pitchFamily="34" charset="0"/>
              <a:buChar char="•"/>
            </a:pPr>
            <a:r>
              <a:rPr lang="fa-IR" sz="2000" dirty="0"/>
              <a:t> ساختار سرمایه را تعریف کنید.</a:t>
            </a:r>
            <a:endParaRPr lang="en-US" sz="2000" dirty="0"/>
          </a:p>
          <a:p>
            <a:pPr marL="342900" lvl="0" indent="-342900" algn="just" rtl="1">
              <a:buFont typeface="Arial" panose="020B0604020202020204" pitchFamily="34" charset="0"/>
              <a:buChar char="•"/>
            </a:pPr>
            <a:r>
              <a:rPr lang="fa-IR" sz="2000" dirty="0"/>
              <a:t> تفاوت­های ساختار سرمایه و ساختار تأمین مالی را بنویسید.</a:t>
            </a:r>
            <a:endParaRPr lang="en-US" sz="2000" dirty="0"/>
          </a:p>
          <a:p>
            <a:pPr marL="342900" lvl="0" indent="-342900" algn="just" rtl="1">
              <a:buFont typeface="Arial" panose="020B0604020202020204" pitchFamily="34" charset="0"/>
              <a:buChar char="•"/>
            </a:pPr>
            <a:r>
              <a:rPr lang="fa-IR" sz="2000" dirty="0"/>
              <a:t> ساختار سرمایه بهینه چیست؟</a:t>
            </a:r>
            <a:endParaRPr lang="en-US" sz="2000" dirty="0"/>
          </a:p>
          <a:p>
            <a:pPr marL="342900" lvl="0" indent="-342900" algn="just" rtl="1">
              <a:buFont typeface="Arial" panose="020B0604020202020204" pitchFamily="34" charset="0"/>
              <a:buChar char="•"/>
            </a:pPr>
            <a:r>
              <a:rPr lang="fa-IR" sz="2000" dirty="0"/>
              <a:t> عوامل مختلف تاثیرگذار بر ساختار سرمایه را توضیح دهید.</a:t>
            </a:r>
            <a:endParaRPr lang="en-US" sz="2000" dirty="0"/>
          </a:p>
          <a:p>
            <a:pPr marL="342900" lvl="0" indent="-342900" algn="just" rtl="1">
              <a:buFont typeface="Arial" panose="020B0604020202020204" pitchFamily="34" charset="0"/>
              <a:buChar char="•"/>
            </a:pPr>
            <a:r>
              <a:rPr lang="fa-IR" sz="2000" dirty="0"/>
              <a:t> نظریه­های ساختار سرمایه را توضیح دهید.</a:t>
            </a:r>
            <a:endParaRPr lang="en-US" sz="2000" dirty="0"/>
          </a:p>
          <a:p>
            <a:pPr marL="342900" lvl="0" indent="-342900" algn="just" rtl="1">
              <a:buFont typeface="Arial" panose="020B0604020202020204" pitchFamily="34" charset="0"/>
              <a:buChar char="•"/>
            </a:pPr>
            <a:r>
              <a:rPr lang="fa-IR" sz="2000" dirty="0"/>
              <a:t> نواقص بازار سرمایه را توضیح دهید.</a:t>
            </a:r>
            <a:endParaRPr lang="en-US" sz="2000" dirty="0"/>
          </a:p>
          <a:p>
            <a:pPr marL="342900" lvl="0" indent="-342900" algn="just" rtl="1">
              <a:buFont typeface="Arial" panose="020B0604020202020204" pitchFamily="34" charset="0"/>
              <a:buChar char="•"/>
            </a:pPr>
            <a:r>
              <a:rPr lang="fa-IR" sz="2000" dirty="0"/>
              <a:t> از نظریه­های نوین ساختار سرمایه، نظریه توازن ایستا را توضیح دهید.</a:t>
            </a:r>
            <a:endParaRPr lang="en-US" sz="2000" dirty="0"/>
          </a:p>
          <a:p>
            <a:pPr marL="342900" lvl="0" indent="-342900" algn="just" rtl="1">
              <a:buFont typeface="Arial" panose="020B0604020202020204" pitchFamily="34" charset="0"/>
              <a:buChar char="•"/>
            </a:pPr>
            <a:r>
              <a:rPr lang="fa-IR" sz="2000" dirty="0"/>
              <a:t> مفهوم نظریه ترجیحی در نظریه­های نوین ساختار سرمایه چیست؟</a:t>
            </a:r>
            <a:endParaRPr lang="en-US" sz="2000" dirty="0"/>
          </a:p>
          <a:p>
            <a:pPr marL="342900" lvl="0" indent="-342900" algn="just" rtl="1">
              <a:buFont typeface="Arial" panose="020B0604020202020204" pitchFamily="34" charset="0"/>
              <a:buChar char="•"/>
            </a:pPr>
            <a:r>
              <a:rPr lang="fa-IR" sz="2000" dirty="0"/>
              <a:t> نظریه زمان­بندی بازار به چه مفهومی است؟</a:t>
            </a:r>
            <a:endParaRPr lang="en-US" sz="2000" dirty="0"/>
          </a:p>
          <a:p>
            <a:pPr algn="just" rtl="1"/>
            <a:r>
              <a:rPr lang="fa-IR" sz="2000" dirty="0"/>
              <a:t> </a:t>
            </a:r>
            <a:endParaRPr lang="en-US" sz="2000" dirty="0">
              <a:effectLst/>
            </a:endParaRPr>
          </a:p>
        </p:txBody>
      </p:sp>
    </p:spTree>
    <p:extLst>
      <p:ext uri="{BB962C8B-B14F-4D97-AF65-F5344CB8AC3E}">
        <p14:creationId xmlns:p14="http://schemas.microsoft.com/office/powerpoint/2010/main" val="38983411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133600"/>
            <a:ext cx="6400800" cy="457200"/>
          </a:xfrm>
        </p:spPr>
        <p:txBody>
          <a:bodyPr>
            <a:noAutofit/>
          </a:bodyPr>
          <a:lstStyle/>
          <a:p>
            <a:r>
              <a:rPr lang="fa-IR" sz="4000" b="1" i="1" dirty="0" smtClean="0">
                <a:solidFill>
                  <a:schemeClr val="accent4">
                    <a:lumMod val="60000"/>
                    <a:lumOff val="40000"/>
                  </a:schemeClr>
                </a:solidFill>
                <a:effectLst>
                  <a:outerShdw blurRad="38100" dist="38100" dir="2700000" algn="tl">
                    <a:srgbClr val="000000">
                      <a:alpha val="43137"/>
                    </a:srgbClr>
                  </a:outerShdw>
                </a:effectLst>
                <a:cs typeface="B Fantezy" pitchFamily="2" charset="-78"/>
              </a:rPr>
              <a:t>برایتان </a:t>
            </a:r>
            <a:r>
              <a:rPr lang="fa-IR" sz="4000" b="1" i="1" dirty="0">
                <a:solidFill>
                  <a:schemeClr val="accent4">
                    <a:lumMod val="60000"/>
                    <a:lumOff val="40000"/>
                  </a:schemeClr>
                </a:solidFill>
                <a:effectLst>
                  <a:outerShdw blurRad="38100" dist="38100" dir="2700000" algn="tl">
                    <a:srgbClr val="000000">
                      <a:alpha val="43137"/>
                    </a:srgbClr>
                  </a:outerShdw>
                </a:effectLst>
                <a:cs typeface="B Fantezy" pitchFamily="2" charset="-78"/>
              </a:rPr>
              <a:t>آرزو دارم</a:t>
            </a:r>
            <a:r>
              <a:rPr lang="fa-IR" sz="4000" b="1" dirty="0">
                <a:solidFill>
                  <a:schemeClr val="accent4">
                    <a:lumMod val="60000"/>
                    <a:lumOff val="40000"/>
                  </a:schemeClr>
                </a:solidFill>
                <a:effectLst>
                  <a:outerShdw blurRad="38100" dist="38100" dir="2700000" algn="tl">
                    <a:srgbClr val="000000">
                      <a:alpha val="43137"/>
                    </a:srgbClr>
                  </a:outerShdw>
                </a:effectLst>
                <a:cs typeface="B Fantezy" pitchFamily="2" charset="-78"/>
              </a:rPr>
              <a:t/>
            </a:r>
            <a:br>
              <a:rPr lang="fa-IR" sz="4000" b="1" dirty="0">
                <a:solidFill>
                  <a:schemeClr val="accent4">
                    <a:lumMod val="60000"/>
                    <a:lumOff val="40000"/>
                  </a:schemeClr>
                </a:solidFill>
                <a:effectLst>
                  <a:outerShdw blurRad="38100" dist="38100" dir="2700000" algn="tl">
                    <a:srgbClr val="000000">
                      <a:alpha val="43137"/>
                    </a:srgbClr>
                  </a:outerShdw>
                </a:effectLst>
                <a:cs typeface="B Fantezy" pitchFamily="2" charset="-78"/>
              </a:rPr>
            </a:br>
            <a:endParaRPr lang="en-US" sz="4000" b="1" dirty="0">
              <a:solidFill>
                <a:schemeClr val="accent4">
                  <a:lumMod val="60000"/>
                  <a:lumOff val="40000"/>
                </a:schemeClr>
              </a:solidFill>
              <a:effectLst>
                <a:outerShdw blurRad="38100" dist="38100" dir="2700000" algn="tl">
                  <a:srgbClr val="000000">
                    <a:alpha val="43137"/>
                  </a:srgbClr>
                </a:outerShdw>
              </a:effectLst>
              <a:cs typeface="B Fantezy" pitchFamily="2" charset="-78"/>
            </a:endParaRPr>
          </a:p>
        </p:txBody>
      </p:sp>
      <p:sp>
        <p:nvSpPr>
          <p:cNvPr id="3" name="Content Placeholder 2"/>
          <p:cNvSpPr>
            <a:spLocks noGrp="1"/>
          </p:cNvSpPr>
          <p:nvPr>
            <p:ph idx="1"/>
          </p:nvPr>
        </p:nvSpPr>
        <p:spPr>
          <a:xfrm>
            <a:off x="1752600" y="2057400"/>
            <a:ext cx="6400800" cy="3048001"/>
          </a:xfrm>
        </p:spPr>
        <p:txBody>
          <a:bodyPr>
            <a:noAutofit/>
          </a:bodyPr>
          <a:lstStyle/>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که نور نازک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قلبتان٬ </a:t>
            </a: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به تاریکی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نیامیزد</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که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چشمانتان٬به </a:t>
            </a: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زیبایی ببیند زندگی ها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را</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چو باران٬آبی و زیبا</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ببارید٬شادمانه </a:t>
            </a: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روی گرد غم</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به دور از دل گرفتن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ها</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algn="ctr" rtl="1"/>
            <a:endParaRPr lang="en-US"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p:txBody>
      </p:sp>
      <p:pic>
        <p:nvPicPr>
          <p:cNvPr id="1026" name="Picture 2" descr="http://t2.gstatic.com/images?q=tbn:ANd9GcSeWTioNcUVLjln1sR_rwKpBB12wprk_sHCTlrz0OZ0mwGmz1i_BQ"/>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748145" y="3505200"/>
            <a:ext cx="2209800" cy="1905000"/>
          </a:xfrm>
          <a:prstGeom prst="rect">
            <a:avLst/>
          </a:prstGeom>
          <a:ln>
            <a:noFill/>
          </a:ln>
          <a:effectLst>
            <a:reflection blurRad="6350" stA="52000" endA="300" endPos="35000" dir="5400000" sy="-100000" algn="bl" rotWithShape="0"/>
            <a:softEdge rad="63500"/>
          </a:effectLst>
          <a:scene3d>
            <a:camera prst="isometricOffAxis1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4097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95069"/>
            <a:ext cx="9144000" cy="5466112"/>
          </a:xfrm>
          <a:prstGeom prst="rect">
            <a:avLst/>
          </a:prstGeom>
        </p:spPr>
        <p:txBody>
          <a:bodyPr wrap="square">
            <a:spAutoFit/>
          </a:bodyPr>
          <a:lstStyle/>
          <a:p>
            <a:pPr lvl="0" algn="ctr" rtl="1">
              <a:spcBef>
                <a:spcPct val="20000"/>
              </a:spcBef>
            </a:pPr>
            <a:endParaRPr lang="fa-IR" sz="1900" dirty="0">
              <a:solidFill>
                <a:prstClr val="white"/>
              </a:solidFill>
              <a:latin typeface="Century Gothic"/>
              <a:cs typeface="B Titr" pitchFamily="2" charset="-78"/>
            </a:endParaRPr>
          </a:p>
          <a:p>
            <a:pPr lvl="0" algn="ctr" rtl="1">
              <a:spcBef>
                <a:spcPct val="20000"/>
              </a:spcBef>
            </a:pPr>
            <a:endParaRPr lang="fa-IR" sz="1900" dirty="0">
              <a:solidFill>
                <a:prstClr val="white"/>
              </a:solidFill>
              <a:latin typeface="Century Gothic"/>
              <a:cs typeface="B Titr" pitchFamily="2" charset="-78"/>
            </a:endParaRPr>
          </a:p>
          <a:p>
            <a:pPr lvl="0" algn="ctr" rtl="1">
              <a:spcBef>
                <a:spcPct val="20000"/>
              </a:spcBef>
            </a:pPr>
            <a:endParaRPr lang="fa-IR" sz="2400" dirty="0">
              <a:solidFill>
                <a:prstClr val="white"/>
              </a:solidFill>
              <a:latin typeface="Century Gothic"/>
              <a:cs typeface="B Titr" pitchFamily="2" charset="-78"/>
            </a:endParaRPr>
          </a:p>
          <a:p>
            <a:pPr lvl="0" algn="ctr" rtl="1">
              <a:spcBef>
                <a:spcPct val="20000"/>
              </a:spcBef>
            </a:pPr>
            <a:endParaRPr lang="fa-IR" sz="1900" dirty="0">
              <a:solidFill>
                <a:prstClr val="white"/>
              </a:solidFill>
              <a:latin typeface="Century Gothic"/>
              <a:cs typeface="B Titr" pitchFamily="2" charset="-78"/>
            </a:endParaRPr>
          </a:p>
          <a:p>
            <a:pPr lvl="0" algn="ctr" rtl="1">
              <a:spcBef>
                <a:spcPct val="20000"/>
              </a:spcBef>
            </a:pPr>
            <a:r>
              <a:rPr lang="fa-IR" dirty="0" smtClean="0">
                <a:latin typeface="Century Gothic"/>
                <a:cs typeface="B Titr" pitchFamily="2" charset="-78"/>
              </a:rPr>
              <a:t>دانشگاه فنی و حرفه ای دختران ارومیه</a:t>
            </a:r>
            <a:endParaRPr lang="fa-IR" dirty="0">
              <a:latin typeface="Century Gothic"/>
              <a:cs typeface="B Titr" pitchFamily="2" charset="-78"/>
            </a:endParaRPr>
          </a:p>
          <a:p>
            <a:pPr lvl="0" algn="ctr" rtl="1">
              <a:spcBef>
                <a:spcPct val="20000"/>
              </a:spcBef>
            </a:pPr>
            <a:endParaRPr lang="fa-IR" sz="1900" dirty="0" smtClean="0">
              <a:latin typeface="Century Gothic"/>
              <a:cs typeface="B Titr" pitchFamily="2" charset="-78"/>
            </a:endParaRPr>
          </a:p>
          <a:p>
            <a:pPr lvl="0" algn="ctr" rtl="1">
              <a:spcBef>
                <a:spcPct val="20000"/>
              </a:spcBef>
            </a:pPr>
            <a:r>
              <a:rPr lang="fa-IR" dirty="0">
                <a:latin typeface="Century Gothic"/>
                <a:cs typeface="B Titr" pitchFamily="2" charset="-78"/>
              </a:rPr>
              <a:t>جلسه </a:t>
            </a:r>
            <a:r>
              <a:rPr lang="fa-IR" dirty="0" smtClean="0">
                <a:latin typeface="Century Gothic"/>
                <a:cs typeface="B Titr" pitchFamily="2" charset="-78"/>
              </a:rPr>
              <a:t>پنجم مدیریت </a:t>
            </a:r>
            <a:r>
              <a:rPr lang="fa-IR" dirty="0" smtClean="0">
                <a:latin typeface="Century Gothic"/>
                <a:cs typeface="B Titr" pitchFamily="2" charset="-78"/>
              </a:rPr>
              <a:t>مالی 2</a:t>
            </a:r>
            <a:endParaRPr lang="fa-IR" dirty="0">
              <a:latin typeface="Century Gothic"/>
              <a:cs typeface="B Titr" pitchFamily="2" charset="-78"/>
            </a:endParaRPr>
          </a:p>
          <a:p>
            <a:pPr lvl="0" algn="ctr" rtl="1">
              <a:spcBef>
                <a:spcPct val="20000"/>
              </a:spcBef>
            </a:pPr>
            <a:endParaRPr lang="fa-IR" sz="2000" dirty="0">
              <a:latin typeface="Century Gothic"/>
            </a:endParaRPr>
          </a:p>
          <a:p>
            <a:pPr lvl="0" algn="ctr" rtl="1">
              <a:spcBef>
                <a:spcPct val="20000"/>
              </a:spcBef>
              <a:spcAft>
                <a:spcPts val="600"/>
              </a:spcAft>
            </a:pPr>
            <a:r>
              <a:rPr lang="fa-IR" sz="1700" dirty="0">
                <a:latin typeface="Century Gothic"/>
                <a:cs typeface="B Titr" pitchFamily="2" charset="-78"/>
              </a:rPr>
              <a:t>موضوع :</a:t>
            </a:r>
          </a:p>
          <a:p>
            <a:pPr algn="ctr" rtl="1">
              <a:lnSpc>
                <a:spcPct val="115000"/>
              </a:lnSpc>
            </a:pPr>
            <a:r>
              <a:rPr lang="fa-IR" sz="2400" b="1" dirty="0" smtClean="0">
                <a:latin typeface="BLotus"/>
                <a:ea typeface="Calibri"/>
                <a:cs typeface="B Titr" panose="00000700000000000000" pitchFamily="2" charset="-78"/>
              </a:rPr>
              <a:t>«</a:t>
            </a:r>
            <a:r>
              <a:rPr lang="fa-IR" sz="2400" b="1" dirty="0" smtClean="0">
                <a:cs typeface="B Titr" panose="00000700000000000000" pitchFamily="2" charset="-78"/>
              </a:rPr>
              <a:t>ساختار سرمایه</a:t>
            </a:r>
            <a:r>
              <a:rPr lang="ar-SA" sz="2400" b="1" dirty="0" smtClean="0">
                <a:latin typeface="BLotus"/>
                <a:ea typeface="Calibri"/>
                <a:cs typeface="B Titr" panose="00000700000000000000" pitchFamily="2" charset="-78"/>
              </a:rPr>
              <a:t>»</a:t>
            </a:r>
            <a:endParaRPr lang="en-US" dirty="0">
              <a:latin typeface="Calibri"/>
              <a:ea typeface="Calibri"/>
              <a:cs typeface="B Titr" panose="00000700000000000000" pitchFamily="2" charset="-78"/>
            </a:endParaRPr>
          </a:p>
          <a:p>
            <a:pPr lvl="0" algn="ctr" rtl="1">
              <a:spcBef>
                <a:spcPct val="20000"/>
              </a:spcBef>
            </a:pPr>
            <a:endParaRPr lang="fa-IR" sz="2800" dirty="0">
              <a:latin typeface="Century Gothic"/>
              <a:cs typeface="B Tir" panose="00000400000000000000" pitchFamily="2" charset="-78"/>
            </a:endParaRPr>
          </a:p>
          <a:p>
            <a:pPr lvl="0" algn="ctr" rtl="1">
              <a:spcBef>
                <a:spcPct val="20000"/>
              </a:spcBef>
            </a:pPr>
            <a:r>
              <a:rPr lang="fa-IR" sz="1600" dirty="0" smtClean="0">
                <a:latin typeface="Century Gothic"/>
                <a:cs typeface="B Titr" pitchFamily="2" charset="-78"/>
              </a:rPr>
              <a:t>مدرس: مهسا تقی پور</a:t>
            </a:r>
            <a:endParaRPr lang="fa-IR" sz="1600" dirty="0">
              <a:latin typeface="Century Gothic"/>
              <a:cs typeface="B Titr" pitchFamily="2" charset="-78"/>
            </a:endParaRPr>
          </a:p>
          <a:p>
            <a:pPr lvl="0" algn="ctr" rtl="1">
              <a:spcBef>
                <a:spcPct val="20000"/>
              </a:spcBef>
            </a:pPr>
            <a:endParaRPr lang="fa-IR" sz="1600" dirty="0">
              <a:latin typeface="Century Gothic"/>
              <a:cs typeface="B Titr" pitchFamily="2" charset="-78"/>
            </a:endParaRPr>
          </a:p>
          <a:p>
            <a:pPr lvl="0" algn="ctr" rtl="1">
              <a:spcBef>
                <a:spcPct val="20000"/>
              </a:spcBef>
            </a:pPr>
            <a:endParaRPr lang="fa-IR" sz="2000" dirty="0">
              <a:latin typeface="Century Gothic"/>
              <a:cs typeface="B Titr" pitchFamily="2" charset="-78"/>
            </a:endParaRPr>
          </a:p>
          <a:p>
            <a:pPr lvl="0" algn="ctr" rtl="1">
              <a:spcBef>
                <a:spcPct val="20000"/>
              </a:spcBef>
            </a:pPr>
            <a:r>
              <a:rPr lang="fa-IR" sz="1400" dirty="0">
                <a:latin typeface="Century Gothic"/>
                <a:cs typeface="B Titr" pitchFamily="2" charset="-78"/>
              </a:rPr>
              <a:t>زمستان </a:t>
            </a:r>
            <a:r>
              <a:rPr lang="en-US" sz="1400" dirty="0">
                <a:latin typeface="Century Gothic"/>
                <a:cs typeface="B Titr" pitchFamily="2" charset="-78"/>
              </a:rPr>
              <a:t>1398</a:t>
            </a:r>
          </a:p>
        </p:txBody>
      </p:sp>
    </p:spTree>
    <p:extLst>
      <p:ext uri="{BB962C8B-B14F-4D97-AF65-F5344CB8AC3E}">
        <p14:creationId xmlns:p14="http://schemas.microsoft.com/office/powerpoint/2010/main" val="1829459609"/>
      </p:ext>
    </p:extLst>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5702" y="354504"/>
            <a:ext cx="5715000" cy="1107996"/>
          </a:xfrm>
          <a:prstGeom prst="rect">
            <a:avLst/>
          </a:prstGeom>
          <a:noFill/>
        </p:spPr>
        <p:txBody>
          <a:bodyPr wrap="square" rtlCol="1">
            <a:spAutoFit/>
          </a:bodyPr>
          <a:lstStyle/>
          <a:p>
            <a:pPr algn="ctr"/>
            <a:r>
              <a:rPr lang="fa-IR" sz="6600" b="1" dirty="0" smtClean="0">
                <a:latin typeface="IranNastaliq" panose="02020505000000020003" pitchFamily="18" charset="0"/>
                <a:cs typeface="IranNastaliq" panose="02020505000000020003" pitchFamily="18" charset="0"/>
              </a:rPr>
              <a:t>فهرست مطالب</a:t>
            </a:r>
            <a:endParaRPr lang="fa-IR" sz="6600" b="1" dirty="0">
              <a:latin typeface="IranNastaliq" panose="02020505000000020003" pitchFamily="18" charset="0"/>
              <a:cs typeface="IranNastaliq" panose="02020505000000020003" pitchFamily="18" charset="0"/>
            </a:endParaRPr>
          </a:p>
        </p:txBody>
      </p:sp>
      <p:sp>
        <p:nvSpPr>
          <p:cNvPr id="11" name="Rounded Rectangle 10">
            <a:hlinkClick r:id="rId3" action="ppaction://hlinksldjump"/>
          </p:cNvPr>
          <p:cNvSpPr/>
          <p:nvPr/>
        </p:nvSpPr>
        <p:spPr>
          <a:xfrm>
            <a:off x="1066800" y="2414973"/>
            <a:ext cx="5358111" cy="540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lvl="0" algn="r" rtl="1"/>
            <a:r>
              <a:rPr lang="fa-IR" sz="1600" b="1" dirty="0" smtClean="0">
                <a:solidFill>
                  <a:schemeClr val="bg1"/>
                </a:solidFill>
              </a:rPr>
              <a:t>2- </a:t>
            </a:r>
            <a:r>
              <a:rPr lang="fa-IR" sz="1600" dirty="0" smtClean="0"/>
              <a:t>شناخت </a:t>
            </a:r>
            <a:r>
              <a:rPr lang="fa-IR" sz="1600" dirty="0"/>
              <a:t>عوامل مختلف تاثیرگذار بر ساختار سرمایه</a:t>
            </a:r>
            <a:endParaRPr lang="en-US" sz="1600" dirty="0"/>
          </a:p>
        </p:txBody>
      </p:sp>
      <p:sp>
        <p:nvSpPr>
          <p:cNvPr id="12" name="Rounded Rectangle 11">
            <a:hlinkClick r:id="" action="ppaction://noaction"/>
          </p:cNvPr>
          <p:cNvSpPr/>
          <p:nvPr/>
        </p:nvSpPr>
        <p:spPr>
          <a:xfrm>
            <a:off x="1066800" y="2978857"/>
            <a:ext cx="5358111" cy="540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lvl="0" algn="r" rtl="1"/>
            <a:r>
              <a:rPr lang="fa-IR" sz="1600" b="1" dirty="0" smtClean="0">
                <a:solidFill>
                  <a:schemeClr val="bg1"/>
                </a:solidFill>
              </a:rPr>
              <a:t>3- </a:t>
            </a:r>
            <a:r>
              <a:rPr lang="fa-IR" sz="1600" dirty="0"/>
              <a:t>آشنایی با تئوری­های ساختار سرمایه</a:t>
            </a:r>
            <a:endParaRPr lang="en-US" sz="1600" dirty="0"/>
          </a:p>
        </p:txBody>
      </p:sp>
      <p:sp>
        <p:nvSpPr>
          <p:cNvPr id="14" name="Rounded Rectangle 13">
            <a:hlinkClick r:id="" action="ppaction://noaction"/>
          </p:cNvPr>
          <p:cNvSpPr/>
          <p:nvPr/>
        </p:nvSpPr>
        <p:spPr>
          <a:xfrm>
            <a:off x="1066800" y="3518857"/>
            <a:ext cx="5358111" cy="540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lvl="0" algn="r" rtl="1"/>
            <a:r>
              <a:rPr lang="fa-IR" sz="1600" b="1" dirty="0" smtClean="0">
                <a:solidFill>
                  <a:schemeClr val="bg1"/>
                </a:solidFill>
              </a:rPr>
              <a:t>4- </a:t>
            </a:r>
            <a:r>
              <a:rPr lang="fa-IR" sz="1600" dirty="0"/>
              <a:t>آشنایی با نواقص ساختار سرمایه</a:t>
            </a:r>
            <a:endParaRPr lang="en-US" sz="1600" dirty="0"/>
          </a:p>
        </p:txBody>
      </p:sp>
      <p:sp>
        <p:nvSpPr>
          <p:cNvPr id="15" name="Rounded Rectangle 14">
            <a:hlinkClick r:id="" action="ppaction://noaction"/>
          </p:cNvPr>
          <p:cNvSpPr/>
          <p:nvPr/>
        </p:nvSpPr>
        <p:spPr>
          <a:xfrm>
            <a:off x="1066800" y="4072487"/>
            <a:ext cx="5358111" cy="540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en-US" sz="1000" b="1" dirty="0" smtClean="0">
              <a:solidFill>
                <a:schemeClr val="tx1"/>
              </a:solidFill>
            </a:endParaRPr>
          </a:p>
          <a:p>
            <a:pPr lvl="0" algn="r" rtl="1"/>
            <a:r>
              <a:rPr lang="fa-IR" sz="1600" b="1" dirty="0" smtClean="0">
                <a:solidFill>
                  <a:schemeClr val="bg1"/>
                </a:solidFill>
              </a:rPr>
              <a:t>5- </a:t>
            </a:r>
            <a:r>
              <a:rPr lang="fa-IR" sz="1600" dirty="0"/>
              <a:t>آشنایی با ترکیب مناسب ساختار سرمایه</a:t>
            </a:r>
            <a:endParaRPr lang="en-US" sz="1600" dirty="0"/>
          </a:p>
          <a:p>
            <a:pPr algn="r"/>
            <a:endParaRPr lang="fa-IR" sz="1000" b="1" dirty="0" smtClean="0">
              <a:solidFill>
                <a:schemeClr val="tx1"/>
              </a:solidFill>
            </a:endParaRPr>
          </a:p>
        </p:txBody>
      </p:sp>
      <p:sp>
        <p:nvSpPr>
          <p:cNvPr id="13" name="Rounded Rectangle 12">
            <a:hlinkClick r:id="rId4" action="ppaction://hlinksldjump"/>
          </p:cNvPr>
          <p:cNvSpPr/>
          <p:nvPr/>
        </p:nvSpPr>
        <p:spPr>
          <a:xfrm>
            <a:off x="1066800" y="1847230"/>
            <a:ext cx="5358111" cy="540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lvl="0" algn="r" rtl="1"/>
            <a:r>
              <a:rPr lang="fa-IR" sz="1600" b="1" dirty="0" smtClean="0">
                <a:solidFill>
                  <a:schemeClr val="bg1"/>
                </a:solidFill>
              </a:rPr>
              <a:t>1- </a:t>
            </a:r>
            <a:r>
              <a:rPr lang="fa-IR" sz="1600" dirty="0"/>
              <a:t>آشنایی با ساختار سرمایه </a:t>
            </a:r>
            <a:endParaRPr lang="en-US" sz="1600" dirty="0"/>
          </a:p>
        </p:txBody>
      </p:sp>
      <p:sp>
        <p:nvSpPr>
          <p:cNvPr id="9" name="Rounded Rectangle 8">
            <a:hlinkClick r:id="rId3" action="ppaction://hlinksldjump"/>
          </p:cNvPr>
          <p:cNvSpPr/>
          <p:nvPr/>
        </p:nvSpPr>
        <p:spPr>
          <a:xfrm>
            <a:off x="1066799" y="4612487"/>
            <a:ext cx="5358111" cy="540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r" rtl="1"/>
            <a:r>
              <a:rPr lang="fa-IR" sz="1600" b="1" dirty="0" smtClean="0">
                <a:solidFill>
                  <a:schemeClr val="bg1"/>
                </a:solidFill>
              </a:rPr>
              <a:t>6- </a:t>
            </a:r>
            <a:r>
              <a:rPr lang="fa-IR" sz="1600" dirty="0"/>
              <a:t>آشنایی با دلایل استفاده از ساختار سرمایه </a:t>
            </a:r>
            <a:r>
              <a:rPr lang="fa-IR" sz="1600" dirty="0" smtClean="0"/>
              <a:t>متنوع</a:t>
            </a:r>
            <a:endParaRPr lang="en-US" sz="1600" dirty="0"/>
          </a:p>
        </p:txBody>
      </p:sp>
    </p:spTree>
    <p:extLst>
      <p:ext uri="{BB962C8B-B14F-4D97-AF65-F5344CB8AC3E}">
        <p14:creationId xmlns:p14="http://schemas.microsoft.com/office/powerpoint/2010/main" val="17845915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8754" y="1219200"/>
            <a:ext cx="6570246" cy="5016758"/>
          </a:xfrm>
          <a:prstGeom prst="rect">
            <a:avLst/>
          </a:prstGeom>
        </p:spPr>
        <p:txBody>
          <a:bodyPr wrap="square">
            <a:spAutoFit/>
          </a:bodyPr>
          <a:lstStyle/>
          <a:p>
            <a:pPr algn="just" rtl="1"/>
            <a:r>
              <a:rPr lang="fa-IR" sz="2000" dirty="0"/>
              <a:t>سرمایه، بخش اصلی مربوط به فعالیت­های واحد تجاری است که مقدار آن با توجه به اندازه و ماهیت هر واحد تجاری متغیر است. سرمایه را می­توان با کمک منابع مختلف افزایش داد. اگر شرکت سطح مناسب و معقولی از سرمایه را دارا باشد، قادر است سود بالایی را کسب نموده و به دنبال آن سود بیش تری را در اختیار سهامداران قرار دهد. </a:t>
            </a:r>
            <a:endParaRPr lang="en-US" sz="2000" dirty="0"/>
          </a:p>
          <a:p>
            <a:pPr algn="just" rtl="1"/>
            <a:r>
              <a:rPr lang="fa-IR" sz="2000" dirty="0"/>
              <a:t>به ترکیب منابع مالی گوناگون هر شرکت، ساختار سرمایه میگویند. در بررسی ساختار سرمایه شرکتها تلاش میشود تا ترکیب منابع مالی مختلف مورد استفاده آنها در تامین مالی فعالیتها وسرمایه گذاریهای مورد نیاز تبیین شود. هدف از تعیین ساختار سرمایه مشخص کردن ترکیب منابع مالی هر شرکت به منظور بیشینه سازی ثروت سهامداران است. ساختار سرمایه یک شرکت ترکیبی از بدهی های کوتاه مدت، بدهی های بلند مدت و حقوق صاحبان سهام می باشد که به وسیله آن دارایی های شرکت تامین مالی شده است که شامل اقلام سمت چپ ترازنامه می باشد.</a:t>
            </a:r>
            <a:endParaRPr lang="en-US" sz="2000" dirty="0"/>
          </a:p>
        </p:txBody>
      </p:sp>
      <p:sp>
        <p:nvSpPr>
          <p:cNvPr id="5" name="Rounded Rectangle 4"/>
          <p:cNvSpPr/>
          <p:nvPr/>
        </p:nvSpPr>
        <p:spPr>
          <a:xfrm>
            <a:off x="2696577" y="280286"/>
            <a:ext cx="2514600" cy="637846"/>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fa-IR" sz="4000" dirty="0" smtClean="0">
                <a:solidFill>
                  <a:prstClr val="black"/>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مقدمه</a:t>
            </a:r>
            <a:endParaRPr lang="fa-IR" sz="4000" dirty="0">
              <a:solidFill>
                <a:prstClr val="black"/>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1765633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914400"/>
            <a:ext cx="7239000" cy="2308324"/>
          </a:xfrm>
          <a:prstGeom prst="rect">
            <a:avLst/>
          </a:prstGeom>
        </p:spPr>
        <p:txBody>
          <a:bodyPr wrap="square">
            <a:spAutoFit/>
          </a:bodyPr>
          <a:lstStyle/>
          <a:p>
            <a:pPr algn="just" rtl="1"/>
            <a:r>
              <a:rPr lang="fa-IR" b="1" dirty="0"/>
              <a:t>تعاریف ساختار سرمایه</a:t>
            </a:r>
            <a:endParaRPr lang="en-US" dirty="0"/>
          </a:p>
          <a:p>
            <a:pPr algn="just" rtl="1"/>
            <a:r>
              <a:rPr lang="fa-IR" dirty="0"/>
              <a:t>تعاریف زیر به وضوح مفهوم و هدف ساختار سرمایه را توضیح می­دهند:</a:t>
            </a:r>
            <a:endParaRPr lang="en-US" dirty="0"/>
          </a:p>
          <a:p>
            <a:pPr algn="just" rtl="1"/>
            <a:r>
              <a:rPr lang="fa-IR" dirty="0"/>
              <a:t>براساس تعریف گرستنبگ ساختار سرمایه شرکت اشاره دارد به «ساختاری از منابع مالی که شامل کلیه­ی منابع بلندمدت سرمایه است». جیمز نیز ساختار سرمایه را «ترکیبی از تأمین منابع بلندمدت که شامل بدهی­ها، سهام ممتاز و سهام عادی شرکت است»، می­داند. براساس تعریف پرزانا چاندرا در رابطه با ساختار سرمایه «ترکیب منابع تأمین مالی شرکت شامل سهام عادی، سهام ممتاز و اوراق بدهی می باشد</a:t>
            </a:r>
            <a:r>
              <a:rPr lang="fa-IR" dirty="0" smtClean="0"/>
              <a:t>».</a:t>
            </a:r>
            <a:endParaRPr lang="en-US" dirty="0"/>
          </a:p>
        </p:txBody>
      </p:sp>
      <p:sp>
        <p:nvSpPr>
          <p:cNvPr id="9" name="Rectangle 8"/>
          <p:cNvSpPr/>
          <p:nvPr/>
        </p:nvSpPr>
        <p:spPr>
          <a:xfrm>
            <a:off x="326265" y="3657600"/>
            <a:ext cx="7220803" cy="1938992"/>
          </a:xfrm>
          <a:prstGeom prst="rect">
            <a:avLst/>
          </a:prstGeom>
        </p:spPr>
        <p:txBody>
          <a:bodyPr wrap="square">
            <a:spAutoFit/>
          </a:bodyPr>
          <a:lstStyle/>
          <a:p>
            <a:pPr algn="just" rtl="1"/>
            <a:r>
              <a:rPr lang="fa-IR" sz="2000" b="1" dirty="0"/>
              <a:t>ساختار سرمایه بهینه</a:t>
            </a:r>
            <a:endParaRPr lang="en-US" sz="2000" dirty="0"/>
          </a:p>
          <a:p>
            <a:pPr algn="just" rtl="1"/>
            <a:r>
              <a:rPr lang="fa-IR" sz="2000" dirty="0"/>
              <a:t>ساختار سرمایه بهینه، ساختار سرمایه­ای است که در آن میانگین موزن هزینه سرمایه در حداقل بوده، بنابراین ارزش شرکت در بالاترین حد است. ساختار سرمایه بهینه را می­توان یک ساختار سرمایه با ترکیب سهام و بدهی تعریف نمود که به حداکثر کردن ارزش شرکت منتهی می­شود.</a:t>
            </a:r>
            <a:endParaRPr lang="en-US" sz="2000" dirty="0"/>
          </a:p>
        </p:txBody>
      </p:sp>
    </p:spTree>
    <p:extLst>
      <p:ext uri="{BB962C8B-B14F-4D97-AF65-F5344CB8AC3E}">
        <p14:creationId xmlns:p14="http://schemas.microsoft.com/office/powerpoint/2010/main" val="21144476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7162800" cy="3970318"/>
          </a:xfrm>
          <a:prstGeom prst="rect">
            <a:avLst/>
          </a:prstGeom>
        </p:spPr>
        <p:txBody>
          <a:bodyPr wrap="square">
            <a:spAutoFit/>
          </a:bodyPr>
          <a:lstStyle/>
          <a:p>
            <a:pPr algn="just" rtl="1"/>
            <a:r>
              <a:rPr lang="fa-IR" b="1" dirty="0"/>
              <a:t>اهداف ساختار سرمایه </a:t>
            </a:r>
            <a:endParaRPr lang="en-US" dirty="0"/>
          </a:p>
          <a:p>
            <a:pPr algn="just" rtl="1"/>
            <a:r>
              <a:rPr lang="fa-IR" dirty="0"/>
              <a:t>تصمیم­گیری پیرامون ساختار سرمایه بهینه به دو هدف مهم زیر کمک می­کند:</a:t>
            </a:r>
            <a:endParaRPr lang="en-US" dirty="0"/>
          </a:p>
          <a:p>
            <a:pPr algn="just" rtl="1"/>
            <a:r>
              <a:rPr lang="fa-IR" dirty="0"/>
              <a:t>الف) حداکثر کردن ارزش شرکت</a:t>
            </a:r>
            <a:endParaRPr lang="en-US" dirty="0"/>
          </a:p>
          <a:p>
            <a:pPr lvl="0" algn="just" rtl="1"/>
            <a:r>
              <a:rPr lang="fa-IR" dirty="0"/>
              <a:t>حداقل کردن هزینه ساختار </a:t>
            </a:r>
            <a:r>
              <a:rPr lang="fa-IR" dirty="0" smtClean="0"/>
              <a:t>سرمایه</a:t>
            </a:r>
          </a:p>
          <a:p>
            <a:pPr lvl="0" algn="just" rtl="1"/>
            <a:endParaRPr lang="en-US" dirty="0"/>
          </a:p>
          <a:p>
            <a:pPr algn="just" rtl="1"/>
            <a:r>
              <a:rPr lang="fa-IR" b="1" dirty="0"/>
              <a:t>اشکال ساختار سرمایه</a:t>
            </a:r>
            <a:endParaRPr lang="en-US" dirty="0"/>
          </a:p>
          <a:p>
            <a:pPr algn="just" rtl="1"/>
            <a:r>
              <a:rPr lang="fa-IR" dirty="0"/>
              <a:t>الگوی ساختار سرمایه از شرکتی به شرکت دیگر می­تواند متفاوت و دسترسی به آن متغیر باشد. به طور معمول، اشکال زیر ساختار سرمایه رایج در عمل است:</a:t>
            </a:r>
            <a:endParaRPr lang="en-US" dirty="0"/>
          </a:p>
          <a:p>
            <a:pPr algn="just" rtl="1"/>
            <a:r>
              <a:rPr lang="fa-IR" dirty="0"/>
              <a:t>• فقط سهام سرمایه</a:t>
            </a:r>
            <a:endParaRPr lang="en-US" dirty="0"/>
          </a:p>
          <a:p>
            <a:pPr algn="just" rtl="1"/>
            <a:r>
              <a:rPr lang="fa-IR" dirty="0"/>
              <a:t>• سهام سرمایه و سهام ممتاز</a:t>
            </a:r>
            <a:endParaRPr lang="en-US" dirty="0"/>
          </a:p>
          <a:p>
            <a:pPr algn="just" rtl="1"/>
            <a:r>
              <a:rPr lang="fa-IR" dirty="0"/>
              <a:t>• سهام سرمایه و اوراق قرضه</a:t>
            </a:r>
            <a:endParaRPr lang="en-US" dirty="0"/>
          </a:p>
          <a:p>
            <a:pPr algn="just" rtl="1"/>
            <a:r>
              <a:rPr lang="fa-IR" dirty="0"/>
              <a:t>•سهام سرمایه، سهام ممتاز و اوراق قرضه</a:t>
            </a:r>
            <a:endParaRPr lang="en-US" dirty="0">
              <a:effectLst/>
            </a:endParaRPr>
          </a:p>
        </p:txBody>
      </p:sp>
    </p:spTree>
    <p:extLst>
      <p:ext uri="{BB962C8B-B14F-4D97-AF65-F5344CB8AC3E}">
        <p14:creationId xmlns:p14="http://schemas.microsoft.com/office/powerpoint/2010/main" val="10944797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p:cTn id="39"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 calcmode="lin" valueType="num">
                                      <p:cBhvr>
                                        <p:cTn id="47"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2">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p:cTn id="55"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
                                            <p:txEl>
                                              <p:pRg st="9" end="9"/>
                                            </p:txEl>
                                          </p:spTgt>
                                        </p:tgtEl>
                                        <p:attrNameLst>
                                          <p:attrName>style.visibility</p:attrName>
                                        </p:attrNameLst>
                                      </p:cBhvr>
                                      <p:to>
                                        <p:strVal val="visible"/>
                                      </p:to>
                                    </p:set>
                                    <p:anim calcmode="lin" valueType="num">
                                      <p:cBhvr>
                                        <p:cTn id="71"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74" dur="1000"/>
                                        <p:tgtEl>
                                          <p:spTgt spid="2">
                                            <p:txEl>
                                              <p:pRg st="9" end="9"/>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2">
                                            <p:txEl>
                                              <p:pRg st="10" end="10"/>
                                            </p:txEl>
                                          </p:spTgt>
                                        </p:tgtEl>
                                        <p:attrNameLst>
                                          <p:attrName>style.visibility</p:attrName>
                                        </p:attrNameLst>
                                      </p:cBhvr>
                                      <p:to>
                                        <p:strVal val="visible"/>
                                      </p:to>
                                    </p:set>
                                    <p:anim calcmode="lin" valueType="num">
                                      <p:cBhvr>
                                        <p:cTn id="79"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80"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81"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82"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462" y="685800"/>
            <a:ext cx="7490138" cy="5262979"/>
          </a:xfrm>
          <a:prstGeom prst="rect">
            <a:avLst/>
          </a:prstGeom>
        </p:spPr>
        <p:txBody>
          <a:bodyPr wrap="square">
            <a:spAutoFit/>
          </a:bodyPr>
          <a:lstStyle/>
          <a:p>
            <a:pPr algn="just" rtl="1"/>
            <a:r>
              <a:rPr lang="fa-IR" sz="1400" b="1" dirty="0"/>
              <a:t>عوامل داخلی مؤثر بر ساختار سرمایه </a:t>
            </a:r>
            <a:endParaRPr lang="fa-IR" sz="1400" b="1" dirty="0" smtClean="0"/>
          </a:p>
          <a:p>
            <a:pPr algn="just" rtl="1"/>
            <a:endParaRPr lang="en-US" sz="1400" dirty="0"/>
          </a:p>
          <a:p>
            <a:pPr algn="just" rtl="1"/>
            <a:r>
              <a:rPr lang="ar-SA" sz="1400" dirty="0"/>
              <a:t>عواملی است که از داخل شرکت بر تصميمات ساختار سرمايه تأثير می گذارند. برخی از مهمترين اين عوامل عبارتند از:</a:t>
            </a:r>
            <a:endParaRPr lang="en-US" sz="1400" dirty="0"/>
          </a:p>
          <a:p>
            <a:pPr algn="just" rtl="1"/>
            <a:r>
              <a:rPr lang="ar-SA" sz="1400" b="1" dirty="0"/>
              <a:t>1- </a:t>
            </a:r>
            <a:r>
              <a:rPr lang="ar-SA" sz="1400" b="1" u="sng" dirty="0"/>
              <a:t>اندازه­ شرکت</a:t>
            </a:r>
            <a:r>
              <a:rPr lang="ar-SA" sz="1400" dirty="0"/>
              <a:t>: </a:t>
            </a:r>
            <a:r>
              <a:rPr lang="fa-IR" sz="1400" dirty="0"/>
              <a:t>تحقیقات نشان داده است که </a:t>
            </a:r>
            <a:r>
              <a:rPr lang="ar-SA" sz="1400" dirty="0"/>
              <a:t>بين اندازه­ شرکت و ساختار سرمايه رابطه­ مثبت و معنی­داری وجود دارد. اثرات اندازه­ شرکت بر اهرم را می­توان در ابعاد گوناگون بيان کرد؛ شرکت­های کوچک، اهرم بالاتر را در لحظه­ تجديد تأمين مالی انتخاب می­کنند تا تکرار تجديد تأمين مالی کمتر را جبران کنند، اما زمان­های انتظار بين تجديد تأمين مالی طولانی­تر است. در چرخه­ تأمين مالی رابطه­ بين اهرم و اندازه­ شرکت، منفی است. از این رو، انبوهی از شرکت­های بدون اهرم وجود دارد که با کنترل اين شرکت ها، رابطه­ اندازه و اهرم، منفی می­شود.</a:t>
            </a:r>
            <a:endParaRPr lang="en-US" sz="1400" dirty="0"/>
          </a:p>
          <a:p>
            <a:pPr algn="just" rtl="1"/>
            <a:r>
              <a:rPr lang="ar-SA" sz="1400" b="1" dirty="0"/>
              <a:t>2- </a:t>
            </a:r>
            <a:r>
              <a:rPr lang="ar-SA" sz="1400" b="1" u="sng" dirty="0"/>
              <a:t>سطح اطمينان مديريت</a:t>
            </a:r>
            <a:r>
              <a:rPr lang="ar-SA" sz="1400" b="1" dirty="0"/>
              <a:t>:</a:t>
            </a:r>
            <a:r>
              <a:rPr lang="ar-SA" sz="1400" dirty="0"/>
              <a:t> سطح اطمينان مديريت در تصميمات تأمين مالی شرکت بسيار حائز اهميت است. هنگامی که اطمينان مديريت بالاست، شرکت بدهی بيشتری ايجاد می­کند. </a:t>
            </a:r>
            <a:endParaRPr lang="en-US" sz="1400" dirty="0"/>
          </a:p>
          <a:p>
            <a:pPr algn="just" rtl="1"/>
            <a:r>
              <a:rPr lang="ar-SA" sz="1400" b="1" dirty="0"/>
              <a:t>3- </a:t>
            </a:r>
            <a:r>
              <a:rPr lang="ar-SA" sz="1400" b="1" u="sng" dirty="0"/>
              <a:t>فرصت­های رشد</a:t>
            </a:r>
            <a:r>
              <a:rPr lang="ar-SA" sz="1400" dirty="0"/>
              <a:t>: با فرض بازار سرمايه کامل، ارزش هر شرکت از ساختار سرمايه مستقل است؛ اما با درنظر گرفتن فرصت های رشد، وضعيت های متفاوتی رخ می دهد. در شرکت هایی با رشد بالا، اهرم با ارزش شرکت رابطه معکوس دارد و در شرکت­هایی با رشد پايين، اهرم با ارزش شرکت رابطه­ مستقيمی دارد.</a:t>
            </a:r>
            <a:endParaRPr lang="en-US" sz="1400" dirty="0"/>
          </a:p>
          <a:p>
            <a:pPr algn="just" rtl="1"/>
            <a:r>
              <a:rPr lang="ar-SA" sz="1400" b="1" dirty="0"/>
              <a:t>4- </a:t>
            </a:r>
            <a:r>
              <a:rPr lang="ar-SA" sz="1400" b="1" u="sng" dirty="0"/>
              <a:t>هزينه­های تحقيق و توسعه</a:t>
            </a:r>
            <a:r>
              <a:rPr lang="ar-SA" sz="1400" dirty="0"/>
              <a:t>: هزينه­ های تحقيق و توسعه، ارزش شرکت را بیشتر می­کند، در حاليکه هزينه ­های نمايندگی، ارزش را کاهش می­دهد. نکته­ قابل توجه اين است که حتی با وجود بالا بودن هزینه­های نمایندگی نیز، هزينه­ های تحقيق و توسعه، ارزش شرکت را اضافه می­کند. از این رو، شرکت­ها با هزينه­ نمايندگی و هزينه­ های تحقيق و توسعه­ بالا، با فرضيه­ کنترل بدهی مواجه هستند.</a:t>
            </a:r>
            <a:endParaRPr lang="en-US" sz="1400" dirty="0"/>
          </a:p>
          <a:p>
            <a:pPr algn="just" rtl="1"/>
            <a:r>
              <a:rPr lang="ar-SA" sz="1400" b="1" dirty="0"/>
              <a:t>5- </a:t>
            </a:r>
            <a:r>
              <a:rPr lang="ar-SA" sz="1400" b="1" u="sng" dirty="0"/>
              <a:t>حجم فروش</a:t>
            </a:r>
            <a:r>
              <a:rPr lang="ar-SA" sz="1400" b="1" dirty="0"/>
              <a:t>:</a:t>
            </a:r>
            <a:r>
              <a:rPr lang="ar-SA" sz="1400" dirty="0"/>
              <a:t> الگوی ساختار سرمایه شرکت­های پذيرفته شده در بورس اوراق بهادار هر کشوری، معمولاً تابع مستقيم متغيرهايی نظير ميزان دارايی­های ثابت شرکت، حجم فروش شرکت و سودآوری آن می باشد</a:t>
            </a:r>
            <a:r>
              <a:rPr lang="en-US" sz="1400" dirty="0"/>
              <a:t> </a:t>
            </a:r>
            <a:r>
              <a:rPr lang="fa-IR" sz="1400" dirty="0"/>
              <a:t>هزینه­های نمایندگی به هزینه­های متحمل شده شرکت اشاره دارد که به مدیران منتخب مالکان پرداخت شده یا تخصیص می­یابد.</a:t>
            </a:r>
            <a:endParaRPr lang="en-US" sz="1400" dirty="0"/>
          </a:p>
        </p:txBody>
      </p:sp>
    </p:spTree>
    <p:extLst>
      <p:ext uri="{BB962C8B-B14F-4D97-AF65-F5344CB8AC3E}">
        <p14:creationId xmlns:p14="http://schemas.microsoft.com/office/powerpoint/2010/main" val="24088495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444" y="457200"/>
            <a:ext cx="7300356" cy="5847755"/>
          </a:xfrm>
          <a:prstGeom prst="rect">
            <a:avLst/>
          </a:prstGeom>
        </p:spPr>
        <p:txBody>
          <a:bodyPr wrap="square">
            <a:spAutoFit/>
          </a:bodyPr>
          <a:lstStyle/>
          <a:p>
            <a:pPr algn="just" rtl="1"/>
            <a:r>
              <a:rPr lang="ar-SA" sz="1700" b="1" dirty="0"/>
              <a:t>عوامل خارجی مؤثر بر ساختار سرمایه </a:t>
            </a:r>
            <a:endParaRPr lang="fa-IR" sz="1700" b="1" dirty="0" smtClean="0"/>
          </a:p>
          <a:p>
            <a:pPr algn="just" rtl="1"/>
            <a:endParaRPr lang="en-US" sz="1700" dirty="0"/>
          </a:p>
          <a:p>
            <a:pPr algn="just" rtl="1"/>
            <a:r>
              <a:rPr lang="ar-SA" sz="1700" dirty="0"/>
              <a:t>اين عوامل نشأت گرفته از محيط بيرونی شرکت است که بر تصميمات ساختار سرمايه تأثير می­گذارد. برخی از مهمترين اين عوامل عبارتند از:</a:t>
            </a:r>
            <a:endParaRPr lang="en-US" sz="1700" dirty="0"/>
          </a:p>
          <a:p>
            <a:pPr algn="just" rtl="1"/>
            <a:r>
              <a:rPr lang="ar-SA" sz="1700" b="1" dirty="0"/>
              <a:t>1- بدهی محیط زیست:</a:t>
            </a:r>
            <a:r>
              <a:rPr lang="ar-SA" sz="1700" dirty="0"/>
              <a:t> برخی کشورها، قوانينی را وضع کرده­اند که شرکت­های آلوده­کننده، </a:t>
            </a:r>
            <a:r>
              <a:rPr lang="ar-SA" sz="1700" dirty="0" smtClean="0"/>
              <a:t>ملزم</a:t>
            </a:r>
            <a:r>
              <a:rPr lang="fa-IR" sz="1700" dirty="0" smtClean="0"/>
              <a:t> </a:t>
            </a:r>
            <a:r>
              <a:rPr lang="ar-SA" sz="1700" dirty="0" smtClean="0"/>
              <a:t>به </a:t>
            </a:r>
            <a:r>
              <a:rPr lang="ar-SA" sz="1700" dirty="0"/>
              <a:t>پرداخت </a:t>
            </a:r>
            <a:br>
              <a:rPr lang="ar-SA" sz="1700" dirty="0"/>
            </a:br>
            <a:r>
              <a:rPr lang="ar-SA" sz="1700" dirty="0"/>
              <a:t>هزينه­های پاکسازی محيط زيست می­باشند. بديهی است وضع اين قوانين بايد انگيزه­ شرکت­های آلوده­کننده را برای حفظ محيط زيست افزايش دهد. اگر شرکت­های آلوده کننده با محدوديت بدهی مواجه باشند يا به دليل شناسايی خسارت­های بالای وارده به محيط زيست از احتمال ورشکستگی بالايی برخوردار باشند، از انگيزه­های آنان برای شناسايی بدهی محيط ­زيست کاسته می­شود. معرفی شرکت­های دارای بدهی زيست محيطی به وام­دهندگانی چون بانک­ها منجر به افزايش انگيزه­ اين شرکت­ها برای کاهش خسارت محيط زيست می­شود. بررسی­ها در آمريکا نشان می­دهد که در صنايع با آلوده­کنندگی بالای محيط­ زيست نظير صنايع شيميایی، شناسايی بدهی محيط زيست سبب افزايش 15 تا 20 درصد استقراض بانکی می­شود ولی در صورتی که بدهی محيط زيست به بانک ها واگذار شود، استقراض به سطحی می­رسد که با شرکت دارای ساختار سرمايه فاقد بدهی، فاصله کمی دارد.</a:t>
            </a:r>
            <a:endParaRPr lang="en-US" sz="1700" dirty="0"/>
          </a:p>
          <a:p>
            <a:pPr algn="just" rtl="1"/>
            <a:r>
              <a:rPr lang="ar-SA" sz="1700" b="1" dirty="0"/>
              <a:t>2- منبع سرمايه:</a:t>
            </a:r>
            <a:r>
              <a:rPr lang="ar-SA" sz="1700" dirty="0"/>
              <a:t> شرکت­هايی که به بازار اوراق قرضه عمومی دسترسی دارند اساساً اهرم بيشتری دارند. با وجود اینکه شرکت­ها از لحاظ اعتبار با هم متفاوتند ولی شرکت­هایی که به بازار اوراق قرضه عمومی دسترسی دارند، معمولاً بدهی بیشتری نیز دارند.</a:t>
            </a:r>
            <a:endParaRPr lang="en-US" sz="1700" dirty="0"/>
          </a:p>
        </p:txBody>
      </p:sp>
    </p:spTree>
    <p:extLst>
      <p:ext uri="{BB962C8B-B14F-4D97-AF65-F5344CB8AC3E}">
        <p14:creationId xmlns:p14="http://schemas.microsoft.com/office/powerpoint/2010/main" val="27578122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762000"/>
            <a:ext cx="6575466" cy="5016758"/>
          </a:xfrm>
          <a:prstGeom prst="rect">
            <a:avLst/>
          </a:prstGeom>
        </p:spPr>
        <p:txBody>
          <a:bodyPr wrap="square">
            <a:spAutoFit/>
          </a:bodyPr>
          <a:lstStyle/>
          <a:p>
            <a:pPr algn="just" rtl="1"/>
            <a:r>
              <a:rPr lang="fa-IR" sz="2000" b="1" dirty="0"/>
              <a:t>نظریه­های ساختار </a:t>
            </a:r>
            <a:r>
              <a:rPr lang="fa-IR" sz="2000" b="1" dirty="0" smtClean="0"/>
              <a:t>سرمایه</a:t>
            </a:r>
          </a:p>
          <a:p>
            <a:pPr algn="just" rtl="1"/>
            <a:endParaRPr lang="en-US" sz="2000" dirty="0"/>
          </a:p>
          <a:p>
            <a:pPr algn="just" rtl="1"/>
            <a:r>
              <a:rPr lang="fa-IR" sz="2000" dirty="0"/>
              <a:t>ساختار سرمایه، بخش اصلی تصمیم</a:t>
            </a:r>
            <a:r>
              <a:rPr lang="en-US" sz="2000" dirty="0"/>
              <a:t>­</a:t>
            </a:r>
            <a:r>
              <a:rPr lang="fa-IR" sz="2000" dirty="0"/>
              <a:t>گیری مالی شرکت است که بر روی ارزش شرکت تأثیر می­گذارد و منجر به تغییر </a:t>
            </a:r>
            <a:r>
              <a:rPr lang="en-US" sz="2000" dirty="0"/>
              <a:t>EBIT</a:t>
            </a:r>
            <a:r>
              <a:rPr lang="fa-IR" sz="2000" dirty="0"/>
              <a:t> (سود قبل از بهره و مالیات) و ارزش بازار سهام می­شود. میان ساختار سرمایه، هزینه سرمایه و ارزش شرکت رابطه وجود دارد؛ بدین صورت که هدف ساختار سرمایه موثر، ماکزیمم کردن ارزش شرکت و کاهش هزینه سرمایه است.</a:t>
            </a:r>
            <a:endParaRPr lang="en-US" sz="2000" dirty="0"/>
          </a:p>
          <a:p>
            <a:pPr algn="just" rtl="1"/>
            <a:r>
              <a:rPr lang="fa-IR" sz="2000" dirty="0"/>
              <a:t>نظریه ­های روش سنتی و مدرن رابطه میان ساختار سرمایه، هزینه سرمایه و ارزش شرکت را توضیح می­دهد</a:t>
            </a:r>
            <a:r>
              <a:rPr lang="fa-IR" sz="2000" dirty="0" smtClean="0"/>
              <a:t>.</a:t>
            </a:r>
          </a:p>
          <a:p>
            <a:pPr algn="just" rtl="1"/>
            <a:endParaRPr lang="en-US" sz="2000" dirty="0"/>
          </a:p>
          <a:p>
            <a:pPr algn="just" rtl="1"/>
            <a:r>
              <a:rPr lang="fa-IR" sz="2000" b="1" dirty="0"/>
              <a:t>نظریه های سنتی</a:t>
            </a:r>
            <a:endParaRPr lang="en-US" sz="2000" dirty="0"/>
          </a:p>
          <a:p>
            <a:pPr algn="just" rtl="1"/>
            <a:r>
              <a:rPr lang="fa-IR" sz="2000" dirty="0"/>
              <a:t>نظریه های سنتی را میتوان در سه گروه زیر طبقه بندی کرد:</a:t>
            </a:r>
            <a:endParaRPr lang="en-US" sz="2000" dirty="0"/>
          </a:p>
          <a:p>
            <a:pPr lvl="0" algn="just" rtl="1"/>
            <a:r>
              <a:rPr lang="fa-IR" sz="2000" dirty="0"/>
              <a:t>نظریه سنتی</a:t>
            </a:r>
            <a:endParaRPr lang="en-US" sz="2000" dirty="0"/>
          </a:p>
          <a:p>
            <a:pPr lvl="0" algn="just" rtl="1"/>
            <a:r>
              <a:rPr lang="fa-IR" sz="2000" dirty="0"/>
              <a:t>نظریه سود خالص</a:t>
            </a:r>
            <a:endParaRPr lang="en-US" sz="2000" dirty="0"/>
          </a:p>
          <a:p>
            <a:pPr lvl="0" algn="just" rtl="1"/>
            <a:r>
              <a:rPr lang="fa-IR" sz="2000" dirty="0"/>
              <a:t>نظریه سود </a:t>
            </a:r>
            <a:r>
              <a:rPr lang="fa-IR" sz="2000" dirty="0" smtClean="0"/>
              <a:t>عملیاتی</a:t>
            </a:r>
            <a:endParaRPr lang="en-US" sz="2000" dirty="0"/>
          </a:p>
        </p:txBody>
      </p:sp>
    </p:spTree>
    <p:extLst>
      <p:ext uri="{BB962C8B-B14F-4D97-AF65-F5344CB8AC3E}">
        <p14:creationId xmlns:p14="http://schemas.microsoft.com/office/powerpoint/2010/main" val="3481614793"/>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theme/_rels/them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utur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Celebration">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4.xml><?xml version="1.0" encoding="utf-8"?>
<a:theme xmlns:a="http://schemas.openxmlformats.org/drawingml/2006/main" name="1_Celebration">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3111</TotalTime>
  <Words>1874</Words>
  <Application>Microsoft Office PowerPoint</Application>
  <PresentationFormat>On-screen Show (4:3)</PresentationFormat>
  <Paragraphs>122</Paragraphs>
  <Slides>15</Slides>
  <Notes>1</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Opulent</vt:lpstr>
      <vt:lpstr>1_Couture</vt:lpstr>
      <vt:lpstr>Celebration</vt:lpstr>
      <vt:lpstr>1_Celebration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برایتان آرزو دارم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hemn</dc:creator>
  <cp:lastModifiedBy>farda</cp:lastModifiedBy>
  <cp:revision>221</cp:revision>
  <dcterms:created xsi:type="dcterms:W3CDTF">2006-08-16T00:00:00Z</dcterms:created>
  <dcterms:modified xsi:type="dcterms:W3CDTF">2020-04-01T19:44:56Z</dcterms:modified>
</cp:coreProperties>
</file>