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notesMasterIdLst>
    <p:notesMasterId r:id="rId26"/>
  </p:notesMasterIdLst>
  <p:sldIdLst>
    <p:sldId id="804" r:id="rId2"/>
    <p:sldId id="805" r:id="rId3"/>
    <p:sldId id="807" r:id="rId4"/>
    <p:sldId id="809" r:id="rId5"/>
    <p:sldId id="812" r:id="rId6"/>
    <p:sldId id="813" r:id="rId7"/>
    <p:sldId id="905" r:id="rId8"/>
    <p:sldId id="822" r:id="rId9"/>
    <p:sldId id="826" r:id="rId10"/>
    <p:sldId id="830" r:id="rId11"/>
    <p:sldId id="833" r:id="rId12"/>
    <p:sldId id="836" r:id="rId13"/>
    <p:sldId id="838" r:id="rId14"/>
    <p:sldId id="842" r:id="rId15"/>
    <p:sldId id="844" r:id="rId16"/>
    <p:sldId id="848" r:id="rId17"/>
    <p:sldId id="851" r:id="rId18"/>
    <p:sldId id="855" r:id="rId19"/>
    <p:sldId id="850" r:id="rId20"/>
    <p:sldId id="904" r:id="rId21"/>
    <p:sldId id="903" r:id="rId22"/>
    <p:sldId id="906" r:id="rId23"/>
    <p:sldId id="907" r:id="rId24"/>
    <p:sldId id="908" r:id="rId25"/>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0066FF"/>
    <a:srgbClr val="EAEAEA"/>
    <a:srgbClr val="F8F8F8"/>
    <a:srgbClr val="00FF00"/>
    <a:srgbClr val="000000"/>
    <a:srgbClr val="008000"/>
    <a:srgbClr val="CC6600"/>
    <a:srgbClr val="003399"/>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19" autoAdjust="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2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286723"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cs typeface="Arial" charset="0"/>
              </a:defRPr>
            </a:lvl1pPr>
          </a:lstStyle>
          <a:p>
            <a:pPr>
              <a:defRPr/>
            </a:pPr>
            <a:endParaRPr lang="en-US"/>
          </a:p>
        </p:txBody>
      </p:sp>
      <p:sp>
        <p:nvSpPr>
          <p:cNvPr id="839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26"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286727"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anose="020B0604020202020204" pitchFamily="34" charset="0"/>
              </a:defRPr>
            </a:lvl1pPr>
          </a:lstStyle>
          <a:p>
            <a:fld id="{6E8DE74B-28AE-475D-B588-1BBC17C05A25}" type="slidenum">
              <a:rPr lang="fa-IR"/>
              <a:pPr/>
              <a:t>‹#›</a:t>
            </a:fld>
            <a:endParaRPr lang="en-US"/>
          </a:p>
        </p:txBody>
      </p:sp>
    </p:spTree>
    <p:extLst>
      <p:ext uri="{BB962C8B-B14F-4D97-AF65-F5344CB8AC3E}">
        <p14:creationId xmlns:p14="http://schemas.microsoft.com/office/powerpoint/2010/main" val="1292378360"/>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4DA8F29-6E23-4D94-94E0-596F1E79B355}" type="slidenum">
              <a:rPr lang="fa-IR"/>
              <a:pPr/>
              <a:t>‹#›</a:t>
            </a:fld>
            <a:endParaRPr lang="en-US"/>
          </a:p>
        </p:txBody>
      </p:sp>
    </p:spTree>
    <p:extLst>
      <p:ext uri="{BB962C8B-B14F-4D97-AF65-F5344CB8AC3E}">
        <p14:creationId xmlns:p14="http://schemas.microsoft.com/office/powerpoint/2010/main" val="2767215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939406E-DCAB-435A-BC04-3AD7B960279E}" type="slidenum">
              <a:rPr lang="fa-IR"/>
              <a:pPr/>
              <a:t>‹#›</a:t>
            </a:fld>
            <a:endParaRPr lang="en-US"/>
          </a:p>
        </p:txBody>
      </p:sp>
    </p:spTree>
    <p:extLst>
      <p:ext uri="{BB962C8B-B14F-4D97-AF65-F5344CB8AC3E}">
        <p14:creationId xmlns:p14="http://schemas.microsoft.com/office/powerpoint/2010/main" val="3341131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968EAC7-A1B9-4FBD-9891-D9F5B83034DD}" type="slidenum">
              <a:rPr lang="fa-IR"/>
              <a:pPr/>
              <a:t>‹#›</a:t>
            </a:fld>
            <a:endParaRPr lang="en-US"/>
          </a:p>
        </p:txBody>
      </p:sp>
    </p:spTree>
    <p:extLst>
      <p:ext uri="{BB962C8B-B14F-4D97-AF65-F5344CB8AC3E}">
        <p14:creationId xmlns:p14="http://schemas.microsoft.com/office/powerpoint/2010/main" val="1397699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B04E8E0-8621-4934-8088-7641653CE8DB}" type="slidenum">
              <a:rPr lang="fa-IR"/>
              <a:pPr/>
              <a:t>‹#›</a:t>
            </a:fld>
            <a:endParaRPr lang="en-US"/>
          </a:p>
        </p:txBody>
      </p:sp>
    </p:spTree>
    <p:extLst>
      <p:ext uri="{BB962C8B-B14F-4D97-AF65-F5344CB8AC3E}">
        <p14:creationId xmlns:p14="http://schemas.microsoft.com/office/powerpoint/2010/main" val="194758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2745F59-885D-41EA-866E-ED40E17D396E}" type="slidenum">
              <a:rPr lang="fa-IR"/>
              <a:pPr/>
              <a:t>‹#›</a:t>
            </a:fld>
            <a:endParaRPr lang="en-US"/>
          </a:p>
        </p:txBody>
      </p:sp>
    </p:spTree>
    <p:extLst>
      <p:ext uri="{BB962C8B-B14F-4D97-AF65-F5344CB8AC3E}">
        <p14:creationId xmlns:p14="http://schemas.microsoft.com/office/powerpoint/2010/main" val="213122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602EF62-39B6-4BF4-8465-7856C8D19D74}" type="slidenum">
              <a:rPr lang="fa-IR"/>
              <a:pPr/>
              <a:t>‹#›</a:t>
            </a:fld>
            <a:endParaRPr lang="en-US"/>
          </a:p>
        </p:txBody>
      </p:sp>
    </p:spTree>
    <p:extLst>
      <p:ext uri="{BB962C8B-B14F-4D97-AF65-F5344CB8AC3E}">
        <p14:creationId xmlns:p14="http://schemas.microsoft.com/office/powerpoint/2010/main" val="340124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492BEAB8-2C60-4628-AE54-9DC3575DC1A9}" type="slidenum">
              <a:rPr lang="fa-IR"/>
              <a:pPr/>
              <a:t>‹#›</a:t>
            </a:fld>
            <a:endParaRPr lang="en-US"/>
          </a:p>
        </p:txBody>
      </p:sp>
    </p:spTree>
    <p:extLst>
      <p:ext uri="{BB962C8B-B14F-4D97-AF65-F5344CB8AC3E}">
        <p14:creationId xmlns:p14="http://schemas.microsoft.com/office/powerpoint/2010/main" val="2222852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EBA74F0-39D1-4428-82E4-A6BC872DCB8B}" type="slidenum">
              <a:rPr lang="fa-IR"/>
              <a:pPr/>
              <a:t>‹#›</a:t>
            </a:fld>
            <a:endParaRPr lang="en-US"/>
          </a:p>
        </p:txBody>
      </p:sp>
    </p:spTree>
    <p:extLst>
      <p:ext uri="{BB962C8B-B14F-4D97-AF65-F5344CB8AC3E}">
        <p14:creationId xmlns:p14="http://schemas.microsoft.com/office/powerpoint/2010/main" val="3052197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49B3E9BD-D359-4D72-8D30-FFA7423CEB85}" type="slidenum">
              <a:rPr lang="fa-IR"/>
              <a:pPr/>
              <a:t>‹#›</a:t>
            </a:fld>
            <a:endParaRPr lang="en-US"/>
          </a:p>
        </p:txBody>
      </p:sp>
    </p:spTree>
    <p:extLst>
      <p:ext uri="{BB962C8B-B14F-4D97-AF65-F5344CB8AC3E}">
        <p14:creationId xmlns:p14="http://schemas.microsoft.com/office/powerpoint/2010/main" val="101219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4C8E50E-A742-46F4-AF47-5D0506AF6903}" type="slidenum">
              <a:rPr lang="fa-IR"/>
              <a:pPr/>
              <a:t>‹#›</a:t>
            </a:fld>
            <a:endParaRPr lang="en-US"/>
          </a:p>
        </p:txBody>
      </p:sp>
    </p:spTree>
    <p:extLst>
      <p:ext uri="{BB962C8B-B14F-4D97-AF65-F5344CB8AC3E}">
        <p14:creationId xmlns:p14="http://schemas.microsoft.com/office/powerpoint/2010/main" val="344825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4C04549-FD45-450D-86F5-5847528E96B2}" type="slidenum">
              <a:rPr lang="fa-IR"/>
              <a:pPr/>
              <a:t>‹#›</a:t>
            </a:fld>
            <a:endParaRPr lang="en-US"/>
          </a:p>
        </p:txBody>
      </p:sp>
    </p:spTree>
    <p:extLst>
      <p:ext uri="{BB962C8B-B14F-4D97-AF65-F5344CB8AC3E}">
        <p14:creationId xmlns:p14="http://schemas.microsoft.com/office/powerpoint/2010/main" val="304036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sharpenSoften amount="-100000"/>
                    </a14:imgEffect>
                    <a14:imgEffect>
                      <a14:brightnessContrast bright="-47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46842FA4-57D8-498D-AF89-0CFEC7941EF4}" type="slidenum">
              <a:rPr lang="fa-IR"/>
              <a:pPr/>
              <a:t>‹#›</a:t>
            </a:fld>
            <a:endParaRPr lang="en-US"/>
          </a:p>
        </p:txBody>
      </p:sp>
    </p:spTree>
  </p:cSld>
  <p:clrMap bg1="lt1" tx1="dk1" bg2="lt2" tx2="dk2" accent1="accent1" accent2="accent2" accent3="accent3" accent4="accent4" accent5="accent5" accent6="accent6" hlink="hlink" folHlink="folHlink"/>
  <p:sldLayoutIdLst>
    <p:sldLayoutId id="2147484290" r:id="rId1"/>
    <p:sldLayoutId id="2147484291" r:id="rId2"/>
    <p:sldLayoutId id="2147484292" r:id="rId3"/>
    <p:sldLayoutId id="2147484293" r:id="rId4"/>
    <p:sldLayoutId id="2147484294" r:id="rId5"/>
    <p:sldLayoutId id="2147484295" r:id="rId6"/>
    <p:sldLayoutId id="2147484296" r:id="rId7"/>
    <p:sldLayoutId id="2147484297" r:id="rId8"/>
    <p:sldLayoutId id="2147484298" r:id="rId9"/>
    <p:sldLayoutId id="2147484299" r:id="rId10"/>
    <p:sldLayoutId id="214748430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0"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0"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0"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0" fontAlgn="base">
        <a:spcBef>
          <a:spcPct val="0"/>
        </a:spcBef>
        <a:spcAft>
          <a:spcPct val="0"/>
        </a:spcAft>
        <a:defRPr sz="4400">
          <a:solidFill>
            <a:schemeClr val="tx1"/>
          </a:solidFill>
          <a:latin typeface="Calibri" pitchFamily="34" charset="0"/>
          <a:cs typeface="Times New Roman" pitchFamily="18" charset="0"/>
        </a:defRPr>
      </a:lvl6pPr>
      <a:lvl7pPr marL="914400" algn="ctr" rtl="0" fontAlgn="base">
        <a:spcBef>
          <a:spcPct val="0"/>
        </a:spcBef>
        <a:spcAft>
          <a:spcPct val="0"/>
        </a:spcAft>
        <a:defRPr sz="4400">
          <a:solidFill>
            <a:schemeClr val="tx1"/>
          </a:solidFill>
          <a:latin typeface="Calibri" pitchFamily="34" charset="0"/>
          <a:cs typeface="Times New Roman" pitchFamily="18" charset="0"/>
        </a:defRPr>
      </a:lvl7pPr>
      <a:lvl8pPr marL="1371600" algn="ctr" rtl="0" fontAlgn="base">
        <a:spcBef>
          <a:spcPct val="0"/>
        </a:spcBef>
        <a:spcAft>
          <a:spcPct val="0"/>
        </a:spcAft>
        <a:defRPr sz="4400">
          <a:solidFill>
            <a:schemeClr val="tx1"/>
          </a:solidFill>
          <a:latin typeface="Calibri" pitchFamily="34" charset="0"/>
          <a:cs typeface="Times New Roman" pitchFamily="18" charset="0"/>
        </a:defRPr>
      </a:lvl8pPr>
      <a:lvl9pPr marL="1828800" algn="ctr" rtl="0"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1470025"/>
          </a:xfrm>
        </p:spPr>
        <p:txBody>
          <a:bodyPr/>
          <a:lstStyle/>
          <a:p>
            <a:r>
              <a:rPr lang="fa-IR" dirty="0" smtClean="0">
                <a:cs typeface="B Titr" panose="00000700000000000000" pitchFamily="2" charset="-78"/>
              </a:rPr>
              <a:t>حسابداری مالی1</a:t>
            </a:r>
            <a:br>
              <a:rPr lang="fa-IR" dirty="0" smtClean="0">
                <a:cs typeface="B Titr" panose="00000700000000000000" pitchFamily="2" charset="-78"/>
              </a:rPr>
            </a:br>
            <a:r>
              <a:rPr lang="fa-IR" dirty="0" smtClean="0">
                <a:cs typeface="B Titr" panose="00000700000000000000" pitchFamily="2" charset="-78"/>
              </a:rPr>
              <a:t>حسابداری بدهی های </a:t>
            </a:r>
            <a:r>
              <a:rPr lang="fa-IR" dirty="0" smtClean="0">
                <a:cs typeface="B Titr" panose="00000700000000000000" pitchFamily="2" charset="-78"/>
              </a:rPr>
              <a:t>بلند </a:t>
            </a:r>
            <a:r>
              <a:rPr lang="fa-IR" dirty="0" smtClean="0">
                <a:cs typeface="B Titr" panose="00000700000000000000" pitchFamily="2" charset="-78"/>
              </a:rPr>
              <a:t>مدت</a:t>
            </a:r>
            <a:endParaRPr lang="en-US" dirty="0">
              <a:cs typeface="B Titr" panose="00000700000000000000" pitchFamily="2" charset="-78"/>
            </a:endParaRPr>
          </a:p>
        </p:txBody>
      </p:sp>
      <p:sp>
        <p:nvSpPr>
          <p:cNvPr id="3" name="Title 1"/>
          <p:cNvSpPr txBox="1">
            <a:spLocks/>
          </p:cNvSpPr>
          <p:nvPr/>
        </p:nvSpPr>
        <p:spPr bwMode="auto">
          <a:xfrm>
            <a:off x="671349" y="3645024"/>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0"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0"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0"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0" fontAlgn="base">
              <a:spcBef>
                <a:spcPct val="0"/>
              </a:spcBef>
              <a:spcAft>
                <a:spcPct val="0"/>
              </a:spcAft>
              <a:defRPr sz="4400">
                <a:solidFill>
                  <a:schemeClr val="tx1"/>
                </a:solidFill>
                <a:latin typeface="Calibri" pitchFamily="34" charset="0"/>
                <a:cs typeface="Times New Roman" pitchFamily="18" charset="0"/>
              </a:defRPr>
            </a:lvl6pPr>
            <a:lvl7pPr marL="914400" algn="ctr" rtl="0" fontAlgn="base">
              <a:spcBef>
                <a:spcPct val="0"/>
              </a:spcBef>
              <a:spcAft>
                <a:spcPct val="0"/>
              </a:spcAft>
              <a:defRPr sz="4400">
                <a:solidFill>
                  <a:schemeClr val="tx1"/>
                </a:solidFill>
                <a:latin typeface="Calibri" pitchFamily="34" charset="0"/>
                <a:cs typeface="Times New Roman" pitchFamily="18" charset="0"/>
              </a:defRPr>
            </a:lvl7pPr>
            <a:lvl8pPr marL="1371600" algn="ctr" rtl="0" fontAlgn="base">
              <a:spcBef>
                <a:spcPct val="0"/>
              </a:spcBef>
              <a:spcAft>
                <a:spcPct val="0"/>
              </a:spcAft>
              <a:defRPr sz="4400">
                <a:solidFill>
                  <a:schemeClr val="tx1"/>
                </a:solidFill>
                <a:latin typeface="Calibri" pitchFamily="34" charset="0"/>
                <a:cs typeface="Times New Roman" pitchFamily="18" charset="0"/>
              </a:defRPr>
            </a:lvl8pPr>
            <a:lvl9pPr marL="1828800" algn="ctr" rtl="0" fontAlgn="base">
              <a:spcBef>
                <a:spcPct val="0"/>
              </a:spcBef>
              <a:spcAft>
                <a:spcPct val="0"/>
              </a:spcAft>
              <a:defRPr sz="4400">
                <a:solidFill>
                  <a:schemeClr val="tx1"/>
                </a:solidFill>
                <a:latin typeface="Calibri" pitchFamily="34" charset="0"/>
                <a:cs typeface="Times New Roman" pitchFamily="18" charset="0"/>
              </a:defRPr>
            </a:lvl9pPr>
          </a:lstStyle>
          <a:p>
            <a:r>
              <a:rPr lang="fa-IR" dirty="0" smtClean="0">
                <a:cs typeface="B Titr" panose="00000700000000000000" pitchFamily="2" charset="-78"/>
              </a:rPr>
              <a:t>استاد: مهسا محمدی</a:t>
            </a:r>
            <a:endParaRPr lang="en-US" dirty="0">
              <a:cs typeface="B Titr" panose="00000700000000000000" pitchFamily="2" charset="-7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idx="1"/>
          </p:nvPr>
        </p:nvSpPr>
        <p:spPr>
          <a:xfrm>
            <a:off x="428625" y="357188"/>
            <a:ext cx="8358188" cy="6000750"/>
          </a:xfrm>
          <a:effectLst>
            <a:outerShdw dist="107763" dir="2700000" algn="ctr" rotWithShape="0">
              <a:srgbClr val="FFFF00">
                <a:alpha val="50000"/>
              </a:srgbClr>
            </a:outerShdw>
          </a:effectLst>
        </p:spPr>
        <p:txBody>
          <a:bodyPr rtlCol="0">
            <a:normAutofit lnSpcReduction="10000"/>
          </a:bodyPr>
          <a:lstStyle/>
          <a:p>
            <a:pPr algn="r" rtl="1" eaLnBrk="1" fontAlgn="auto" hangingPunct="1">
              <a:spcAft>
                <a:spcPts val="0"/>
              </a:spcAft>
              <a:buFont typeface="Wingdings" pitchFamily="2" charset="2"/>
              <a:buNone/>
              <a:defRPr/>
            </a:pPr>
            <a:r>
              <a:rPr lang="ar-SA" sz="2800" b="1" dirty="0" smtClean="0">
                <a:cs typeface="B Nazanin" pitchFamily="2" charset="-78"/>
              </a:rPr>
              <a:t>مثال: </a:t>
            </a:r>
            <a:endParaRPr lang="en-US" sz="2800" b="1" dirty="0" smtClean="0">
              <a:cs typeface="B Nazanin" pitchFamily="2" charset="-78"/>
            </a:endParaRPr>
          </a:p>
          <a:p>
            <a:pPr algn="just" rtl="1" eaLnBrk="1" fontAlgn="auto" hangingPunct="1">
              <a:spcAft>
                <a:spcPts val="0"/>
              </a:spcAft>
              <a:buFont typeface="Arial" charset="0"/>
              <a:buNone/>
              <a:defRPr/>
            </a:pPr>
            <a:r>
              <a:rPr lang="ar-SA" sz="2800" dirty="0" smtClean="0">
                <a:cs typeface="B Nazanin" pitchFamily="2" charset="-78"/>
              </a:rPr>
              <a:t>اگر شركتي </a:t>
            </a:r>
            <a:r>
              <a:rPr lang="en-US" sz="2800" dirty="0" smtClean="0">
                <a:cs typeface="B Nazanin" pitchFamily="2" charset="-78"/>
              </a:rPr>
              <a:t>10,000,000</a:t>
            </a:r>
            <a:r>
              <a:rPr lang="ar-SA" sz="2800" dirty="0" smtClean="0">
                <a:cs typeface="B Nazanin" pitchFamily="2" charset="-78"/>
              </a:rPr>
              <a:t> اوراق قرضه 20 ساله در اول فروردين 1369 انتشار داده باشد، ممكن است توافق كه هر سال 5 درصد از اوراق قرضه را به (قيمت اسمي </a:t>
            </a:r>
            <a:r>
              <a:rPr lang="en-US" sz="2800" dirty="0" smtClean="0">
                <a:cs typeface="B Nazanin" pitchFamily="2" charset="-78"/>
              </a:rPr>
              <a:t>500,000</a:t>
            </a:r>
            <a:r>
              <a:rPr lang="ar-SA" sz="2800" dirty="0" smtClean="0">
                <a:cs typeface="B Nazanin" pitchFamily="2" charset="-78"/>
              </a:rPr>
              <a:t> ) از سال 1370 مستهلك كند. باز خريد يا مستهلك كردن اوراق قرضه براساس شرط وجوه استهلاكي، بدهيهاي شركت را كاهش مي‌دهد و از طريق كاهش باربدهي شركت،</a:t>
            </a:r>
            <a:r>
              <a:rPr lang="fa-IR" sz="2800" dirty="0" smtClean="0">
                <a:cs typeface="B Nazanin" pitchFamily="2" charset="-78"/>
              </a:rPr>
              <a:t> </a:t>
            </a:r>
            <a:r>
              <a:rPr lang="ar-SA" sz="2800" dirty="0" smtClean="0">
                <a:cs typeface="B Nazanin" pitchFamily="2" charset="-78"/>
              </a:rPr>
              <a:t>مخاطره بدهيها باقيمانده كاهش مي‌يابد. </a:t>
            </a:r>
            <a:endParaRPr lang="en-US" sz="2800" dirty="0" smtClean="0">
              <a:cs typeface="B Nazanin" pitchFamily="2" charset="-78"/>
            </a:endParaRPr>
          </a:p>
          <a:p>
            <a:pPr algn="just" rtl="1" eaLnBrk="1" fontAlgn="auto" hangingPunct="1">
              <a:spcAft>
                <a:spcPts val="0"/>
              </a:spcAft>
              <a:buFont typeface="Arial" charset="0"/>
              <a:buNone/>
              <a:defRPr/>
            </a:pPr>
            <a:endParaRPr lang="en-US" sz="2800" dirty="0" smtClean="0">
              <a:cs typeface="B Nazanin" pitchFamily="2" charset="-78"/>
            </a:endParaRPr>
          </a:p>
          <a:p>
            <a:pPr marL="52388" indent="234950" algn="r" rtl="1" eaLnBrk="1" fontAlgn="auto" hangingPunct="1">
              <a:lnSpc>
                <a:spcPct val="90000"/>
              </a:lnSpc>
              <a:spcAft>
                <a:spcPts val="0"/>
              </a:spcAft>
              <a:buFont typeface="+mj-lt"/>
              <a:buAutoNum type="arabicPeriod" startAt="5"/>
              <a:defRPr/>
            </a:pPr>
            <a:r>
              <a:rPr lang="en-US" sz="2800" dirty="0" smtClean="0">
                <a:latin typeface="Arial" pitchFamily="34" charset="0"/>
                <a:cs typeface="B Nazanin" pitchFamily="2" charset="-78"/>
              </a:rPr>
              <a:t> </a:t>
            </a:r>
            <a:r>
              <a:rPr lang="ar-SA" sz="2800" dirty="0" smtClean="0">
                <a:latin typeface="Arial" pitchFamily="34" charset="0"/>
                <a:cs typeface="B Nazanin" pitchFamily="2" charset="-78"/>
              </a:rPr>
              <a:t>ساير شرايط: </a:t>
            </a:r>
          </a:p>
          <a:p>
            <a:pPr marL="52388" indent="234950" algn="just" rtl="1" eaLnBrk="1" fontAlgn="auto" hangingPunct="1">
              <a:lnSpc>
                <a:spcPct val="90000"/>
              </a:lnSpc>
              <a:spcAft>
                <a:spcPts val="0"/>
              </a:spcAft>
              <a:buFont typeface="Wingdings" pitchFamily="2" charset="2"/>
              <a:buNone/>
              <a:defRPr/>
            </a:pPr>
            <a:r>
              <a:rPr lang="ar-SA" sz="2800" dirty="0" smtClean="0">
                <a:latin typeface="Arial" pitchFamily="34" charset="0"/>
                <a:cs typeface="B Nazanin" pitchFamily="2" charset="-78"/>
              </a:rPr>
              <a:t>قرارداد ممكن است سود سهام پرداختني را محدود كند ويا در آن از شركت خواسته شود كه حداقل نسبت جاري با ميزان سرمايه در گردش را حفظ كند.</a:t>
            </a:r>
          </a:p>
          <a:p>
            <a:pPr marL="52388" indent="234950" algn="just" rtl="1" eaLnBrk="1" fontAlgn="auto" hangingPunct="1">
              <a:lnSpc>
                <a:spcPct val="90000"/>
              </a:lnSpc>
              <a:spcAft>
                <a:spcPts val="0"/>
              </a:spcAft>
              <a:buFont typeface="Wingdings" pitchFamily="2" charset="2"/>
              <a:buNone/>
              <a:defRPr/>
            </a:pPr>
            <a:r>
              <a:rPr lang="ar-SA" sz="2800" dirty="0" smtClean="0">
                <a:latin typeface="Arial" pitchFamily="34" charset="0"/>
                <a:cs typeface="B Nazanin" pitchFamily="2" charset="-78"/>
              </a:rPr>
              <a:t>در مورد وام</a:t>
            </a:r>
            <a:r>
              <a:rPr lang="en-US" sz="2800" dirty="0" smtClean="0">
                <a:latin typeface="Arial" pitchFamily="34" charset="0"/>
                <a:cs typeface="B Nazanin" pitchFamily="2" charset="-78"/>
              </a:rPr>
              <a:t> </a:t>
            </a:r>
            <a:r>
              <a:rPr lang="ar-SA" sz="2800" dirty="0" smtClean="0">
                <a:latin typeface="Arial" pitchFamily="34" charset="0"/>
                <a:cs typeface="B Nazanin" pitchFamily="2" charset="-78"/>
              </a:rPr>
              <a:t>گيري بيشتر نيز معمولاً محدوديتي در قرارداد وام وجود دارد. به خصوص شركتهاي كوچك ممكن است محدوديتي در مورد حقوق مديران وسرمايه گذاري شركت وجود داشته باشد. </a:t>
            </a:r>
            <a:endParaRPr lang="en-US" sz="2800" dirty="0" smtClean="0">
              <a:latin typeface="Arial" pitchFamily="34" charset="0"/>
              <a:cs typeface="B Nazanin" pitchFamily="2" charset="-78"/>
            </a:endParaRPr>
          </a:p>
          <a:p>
            <a:pPr algn="just" rtl="1" eaLnBrk="1" fontAlgn="auto" hangingPunct="1">
              <a:spcAft>
                <a:spcPts val="0"/>
              </a:spcAft>
              <a:buFont typeface="Arial" charset="0"/>
              <a:buNone/>
              <a:defRPr/>
            </a:pPr>
            <a:endParaRPr lang="en-US" sz="2800" dirty="0" smtClean="0">
              <a:cs typeface="B Nazanin" pitchFamily="2" charset="-78"/>
            </a:endParaRPr>
          </a:p>
          <a:p>
            <a:pPr algn="just" rtl="1" eaLnBrk="1" fontAlgn="auto" hangingPunct="1">
              <a:spcAft>
                <a:spcPts val="0"/>
              </a:spcAft>
              <a:buFont typeface="Wingdings" pitchFamily="2" charset="2"/>
              <a:buNone/>
              <a:defRPr/>
            </a:pPr>
            <a:endParaRPr lang="en-US" sz="5400" dirty="0" smtClean="0">
              <a:solidFill>
                <a:srgbClr val="FF9933"/>
              </a:solidFill>
              <a:cs typeface="B Nazanin" pitchFamily="2" charset="-78"/>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Rectangle 2"/>
          <p:cNvSpPr>
            <a:spLocks noGrp="1" noChangeArrowheads="1"/>
          </p:cNvSpPr>
          <p:nvPr>
            <p:ph idx="1"/>
          </p:nvPr>
        </p:nvSpPr>
        <p:spPr>
          <a:xfrm>
            <a:off x="785813" y="571500"/>
            <a:ext cx="7643812" cy="5143500"/>
          </a:xfrm>
          <a:effectLst>
            <a:outerShdw dist="107763" dir="2700000" algn="ctr" rotWithShape="0">
              <a:srgbClr val="FFFF00">
                <a:alpha val="50000"/>
              </a:srgbClr>
            </a:outerShdw>
          </a:effectLst>
        </p:spPr>
        <p:txBody>
          <a:bodyPr rtlCol="0">
            <a:normAutofit/>
          </a:bodyPr>
          <a:lstStyle/>
          <a:p>
            <a:pPr marL="117475" indent="222250" algn="r" rtl="1" eaLnBrk="1" fontAlgn="auto" hangingPunct="1">
              <a:spcAft>
                <a:spcPts val="0"/>
              </a:spcAft>
              <a:buFont typeface="Wingdings" pitchFamily="2" charset="2"/>
              <a:buNone/>
              <a:defRPr/>
            </a:pPr>
            <a:r>
              <a:rPr lang="ar-SA" sz="2800" b="1" dirty="0" smtClean="0">
                <a:cs typeface="B Nazanin" pitchFamily="2" charset="-78"/>
              </a:rPr>
              <a:t>وامهاي تضمين نشده: </a:t>
            </a:r>
          </a:p>
          <a:p>
            <a:pPr marL="117475" indent="222250" algn="just" rtl="1" eaLnBrk="1" fontAlgn="auto" hangingPunct="1">
              <a:spcAft>
                <a:spcPts val="0"/>
              </a:spcAft>
              <a:buFont typeface="Wingdings" pitchFamily="2" charset="2"/>
              <a:buNone/>
              <a:defRPr/>
            </a:pPr>
            <a:r>
              <a:rPr lang="ar-SA" sz="2800" dirty="0" smtClean="0">
                <a:cs typeface="B Nazanin" pitchFamily="2" charset="-78"/>
              </a:rPr>
              <a:t>اوراق قرضه تضمين نشده براساس اعتبار عمومي شركت انتشار مي‌يابد، يعني تمام داراييها شركت كه وثيقة وامهاي ديگري نيستند و وثيقة اين نوع وامها هستند.</a:t>
            </a:r>
            <a:r>
              <a:rPr lang="en-US" sz="2800" dirty="0" smtClean="0">
                <a:cs typeface="B Nazanin" pitchFamily="2" charset="-78"/>
              </a:rPr>
              <a:t> </a:t>
            </a:r>
            <a:r>
              <a:rPr lang="ar-SA" sz="2800" dirty="0" smtClean="0">
                <a:cs typeface="B Nazanin" pitchFamily="2" charset="-78"/>
              </a:rPr>
              <a:t>شركتهاي بزرگ با اعتبار فراوان بجاي اوراق قرضه تضمين شده بيشتر اوراق تضمين نشده انتشار مي‌دهند. </a:t>
            </a:r>
          </a:p>
          <a:p>
            <a:pPr marL="117475" indent="169863" algn="r" rtl="1" eaLnBrk="1" fontAlgn="auto" hangingPunct="1">
              <a:spcAft>
                <a:spcPts val="0"/>
              </a:spcAft>
              <a:buFont typeface="Wingdings" pitchFamily="2" charset="2"/>
              <a:buNone/>
              <a:defRPr/>
            </a:pPr>
            <a:r>
              <a:rPr lang="ar-SA" sz="2800" dirty="0" smtClean="0">
                <a:cs typeface="B Nazanin" pitchFamily="2" charset="-78"/>
              </a:rPr>
              <a:t>اگر چه شركتهايي مانند راه آهن كه داراييها ثابت فراوان دارند</a:t>
            </a:r>
            <a:r>
              <a:rPr lang="en-US" sz="2800" dirty="0" smtClean="0">
                <a:cs typeface="B Nazanin" pitchFamily="2" charset="-78"/>
              </a:rPr>
              <a:t> </a:t>
            </a:r>
            <a:r>
              <a:rPr lang="ar-SA" sz="2800" dirty="0" smtClean="0">
                <a:cs typeface="B Nazanin" pitchFamily="2" charset="-78"/>
              </a:rPr>
              <a:t>ممكن است انتشار اوراق تضمين شده را مناسب</a:t>
            </a:r>
            <a:r>
              <a:rPr lang="en-US" sz="2800" dirty="0" smtClean="0">
                <a:cs typeface="B Nazanin" pitchFamily="2" charset="-78"/>
              </a:rPr>
              <a:t> </a:t>
            </a:r>
            <a:r>
              <a:rPr lang="ar-SA" sz="2800" dirty="0" smtClean="0">
                <a:cs typeface="B Nazanin" pitchFamily="2" charset="-78"/>
              </a:rPr>
              <a:t>تر يابند، </a:t>
            </a:r>
            <a:r>
              <a:rPr lang="ar-SA" sz="2400" dirty="0" smtClean="0">
                <a:latin typeface="Arial" pitchFamily="34" charset="0"/>
                <a:cs typeface="B Nazanin" pitchFamily="2" charset="-78"/>
              </a:rPr>
              <a:t>ا</a:t>
            </a:r>
            <a:r>
              <a:rPr lang="ar-SA" sz="2800" dirty="0" smtClean="0">
                <a:cs typeface="B Nazanin" pitchFamily="2" charset="-78"/>
              </a:rPr>
              <a:t>ما براي شركتهايي </a:t>
            </a:r>
            <a:r>
              <a:rPr lang="fa-IR" sz="2800" dirty="0" smtClean="0">
                <a:cs typeface="B Nazanin" pitchFamily="2" charset="-78"/>
              </a:rPr>
              <a:t>با</a:t>
            </a:r>
            <a:r>
              <a:rPr lang="ar-SA" sz="2800" dirty="0" smtClean="0">
                <a:cs typeface="B Nazanin" pitchFamily="2" charset="-78"/>
              </a:rPr>
              <a:t> داراييهاي نقدينگي بالا</a:t>
            </a:r>
            <a:r>
              <a:rPr lang="fa-IR" sz="2800" dirty="0" smtClean="0">
                <a:cs typeface="B Nazanin" pitchFamily="2" charset="-78"/>
              </a:rPr>
              <a:t> و دارائیهای نامشهود، مانند انتشاراتی ها که دارای </a:t>
            </a:r>
            <a:r>
              <a:rPr lang="ar-SA" sz="2800" dirty="0" smtClean="0">
                <a:cs typeface="B Nazanin" pitchFamily="2" charset="-78"/>
              </a:rPr>
              <a:t> حق الامتياز كتاب يا سر قفلي</a:t>
            </a:r>
            <a:r>
              <a:rPr lang="fa-IR" sz="2800" dirty="0" smtClean="0">
                <a:cs typeface="B Nazanin" pitchFamily="2" charset="-78"/>
              </a:rPr>
              <a:t> هستند،</a:t>
            </a:r>
            <a:r>
              <a:rPr lang="ar-SA" sz="2800" dirty="0" smtClean="0">
                <a:cs typeface="B Nazanin" pitchFamily="2" charset="-78"/>
              </a:rPr>
              <a:t> </a:t>
            </a:r>
            <a:r>
              <a:rPr lang="fa-IR" sz="2800" dirty="0" smtClean="0">
                <a:cs typeface="B Nazanin" pitchFamily="2" charset="-78"/>
              </a:rPr>
              <a:t>اوراق قرضه تضمین نشده مناسب تر است. </a:t>
            </a:r>
            <a:r>
              <a:rPr lang="ar-SA" sz="2800" dirty="0" smtClean="0">
                <a:cs typeface="B Nazanin" pitchFamily="2" charset="-78"/>
              </a:rPr>
              <a:t> </a:t>
            </a:r>
            <a:endParaRPr lang="en-US" sz="2800" dirty="0" smtClean="0">
              <a:cs typeface="B Nazanin" pitchFamily="2" charset="-78"/>
            </a:endParaRPr>
          </a:p>
          <a:p>
            <a:pPr marL="117475" indent="222250" algn="just" rtl="1" eaLnBrk="1" fontAlgn="auto" hangingPunct="1">
              <a:spcAft>
                <a:spcPts val="0"/>
              </a:spcAft>
              <a:buFont typeface="Wingdings" pitchFamily="2" charset="2"/>
              <a:buNone/>
              <a:defRPr/>
            </a:pPr>
            <a:endParaRPr lang="en-US" sz="2800" dirty="0" smtClean="0">
              <a:cs typeface="B Nazanin" pitchFamily="2" charset="-78"/>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418" name="Rectangle 2"/>
          <p:cNvSpPr>
            <a:spLocks noGrp="1" noChangeArrowheads="1"/>
          </p:cNvSpPr>
          <p:nvPr>
            <p:ph idx="1"/>
          </p:nvPr>
        </p:nvSpPr>
        <p:spPr>
          <a:xfrm>
            <a:off x="428625" y="357188"/>
            <a:ext cx="8143875" cy="5715000"/>
          </a:xfrm>
          <a:effectLst>
            <a:outerShdw dist="107763" dir="2700000" algn="ctr" rotWithShape="0">
              <a:srgbClr val="FFFF00">
                <a:alpha val="50000"/>
              </a:srgbClr>
            </a:outerShdw>
          </a:effectLst>
        </p:spPr>
        <p:txBody>
          <a:bodyPr rtlCol="0">
            <a:normAutofit/>
          </a:bodyPr>
          <a:lstStyle/>
          <a:p>
            <a:pPr marL="117475" indent="222250" algn="r" rtl="1" eaLnBrk="1" fontAlgn="auto" hangingPunct="1">
              <a:lnSpc>
                <a:spcPct val="90000"/>
              </a:lnSpc>
              <a:spcAft>
                <a:spcPts val="0"/>
              </a:spcAft>
              <a:buFont typeface="Wingdings" pitchFamily="2" charset="2"/>
              <a:buNone/>
              <a:defRPr/>
            </a:pPr>
            <a:r>
              <a:rPr lang="ar-SA" sz="2800" b="1" dirty="0" smtClean="0">
                <a:cs typeface="B Nazanin" pitchFamily="2" charset="-78"/>
              </a:rPr>
              <a:t>اوراق قرضه درجه دوم: </a:t>
            </a:r>
          </a:p>
          <a:p>
            <a:pPr marL="117475" indent="222250" algn="just" rtl="1" eaLnBrk="1" fontAlgn="auto" hangingPunct="1">
              <a:lnSpc>
                <a:spcPct val="90000"/>
              </a:lnSpc>
              <a:spcAft>
                <a:spcPts val="0"/>
              </a:spcAft>
              <a:buFont typeface="Wingdings" pitchFamily="2" charset="2"/>
              <a:buNone/>
              <a:defRPr/>
            </a:pPr>
            <a:r>
              <a:rPr lang="ar-SA" sz="2800" dirty="0" smtClean="0">
                <a:cs typeface="B Nazanin" pitchFamily="2" charset="-78"/>
              </a:rPr>
              <a:t>در قراردادهاي اوراق قرضه اين مسئله مشخص مي‌شود كه كدام گروه از اوراق قرضه نسبت به گروه ديگر تقدم ادعا دارند. اوراق قرضه غالباً در مقايسه با وامهاي بانكي وساير وامهاي كوتاه مدت تقدم ادعاي پايين‌تري دارند. بدين ترتيب به دليل تقدم ادعا نسبت به داراييها، بهره اوراق قرضه يا وامها با تقدم بالاتر (به دليل مخاطره كمتر) پايين‌تر است.</a:t>
            </a:r>
            <a:endParaRPr lang="fa-IR" sz="2800" dirty="0" smtClean="0">
              <a:cs typeface="B Nazanin" pitchFamily="2" charset="-78"/>
            </a:endParaRPr>
          </a:p>
          <a:p>
            <a:pPr marL="117475" indent="222250" algn="just" rtl="1" eaLnBrk="1" fontAlgn="auto" hangingPunct="1">
              <a:lnSpc>
                <a:spcPct val="90000"/>
              </a:lnSpc>
              <a:spcAft>
                <a:spcPts val="0"/>
              </a:spcAft>
              <a:buFont typeface="Wingdings" pitchFamily="2" charset="2"/>
              <a:buNone/>
              <a:defRPr/>
            </a:pPr>
            <a:endParaRPr lang="fa-IR" sz="2800" dirty="0" smtClean="0">
              <a:cs typeface="B Nazanin" pitchFamily="2" charset="-78"/>
            </a:endParaRPr>
          </a:p>
          <a:p>
            <a:pPr marL="117475" indent="222250" algn="r" rtl="1" eaLnBrk="1" fontAlgn="auto" hangingPunct="1">
              <a:lnSpc>
                <a:spcPct val="90000"/>
              </a:lnSpc>
              <a:spcAft>
                <a:spcPts val="0"/>
              </a:spcAft>
              <a:buFont typeface="Wingdings" pitchFamily="2" charset="2"/>
              <a:buNone/>
              <a:defRPr/>
            </a:pPr>
            <a:r>
              <a:rPr lang="ar-SA" sz="2800" b="1" dirty="0" smtClean="0">
                <a:cs typeface="B Nazanin" pitchFamily="2" charset="-78"/>
              </a:rPr>
              <a:t>وامهاي تضمين شده: </a:t>
            </a:r>
          </a:p>
          <a:p>
            <a:pPr marL="117475" indent="222250" algn="r" rtl="1" eaLnBrk="1" fontAlgn="auto" hangingPunct="1">
              <a:lnSpc>
                <a:spcPct val="90000"/>
              </a:lnSpc>
              <a:spcAft>
                <a:spcPts val="0"/>
              </a:spcAft>
              <a:buFont typeface="Wingdings" pitchFamily="2" charset="2"/>
              <a:buNone/>
              <a:defRPr/>
            </a:pPr>
            <a:r>
              <a:rPr lang="ar-SA" sz="2800" dirty="0" smtClean="0">
                <a:cs typeface="B Nazanin" pitchFamily="2" charset="-78"/>
              </a:rPr>
              <a:t>ماهيت ادعا ـ ويژگي متمايز اين اوراق اين است كه در قرارداد وام، دارايي خاصي به عنوان وثيقه وام مشخص مي‌شود. در صورت ورشكستگي شركت، دارنده اوراق قرضه تضمين شده نسبت به اين وثيقه تقدم ادعا خواهد داشت.</a:t>
            </a:r>
            <a:endParaRPr lang="en-US" sz="2800" dirty="0" smtClean="0">
              <a:cs typeface="B Nazanin" pitchFamily="2" charset="-78"/>
            </a:endParaRPr>
          </a:p>
          <a:p>
            <a:pPr marL="117475" indent="222250" algn="just" rtl="1" eaLnBrk="1" fontAlgn="auto" hangingPunct="1">
              <a:lnSpc>
                <a:spcPct val="90000"/>
              </a:lnSpc>
              <a:spcAft>
                <a:spcPts val="0"/>
              </a:spcAft>
              <a:buFont typeface="Wingdings" pitchFamily="2" charset="2"/>
              <a:buNone/>
              <a:defRPr/>
            </a:pPr>
            <a:endParaRPr lang="en-US" sz="2800" dirty="0" smtClean="0">
              <a:cs typeface="B Nazanin" pitchFamily="2" charset="-78"/>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66" name="Rectangle 2"/>
          <p:cNvSpPr>
            <a:spLocks noGrp="1" noChangeArrowheads="1"/>
          </p:cNvSpPr>
          <p:nvPr>
            <p:ph idx="1"/>
          </p:nvPr>
        </p:nvSpPr>
        <p:spPr>
          <a:xfrm>
            <a:off x="428625" y="357188"/>
            <a:ext cx="8215313" cy="5857875"/>
          </a:xfrm>
          <a:effectLst>
            <a:outerShdw dist="107763" dir="2700000" algn="ctr" rotWithShape="0">
              <a:srgbClr val="FFFF00">
                <a:alpha val="50000"/>
              </a:srgbClr>
            </a:outerShdw>
          </a:effectLst>
        </p:spPr>
        <p:txBody>
          <a:bodyPr rtlCol="0">
            <a:normAutofit fontScale="92500"/>
          </a:bodyPr>
          <a:lstStyle/>
          <a:p>
            <a:pPr marL="117475" indent="222250" algn="just" rtl="1" eaLnBrk="1" fontAlgn="auto" hangingPunct="1">
              <a:spcAft>
                <a:spcPts val="0"/>
              </a:spcAft>
              <a:buFont typeface="Wingdings" pitchFamily="2" charset="2"/>
              <a:buNone/>
              <a:defRPr/>
            </a:pPr>
            <a:r>
              <a:rPr lang="ar-SA" sz="2800" b="1" dirty="0" smtClean="0">
                <a:cs typeface="B Nazanin" pitchFamily="2" charset="-78"/>
              </a:rPr>
              <a:t>تقدم وام</a:t>
            </a:r>
            <a:r>
              <a:rPr lang="fa-IR" sz="2800" b="1" dirty="0" smtClean="0">
                <a:cs typeface="B Nazanin" pitchFamily="2" charset="-78"/>
              </a:rPr>
              <a:t> </a:t>
            </a:r>
            <a:r>
              <a:rPr lang="ar-SA" sz="2800" b="1" dirty="0" smtClean="0">
                <a:cs typeface="B Nazanin" pitchFamily="2" charset="-78"/>
              </a:rPr>
              <a:t>ها</a:t>
            </a:r>
            <a:r>
              <a:rPr lang="fa-IR" sz="2800" b="1" dirty="0" smtClean="0">
                <a:cs typeface="B Nazanin" pitchFamily="2" charset="-78"/>
              </a:rPr>
              <a:t>:</a:t>
            </a:r>
          </a:p>
          <a:p>
            <a:pPr marL="117475" indent="222250" algn="just" rtl="1" eaLnBrk="1" fontAlgn="auto" hangingPunct="1">
              <a:spcAft>
                <a:spcPts val="0"/>
              </a:spcAft>
              <a:buFont typeface="Wingdings" pitchFamily="2" charset="2"/>
              <a:buNone/>
              <a:defRPr/>
            </a:pPr>
            <a:r>
              <a:rPr lang="ar-SA" sz="2800" dirty="0" smtClean="0">
                <a:cs typeface="B Nazanin" pitchFamily="2" charset="-78"/>
              </a:rPr>
              <a:t>گروه خاصي از اوراق قرضه ممكن است نسبت به دارايي خاصي تقدم ادعا داشته باشند، اين گروه را اوراق رهني مرتبه اول مي‌نامند. </a:t>
            </a:r>
            <a:endParaRPr lang="fa-IR" sz="2800" dirty="0" smtClean="0">
              <a:cs typeface="B Nazanin" pitchFamily="2" charset="-78"/>
            </a:endParaRPr>
          </a:p>
          <a:p>
            <a:pPr marL="117475" indent="222250" algn="just" rtl="1" eaLnBrk="1" fontAlgn="auto" hangingPunct="1">
              <a:spcAft>
                <a:spcPts val="0"/>
              </a:spcAft>
              <a:buFont typeface="Wingdings" pitchFamily="2" charset="2"/>
              <a:buNone/>
              <a:defRPr/>
            </a:pPr>
            <a:endParaRPr lang="fa-IR" sz="2800" dirty="0" smtClean="0">
              <a:cs typeface="B Nazanin" pitchFamily="2" charset="-78"/>
            </a:endParaRPr>
          </a:p>
          <a:p>
            <a:pPr marL="117475" indent="222250" algn="r" rtl="1" eaLnBrk="1" fontAlgn="auto" hangingPunct="1">
              <a:spcAft>
                <a:spcPts val="0"/>
              </a:spcAft>
              <a:buFont typeface="Wingdings" pitchFamily="2" charset="2"/>
              <a:buNone/>
              <a:defRPr/>
            </a:pPr>
            <a:r>
              <a:rPr lang="ar-SA" sz="2800" b="1" dirty="0" smtClean="0">
                <a:cs typeface="B Nazanin" pitchFamily="2" charset="-78"/>
              </a:rPr>
              <a:t>وام يا تضمين دارايي: </a:t>
            </a:r>
          </a:p>
          <a:p>
            <a:pPr marL="117475" indent="222250" algn="just" rtl="1" eaLnBrk="1" fontAlgn="auto" hangingPunct="1">
              <a:spcAft>
                <a:spcPts val="0"/>
              </a:spcAft>
              <a:buFont typeface="Wingdings" pitchFamily="2" charset="2"/>
              <a:buNone/>
              <a:defRPr/>
            </a:pPr>
            <a:r>
              <a:rPr lang="ar-SA" sz="2800" dirty="0" smtClean="0">
                <a:cs typeface="B Nazanin" pitchFamily="2" charset="-78"/>
              </a:rPr>
              <a:t>وثيقه ممكن است زمين يا ساختمان خاصي باشد ويا همه املاك ومستغلات شركت را در بر گيرد.تجهيزات شركت نيز گاهي اوقات وثيقه وام قرار مي‌گيرد. </a:t>
            </a:r>
            <a:endParaRPr lang="fa-IR" sz="2800" dirty="0" smtClean="0">
              <a:cs typeface="B Nazanin" pitchFamily="2" charset="-78"/>
            </a:endParaRPr>
          </a:p>
          <a:p>
            <a:pPr marL="117475" indent="222250" algn="just" rtl="1" eaLnBrk="1" fontAlgn="auto" hangingPunct="1">
              <a:spcAft>
                <a:spcPts val="0"/>
              </a:spcAft>
              <a:buFont typeface="Wingdings" pitchFamily="2" charset="2"/>
              <a:buNone/>
              <a:defRPr/>
            </a:pPr>
            <a:endParaRPr lang="fa-IR" sz="2800" dirty="0" smtClean="0">
              <a:cs typeface="B Nazanin" pitchFamily="2" charset="-78"/>
            </a:endParaRPr>
          </a:p>
          <a:p>
            <a:pPr marL="117475" indent="222250" algn="r" rtl="1" eaLnBrk="1" fontAlgn="auto" hangingPunct="1">
              <a:spcAft>
                <a:spcPts val="0"/>
              </a:spcAft>
              <a:buFont typeface="Wingdings" pitchFamily="2" charset="2"/>
              <a:buNone/>
              <a:defRPr/>
            </a:pPr>
            <a:r>
              <a:rPr lang="ar-SA" sz="2800" b="1" dirty="0" smtClean="0">
                <a:cs typeface="B Nazanin" pitchFamily="2" charset="-78"/>
              </a:rPr>
              <a:t>مزاياي وامهاي بلند مدت: </a:t>
            </a:r>
          </a:p>
          <a:p>
            <a:pPr marL="117475" indent="222250" algn="r" rtl="1" eaLnBrk="1" fontAlgn="auto" hangingPunct="1">
              <a:spcAft>
                <a:spcPts val="0"/>
              </a:spcAft>
              <a:buFont typeface="Wingdings" pitchFamily="2" charset="2"/>
              <a:buNone/>
              <a:defRPr/>
            </a:pPr>
            <a:r>
              <a:rPr lang="ar-SA" sz="2800" dirty="0" smtClean="0">
                <a:cs typeface="B Nazanin" pitchFamily="2" charset="-78"/>
              </a:rPr>
              <a:t>اوراق قرضه از اين جهت براي سرمايه‌گذاري جذاب است كه جريان ثابتي از بازده را با مخاطره نسبتاً كم فراهم مي‌آورد.از طرف ديگر، دارندگان اوراق قرضه سهمي در سودآوري استثنايي شركت نداشته و عموماً حق رأي نيز ندارند. </a:t>
            </a:r>
            <a:endParaRPr lang="en-US" sz="2800" dirty="0" smtClean="0">
              <a:cs typeface="B Nazanin" pitchFamily="2" charset="-78"/>
            </a:endParaRPr>
          </a:p>
          <a:p>
            <a:pPr marL="117475" indent="222250" algn="just" rtl="1" eaLnBrk="1" fontAlgn="auto" hangingPunct="1">
              <a:spcAft>
                <a:spcPts val="0"/>
              </a:spcAft>
              <a:buFont typeface="Wingdings" pitchFamily="2" charset="2"/>
              <a:buNone/>
              <a:defRPr/>
            </a:pPr>
            <a:endParaRPr lang="en-US" sz="2800" dirty="0" smtClean="0">
              <a:cs typeface="B Nazanin" pitchFamily="2" charset="-78"/>
            </a:endParaRPr>
          </a:p>
          <a:p>
            <a:pPr marL="117475" indent="222250" algn="just" rtl="1" eaLnBrk="1" fontAlgn="auto" hangingPunct="1">
              <a:spcAft>
                <a:spcPts val="0"/>
              </a:spcAft>
              <a:buFont typeface="Wingdings" pitchFamily="2" charset="2"/>
              <a:buNone/>
              <a:defRPr/>
            </a:pPr>
            <a:endParaRPr lang="en-US" sz="2800" dirty="0" smtClean="0">
              <a:cs typeface="B Nazanin" pitchFamily="2" charset="-7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62" name="Rectangle 2"/>
          <p:cNvSpPr>
            <a:spLocks noGrp="1" noChangeArrowheads="1"/>
          </p:cNvSpPr>
          <p:nvPr>
            <p:ph idx="1"/>
          </p:nvPr>
        </p:nvSpPr>
        <p:spPr>
          <a:xfrm>
            <a:off x="500063" y="357188"/>
            <a:ext cx="8215312" cy="6072187"/>
          </a:xfrm>
          <a:effectLst>
            <a:outerShdw dist="107763" dir="2700000" algn="ctr" rotWithShape="0">
              <a:srgbClr val="FFFF00">
                <a:alpha val="50000"/>
              </a:srgbClr>
            </a:outerShdw>
          </a:effectLst>
        </p:spPr>
        <p:txBody>
          <a:bodyPr rtlCol="0">
            <a:normAutofit lnSpcReduction="10000"/>
          </a:bodyPr>
          <a:lstStyle/>
          <a:p>
            <a:pPr marL="117475" indent="222250" algn="r" rtl="1" eaLnBrk="1" fontAlgn="auto" hangingPunct="1">
              <a:spcAft>
                <a:spcPts val="0"/>
              </a:spcAft>
              <a:buFont typeface="Wingdings" pitchFamily="2" charset="2"/>
              <a:buNone/>
              <a:defRPr/>
            </a:pPr>
            <a:r>
              <a:rPr lang="ar-SA" sz="2800" b="1" dirty="0" smtClean="0">
                <a:cs typeface="B Nazanin" pitchFamily="2" charset="-78"/>
              </a:rPr>
              <a:t>اشكال جديد اوراق قرضه: </a:t>
            </a:r>
            <a:endParaRPr lang="ar-SA" sz="2400" b="1" dirty="0" smtClean="0">
              <a:solidFill>
                <a:srgbClr val="CCCC00"/>
              </a:solidFill>
              <a:cs typeface="B Nazanin" pitchFamily="2" charset="-78"/>
            </a:endParaRPr>
          </a:p>
          <a:p>
            <a:pPr marL="117475" indent="222250" algn="just" rtl="1" eaLnBrk="1" fontAlgn="auto" hangingPunct="1">
              <a:spcAft>
                <a:spcPts val="0"/>
              </a:spcAft>
              <a:buFont typeface="Wingdings" pitchFamily="2" charset="2"/>
              <a:buNone/>
              <a:defRPr/>
            </a:pPr>
            <a:r>
              <a:rPr lang="ar-SA" sz="2800" dirty="0" smtClean="0">
                <a:cs typeface="B Nazanin" pitchFamily="2" charset="-78"/>
              </a:rPr>
              <a:t>اوراق قرضه درآمدي، اوراق قرضه توسعه صنعتي، اوراق قرضه با نرخ شناور، اوراق قرضه تامين مالي طرح، اوراق قرضه با بهره پايين و اوراق قرضه قابل باز خريد. </a:t>
            </a:r>
            <a:endParaRPr lang="fa-IR" sz="2800" dirty="0" smtClean="0">
              <a:cs typeface="B Nazanin" pitchFamily="2" charset="-78"/>
            </a:endParaRPr>
          </a:p>
          <a:p>
            <a:pPr marL="117475" indent="222250" algn="r" rtl="1" eaLnBrk="1" fontAlgn="auto" hangingPunct="1">
              <a:spcAft>
                <a:spcPts val="0"/>
              </a:spcAft>
              <a:buFont typeface="+mj-lt"/>
              <a:buAutoNum type="arabicPeriod"/>
              <a:defRPr/>
            </a:pPr>
            <a:r>
              <a:rPr lang="fa-IR" sz="2400" b="1" dirty="0" smtClean="0">
                <a:cs typeface="B Nazanin" pitchFamily="2" charset="-78"/>
              </a:rPr>
              <a:t> </a:t>
            </a:r>
            <a:r>
              <a:rPr lang="ar-SA" sz="2400" b="1" dirty="0" smtClean="0">
                <a:cs typeface="B Nazanin" pitchFamily="2" charset="-78"/>
              </a:rPr>
              <a:t>ا</a:t>
            </a:r>
            <a:r>
              <a:rPr lang="ar-SA" sz="2800" b="1" dirty="0" smtClean="0">
                <a:cs typeface="B Nazanin" pitchFamily="2" charset="-78"/>
              </a:rPr>
              <a:t>وراق قرضه درآمدي: </a:t>
            </a:r>
          </a:p>
          <a:p>
            <a:pPr marL="117475" indent="222250" algn="r" rtl="1" eaLnBrk="1" fontAlgn="auto" hangingPunct="1">
              <a:spcAft>
                <a:spcPts val="0"/>
              </a:spcAft>
              <a:buFont typeface="Wingdings" pitchFamily="2" charset="2"/>
              <a:buNone/>
              <a:defRPr/>
            </a:pPr>
            <a:r>
              <a:rPr lang="ar-SA" sz="2800" dirty="0" smtClean="0">
                <a:cs typeface="B Nazanin" pitchFamily="2" charset="-78"/>
              </a:rPr>
              <a:t>اين نوع اوراق قرضه، تضمين نشده است و پرداخت بهره آن به ميزان سود بستگي دارد. اوراق قرضه درآمدي را شركتهايي انتشار مي‌دهند كه توان پاسخگويي آنها به تعهدات پرداخت اصل وفرع اوراق مورد ترديد است.</a:t>
            </a:r>
            <a:endParaRPr lang="fa-IR" sz="2800" dirty="0" smtClean="0">
              <a:cs typeface="B Nazanin" pitchFamily="2" charset="-78"/>
            </a:endParaRPr>
          </a:p>
          <a:p>
            <a:pPr marL="117475" indent="222250" algn="r" rtl="1" eaLnBrk="1" fontAlgn="auto" hangingPunct="1">
              <a:spcAft>
                <a:spcPts val="0"/>
              </a:spcAft>
              <a:buFont typeface="Wingdings" pitchFamily="2" charset="2"/>
              <a:buNone/>
              <a:defRPr/>
            </a:pPr>
            <a:endParaRPr lang="fa-IR" sz="2800" dirty="0" smtClean="0">
              <a:cs typeface="B Nazanin" pitchFamily="2" charset="-78"/>
            </a:endParaRPr>
          </a:p>
          <a:p>
            <a:pPr marL="117475" indent="222250" algn="just" rtl="1" eaLnBrk="1" fontAlgn="auto" hangingPunct="1">
              <a:lnSpc>
                <a:spcPct val="90000"/>
              </a:lnSpc>
              <a:spcAft>
                <a:spcPts val="0"/>
              </a:spcAft>
              <a:buFont typeface="+mj-lt"/>
              <a:buAutoNum type="arabicPeriod" startAt="2"/>
              <a:defRPr/>
            </a:pPr>
            <a:r>
              <a:rPr lang="en-US" sz="2800" dirty="0" smtClean="0">
                <a:cs typeface="B Nazanin" pitchFamily="2" charset="-78"/>
              </a:rPr>
              <a:t> </a:t>
            </a:r>
            <a:r>
              <a:rPr lang="ar-SA" sz="2800" b="1" dirty="0" smtClean="0">
                <a:cs typeface="B Nazanin" pitchFamily="2" charset="-78"/>
              </a:rPr>
              <a:t>اوراق قرضه بانرخ شناور: </a:t>
            </a:r>
          </a:p>
          <a:p>
            <a:pPr marL="117475" indent="222250" algn="just" rtl="1" eaLnBrk="1" fontAlgn="auto" hangingPunct="1">
              <a:lnSpc>
                <a:spcPct val="90000"/>
              </a:lnSpc>
              <a:spcAft>
                <a:spcPts val="0"/>
              </a:spcAft>
              <a:buFont typeface="Wingdings" pitchFamily="2" charset="2"/>
              <a:buNone/>
              <a:defRPr/>
            </a:pPr>
            <a:r>
              <a:rPr lang="ar-SA" sz="2800" dirty="0" smtClean="0">
                <a:cs typeface="B Nazanin" pitchFamily="2" charset="-78"/>
              </a:rPr>
              <a:t>بهره اين نوع اوراق قرضه با نرخ بهره بازار نوسان مي‌كند به عبارت ديگر، نرخ بهره آن ثابت نيست. مزيت اين اوراق در مقايسه با اوراق كوتاه مدت اين است كه وام دهنده و وام گيرنده هزينه‌هاي مبادله وام را هر چند ماه يكبار پرداخت نمي‌كنند.</a:t>
            </a:r>
            <a:endParaRPr lang="en-US" sz="2800" dirty="0" smtClean="0">
              <a:cs typeface="B Nazanin" pitchFamily="2" charset="-78"/>
            </a:endParaRPr>
          </a:p>
          <a:p>
            <a:pPr marL="117475" indent="222250" algn="r" rtl="1" eaLnBrk="1" fontAlgn="auto" hangingPunct="1">
              <a:spcAft>
                <a:spcPts val="0"/>
              </a:spcAft>
              <a:buFont typeface="Wingdings" pitchFamily="2" charset="2"/>
              <a:buNone/>
              <a:defRPr/>
            </a:pPr>
            <a:endParaRPr lang="en-US" sz="2800" dirty="0" smtClean="0">
              <a:cs typeface="B Nazanin" pitchFamily="2" charset="-78"/>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0" name="Rectangle 2"/>
          <p:cNvSpPr>
            <a:spLocks noGrp="1" noChangeArrowheads="1"/>
          </p:cNvSpPr>
          <p:nvPr>
            <p:ph idx="1"/>
          </p:nvPr>
        </p:nvSpPr>
        <p:spPr>
          <a:xfrm>
            <a:off x="285750" y="214313"/>
            <a:ext cx="8429625" cy="6215062"/>
          </a:xfrm>
          <a:effectLst>
            <a:outerShdw dist="107763" dir="2700000" algn="ctr" rotWithShape="0">
              <a:srgbClr val="FFFF00">
                <a:alpha val="50000"/>
              </a:srgbClr>
            </a:outerShdw>
          </a:effectLst>
        </p:spPr>
        <p:txBody>
          <a:bodyPr rtlCol="0">
            <a:normAutofit/>
          </a:bodyPr>
          <a:lstStyle/>
          <a:p>
            <a:pPr marL="117475" indent="222250" algn="just" rtl="1" eaLnBrk="1" fontAlgn="auto" hangingPunct="1">
              <a:spcAft>
                <a:spcPts val="0"/>
              </a:spcAft>
              <a:buFont typeface="+mj-lt"/>
              <a:buAutoNum type="arabicPeriod" startAt="3"/>
              <a:defRPr/>
            </a:pPr>
            <a:r>
              <a:rPr lang="fa-IR" sz="2600" b="1" dirty="0" smtClean="0">
                <a:cs typeface="B Nazanin" pitchFamily="2" charset="-78"/>
              </a:rPr>
              <a:t> </a:t>
            </a:r>
            <a:r>
              <a:rPr lang="ar-SA" sz="2600" b="1" dirty="0" smtClean="0">
                <a:cs typeface="B Nazanin" pitchFamily="2" charset="-78"/>
              </a:rPr>
              <a:t>اوراق قرضه توسعه صنعتي: </a:t>
            </a:r>
          </a:p>
          <a:p>
            <a:pPr marL="117475" indent="222250" algn="r" rtl="1" eaLnBrk="1" fontAlgn="auto" hangingPunct="1">
              <a:spcAft>
                <a:spcPts val="0"/>
              </a:spcAft>
              <a:buFont typeface="Wingdings" pitchFamily="2" charset="2"/>
              <a:buNone/>
              <a:defRPr/>
            </a:pPr>
            <a:r>
              <a:rPr lang="ar-SA" sz="2500" dirty="0" smtClean="0">
                <a:cs typeface="B Nazanin" pitchFamily="2" charset="-78"/>
              </a:rPr>
              <a:t>شهرداريها ومؤسسات دولتي غالباً براي تأمين منابع جهت استفاده بخش خصوصي اين اوراق را انتشار مي‌دهند.ويژگي خاص اين اوراق قرضه آن است كه بهره پرداختني به دارندة اوراق قرضه براي وي جزء درآمد مشمول ماليات حساب نمي‌شود، بنابراين نرخ بهره اين اوراق قرضه نسبتاً پايين است.</a:t>
            </a:r>
            <a:endParaRPr lang="fa-IR" sz="2500" dirty="0" smtClean="0">
              <a:cs typeface="B Nazanin" pitchFamily="2" charset="-78"/>
            </a:endParaRPr>
          </a:p>
          <a:p>
            <a:pPr marL="117475" indent="222250" algn="r" rtl="1" eaLnBrk="1" fontAlgn="auto" hangingPunct="1">
              <a:spcAft>
                <a:spcPts val="0"/>
              </a:spcAft>
              <a:buFont typeface="+mj-lt"/>
              <a:buAutoNum type="arabicPeriod" startAt="4"/>
              <a:defRPr/>
            </a:pPr>
            <a:r>
              <a:rPr lang="fa-IR" sz="2600" b="1" dirty="0" smtClean="0">
                <a:cs typeface="B Nazanin" pitchFamily="2" charset="-78"/>
              </a:rPr>
              <a:t> </a:t>
            </a:r>
            <a:r>
              <a:rPr lang="ar-SA" sz="2600" b="1" dirty="0" smtClean="0">
                <a:cs typeface="B Nazanin" pitchFamily="2" charset="-78"/>
              </a:rPr>
              <a:t>وراق قرضه با بهره پايين: </a:t>
            </a:r>
          </a:p>
          <a:p>
            <a:pPr marL="117475" indent="222250" algn="r" rtl="1" eaLnBrk="1" fontAlgn="auto" hangingPunct="1">
              <a:spcAft>
                <a:spcPts val="0"/>
              </a:spcAft>
              <a:buFont typeface="Wingdings" pitchFamily="2" charset="2"/>
              <a:buNone/>
              <a:defRPr/>
            </a:pPr>
            <a:r>
              <a:rPr lang="ar-SA" sz="2500" dirty="0" smtClean="0">
                <a:cs typeface="B Nazanin" pitchFamily="2" charset="-78"/>
              </a:rPr>
              <a:t>اوراق قرضه‌اي كه با تخفيف فروخته مي‌شوند غالباً نرخ بهره پاييني دارند. يكي از معايب اوراق قرضه با نرخ بهره پايين اين است كه دارنده آن بايد ماليات بر درآمد تخفيف دريافتي و همچنين بهره دريافتي را پرداخت كند. اما اوراق قرضه با نرخ بهره پايين به وام گيرنده فرصت مي‌دهد تا پرداخت بخش اعظم بهره تعويق اندازد. </a:t>
            </a:r>
            <a:endParaRPr lang="fa-IR" sz="2500" dirty="0" smtClean="0">
              <a:cs typeface="B Nazanin" pitchFamily="2" charset="-78"/>
            </a:endParaRPr>
          </a:p>
          <a:p>
            <a:pPr marL="117475" indent="222250" algn="r" rtl="1" eaLnBrk="1" fontAlgn="auto" hangingPunct="1">
              <a:lnSpc>
                <a:spcPct val="90000"/>
              </a:lnSpc>
              <a:spcAft>
                <a:spcPts val="0"/>
              </a:spcAft>
              <a:buFont typeface="+mj-lt"/>
              <a:buAutoNum type="arabicPeriod" startAt="5"/>
              <a:defRPr/>
            </a:pPr>
            <a:r>
              <a:rPr lang="fa-IR" sz="2600" b="1" dirty="0" smtClean="0">
                <a:cs typeface="B Nazanin" pitchFamily="2" charset="-78"/>
              </a:rPr>
              <a:t> </a:t>
            </a:r>
            <a:r>
              <a:rPr lang="ar-SA" sz="2600" b="1" dirty="0" smtClean="0">
                <a:cs typeface="B Nazanin" pitchFamily="2" charset="-78"/>
              </a:rPr>
              <a:t>اوراق قرضه قابل برگشت: </a:t>
            </a:r>
          </a:p>
          <a:p>
            <a:pPr marL="117475" indent="222250" algn="r" rtl="1" eaLnBrk="1" fontAlgn="auto" hangingPunct="1">
              <a:lnSpc>
                <a:spcPct val="90000"/>
              </a:lnSpc>
              <a:spcAft>
                <a:spcPts val="0"/>
              </a:spcAft>
              <a:buFont typeface="Wingdings" pitchFamily="2" charset="2"/>
              <a:buNone/>
              <a:defRPr/>
            </a:pPr>
            <a:r>
              <a:rPr lang="ar-SA" sz="2500" dirty="0" smtClean="0">
                <a:cs typeface="B Nazanin" pitchFamily="2" charset="-78"/>
              </a:rPr>
              <a:t>خريدار مي‌تواند اين نوع اوراق قرضه را در مقابل دريافت ارزش اسمي به انتشار دهنده باز پس دهد. به اين دليل، نرخ بازده اين اوراق كمتر از نرخ بازده اوراق قرضة عادي است.</a:t>
            </a:r>
            <a:endParaRPr lang="en-US" sz="2500" dirty="0" smtClean="0">
              <a:cs typeface="B Nazanin" pitchFamily="2" charset="-78"/>
            </a:endParaRPr>
          </a:p>
          <a:p>
            <a:pPr marL="117475" indent="222250" algn="r" rtl="1" eaLnBrk="1" fontAlgn="auto" hangingPunct="1">
              <a:spcAft>
                <a:spcPts val="0"/>
              </a:spcAft>
              <a:buFont typeface="Wingdings" pitchFamily="2" charset="2"/>
              <a:buNone/>
              <a:defRPr/>
            </a:pPr>
            <a:endParaRPr lang="en-US" sz="2600" dirty="0" smtClean="0">
              <a:cs typeface="B Nazanin" pitchFamily="2" charset="-78"/>
            </a:endParaRPr>
          </a:p>
          <a:p>
            <a:pPr marL="117475" indent="222250" algn="r" rtl="1" eaLnBrk="1" fontAlgn="auto" hangingPunct="1">
              <a:spcAft>
                <a:spcPts val="0"/>
              </a:spcAft>
              <a:buFont typeface="Wingdings" pitchFamily="2" charset="2"/>
              <a:buNone/>
              <a:defRPr/>
            </a:pPr>
            <a:endParaRPr lang="en-US" sz="2800" dirty="0" smtClean="0">
              <a:cs typeface="B Nazanin" pitchFamily="2" charset="-78"/>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2706" name="Rectangle 2"/>
          <p:cNvSpPr>
            <a:spLocks noGrp="1" noChangeArrowheads="1"/>
          </p:cNvSpPr>
          <p:nvPr>
            <p:ph idx="1"/>
          </p:nvPr>
        </p:nvSpPr>
        <p:spPr>
          <a:xfrm>
            <a:off x="642938" y="285750"/>
            <a:ext cx="8072437" cy="6072188"/>
          </a:xfrm>
          <a:effectLst>
            <a:outerShdw dist="107763" dir="2700000" algn="ctr" rotWithShape="0">
              <a:srgbClr val="FFFF00">
                <a:alpha val="50000"/>
              </a:srgbClr>
            </a:outerShdw>
          </a:effectLst>
        </p:spPr>
        <p:txBody>
          <a:bodyPr rtlCol="0">
            <a:normAutofit/>
          </a:bodyPr>
          <a:lstStyle/>
          <a:p>
            <a:pPr marL="117475" indent="222250" algn="r" rtl="1" eaLnBrk="1" fontAlgn="auto" hangingPunct="1">
              <a:spcAft>
                <a:spcPts val="0"/>
              </a:spcAft>
              <a:buFont typeface="+mj-lt"/>
              <a:buAutoNum type="arabicPeriod" startAt="6"/>
              <a:defRPr/>
            </a:pPr>
            <a:r>
              <a:rPr lang="fa-IR" sz="2400" b="1" dirty="0" smtClean="0">
                <a:cs typeface="B Nazanin" pitchFamily="2" charset="-78"/>
              </a:rPr>
              <a:t> اوراق قرضه </a:t>
            </a:r>
            <a:r>
              <a:rPr lang="ar-SA" sz="2400" b="1" dirty="0" smtClean="0">
                <a:cs typeface="B Nazanin" pitchFamily="2" charset="-78"/>
              </a:rPr>
              <a:t>تأمين مالي طرح: </a:t>
            </a:r>
            <a:endParaRPr lang="en-US" sz="2400" dirty="0" smtClean="0">
              <a:cs typeface="B Nazanin" pitchFamily="2" charset="-78"/>
            </a:endParaRPr>
          </a:p>
          <a:p>
            <a:pPr marL="117475" indent="222250" algn="r" rtl="1" eaLnBrk="1" fontAlgn="auto" hangingPunct="1">
              <a:spcAft>
                <a:spcPts val="0"/>
              </a:spcAft>
              <a:buFont typeface="Wingdings" pitchFamily="2" charset="2"/>
              <a:buNone/>
              <a:defRPr/>
            </a:pPr>
            <a:r>
              <a:rPr lang="ar-SA" sz="2400" dirty="0" smtClean="0">
                <a:cs typeface="B Nazanin" pitchFamily="2" charset="-78"/>
              </a:rPr>
              <a:t>دريافت وام در مقابل وثيقه يك طرح سرمايه‌گذاري و نه داراييهاي شركت مادر است. اين اوراق به بانكها به طور عمده فروخته مي‌شود. مثل طرحهاي بزرگ استخراج معادن.</a:t>
            </a:r>
            <a:endParaRPr lang="fa-IR" sz="2400" dirty="0" smtClean="0">
              <a:cs typeface="B Nazanin" pitchFamily="2" charset="-78"/>
            </a:endParaRPr>
          </a:p>
          <a:p>
            <a:pPr marL="117475" indent="222250" algn="r" rtl="1" eaLnBrk="1" fontAlgn="auto" hangingPunct="1">
              <a:spcAft>
                <a:spcPts val="0"/>
              </a:spcAft>
              <a:buFont typeface="+mj-lt"/>
              <a:buAutoNum type="arabicPeriod" startAt="7"/>
              <a:defRPr/>
            </a:pPr>
            <a:r>
              <a:rPr lang="fa-IR" sz="2400" b="1" dirty="0" smtClean="0">
                <a:cs typeface="B Nazanin" pitchFamily="2" charset="-78"/>
              </a:rPr>
              <a:t> </a:t>
            </a:r>
            <a:r>
              <a:rPr lang="ar-SA" sz="2400" b="1" dirty="0" smtClean="0">
                <a:cs typeface="B Nazanin" pitchFamily="2" charset="-78"/>
              </a:rPr>
              <a:t>اوراق قرضه پرمخاطره:</a:t>
            </a:r>
            <a:endParaRPr lang="en-US" sz="2400" b="1" dirty="0" smtClean="0">
              <a:cs typeface="B Nazanin" pitchFamily="2" charset="-78"/>
            </a:endParaRPr>
          </a:p>
          <a:p>
            <a:pPr marL="117475" indent="222250" algn="r" rtl="1" eaLnBrk="1" fontAlgn="auto" hangingPunct="1">
              <a:spcAft>
                <a:spcPts val="0"/>
              </a:spcAft>
              <a:buFont typeface="Wingdings" pitchFamily="2" charset="2"/>
              <a:buNone/>
              <a:defRPr/>
            </a:pPr>
            <a:r>
              <a:rPr lang="ar-SA" sz="2400" dirty="0" smtClean="0">
                <a:cs typeface="B Nazanin" pitchFamily="2" charset="-78"/>
              </a:rPr>
              <a:t>اوراق قرضه پر مخاطره (اوراق قرضه بنجل) بازده بالايي دارد اما به دليل علت كم اعتبار بودن شركت انتشار دهندة آن، </a:t>
            </a:r>
            <a:r>
              <a:rPr lang="fa-IR" sz="2400" dirty="0" smtClean="0">
                <a:cs typeface="B Nazanin" pitchFamily="2" charset="-78"/>
              </a:rPr>
              <a:t>با</a:t>
            </a:r>
            <a:r>
              <a:rPr lang="ar-SA" sz="2400" dirty="0" smtClean="0">
                <a:cs typeface="B Nazanin" pitchFamily="2" charset="-78"/>
              </a:rPr>
              <a:t> مخاطره بالا همراه است.</a:t>
            </a:r>
            <a:endParaRPr lang="en-US" sz="2400" dirty="0" smtClean="0">
              <a:cs typeface="B Nazanin" pitchFamily="2" charset="-78"/>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8" name="Rectangle 2"/>
          <p:cNvSpPr>
            <a:spLocks noGrp="1" noChangeArrowheads="1"/>
          </p:cNvSpPr>
          <p:nvPr>
            <p:ph idx="1"/>
          </p:nvPr>
        </p:nvSpPr>
        <p:spPr>
          <a:xfrm>
            <a:off x="428625" y="357188"/>
            <a:ext cx="8286750" cy="5929312"/>
          </a:xfrm>
          <a:effectLst>
            <a:outerShdw dist="107763" dir="2700000" algn="ctr" rotWithShape="0">
              <a:srgbClr val="FFFF00">
                <a:alpha val="50000"/>
              </a:srgbClr>
            </a:outerShdw>
          </a:effectLst>
        </p:spPr>
        <p:txBody>
          <a:bodyPr rtlCol="0">
            <a:normAutofit lnSpcReduction="10000"/>
          </a:bodyPr>
          <a:lstStyle/>
          <a:p>
            <a:pPr marL="117475" indent="222250" algn="r" rtl="1" eaLnBrk="1" fontAlgn="auto" hangingPunct="1">
              <a:spcAft>
                <a:spcPts val="0"/>
              </a:spcAft>
              <a:buFont typeface="Wingdings" pitchFamily="2" charset="2"/>
              <a:buNone/>
              <a:defRPr/>
            </a:pPr>
            <a:r>
              <a:rPr lang="ar-SA" sz="2800" b="1" dirty="0" smtClean="0">
                <a:cs typeface="B Nazanin" pitchFamily="2" charset="-78"/>
              </a:rPr>
              <a:t>سهام ممتاز: </a:t>
            </a:r>
          </a:p>
          <a:p>
            <a:pPr marL="117475" indent="222250" algn="r" rtl="1" eaLnBrk="1" fontAlgn="auto" hangingPunct="1">
              <a:spcAft>
                <a:spcPts val="0"/>
              </a:spcAft>
              <a:buFont typeface="Wingdings" pitchFamily="2" charset="2"/>
              <a:buNone/>
              <a:defRPr/>
            </a:pPr>
            <a:r>
              <a:rPr lang="ar-SA" sz="2600" dirty="0" smtClean="0">
                <a:cs typeface="B Nazanin" pitchFamily="2" charset="-78"/>
              </a:rPr>
              <a:t>سهامي است كه دارندة آن نسبت به سود شركت پس از پرداخت ماليات وبهره‌ وداراييهاي شركت در صورت ورشكستگي مقدمتر از سهامدار عادي است.</a:t>
            </a:r>
            <a:endParaRPr lang="fa-IR" sz="2600" dirty="0" smtClean="0">
              <a:cs typeface="B Nazanin" pitchFamily="2" charset="-78"/>
            </a:endParaRPr>
          </a:p>
          <a:p>
            <a:pPr algn="r" rtl="1" eaLnBrk="1" fontAlgn="auto" hangingPunct="1">
              <a:lnSpc>
                <a:spcPct val="90000"/>
              </a:lnSpc>
              <a:spcAft>
                <a:spcPts val="0"/>
              </a:spcAft>
              <a:buFont typeface="Wingdings" pitchFamily="2" charset="2"/>
              <a:buNone/>
              <a:defRPr/>
            </a:pPr>
            <a:r>
              <a:rPr lang="ar-SA" sz="2800" b="1" dirty="0" smtClean="0">
                <a:latin typeface="Arial" pitchFamily="34" charset="0"/>
                <a:cs typeface="B Nazanin" pitchFamily="2" charset="-78"/>
              </a:rPr>
              <a:t>ويژگيها سهام ممتاز: </a:t>
            </a:r>
          </a:p>
          <a:p>
            <a:pPr algn="r" rtl="1" eaLnBrk="1" fontAlgn="auto" hangingPunct="1">
              <a:lnSpc>
                <a:spcPct val="90000"/>
              </a:lnSpc>
              <a:spcAft>
                <a:spcPts val="0"/>
              </a:spcAft>
              <a:buFont typeface="Wingdings" pitchFamily="2" charset="2"/>
              <a:buNone/>
              <a:defRPr/>
            </a:pPr>
            <a:r>
              <a:rPr lang="ar-SA" sz="2600" b="1" dirty="0" smtClean="0">
                <a:latin typeface="Arial" pitchFamily="34" charset="0"/>
                <a:cs typeface="B Nazanin" pitchFamily="2" charset="-78"/>
              </a:rPr>
              <a:t>پرداخت سود :</a:t>
            </a:r>
            <a:r>
              <a:rPr lang="ar-SA" sz="2600" dirty="0" smtClean="0">
                <a:latin typeface="Arial" pitchFamily="34" charset="0"/>
                <a:cs typeface="B Nazanin" pitchFamily="2" charset="-78"/>
              </a:rPr>
              <a:t> سود ممتاز عموماً به شكل درصدي از ارزش اسمي سهام مثلاً 8 درصد 100واحد پولي ارزش اسمي بيان مي‌گردد.</a:t>
            </a:r>
          </a:p>
          <a:p>
            <a:pPr algn="r" rtl="1" eaLnBrk="1" fontAlgn="auto" hangingPunct="1">
              <a:lnSpc>
                <a:spcPct val="90000"/>
              </a:lnSpc>
              <a:spcAft>
                <a:spcPts val="0"/>
              </a:spcAft>
              <a:buFont typeface="Wingdings" pitchFamily="2" charset="2"/>
              <a:buNone/>
              <a:defRPr/>
            </a:pPr>
            <a:r>
              <a:rPr lang="ar-SA" sz="2600" b="1" dirty="0" smtClean="0">
                <a:latin typeface="Arial" pitchFamily="34" charset="0"/>
                <a:cs typeface="B Nazanin" pitchFamily="2" charset="-78"/>
              </a:rPr>
              <a:t>تقدم پرداخت:</a:t>
            </a:r>
            <a:r>
              <a:rPr lang="ar-SA" sz="2600" dirty="0" smtClean="0">
                <a:latin typeface="Arial" pitchFamily="34" charset="0"/>
                <a:cs typeface="B Nazanin" pitchFamily="2" charset="-78"/>
              </a:rPr>
              <a:t> سود ممتاز بايد قبل از هر گونه پرداختي به سهامداران عادي پرداخت نمود. </a:t>
            </a:r>
            <a:endParaRPr lang="fa-IR" sz="2600" dirty="0" smtClean="0">
              <a:latin typeface="Arial" pitchFamily="34" charset="0"/>
              <a:cs typeface="B Nazanin" pitchFamily="2" charset="-78"/>
            </a:endParaRPr>
          </a:p>
          <a:p>
            <a:pPr algn="r" rtl="1" eaLnBrk="1" fontAlgn="auto" hangingPunct="1">
              <a:lnSpc>
                <a:spcPct val="90000"/>
              </a:lnSpc>
              <a:spcAft>
                <a:spcPts val="0"/>
              </a:spcAft>
              <a:buFont typeface="Arial" charset="0"/>
              <a:buNone/>
              <a:defRPr/>
            </a:pPr>
            <a:r>
              <a:rPr lang="ar-SA" sz="2600" b="1" dirty="0" smtClean="0">
                <a:latin typeface="Arial" pitchFamily="34" charset="0"/>
                <a:cs typeface="B Nazanin" pitchFamily="2" charset="-78"/>
              </a:rPr>
              <a:t>سود سهام انباشته: </a:t>
            </a:r>
            <a:r>
              <a:rPr lang="ar-SA" sz="2600" dirty="0" smtClean="0">
                <a:latin typeface="Arial" pitchFamily="34" charset="0"/>
                <a:cs typeface="B Nazanin" pitchFamily="2" charset="-78"/>
              </a:rPr>
              <a:t>در قرارداد سهام ممتاز ذكر مي‌شود كه تمام سود پرداخت نشده قبلي سهام ممتاز بايد قبل از پرداخت سود سهام به سهامداران عادي پرداخت شود. شرط انباشتگي سود سهام از دارندگان سهام ممتاز حمايت مي‌كند.</a:t>
            </a:r>
            <a:endParaRPr lang="fa-IR" sz="2600" dirty="0" smtClean="0">
              <a:latin typeface="Arial" pitchFamily="34" charset="0"/>
              <a:cs typeface="B Nazanin" pitchFamily="2" charset="-78"/>
            </a:endParaRPr>
          </a:p>
          <a:p>
            <a:pPr algn="r" rtl="1" eaLnBrk="1" fontAlgn="auto" hangingPunct="1">
              <a:lnSpc>
                <a:spcPct val="90000"/>
              </a:lnSpc>
              <a:spcAft>
                <a:spcPts val="0"/>
              </a:spcAft>
              <a:buFont typeface="Arial" charset="0"/>
              <a:buNone/>
              <a:defRPr/>
            </a:pPr>
            <a:r>
              <a:rPr lang="ar-SA" sz="2600" b="1" dirty="0" smtClean="0">
                <a:latin typeface="Arial" pitchFamily="34" charset="0"/>
                <a:cs typeface="B Nazanin" pitchFamily="2" charset="-78"/>
              </a:rPr>
              <a:t>سود سهام قابل تبديل: </a:t>
            </a:r>
            <a:r>
              <a:rPr lang="ar-SA" sz="2600" dirty="0" smtClean="0">
                <a:latin typeface="Arial" pitchFamily="34" charset="0"/>
                <a:cs typeface="B Nazanin" pitchFamily="2" charset="-78"/>
              </a:rPr>
              <a:t>صاحبان سهام ممتاز گاهي اوقات مي‌توانند به طور برابر در دريافت سود سهام با سهامداران عادي مشاركت داشته باشد. اين گونه سهام ممتاز را سهام ممتاز مشاركتي مي‌خوانند. </a:t>
            </a:r>
            <a:endParaRPr lang="en-US" sz="2600" dirty="0" smtClean="0">
              <a:latin typeface="Arial" pitchFamily="34" charset="0"/>
              <a:cs typeface="B Nazanin" pitchFamily="2" charset="-78"/>
            </a:endParaRPr>
          </a:p>
          <a:p>
            <a:pPr algn="r" rtl="1" eaLnBrk="1" fontAlgn="auto" hangingPunct="1">
              <a:lnSpc>
                <a:spcPct val="90000"/>
              </a:lnSpc>
              <a:spcAft>
                <a:spcPts val="0"/>
              </a:spcAft>
              <a:buFont typeface="Arial" charset="0"/>
              <a:buNone/>
              <a:defRPr/>
            </a:pPr>
            <a:endParaRPr lang="en-US" sz="2600" dirty="0" smtClean="0">
              <a:latin typeface="Arial" pitchFamily="34" charset="0"/>
              <a:cs typeface="B Nazanin" pitchFamily="2" charset="-78"/>
            </a:endParaRPr>
          </a:p>
          <a:p>
            <a:pPr algn="r" rtl="1" eaLnBrk="1" fontAlgn="auto" hangingPunct="1">
              <a:lnSpc>
                <a:spcPct val="90000"/>
              </a:lnSpc>
              <a:spcAft>
                <a:spcPts val="0"/>
              </a:spcAft>
              <a:buFont typeface="Wingdings" pitchFamily="2" charset="2"/>
              <a:buNone/>
              <a:defRPr/>
            </a:pPr>
            <a:endParaRPr lang="en-US" sz="2600" dirty="0" smtClean="0">
              <a:latin typeface="Arial" pitchFamily="34" charset="0"/>
              <a:cs typeface="B Nazanin" pitchFamily="2" charset="-78"/>
            </a:endParaRPr>
          </a:p>
          <a:p>
            <a:pPr marL="117475" indent="222250" algn="r" rtl="1" eaLnBrk="1" fontAlgn="auto" hangingPunct="1">
              <a:spcAft>
                <a:spcPts val="0"/>
              </a:spcAft>
              <a:buFont typeface="Wingdings" pitchFamily="2" charset="2"/>
              <a:buNone/>
              <a:defRPr/>
            </a:pPr>
            <a:endParaRPr lang="en-US" sz="2800" dirty="0" smtClean="0">
              <a:cs typeface="B Nazanin" pitchFamily="2" charset="-78"/>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idx="1"/>
          </p:nvPr>
        </p:nvSpPr>
        <p:spPr>
          <a:xfrm>
            <a:off x="500063" y="428625"/>
            <a:ext cx="8143875" cy="5214938"/>
          </a:xfrm>
          <a:effectLst>
            <a:outerShdw dist="107763" dir="2700000" algn="ctr" rotWithShape="0">
              <a:srgbClr val="FFFF00">
                <a:alpha val="50000"/>
              </a:srgbClr>
            </a:outerShdw>
          </a:effectLst>
        </p:spPr>
        <p:txBody>
          <a:bodyPr rtlCol="0">
            <a:normAutofit/>
          </a:bodyPr>
          <a:lstStyle/>
          <a:p>
            <a:pPr marL="117475" indent="222250" algn="just" rtl="1" eaLnBrk="1" fontAlgn="auto" hangingPunct="1">
              <a:spcAft>
                <a:spcPts val="0"/>
              </a:spcAft>
              <a:buFont typeface="Wingdings" pitchFamily="2" charset="2"/>
              <a:buNone/>
              <a:defRPr/>
            </a:pPr>
            <a:r>
              <a:rPr lang="ar-SA" sz="2800" b="1" dirty="0" smtClean="0">
                <a:latin typeface="Arial" pitchFamily="34" charset="0"/>
                <a:cs typeface="B Nazanin" pitchFamily="2" charset="-78"/>
              </a:rPr>
              <a:t>تقدم ادعا نسبت به داراييها: </a:t>
            </a:r>
            <a:r>
              <a:rPr lang="ar-SA" sz="2800" dirty="0" smtClean="0">
                <a:latin typeface="Arial" pitchFamily="34" charset="0"/>
                <a:cs typeface="B Nazanin" pitchFamily="2" charset="-78"/>
              </a:rPr>
              <a:t>اگر شركتي تصفيه شود طلب بستانكاران بايد به طور كامل قبل از سهامداران عادي وممتاز پرداخت گردد. حق رأي: سهامداران ممتاز عموماً حق رأي محدود دارند.</a:t>
            </a:r>
            <a:endParaRPr lang="fa-IR" sz="2800" dirty="0" smtClean="0">
              <a:latin typeface="Arial" pitchFamily="34" charset="0"/>
              <a:cs typeface="B Nazanin" pitchFamily="2" charset="-78"/>
            </a:endParaRPr>
          </a:p>
          <a:p>
            <a:pPr marL="117475" indent="222250" algn="just" rtl="1" eaLnBrk="1" fontAlgn="auto" hangingPunct="1">
              <a:spcAft>
                <a:spcPts val="0"/>
              </a:spcAft>
              <a:buFont typeface="Arial" charset="0"/>
              <a:buNone/>
              <a:defRPr/>
            </a:pPr>
            <a:r>
              <a:rPr lang="ar-SA" sz="2800" b="1" dirty="0" smtClean="0">
                <a:latin typeface="Arial" pitchFamily="34" charset="0"/>
                <a:cs typeface="B Nazanin" pitchFamily="2" charset="-78"/>
              </a:rPr>
              <a:t>تأمين مالي براي باز خريد سهام ممتاز: </a:t>
            </a:r>
            <a:r>
              <a:rPr lang="ar-SA" sz="2800" dirty="0" smtClean="0">
                <a:latin typeface="Arial" pitchFamily="34" charset="0"/>
                <a:cs typeface="B Nazanin" pitchFamily="2" charset="-78"/>
              </a:rPr>
              <a:t>اوراق قرضه يا سهام ممتاز را مي‌توان با انتشار اوراق بهادار جديد باز خريد كرد. باز خريد اوراق بهادار زماني مطلوب است كه خالص ارزش فعلي جريان نقدينة بعد ازماليات مثبت </a:t>
            </a:r>
            <a:r>
              <a:rPr lang="fa-IR" sz="2800" dirty="0" smtClean="0">
                <a:latin typeface="Arial" pitchFamily="34" charset="0"/>
                <a:cs typeface="B Nazanin" pitchFamily="2" charset="-78"/>
              </a:rPr>
              <a:t>باشد</a:t>
            </a:r>
            <a:r>
              <a:rPr lang="ar-SA" sz="2800" dirty="0" smtClean="0">
                <a:latin typeface="Arial" pitchFamily="34" charset="0"/>
                <a:cs typeface="B Nazanin" pitchFamily="2" charset="-78"/>
              </a:rPr>
              <a:t>. </a:t>
            </a:r>
            <a:endParaRPr lang="fa-IR" sz="2800" dirty="0" smtClean="0">
              <a:latin typeface="Arial" pitchFamily="34" charset="0"/>
              <a:cs typeface="B Nazanin" pitchFamily="2" charset="-78"/>
            </a:endParaRPr>
          </a:p>
          <a:p>
            <a:pPr marL="117475" indent="222250" algn="just" rtl="1" eaLnBrk="1" fontAlgn="auto" hangingPunct="1">
              <a:spcAft>
                <a:spcPts val="0"/>
              </a:spcAft>
              <a:buFont typeface="Wingdings" pitchFamily="2" charset="2"/>
              <a:buNone/>
              <a:defRPr/>
            </a:pPr>
            <a:r>
              <a:rPr lang="ar-SA" sz="2800" b="1" dirty="0" smtClean="0">
                <a:latin typeface="Arial" pitchFamily="34" charset="0"/>
                <a:cs typeface="B Nazanin" pitchFamily="2" charset="-78"/>
              </a:rPr>
              <a:t>معاوضه يا بده بستان نرخ بهره: </a:t>
            </a:r>
            <a:endParaRPr lang="fa-IR" sz="2800" b="1" dirty="0" smtClean="0">
              <a:latin typeface="Arial" pitchFamily="34" charset="0"/>
              <a:cs typeface="B Nazanin" pitchFamily="2" charset="-78"/>
            </a:endParaRPr>
          </a:p>
          <a:p>
            <a:pPr marL="117475" indent="222250" algn="just" rtl="1" eaLnBrk="1" fontAlgn="auto" hangingPunct="1">
              <a:spcAft>
                <a:spcPts val="0"/>
              </a:spcAft>
              <a:buFont typeface="Wingdings" pitchFamily="2" charset="2"/>
              <a:buNone/>
              <a:defRPr/>
            </a:pPr>
            <a:r>
              <a:rPr lang="fa-IR" sz="2800" dirty="0" smtClean="0">
                <a:latin typeface="Arial" pitchFamily="34" charset="0"/>
                <a:cs typeface="B Nazanin" pitchFamily="2" charset="-78"/>
              </a:rPr>
              <a:t>بهره </a:t>
            </a:r>
            <a:r>
              <a:rPr lang="ar-SA" sz="2800" dirty="0" smtClean="0">
                <a:latin typeface="Arial" pitchFamily="34" charset="0"/>
                <a:cs typeface="B Nazanin" pitchFamily="2" charset="-78"/>
              </a:rPr>
              <a:t>بين دو طرف است. در اين حالت، يك طرف نرخ بهره ثابت وطرف ديگر، نرخ بهره شناور پرداخت مي‌كند. زمان پرداخت بهره با مذاكره بين دوطرف تعيين مي‌شود. </a:t>
            </a:r>
            <a:endParaRPr lang="fa-IR" sz="2800" dirty="0" smtClean="0">
              <a:latin typeface="Arial" pitchFamily="34" charset="0"/>
              <a:cs typeface="B Nazanin" pitchFamily="2" charset="-78"/>
            </a:endParaRPr>
          </a:p>
          <a:p>
            <a:pPr marL="117475" indent="222250" algn="just" rtl="1" eaLnBrk="1" fontAlgn="auto" hangingPunct="1">
              <a:spcAft>
                <a:spcPts val="0"/>
              </a:spcAft>
              <a:buFont typeface="Arial" charset="0"/>
              <a:buNone/>
              <a:defRPr/>
            </a:pPr>
            <a:endParaRPr lang="en-US" sz="2800" dirty="0" smtClean="0">
              <a:latin typeface="Arial" pitchFamily="34" charset="0"/>
              <a:cs typeface="B Nazanin" pitchFamily="2" charset="-78"/>
            </a:endParaRPr>
          </a:p>
          <a:p>
            <a:pPr marL="117475" indent="222250" algn="just" rtl="1" eaLnBrk="1" fontAlgn="auto" hangingPunct="1">
              <a:spcAft>
                <a:spcPts val="0"/>
              </a:spcAft>
              <a:buFont typeface="Wingdings" pitchFamily="2" charset="2"/>
              <a:buNone/>
              <a:defRPr/>
            </a:pPr>
            <a:endParaRPr lang="en-US" sz="2800" dirty="0" smtClean="0">
              <a:latin typeface="Arial" pitchFamily="34" charset="0"/>
              <a:cs typeface="B Nazanin" pitchFamily="2" charset="-78"/>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4754" name="Rectangle 2"/>
          <p:cNvSpPr>
            <a:spLocks noGrp="1" noChangeArrowheads="1"/>
          </p:cNvSpPr>
          <p:nvPr>
            <p:ph idx="1"/>
          </p:nvPr>
        </p:nvSpPr>
        <p:spPr>
          <a:xfrm>
            <a:off x="285750" y="428625"/>
            <a:ext cx="8643938" cy="5857875"/>
          </a:xfrm>
          <a:effectLst>
            <a:outerShdw dist="107763" dir="2700000" algn="ctr" rotWithShape="0">
              <a:srgbClr val="FFFF00">
                <a:alpha val="50000"/>
              </a:srgbClr>
            </a:outerShdw>
          </a:effectLst>
        </p:spPr>
        <p:txBody>
          <a:bodyPr rtlCol="0">
            <a:normAutofit/>
          </a:bodyPr>
          <a:lstStyle/>
          <a:p>
            <a:pPr marL="117475" indent="222250" algn="just" rtl="1" eaLnBrk="1" fontAlgn="auto" hangingPunct="1">
              <a:spcAft>
                <a:spcPts val="0"/>
              </a:spcAft>
              <a:buFont typeface="Wingdings" pitchFamily="2" charset="2"/>
              <a:buNone/>
              <a:defRPr/>
            </a:pPr>
            <a:r>
              <a:rPr lang="ar-SA" sz="2600" b="1" dirty="0" smtClean="0">
                <a:latin typeface="Arial" pitchFamily="34" charset="0"/>
                <a:cs typeface="B Nazanin" pitchFamily="2" charset="-78"/>
              </a:rPr>
              <a:t>هزينه سرمايه گذاري اوليه: </a:t>
            </a:r>
          </a:p>
          <a:p>
            <a:pPr marL="117475" indent="222250" algn="just" rtl="1" eaLnBrk="1" fontAlgn="auto" hangingPunct="1">
              <a:spcAft>
                <a:spcPts val="0"/>
              </a:spcAft>
              <a:buFont typeface="Wingdings" pitchFamily="2" charset="2"/>
              <a:buNone/>
              <a:defRPr/>
            </a:pPr>
            <a:r>
              <a:rPr lang="ar-SA" sz="2600" dirty="0" smtClean="0">
                <a:latin typeface="Arial" pitchFamily="34" charset="0"/>
                <a:cs typeface="B Nazanin" pitchFamily="2" charset="-78"/>
              </a:rPr>
              <a:t>عبارت است از جريان نقدينه خروجي بعد ازماليات براي باز خريد اوراق قرضه شركت منهاي خالص جريان نقدينه ورودي ناشي از فروش اوراق قرضه جديد </a:t>
            </a:r>
            <a:r>
              <a:rPr lang="fa-IR" sz="2600" dirty="0" smtClean="0">
                <a:latin typeface="Arial" pitchFamily="34" charset="0"/>
                <a:cs typeface="B Nazanin" pitchFamily="2" charset="-78"/>
              </a:rPr>
              <a:t>. به عبارتی تفاوت بین مبلغ پرداختی جهت باز خرید و مبلغ دریافتی حاصل از فروش اوراق بهادار جدید است. این هزینه سرمایه گذاری اولیه برابر است با:</a:t>
            </a:r>
          </a:p>
          <a:p>
            <a:pPr marL="117475" indent="222250" algn="just" rtl="1" eaLnBrk="1" fontAlgn="auto" hangingPunct="1">
              <a:spcAft>
                <a:spcPts val="0"/>
              </a:spcAft>
              <a:buFont typeface="Wingdings" pitchFamily="2" charset="2"/>
              <a:buAutoNum type="arabicPeriod"/>
              <a:defRPr/>
            </a:pPr>
            <a:r>
              <a:rPr lang="fa-IR" sz="2600" dirty="0" smtClean="0">
                <a:latin typeface="Arial" pitchFamily="34" charset="0"/>
                <a:cs typeface="B Nazanin" pitchFamily="2" charset="-78"/>
              </a:rPr>
              <a:t>هزینه انتشار اوراق بهادار جدید</a:t>
            </a:r>
          </a:p>
          <a:p>
            <a:pPr marL="117475" indent="222250" algn="just" rtl="1" eaLnBrk="1" fontAlgn="auto" hangingPunct="1">
              <a:spcAft>
                <a:spcPts val="0"/>
              </a:spcAft>
              <a:buFont typeface="Wingdings" pitchFamily="2" charset="2"/>
              <a:buAutoNum type="arabicPeriod"/>
              <a:defRPr/>
            </a:pPr>
            <a:r>
              <a:rPr lang="fa-IR" sz="2600" dirty="0" smtClean="0">
                <a:latin typeface="Arial" pitchFamily="34" charset="0"/>
                <a:cs typeface="B Nazanin" pitchFamily="2" charset="-78"/>
              </a:rPr>
              <a:t>جایزه بازخرید اوراق بهادار قدیمی</a:t>
            </a:r>
          </a:p>
          <a:p>
            <a:pPr marL="117475" indent="222250" algn="just" rtl="1" eaLnBrk="1" fontAlgn="auto" hangingPunct="1">
              <a:spcAft>
                <a:spcPts val="0"/>
              </a:spcAft>
              <a:buFont typeface="Arial" charset="0"/>
              <a:buNone/>
              <a:defRPr/>
            </a:pPr>
            <a:endParaRPr lang="fa-IR" sz="2600" dirty="0" smtClean="0">
              <a:latin typeface="Arial" pitchFamily="34" charset="0"/>
              <a:cs typeface="B Nazanin" pitchFamily="2" charset="-78"/>
            </a:endParaRPr>
          </a:p>
          <a:p>
            <a:pPr marL="117475" indent="222250" algn="just" rtl="1" eaLnBrk="1" fontAlgn="auto" hangingPunct="1">
              <a:spcAft>
                <a:spcPts val="0"/>
              </a:spcAft>
              <a:buFont typeface="Arial" charset="0"/>
              <a:buNone/>
              <a:defRPr/>
            </a:pPr>
            <a:r>
              <a:rPr lang="fa-IR" sz="2600" dirty="0" smtClean="0">
                <a:latin typeface="Arial" pitchFamily="34" charset="0"/>
                <a:cs typeface="B Nazanin" pitchFamily="2" charset="-78"/>
              </a:rPr>
              <a:t>مزایای بازخرید:</a:t>
            </a:r>
          </a:p>
          <a:p>
            <a:pPr marL="117475" indent="222250" algn="just" rtl="1" eaLnBrk="1" fontAlgn="auto" hangingPunct="1">
              <a:spcAft>
                <a:spcPts val="0"/>
              </a:spcAft>
              <a:buFont typeface="+mj-lt"/>
              <a:buAutoNum type="arabicPeriod"/>
              <a:defRPr/>
            </a:pPr>
            <a:r>
              <a:rPr lang="fa-IR" sz="2600" dirty="0" smtClean="0">
                <a:latin typeface="Arial" pitchFamily="34" charset="0"/>
                <a:cs typeface="B Nazanin" pitchFamily="2" charset="-78"/>
              </a:rPr>
              <a:t>صرفه جوئی سالانه</a:t>
            </a:r>
          </a:p>
          <a:p>
            <a:pPr marL="117475" indent="222250" algn="just" rtl="1" eaLnBrk="1" fontAlgn="auto" hangingPunct="1">
              <a:spcAft>
                <a:spcPts val="0"/>
              </a:spcAft>
              <a:buFont typeface="+mj-lt"/>
              <a:buAutoNum type="arabicPeriod"/>
              <a:defRPr/>
            </a:pPr>
            <a:r>
              <a:rPr lang="fa-IR" sz="2600" dirty="0" smtClean="0">
                <a:latin typeface="Arial" pitchFamily="34" charset="0"/>
                <a:cs typeface="B Nazanin" pitchFamily="2" charset="-78"/>
              </a:rPr>
              <a:t>میزان کاهش پرداخت بعد از مالیات به دارندگان توراق قرضه یا سهام ممتاز</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idx="1"/>
          </p:nvPr>
        </p:nvSpPr>
        <p:spPr>
          <a:xfrm>
            <a:off x="428625" y="357188"/>
            <a:ext cx="8072438" cy="5643562"/>
          </a:xfrm>
        </p:spPr>
        <p:txBody>
          <a:bodyPr/>
          <a:lstStyle/>
          <a:p>
            <a:pPr marL="117475" indent="169863" algn="r" rtl="1" eaLnBrk="1" hangingPunct="1">
              <a:buFont typeface="Wingdings" panose="05000000000000000000" pitchFamily="2" charset="2"/>
              <a:buNone/>
            </a:pPr>
            <a:r>
              <a:rPr lang="ar-SA" b="1" smtClean="0">
                <a:latin typeface="Arial" panose="020B0604020202020204" pitchFamily="34" charset="0"/>
              </a:rPr>
              <a:t>بدهي بلند مدت وسهام ممتاز</a:t>
            </a:r>
            <a:endParaRPr lang="fa-IR" b="1" smtClean="0">
              <a:latin typeface="Arial" panose="020B0604020202020204" pitchFamily="34" charset="0"/>
            </a:endParaRPr>
          </a:p>
          <a:p>
            <a:pPr marL="117475" indent="169863" algn="r" rtl="1" eaLnBrk="1" hangingPunct="1">
              <a:buFont typeface="Wingdings" panose="05000000000000000000" pitchFamily="2" charset="2"/>
              <a:buNone/>
            </a:pPr>
            <a:r>
              <a:rPr lang="ar-SA" sz="2800" smtClean="0">
                <a:latin typeface="Arial" panose="020B0604020202020204" pitchFamily="34" charset="0"/>
              </a:rPr>
              <a:t>بدهيهاي بلند مدت و سهام ممتاز را غالباً اوراق بهادار با درآمد ثابت مي‌نامند، زيرا شركت </a:t>
            </a:r>
            <a:r>
              <a:rPr lang="fa-IR" sz="2800" smtClean="0">
                <a:latin typeface="Arial" panose="020B0604020202020204" pitchFamily="34" charset="0"/>
              </a:rPr>
              <a:t>متعهد می گردد </a:t>
            </a:r>
            <a:r>
              <a:rPr lang="ar-SA" sz="2800" smtClean="0">
                <a:latin typeface="Arial" panose="020B0604020202020204" pitchFamily="34" charset="0"/>
              </a:rPr>
              <a:t>كه سالانه (درآمد بهره ثابت </a:t>
            </a:r>
            <a:r>
              <a:rPr lang="fa-IR" sz="2800" smtClean="0">
                <a:latin typeface="Arial" panose="020B0604020202020204" pitchFamily="34" charset="0"/>
              </a:rPr>
              <a:t>يا </a:t>
            </a:r>
            <a:r>
              <a:rPr lang="ar-SA" sz="2800" smtClean="0">
                <a:latin typeface="Arial" panose="020B0604020202020204" pitchFamily="34" charset="0"/>
              </a:rPr>
              <a:t>سود) </a:t>
            </a:r>
            <a:r>
              <a:rPr lang="fa-IR" sz="2800" smtClean="0">
                <a:latin typeface="Arial" panose="020B0604020202020204" pitchFamily="34" charset="0"/>
              </a:rPr>
              <a:t> را </a:t>
            </a:r>
            <a:r>
              <a:rPr lang="ar-SA" sz="2800" smtClean="0">
                <a:latin typeface="Arial" panose="020B0604020202020204" pitchFamily="34" charset="0"/>
              </a:rPr>
              <a:t>به مالك اين اوراق بپردازد</a:t>
            </a:r>
            <a:r>
              <a:rPr lang="fa-IR" sz="2800" smtClean="0">
                <a:latin typeface="Arial" panose="020B0604020202020204" pitchFamily="34" charset="0"/>
              </a:rPr>
              <a:t> و در پایان سررسید اصل و فرع آن را به سرمایه گذار ( بستانکاران) باز گرداند.</a:t>
            </a:r>
            <a:endParaRPr lang="en-US" sz="2800" smtClean="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457200" y="274638"/>
            <a:ext cx="8229600" cy="725487"/>
          </a:xfrm>
        </p:spPr>
        <p:txBody>
          <a:bodyPr/>
          <a:lstStyle/>
          <a:p>
            <a:pPr algn="r"/>
            <a:r>
              <a:rPr lang="fa-IR" sz="3600" b="1" smtClean="0">
                <a:cs typeface="B Nazanin" panose="00000400000000000000" pitchFamily="2" charset="-78"/>
              </a:rPr>
              <a:t>فرایند تصمیم گیری در بازخرید اوراق</a:t>
            </a:r>
            <a:endParaRPr lang="en-US" sz="3600" b="1" smtClean="0">
              <a:cs typeface="B Nazanin" panose="00000400000000000000" pitchFamily="2" charset="-78"/>
            </a:endParaRPr>
          </a:p>
        </p:txBody>
      </p:sp>
      <p:sp>
        <p:nvSpPr>
          <p:cNvPr id="13316" name="Content Placeholder 2"/>
          <p:cNvSpPr>
            <a:spLocks noGrp="1"/>
          </p:cNvSpPr>
          <p:nvPr>
            <p:ph idx="1"/>
          </p:nvPr>
        </p:nvSpPr>
        <p:spPr>
          <a:xfrm>
            <a:off x="457200" y="1214438"/>
            <a:ext cx="8229600" cy="471487"/>
          </a:xfrm>
          <a:ln>
            <a:solidFill>
              <a:schemeClr val="tx1"/>
            </a:solidFill>
            <a:miter lim="800000"/>
            <a:headEnd/>
            <a:tailEnd/>
          </a:ln>
        </p:spPr>
        <p:txBody>
          <a:bodyPr/>
          <a:lstStyle/>
          <a:p>
            <a:pPr algn="ctr">
              <a:buFont typeface="Arial" panose="020B0604020202020204" pitchFamily="34" charset="0"/>
              <a:buNone/>
            </a:pPr>
            <a:r>
              <a:rPr lang="fa-IR" sz="2800" b="1" smtClean="0">
                <a:cs typeface="B Nazanin" panose="00000400000000000000" pitchFamily="2" charset="-78"/>
              </a:rPr>
              <a:t>محاسبه هزینه سرمایه گذاری</a:t>
            </a:r>
            <a:endParaRPr lang="en-US" sz="2800" b="1" smtClean="0">
              <a:cs typeface="B Nazanin" panose="00000400000000000000" pitchFamily="2" charset="-78"/>
            </a:endParaRPr>
          </a:p>
        </p:txBody>
      </p:sp>
      <p:sp>
        <p:nvSpPr>
          <p:cNvPr id="4" name="Content Placeholder 2"/>
          <p:cNvSpPr txBox="1">
            <a:spLocks/>
          </p:cNvSpPr>
          <p:nvPr/>
        </p:nvSpPr>
        <p:spPr bwMode="auto">
          <a:xfrm>
            <a:off x="428625" y="1900238"/>
            <a:ext cx="8229600" cy="471487"/>
          </a:xfrm>
          <a:prstGeom prst="rect">
            <a:avLst/>
          </a:prstGeom>
          <a:noFill/>
          <a:ln w="9525">
            <a:solidFill>
              <a:schemeClr val="tx1"/>
            </a:solidFill>
            <a:miter lim="800000"/>
            <a:headEnd/>
            <a:tailEnd/>
          </a:ln>
        </p:spPr>
        <p:txBody>
          <a:bodyPr/>
          <a:lstStyle/>
          <a:p>
            <a:pPr marL="342900" indent="-342900" algn="ctr" rtl="0" eaLnBrk="0" hangingPunct="0">
              <a:spcBef>
                <a:spcPct val="20000"/>
              </a:spcBef>
              <a:buFont typeface="Arial" charset="0"/>
              <a:buNone/>
              <a:defRPr/>
            </a:pPr>
            <a:r>
              <a:rPr lang="fa-IR" sz="2800" b="1" dirty="0">
                <a:latin typeface="+mn-lt"/>
                <a:cs typeface="B Nazanin" pitchFamily="2" charset="-78"/>
              </a:rPr>
              <a:t>محاسبه صرفه جوئی سالانه بهره</a:t>
            </a:r>
            <a:endParaRPr lang="en-US" sz="2800" b="1" dirty="0">
              <a:latin typeface="+mn-lt"/>
              <a:cs typeface="B Nazanin" pitchFamily="2" charset="-78"/>
            </a:endParaRPr>
          </a:p>
        </p:txBody>
      </p:sp>
      <p:sp>
        <p:nvSpPr>
          <p:cNvPr id="7" name="Content Placeholder 2"/>
          <p:cNvSpPr txBox="1">
            <a:spLocks/>
          </p:cNvSpPr>
          <p:nvPr/>
        </p:nvSpPr>
        <p:spPr bwMode="auto">
          <a:xfrm>
            <a:off x="428625" y="2686050"/>
            <a:ext cx="8229600" cy="471488"/>
          </a:xfrm>
          <a:prstGeom prst="rect">
            <a:avLst/>
          </a:prstGeom>
          <a:noFill/>
          <a:ln w="9525">
            <a:solidFill>
              <a:schemeClr val="tx1"/>
            </a:solidFill>
            <a:miter lim="800000"/>
            <a:headEnd/>
            <a:tailEnd/>
          </a:ln>
        </p:spPr>
        <p:txBody>
          <a:bodyPr/>
          <a:lstStyle/>
          <a:p>
            <a:pPr marL="342900" indent="-342900" algn="ctr" rtl="0" eaLnBrk="0" hangingPunct="0">
              <a:spcBef>
                <a:spcPct val="20000"/>
              </a:spcBef>
              <a:buFont typeface="Arial" charset="0"/>
              <a:buNone/>
              <a:defRPr/>
            </a:pPr>
            <a:r>
              <a:rPr lang="fa-IR" sz="2800" b="1" dirty="0">
                <a:latin typeface="+mn-lt"/>
                <a:cs typeface="B Nazanin" pitchFamily="2" charset="-78"/>
              </a:rPr>
              <a:t>مزایای مالیاتی ناشی از مستهلک کردن هزینه انتشار</a:t>
            </a:r>
            <a:endParaRPr lang="en-US" sz="2800" b="1" dirty="0">
              <a:latin typeface="+mn-lt"/>
              <a:cs typeface="B Nazanin" pitchFamily="2" charset="-78"/>
            </a:endParaRPr>
          </a:p>
        </p:txBody>
      </p:sp>
      <p:sp>
        <p:nvSpPr>
          <p:cNvPr id="8" name="Down Arrow 7"/>
          <p:cNvSpPr/>
          <p:nvPr/>
        </p:nvSpPr>
        <p:spPr>
          <a:xfrm>
            <a:off x="4000500" y="3257550"/>
            <a:ext cx="928688" cy="8572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Content Placeholder 2"/>
          <p:cNvSpPr txBox="1">
            <a:spLocks/>
          </p:cNvSpPr>
          <p:nvPr/>
        </p:nvSpPr>
        <p:spPr bwMode="auto">
          <a:xfrm>
            <a:off x="428625" y="4257675"/>
            <a:ext cx="8229600" cy="471488"/>
          </a:xfrm>
          <a:prstGeom prst="rect">
            <a:avLst/>
          </a:prstGeom>
          <a:noFill/>
          <a:ln w="9525">
            <a:solidFill>
              <a:schemeClr val="tx1"/>
            </a:solidFill>
            <a:miter lim="800000"/>
            <a:headEnd/>
            <a:tailEnd/>
          </a:ln>
        </p:spPr>
        <p:txBody>
          <a:bodyPr/>
          <a:lstStyle/>
          <a:p>
            <a:pPr marL="342900" indent="-342900" algn="ctr" rtl="0" eaLnBrk="0" hangingPunct="0">
              <a:spcBef>
                <a:spcPct val="20000"/>
              </a:spcBef>
              <a:buFont typeface="Arial" charset="0"/>
              <a:buNone/>
              <a:defRPr/>
            </a:pPr>
            <a:r>
              <a:rPr lang="fa-IR" sz="2800" b="1" dirty="0">
                <a:latin typeface="+mn-lt"/>
                <a:cs typeface="B Nazanin" pitchFamily="2" charset="-78"/>
              </a:rPr>
              <a:t>کل صرفه جوئی سالانه</a:t>
            </a:r>
            <a:endParaRPr lang="en-US" sz="2800" b="1" dirty="0">
              <a:latin typeface="+mn-lt"/>
              <a:cs typeface="B Nazanin" pitchFamily="2" charset="-78"/>
            </a:endParaRPr>
          </a:p>
        </p:txBody>
      </p:sp>
      <p:graphicFrame>
        <p:nvGraphicFramePr>
          <p:cNvPr id="13314" name="Object 4"/>
          <p:cNvGraphicFramePr>
            <a:graphicFrameLocks noChangeAspect="1"/>
          </p:cNvGraphicFramePr>
          <p:nvPr>
            <p:extLst>
              <p:ext uri="{D42A27DB-BD31-4B8C-83A1-F6EECF244321}">
                <p14:modId xmlns:p14="http://schemas.microsoft.com/office/powerpoint/2010/main" val="2645340601"/>
              </p:ext>
            </p:extLst>
          </p:nvPr>
        </p:nvGraphicFramePr>
        <p:xfrm>
          <a:off x="3138488" y="4900613"/>
          <a:ext cx="2852737" cy="1143000"/>
        </p:xfrm>
        <a:graphic>
          <a:graphicData uri="http://schemas.openxmlformats.org/presentationml/2006/ole">
            <mc:AlternateContent xmlns:mc="http://schemas.openxmlformats.org/markup-compatibility/2006">
              <mc:Choice xmlns:v="urn:schemas-microsoft-com:vml" Requires="v">
                <p:oleObj spid="_x0000_s13326" name="Equation" r:id="rId3" imgW="1269720" imgH="419040" progId="Equation.3">
                  <p:embed/>
                </p:oleObj>
              </mc:Choice>
              <mc:Fallback>
                <p:oleObj name="Equation" r:id="rId3" imgW="1269720" imgH="419040" progId="Equation.3">
                  <p:embed/>
                  <p:pic>
                    <p:nvPicPr>
                      <p:cNvPr id="0" name="Object 4"/>
                      <p:cNvPicPr>
                        <a:picLocks noChangeAspect="1" noChangeArrowheads="1"/>
                      </p:cNvPicPr>
                      <p:nvPr/>
                    </p:nvPicPr>
                    <p:blipFill>
                      <a:blip r:embed="rId4"/>
                      <a:srcRect/>
                      <a:stretch>
                        <a:fillRect/>
                      </a:stretch>
                    </p:blipFill>
                    <p:spPr bwMode="auto">
                      <a:xfrm>
                        <a:off x="3138488" y="4900613"/>
                        <a:ext cx="2852737" cy="1143000"/>
                      </a:xfrm>
                      <a:prstGeom prst="rect">
                        <a:avLst/>
                      </a:prstGeom>
                      <a:solidFill>
                        <a:srgbClr val="0066FF"/>
                      </a:solidFill>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274638"/>
            <a:ext cx="8229600" cy="868362"/>
          </a:xfrm>
        </p:spPr>
        <p:txBody>
          <a:bodyPr/>
          <a:lstStyle/>
          <a:p>
            <a:r>
              <a:rPr lang="fa-IR" b="1" smtClean="0">
                <a:cs typeface="B Nazanin" panose="00000400000000000000" pitchFamily="2" charset="-78"/>
              </a:rPr>
              <a:t>اصطلاحات</a:t>
            </a:r>
            <a:endParaRPr lang="en-US" b="1" smtClean="0">
              <a:cs typeface="B Nazanin" panose="00000400000000000000" pitchFamily="2" charset="-78"/>
            </a:endParaRPr>
          </a:p>
        </p:txBody>
      </p:sp>
      <p:sp>
        <p:nvSpPr>
          <p:cNvPr id="69635" name="Content Placeholder 2"/>
          <p:cNvSpPr>
            <a:spLocks noGrp="1"/>
          </p:cNvSpPr>
          <p:nvPr>
            <p:ph idx="1"/>
          </p:nvPr>
        </p:nvSpPr>
        <p:spPr>
          <a:xfrm>
            <a:off x="457200" y="1285875"/>
            <a:ext cx="8229600" cy="471488"/>
          </a:xfrm>
          <a:ln>
            <a:solidFill>
              <a:schemeClr val="tx1"/>
            </a:solidFill>
            <a:miter lim="800000"/>
            <a:headEnd/>
            <a:tailEnd/>
          </a:ln>
        </p:spPr>
        <p:txBody>
          <a:bodyPr/>
          <a:lstStyle/>
          <a:p>
            <a:pPr>
              <a:buFont typeface="Arial" panose="020B0604020202020204" pitchFamily="34" charset="0"/>
              <a:buNone/>
            </a:pPr>
            <a:r>
              <a:rPr lang="fa-IR" sz="2300" smtClean="0">
                <a:cs typeface="B Nazanin" panose="00000400000000000000" pitchFamily="2" charset="-78"/>
              </a:rPr>
              <a:t>جایزه بازخرید</a:t>
            </a:r>
            <a:r>
              <a:rPr lang="en-US" sz="2300" smtClean="0">
                <a:cs typeface="B Nazanin" panose="00000400000000000000" pitchFamily="2" charset="-78"/>
              </a:rPr>
              <a:t> =( </a:t>
            </a:r>
            <a:r>
              <a:rPr lang="fa-IR" sz="2300" smtClean="0">
                <a:cs typeface="B Nazanin" panose="00000400000000000000" pitchFamily="2" charset="-78"/>
              </a:rPr>
              <a:t>ارزش اسمی اوراق قدیم</a:t>
            </a:r>
            <a:r>
              <a:rPr lang="en-US" sz="2300" smtClean="0">
                <a:cs typeface="B Nazanin" panose="00000400000000000000" pitchFamily="2" charset="-78"/>
              </a:rPr>
              <a:t>x </a:t>
            </a:r>
            <a:r>
              <a:rPr lang="fa-IR" sz="2300" smtClean="0">
                <a:cs typeface="B Nazanin" panose="00000400000000000000" pitchFamily="2" charset="-78"/>
              </a:rPr>
              <a:t>نرخ بازخرید</a:t>
            </a:r>
            <a:r>
              <a:rPr lang="en-US" sz="2300" smtClean="0">
                <a:cs typeface="B Nazanin" panose="00000400000000000000" pitchFamily="2" charset="-78"/>
              </a:rPr>
              <a:t> ) – </a:t>
            </a:r>
            <a:r>
              <a:rPr lang="fa-IR" sz="2300" smtClean="0">
                <a:cs typeface="B Nazanin" panose="00000400000000000000" pitchFamily="2" charset="-78"/>
              </a:rPr>
              <a:t>ارزش اسمی اوراق قدیم</a:t>
            </a:r>
            <a:endParaRPr lang="en-US" sz="2300" smtClean="0">
              <a:cs typeface="B Nazanin" panose="00000400000000000000" pitchFamily="2" charset="-78"/>
            </a:endParaRPr>
          </a:p>
        </p:txBody>
      </p:sp>
      <p:sp>
        <p:nvSpPr>
          <p:cNvPr id="4" name="Content Placeholder 2"/>
          <p:cNvSpPr txBox="1">
            <a:spLocks/>
          </p:cNvSpPr>
          <p:nvPr/>
        </p:nvSpPr>
        <p:spPr bwMode="auto">
          <a:xfrm>
            <a:off x="428625" y="1971675"/>
            <a:ext cx="8229600" cy="471488"/>
          </a:xfrm>
          <a:prstGeom prst="rect">
            <a:avLst/>
          </a:prstGeom>
          <a:noFill/>
          <a:ln w="9525">
            <a:solidFill>
              <a:schemeClr val="tx1"/>
            </a:solidFill>
            <a:miter lim="800000"/>
            <a:headEnd/>
            <a:tailEnd/>
          </a:ln>
        </p:spPr>
        <p:txBody>
          <a:bodyPr/>
          <a:lstStyle/>
          <a:p>
            <a:pPr marL="342900" indent="-342900" algn="l" rtl="0" eaLnBrk="0" hangingPunct="0">
              <a:spcBef>
                <a:spcPct val="20000"/>
              </a:spcBef>
              <a:buFont typeface="Arial" charset="0"/>
              <a:buNone/>
              <a:defRPr/>
            </a:pPr>
            <a:r>
              <a:rPr lang="fa-IR" sz="2300" dirty="0">
                <a:latin typeface="+mn-lt"/>
                <a:cs typeface="B Nazanin" pitchFamily="2" charset="-78"/>
              </a:rPr>
              <a:t>مزایای مالیاتی جایزه باز خرید</a:t>
            </a:r>
            <a:r>
              <a:rPr lang="en-US" sz="2300" dirty="0">
                <a:latin typeface="+mn-lt"/>
                <a:cs typeface="B Nazanin" pitchFamily="2" charset="-78"/>
              </a:rPr>
              <a:t> =( </a:t>
            </a:r>
            <a:r>
              <a:rPr lang="fa-IR" sz="2300" dirty="0">
                <a:latin typeface="+mn-lt"/>
                <a:cs typeface="B Nazanin" pitchFamily="2" charset="-78"/>
              </a:rPr>
              <a:t>نرخ مالیات</a:t>
            </a:r>
            <a:r>
              <a:rPr lang="en-US" sz="2300" dirty="0">
                <a:latin typeface="+mn-lt"/>
                <a:cs typeface="B Nazanin" pitchFamily="2" charset="-78"/>
              </a:rPr>
              <a:t>x </a:t>
            </a:r>
            <a:r>
              <a:rPr lang="fa-IR" sz="2300" dirty="0">
                <a:latin typeface="+mn-lt"/>
                <a:cs typeface="B Nazanin" pitchFamily="2" charset="-78"/>
              </a:rPr>
              <a:t>جایزه بازخرید</a:t>
            </a:r>
            <a:r>
              <a:rPr lang="en-US" sz="2300" dirty="0">
                <a:latin typeface="+mn-lt"/>
                <a:cs typeface="B Nazanin" pitchFamily="2" charset="-78"/>
              </a:rPr>
              <a:t> )</a:t>
            </a:r>
          </a:p>
        </p:txBody>
      </p:sp>
      <p:sp>
        <p:nvSpPr>
          <p:cNvPr id="5" name="Content Placeholder 2"/>
          <p:cNvSpPr txBox="1">
            <a:spLocks/>
          </p:cNvSpPr>
          <p:nvPr/>
        </p:nvSpPr>
        <p:spPr bwMode="auto">
          <a:xfrm>
            <a:off x="428625" y="2571750"/>
            <a:ext cx="8229600" cy="1328738"/>
          </a:xfrm>
          <a:prstGeom prst="rect">
            <a:avLst/>
          </a:prstGeom>
          <a:noFill/>
          <a:ln w="9525">
            <a:solidFill>
              <a:schemeClr val="tx1"/>
            </a:solidFill>
            <a:miter lim="800000"/>
            <a:headEnd/>
            <a:tailEnd/>
          </a:ln>
        </p:spPr>
        <p:txBody>
          <a:bodyPr/>
          <a:lstStyle/>
          <a:p>
            <a:pPr marL="342900" indent="-342900" algn="l" rtl="0" eaLnBrk="0" hangingPunct="0">
              <a:spcBef>
                <a:spcPct val="20000"/>
              </a:spcBef>
              <a:defRPr/>
            </a:pPr>
            <a:r>
              <a:rPr lang="fa-IR" sz="2000" dirty="0">
                <a:cs typeface="B Nazanin" pitchFamily="2" charset="-78"/>
              </a:rPr>
              <a:t>مزایای مالیاتی هزینه انتشار</a:t>
            </a:r>
            <a:r>
              <a:rPr lang="en-US" sz="2000" dirty="0">
                <a:latin typeface="+mn-lt"/>
                <a:cs typeface="B Nazanin" pitchFamily="2" charset="-78"/>
              </a:rPr>
              <a:t>=( </a:t>
            </a:r>
            <a:r>
              <a:rPr lang="fa-IR" sz="2000" dirty="0">
                <a:latin typeface="+mn-lt"/>
                <a:cs typeface="B Nazanin" pitchFamily="2" charset="-78"/>
              </a:rPr>
              <a:t>مبلغ مستهلک نشده</a:t>
            </a:r>
            <a:r>
              <a:rPr lang="en-US" sz="2000" dirty="0">
                <a:latin typeface="+mn-lt"/>
                <a:cs typeface="B Nazanin" pitchFamily="2" charset="-78"/>
              </a:rPr>
              <a:t>)</a:t>
            </a:r>
            <a:r>
              <a:rPr lang="fa-IR" sz="2000" dirty="0">
                <a:latin typeface="+mn-lt"/>
                <a:cs typeface="B Nazanin" pitchFamily="2" charset="-78"/>
              </a:rPr>
              <a:t> نرخ مالیات </a:t>
            </a:r>
            <a:endParaRPr lang="en-US" sz="2000" dirty="0">
              <a:latin typeface="+mn-lt"/>
              <a:cs typeface="B Nazanin" pitchFamily="2" charset="-78"/>
            </a:endParaRPr>
          </a:p>
        </p:txBody>
      </p:sp>
      <p:sp>
        <p:nvSpPr>
          <p:cNvPr id="6" name="Content Placeholder 2"/>
          <p:cNvSpPr txBox="1">
            <a:spLocks/>
          </p:cNvSpPr>
          <p:nvPr/>
        </p:nvSpPr>
        <p:spPr bwMode="auto">
          <a:xfrm>
            <a:off x="357188" y="3500438"/>
            <a:ext cx="8372475" cy="471487"/>
          </a:xfrm>
          <a:prstGeom prst="rect">
            <a:avLst/>
          </a:prstGeom>
          <a:noFill/>
          <a:ln w="9525">
            <a:noFill/>
            <a:miter lim="800000"/>
            <a:headEnd/>
            <a:tailEnd/>
          </a:ln>
        </p:spPr>
        <p:txBody>
          <a:bodyPr/>
          <a:lstStyle/>
          <a:p>
            <a:pPr marL="342900" indent="-342900" algn="l" rtl="0" eaLnBrk="0" hangingPunct="0">
              <a:spcBef>
                <a:spcPct val="20000"/>
              </a:spcBef>
              <a:defRPr/>
            </a:pPr>
            <a:r>
              <a:rPr lang="fa-IR" sz="2000" dirty="0">
                <a:cs typeface="Arial" charset="0"/>
              </a:rPr>
              <a:t>مزایای مالیاتی هزینه انتشار</a:t>
            </a:r>
            <a:r>
              <a:rPr lang="en-US" sz="2000" dirty="0">
                <a:latin typeface="+mn-lt"/>
                <a:cs typeface="+mn-cs"/>
              </a:rPr>
              <a:t>=( </a:t>
            </a:r>
            <a:r>
              <a:rPr lang="fa-IR" sz="2000" dirty="0">
                <a:latin typeface="+mn-lt"/>
                <a:cs typeface="+mn-cs"/>
              </a:rPr>
              <a:t>هزینه انتشار</a:t>
            </a:r>
            <a:r>
              <a:rPr lang="en-US" sz="2000" dirty="0">
                <a:latin typeface="+mn-lt"/>
                <a:cs typeface="+mn-cs"/>
              </a:rPr>
              <a:t>x </a:t>
            </a:r>
            <a:r>
              <a:rPr lang="fa-IR" sz="2000" dirty="0">
                <a:latin typeface="+mn-lt"/>
                <a:cs typeface="+mn-cs"/>
              </a:rPr>
              <a:t>سررسید اوراق قدیم/ سررسید اوراق جدید</a:t>
            </a:r>
            <a:r>
              <a:rPr lang="en-US" sz="2000" dirty="0">
                <a:latin typeface="+mn-lt"/>
                <a:cs typeface="+mn-cs"/>
              </a:rPr>
              <a:t>)</a:t>
            </a:r>
            <a:r>
              <a:rPr lang="fa-IR" sz="2000" dirty="0">
                <a:latin typeface="+mn-lt"/>
                <a:cs typeface="+mn-cs"/>
              </a:rPr>
              <a:t> نرخ مالیات</a:t>
            </a:r>
            <a:endParaRPr lang="en-US" sz="2000" dirty="0">
              <a:latin typeface="+mn-lt"/>
              <a:cs typeface="+mn-cs"/>
            </a:endParaRPr>
          </a:p>
        </p:txBody>
      </p:sp>
      <p:sp>
        <p:nvSpPr>
          <p:cNvPr id="7" name="Content Placeholder 2"/>
          <p:cNvSpPr txBox="1">
            <a:spLocks/>
          </p:cNvSpPr>
          <p:nvPr/>
        </p:nvSpPr>
        <p:spPr bwMode="auto">
          <a:xfrm>
            <a:off x="428625" y="4071938"/>
            <a:ext cx="8229600" cy="471487"/>
          </a:xfrm>
          <a:prstGeom prst="rect">
            <a:avLst/>
          </a:prstGeom>
          <a:noFill/>
          <a:ln w="9525">
            <a:solidFill>
              <a:schemeClr val="tx1"/>
            </a:solidFill>
            <a:miter lim="800000"/>
            <a:headEnd/>
            <a:tailEnd/>
          </a:ln>
        </p:spPr>
        <p:txBody>
          <a:bodyPr/>
          <a:lstStyle/>
          <a:p>
            <a:pPr marL="342900" indent="-342900" algn="l" rtl="0" eaLnBrk="0" hangingPunct="0">
              <a:spcBef>
                <a:spcPct val="20000"/>
              </a:spcBef>
              <a:buFont typeface="Arial" charset="0"/>
              <a:buNone/>
              <a:defRPr/>
            </a:pPr>
            <a:r>
              <a:rPr lang="fa-IR" sz="2300" dirty="0">
                <a:latin typeface="+mn-lt"/>
                <a:cs typeface="B Nazanin" pitchFamily="2" charset="-78"/>
              </a:rPr>
              <a:t>هزینه سرمایه گذاری</a:t>
            </a:r>
            <a:r>
              <a:rPr lang="en-US" sz="2300" dirty="0">
                <a:latin typeface="+mn-lt"/>
                <a:cs typeface="B Nazanin" pitchFamily="2" charset="-78"/>
              </a:rPr>
              <a:t>=( </a:t>
            </a:r>
            <a:r>
              <a:rPr lang="fa-IR" sz="2300" dirty="0">
                <a:latin typeface="+mn-lt"/>
                <a:cs typeface="B Nazanin" pitchFamily="2" charset="-78"/>
              </a:rPr>
              <a:t>جریان نقدینه خروجی</a:t>
            </a:r>
            <a:r>
              <a:rPr lang="en-US" sz="2300" dirty="0">
                <a:latin typeface="+mn-lt"/>
                <a:cs typeface="B Nazanin" pitchFamily="2" charset="-78"/>
              </a:rPr>
              <a:t>) – </a:t>
            </a:r>
            <a:r>
              <a:rPr lang="fa-IR" sz="2300" dirty="0">
                <a:latin typeface="+mn-lt"/>
                <a:cs typeface="B Nazanin" pitchFamily="2" charset="-78"/>
              </a:rPr>
              <a:t>(هزینه نقدینه ورودی)</a:t>
            </a:r>
            <a:endParaRPr lang="en-US" sz="2300" dirty="0">
              <a:latin typeface="+mn-lt"/>
              <a:cs typeface="B Nazanin"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25" y="285750"/>
            <a:ext cx="8229600" cy="6357938"/>
          </a:xfrm>
        </p:spPr>
        <p:txBody>
          <a:bodyPr/>
          <a:lstStyle/>
          <a:p>
            <a:pPr algn="r" rtl="1">
              <a:buFont typeface="Arial" charset="0"/>
              <a:buNone/>
              <a:defRPr/>
            </a:pPr>
            <a:r>
              <a:rPr lang="fa-IR" sz="2400" dirty="0" smtClean="0">
                <a:cs typeface="B Nazanin" pitchFamily="2" charset="-78"/>
              </a:rPr>
              <a:t>مثال:</a:t>
            </a:r>
          </a:p>
          <a:p>
            <a:pPr algn="r" rtl="1">
              <a:buFont typeface="Arial" charset="0"/>
              <a:buNone/>
              <a:defRPr/>
            </a:pPr>
            <a:r>
              <a:rPr lang="fa-IR" sz="2400" dirty="0" smtClean="0">
                <a:cs typeface="B Nazanin" pitchFamily="2" charset="-78"/>
              </a:rPr>
              <a:t>شرکتی 100 میلیون واحد پولی اوراق قرضه 20 ساله 9% انتشار داده است. این اوراق قرضه، 5 سال پیش انتشار یافتند و ارزش اسمی آنها 100 میلیون واحدپولی وهزینه انتشار آنها، 2.5 میلیون واحد پولی است. هزینه انتشار از نظر مالیاتی با نرخ سالانه 100 هزار واحد پولی (2.5 میلیون در 25 سال) در نظر</a:t>
            </a:r>
          </a:p>
          <a:p>
            <a:pPr algn="r" rtl="1">
              <a:buFont typeface="Arial" charset="0"/>
              <a:buNone/>
              <a:defRPr/>
            </a:pPr>
            <a:r>
              <a:rPr lang="fa-IR" sz="2400" dirty="0" smtClean="0">
                <a:cs typeface="B Nazanin" pitchFamily="2" charset="-78"/>
              </a:rPr>
              <a:t> گرفته می شود. اگر این اوراق باز خرید شود، مقدار مستهلک نشده هزینه انتشار (2 میلیون واحد پولی)، هزینه قابل قبول مالیاتی خواهد بود. نرخ مالیات شرکت 50% است. جایزه بازخرید 7 میبیون واحد پولی است و این جایزه برای سال بازخرید اوراق قرضه، هزینه قابل قبول مالیاتی است. بانک سرمایه گذاری شرکت اطلاع داده است که شرکت می تواند بین 95 تا 105 میلیون واحد پولی اوراق قرضه با بهره 6% انتشار دهد. این شرکت انتشار 100 میلیون اوراق قرضه 6% را با هزینه انتشار 3 میلیون واحد پولی بررسی می کند.</a:t>
            </a:r>
          </a:p>
          <a:p>
            <a:pPr algn="r" rtl="1">
              <a:buFont typeface="Arial" charset="0"/>
              <a:buNone/>
              <a:defRPr/>
            </a:pPr>
            <a:r>
              <a:rPr lang="fa-IR" sz="2400" dirty="0" smtClean="0">
                <a:cs typeface="B Nazanin" pitchFamily="2" charset="-78"/>
              </a:rPr>
              <a:t>فرض:</a:t>
            </a:r>
          </a:p>
          <a:p>
            <a:pPr marL="457200" indent="-457200" algn="r" rtl="1">
              <a:buFont typeface="Arial" charset="0"/>
              <a:buAutoNum type="arabicPeriod"/>
              <a:defRPr/>
            </a:pPr>
            <a:r>
              <a:rPr lang="fa-IR" sz="2400" dirty="0" smtClean="0">
                <a:cs typeface="B Nazanin" pitchFamily="2" charset="-78"/>
              </a:rPr>
              <a:t>بهره اوراق قرضه درست بعد از بازخرید پرداخت می شود.</a:t>
            </a:r>
          </a:p>
          <a:p>
            <a:pPr marL="457200" indent="-457200" algn="r" rtl="1">
              <a:buFont typeface="Arial" charset="0"/>
              <a:buAutoNum type="arabicPeriod"/>
              <a:defRPr/>
            </a:pPr>
            <a:r>
              <a:rPr lang="fa-IR" sz="2400" dirty="0" smtClean="0">
                <a:cs typeface="B Nazanin" pitchFamily="2" charset="-78"/>
              </a:rPr>
              <a:t>پرداخت بهره سالانه صورت می گیرد وبنابراین پرداخت بعدی بهره سال بعد انجام می شود.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13490243"/>
              </p:ext>
            </p:extLst>
          </p:nvPr>
        </p:nvGraphicFramePr>
        <p:xfrm>
          <a:off x="857249" y="571500"/>
          <a:ext cx="7572376" cy="5657853"/>
        </p:xfrm>
        <a:graphic>
          <a:graphicData uri="http://schemas.openxmlformats.org/drawingml/2006/table">
            <a:tbl>
              <a:tblPr rtl="1"/>
              <a:tblGrid>
                <a:gridCol w="4498600"/>
                <a:gridCol w="768444"/>
                <a:gridCol w="768444"/>
                <a:gridCol w="768444"/>
                <a:gridCol w="768444"/>
              </a:tblGrid>
              <a:tr h="350491">
                <a:tc>
                  <a:txBody>
                    <a:bodyPr/>
                    <a:lstStyle/>
                    <a:p>
                      <a:pPr algn="l" rtl="0" fontAlgn="ctr"/>
                      <a:endParaRPr lang="en-US" sz="1800" b="1" i="0" u="none" strike="noStrike">
                        <a:solidFill>
                          <a:schemeClr val="bg1"/>
                        </a:solidFill>
                        <a:latin typeface="Calibri"/>
                        <a:cs typeface="B Nazanin" pitchFamily="2" charset="-78"/>
                      </a:endParaRPr>
                    </a:p>
                  </a:txBody>
                  <a:tcPr marL="9525" marR="9525" marT="9526" marB="0" anchor="ctr">
                    <a:lnL>
                      <a:noFill/>
                    </a:lnL>
                    <a:lnR>
                      <a:noFill/>
                    </a:lnR>
                    <a:lnT>
                      <a:noFill/>
                    </a:lnT>
                    <a:lnB>
                      <a:noFill/>
                    </a:lnB>
                  </a:tcPr>
                </a:tc>
                <a:tc>
                  <a:txBody>
                    <a:bodyPr/>
                    <a:lstStyle/>
                    <a:p>
                      <a:pPr algn="l" rtl="0" fontAlgn="ctr"/>
                      <a:endParaRPr lang="en-US" sz="1800" b="1" i="0" u="none" strike="noStrike">
                        <a:solidFill>
                          <a:schemeClr val="bg1"/>
                        </a:solidFill>
                        <a:latin typeface="Calibri"/>
                        <a:cs typeface="B Nazanin" pitchFamily="2" charset="-78"/>
                      </a:endParaRPr>
                    </a:p>
                  </a:txBody>
                  <a:tcPr marL="9525" marR="9525" marT="9526" marB="0" anchor="ctr">
                    <a:lnL>
                      <a:noFill/>
                    </a:lnL>
                    <a:lnR>
                      <a:noFill/>
                    </a:lnR>
                    <a:lnT>
                      <a:noFill/>
                    </a:lnT>
                    <a:lnB>
                      <a:noFill/>
                    </a:lnB>
                  </a:tcPr>
                </a:tc>
                <a:tc>
                  <a:txBody>
                    <a:bodyPr/>
                    <a:lstStyle/>
                    <a:p>
                      <a:pPr algn="ctr" rtl="1" fontAlgn="ctr"/>
                      <a:r>
                        <a:rPr lang="fa-IR" sz="1800" b="1" i="0" u="none" strike="noStrike">
                          <a:solidFill>
                            <a:schemeClr val="bg1"/>
                          </a:solidFill>
                          <a:latin typeface="Calibri"/>
                          <a:cs typeface="B Nazanin" pitchFamily="2" charset="-78"/>
                        </a:rPr>
                        <a:t> میلیون</a:t>
                      </a: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Calibri"/>
                        <a:cs typeface="B Nazanin" pitchFamily="2" charset="-78"/>
                      </a:endParaRPr>
                    </a:p>
                  </a:txBody>
                  <a:tcPr marL="9525" marR="9525" marT="9526" marB="0" anchor="ctr">
                    <a:lnL>
                      <a:noFill/>
                    </a:lnL>
                    <a:lnR>
                      <a:noFill/>
                    </a:lnR>
                    <a:lnT>
                      <a:noFill/>
                    </a:lnT>
                    <a:lnB>
                      <a:noFill/>
                    </a:lnB>
                  </a:tcPr>
                </a:tc>
                <a:tc>
                  <a:txBody>
                    <a:bodyPr/>
                    <a:lstStyle/>
                    <a:p>
                      <a:pPr algn="ctr" rtl="1" fontAlgn="ctr"/>
                      <a:r>
                        <a:rPr lang="fa-IR" sz="1800" b="1" i="0" u="none" strike="noStrike">
                          <a:solidFill>
                            <a:schemeClr val="bg1"/>
                          </a:solidFill>
                          <a:latin typeface="Calibri"/>
                          <a:cs typeface="B Nazanin" pitchFamily="2" charset="-78"/>
                        </a:rPr>
                        <a:t> میلیون</a:t>
                      </a:r>
                    </a:p>
                  </a:txBody>
                  <a:tcPr marL="9525" marR="9525" marT="9526" marB="0" anchor="ctr">
                    <a:lnL>
                      <a:noFill/>
                    </a:lnL>
                    <a:lnR>
                      <a:noFill/>
                    </a:lnR>
                    <a:lnT>
                      <a:noFill/>
                    </a:lnT>
                    <a:lnB>
                      <a:noFill/>
                    </a:lnB>
                  </a:tcPr>
                </a:tc>
              </a:tr>
              <a:tr h="420588">
                <a:tc>
                  <a:txBody>
                    <a:bodyPr/>
                    <a:lstStyle/>
                    <a:p>
                      <a:pPr algn="r" rtl="1" fontAlgn="ctr"/>
                      <a:r>
                        <a:rPr lang="fa-IR" sz="1800" b="1" i="0" u="none" strike="noStrike">
                          <a:solidFill>
                            <a:schemeClr val="bg1"/>
                          </a:solidFill>
                          <a:latin typeface="B Nazanin"/>
                          <a:cs typeface="B Nazanin" pitchFamily="2" charset="-78"/>
                        </a:rPr>
                        <a:t>ارزش اسمی اوراق قرضه قدیمی</a:t>
                      </a:r>
                    </a:p>
                  </a:txBody>
                  <a:tcPr marL="9525" marR="9525" marT="9526" marB="0" anchor="ctr">
                    <a:lnL>
                      <a:noFill/>
                    </a:lnL>
                    <a:lnR>
                      <a:noFill/>
                    </a:lnR>
                    <a:lnT>
                      <a:noFill/>
                    </a:lnT>
                    <a:lnB>
                      <a:noFill/>
                    </a:lnB>
                  </a:tcPr>
                </a:tc>
                <a:tc>
                  <a:txBody>
                    <a:bodyPr/>
                    <a:lstStyle/>
                    <a:p>
                      <a:pPr algn="l"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r>
                        <a:rPr lang="en-US" sz="1800" b="1" i="0" u="none" strike="noStrike">
                          <a:solidFill>
                            <a:schemeClr val="bg1"/>
                          </a:solidFill>
                          <a:latin typeface="B Nazanin"/>
                          <a:cs typeface="B Nazanin" pitchFamily="2" charset="-78"/>
                        </a:rPr>
                        <a:t>100</a:t>
                      </a:r>
                    </a:p>
                  </a:txBody>
                  <a:tcPr marL="9525" marR="9525" marT="9526" marB="0" anchor="ctr">
                    <a:lnL>
                      <a:noFill/>
                    </a:lnL>
                    <a:lnR>
                      <a:noFill/>
                    </a:lnR>
                    <a:lnT>
                      <a:noFill/>
                    </a:lnT>
                    <a:lnB>
                      <a:noFill/>
                    </a:lnB>
                  </a:tcPr>
                </a:tc>
              </a:tr>
              <a:tr h="420588">
                <a:tc>
                  <a:txBody>
                    <a:bodyPr/>
                    <a:lstStyle/>
                    <a:p>
                      <a:pPr algn="r" rtl="1" fontAlgn="ctr"/>
                      <a:r>
                        <a:rPr lang="fa-IR" sz="1800" b="1" i="0" u="none" strike="noStrike">
                          <a:solidFill>
                            <a:schemeClr val="bg1"/>
                          </a:solidFill>
                          <a:latin typeface="B Nazanin"/>
                          <a:cs typeface="B Nazanin" pitchFamily="2" charset="-78"/>
                        </a:rPr>
                        <a:t>جایزه بازخرید</a:t>
                      </a:r>
                    </a:p>
                  </a:txBody>
                  <a:tcPr marL="9525" marR="9525" marT="9526" marB="0" anchor="ctr">
                    <a:lnL>
                      <a:noFill/>
                    </a:lnL>
                    <a:lnR>
                      <a:noFill/>
                    </a:lnR>
                    <a:lnT>
                      <a:noFill/>
                    </a:lnT>
                    <a:lnB>
                      <a:noFill/>
                    </a:lnB>
                  </a:tcPr>
                </a:tc>
                <a:tc>
                  <a:txBody>
                    <a:bodyPr/>
                    <a:lstStyle/>
                    <a:p>
                      <a:pPr algn="l"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r>
                        <a:rPr lang="en-US" sz="1800" b="1" i="0" u="none" strike="noStrike">
                          <a:solidFill>
                            <a:schemeClr val="bg1"/>
                          </a:solidFill>
                          <a:latin typeface="B Nazanin"/>
                          <a:cs typeface="B Nazanin" pitchFamily="2" charset="-78"/>
                        </a:rPr>
                        <a:t>7</a:t>
                      </a: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r>
              <a:tr h="438112">
                <a:tc>
                  <a:txBody>
                    <a:bodyPr/>
                    <a:lstStyle/>
                    <a:p>
                      <a:pPr algn="r" rtl="1" fontAlgn="ctr"/>
                      <a:r>
                        <a:rPr lang="fa-IR" sz="1800" b="1" i="0" u="none" strike="noStrike" dirty="0">
                          <a:solidFill>
                            <a:schemeClr val="bg1"/>
                          </a:solidFill>
                          <a:latin typeface="B Nazanin"/>
                          <a:cs typeface="B Nazanin" pitchFamily="2" charset="-78"/>
                        </a:rPr>
                        <a:t>کسر، مزایای مالیاتی جایزه بازخرید</a:t>
                      </a:r>
                    </a:p>
                  </a:txBody>
                  <a:tcPr marL="9525" marR="9525" marT="9526" marB="0" anchor="ctr">
                    <a:lnL>
                      <a:noFill/>
                    </a:lnL>
                    <a:lnR>
                      <a:noFill/>
                    </a:lnR>
                    <a:lnT>
                      <a:noFill/>
                    </a:lnT>
                    <a:lnB>
                      <a:noFill/>
                    </a:lnB>
                  </a:tcPr>
                </a:tc>
                <a:tc>
                  <a:txBody>
                    <a:bodyPr/>
                    <a:lstStyle/>
                    <a:p>
                      <a:pPr algn="l"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r>
                        <a:rPr lang="en-US" sz="1800" b="1" i="0" u="none" strike="noStrike">
                          <a:solidFill>
                            <a:schemeClr val="bg1"/>
                          </a:solidFill>
                          <a:latin typeface="B Nazanin"/>
                          <a:cs typeface="B Nazanin" pitchFamily="2" charset="-78"/>
                        </a:rPr>
                        <a:t>-3.5</a:t>
                      </a:r>
                    </a:p>
                  </a:txBody>
                  <a:tcPr marL="9525" marR="9525" marT="952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r>
              <a:tr h="420588">
                <a:tc>
                  <a:txBody>
                    <a:bodyPr/>
                    <a:lstStyle/>
                    <a:p>
                      <a:pPr algn="r" rtl="1" fontAlgn="ctr"/>
                      <a:r>
                        <a:rPr lang="fa-IR" sz="1800" b="1" i="0" u="none" strike="noStrike">
                          <a:solidFill>
                            <a:schemeClr val="bg1"/>
                          </a:solidFill>
                          <a:latin typeface="B Nazanin"/>
                          <a:cs typeface="B Nazanin" pitchFamily="2" charset="-78"/>
                        </a:rPr>
                        <a:t>هزینه جایزه بازخرید پس از مالیات</a:t>
                      </a:r>
                    </a:p>
                  </a:txBody>
                  <a:tcPr marL="9525" marR="9525" marT="9526" marB="0" anchor="ctr">
                    <a:lnL>
                      <a:noFill/>
                    </a:lnL>
                    <a:lnR>
                      <a:noFill/>
                    </a:lnR>
                    <a:lnT>
                      <a:noFill/>
                    </a:lnT>
                    <a:lnB>
                      <a:noFill/>
                    </a:lnB>
                  </a:tcPr>
                </a:tc>
                <a:tc>
                  <a:txBody>
                    <a:bodyPr/>
                    <a:lstStyle/>
                    <a:p>
                      <a:pPr algn="l"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r>
                        <a:rPr lang="en-US" sz="1800" b="1" i="0" u="none" strike="noStrike">
                          <a:solidFill>
                            <a:schemeClr val="bg1"/>
                          </a:solidFill>
                          <a:latin typeface="B Nazanin"/>
                          <a:cs typeface="B Nazanin" pitchFamily="2" charset="-78"/>
                        </a:rPr>
                        <a:t>3.5</a:t>
                      </a:r>
                    </a:p>
                  </a:txBody>
                  <a:tcPr marL="9525" marR="9525" marT="9526" marB="0" anchor="ctr">
                    <a:lnL>
                      <a:noFill/>
                    </a:lnL>
                    <a:lnR>
                      <a:noFill/>
                    </a:lnR>
                    <a:lnT>
                      <a:noFill/>
                    </a:lnT>
                    <a:lnB>
                      <a:noFill/>
                    </a:lnB>
                  </a:tcPr>
                </a:tc>
              </a:tr>
              <a:tr h="1279285">
                <a:tc>
                  <a:txBody>
                    <a:bodyPr/>
                    <a:lstStyle/>
                    <a:p>
                      <a:pPr algn="r" rtl="1" fontAlgn="ctr"/>
                      <a:r>
                        <a:rPr lang="fa-IR" sz="1800" b="1" i="0" u="none" strike="noStrike">
                          <a:solidFill>
                            <a:schemeClr val="bg1"/>
                          </a:solidFill>
                          <a:latin typeface="B Nazanin"/>
                          <a:cs typeface="B Nazanin" pitchFamily="2" charset="-78"/>
                        </a:rPr>
                        <a:t>کسر، مزایای مالیاتی ناشی از هزینه گرفتن 2 میلیون مبلغ مستهلک نشده هزینه انتشار اوراق قرضه قبلی</a:t>
                      </a:r>
                    </a:p>
                  </a:txBody>
                  <a:tcPr marL="9525" marR="9525" marT="9526" marB="0" anchor="ctr">
                    <a:lnL>
                      <a:noFill/>
                    </a:lnL>
                    <a:lnR>
                      <a:noFill/>
                    </a:lnR>
                    <a:lnT>
                      <a:noFill/>
                    </a:lnT>
                    <a:lnB>
                      <a:noFill/>
                    </a:lnB>
                  </a:tcPr>
                </a:tc>
                <a:tc>
                  <a:txBody>
                    <a:bodyPr/>
                    <a:lstStyle/>
                    <a:p>
                      <a:pPr algn="l"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r>
                        <a:rPr lang="en-US" sz="1800" b="1" i="0" u="none" strike="noStrike">
                          <a:solidFill>
                            <a:schemeClr val="bg1"/>
                          </a:solidFill>
                          <a:latin typeface="B Nazanin"/>
                          <a:cs typeface="B Nazanin" pitchFamily="2" charset="-78"/>
                        </a:rPr>
                        <a:t>-1</a:t>
                      </a:r>
                    </a:p>
                  </a:txBody>
                  <a:tcPr marL="9525" marR="9525" marT="9526" marB="0" anchor="ctr">
                    <a:lnL>
                      <a:noFill/>
                    </a:lnL>
                    <a:lnR>
                      <a:noFill/>
                    </a:lnR>
                    <a:lnT>
                      <a:noFill/>
                    </a:lnT>
                    <a:lnB w="12700" cap="flat" cmpd="sng" algn="ctr">
                      <a:solidFill>
                        <a:srgbClr val="000000"/>
                      </a:solidFill>
                      <a:prstDash val="solid"/>
                      <a:round/>
                      <a:headEnd type="none" w="med" len="med"/>
                      <a:tailEnd type="none" w="med" len="med"/>
                    </a:lnB>
                  </a:tcPr>
                </a:tc>
              </a:tr>
              <a:tr h="455637">
                <a:tc>
                  <a:txBody>
                    <a:bodyPr/>
                    <a:lstStyle/>
                    <a:p>
                      <a:pPr algn="r" rtl="1" fontAlgn="ctr"/>
                      <a:r>
                        <a:rPr lang="fa-IR" sz="1800" b="1" i="0" u="none" strike="noStrike">
                          <a:solidFill>
                            <a:schemeClr val="bg1"/>
                          </a:solidFill>
                          <a:latin typeface="B Nazanin"/>
                          <a:cs typeface="B Nazanin" pitchFamily="2" charset="-78"/>
                        </a:rPr>
                        <a:t>جریان نقدینه خروجی</a:t>
                      </a:r>
                    </a:p>
                  </a:txBody>
                  <a:tcPr marL="9525" marR="9525" marT="9526" marB="0" anchor="ctr">
                    <a:lnL>
                      <a:noFill/>
                    </a:lnL>
                    <a:lnR>
                      <a:noFill/>
                    </a:lnR>
                    <a:lnT>
                      <a:noFill/>
                    </a:lnT>
                    <a:lnB>
                      <a:noFill/>
                    </a:lnB>
                  </a:tcPr>
                </a:tc>
                <a:tc>
                  <a:txBody>
                    <a:bodyPr/>
                    <a:lstStyle/>
                    <a:p>
                      <a:pPr algn="l"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r>
                        <a:rPr lang="en-US" sz="1800" b="1" i="0" u="none" strike="noStrike">
                          <a:solidFill>
                            <a:schemeClr val="bg1"/>
                          </a:solidFill>
                          <a:latin typeface="B Nazanin"/>
                          <a:cs typeface="B Nazanin" pitchFamily="2" charset="-78"/>
                        </a:rPr>
                        <a:t>102.5</a:t>
                      </a:r>
                    </a:p>
                  </a:txBody>
                  <a:tcPr marL="9525" marR="9525" marT="9526" marB="0" anchor="ctr">
                    <a:lnL>
                      <a:noFill/>
                    </a:lnL>
                    <a:lnR>
                      <a:noFill/>
                    </a:lnR>
                    <a:lnT w="12700" cap="flat" cmpd="sng" algn="ctr">
                      <a:solidFill>
                        <a:srgbClr val="000000"/>
                      </a:solidFill>
                      <a:prstDash val="solid"/>
                      <a:round/>
                      <a:headEnd type="none" w="med" len="med"/>
                      <a:tailEnd type="none" w="med" len="med"/>
                    </a:lnT>
                    <a:lnB>
                      <a:noFill/>
                    </a:lnB>
                  </a:tcPr>
                </a:tc>
              </a:tr>
              <a:tr h="420588">
                <a:tc>
                  <a:txBody>
                    <a:bodyPr/>
                    <a:lstStyle/>
                    <a:p>
                      <a:pPr algn="r" rtl="1" fontAlgn="ctr"/>
                      <a:r>
                        <a:rPr lang="fa-IR" sz="1800" b="1" i="0" u="none" strike="noStrike">
                          <a:solidFill>
                            <a:schemeClr val="bg1"/>
                          </a:solidFill>
                          <a:latin typeface="B Nazanin"/>
                          <a:cs typeface="B Nazanin" pitchFamily="2" charset="-78"/>
                        </a:rPr>
                        <a:t>ارزش اسمی اوراق قرضه جدید</a:t>
                      </a:r>
                    </a:p>
                  </a:txBody>
                  <a:tcPr marL="9525" marR="9525" marT="9526" marB="0" anchor="ctr">
                    <a:lnL>
                      <a:noFill/>
                    </a:lnL>
                    <a:lnR>
                      <a:noFill/>
                    </a:lnR>
                    <a:lnT>
                      <a:noFill/>
                    </a:lnT>
                    <a:lnB>
                      <a:noFill/>
                    </a:lnB>
                  </a:tcPr>
                </a:tc>
                <a:tc>
                  <a:txBody>
                    <a:bodyPr/>
                    <a:lstStyle/>
                    <a:p>
                      <a:pPr algn="l"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r>
                        <a:rPr lang="en-US" sz="1800" b="1" i="0" u="none" strike="noStrike">
                          <a:solidFill>
                            <a:schemeClr val="bg1"/>
                          </a:solidFill>
                          <a:latin typeface="B Nazanin"/>
                          <a:cs typeface="B Nazanin" pitchFamily="2" charset="-78"/>
                        </a:rPr>
                        <a:t>100</a:t>
                      </a: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r>
              <a:tr h="438112">
                <a:tc>
                  <a:txBody>
                    <a:bodyPr/>
                    <a:lstStyle/>
                    <a:p>
                      <a:pPr algn="r" rtl="1" fontAlgn="ctr"/>
                      <a:r>
                        <a:rPr lang="fa-IR" sz="1800" b="1" i="0" u="none" strike="noStrike">
                          <a:solidFill>
                            <a:schemeClr val="bg1"/>
                          </a:solidFill>
                          <a:latin typeface="B Nazanin"/>
                          <a:cs typeface="B Nazanin" pitchFamily="2" charset="-78"/>
                        </a:rPr>
                        <a:t>کسر، هزینه انتشار</a:t>
                      </a:r>
                    </a:p>
                  </a:txBody>
                  <a:tcPr marL="9525" marR="9525" marT="9526" marB="0" anchor="ctr">
                    <a:lnL>
                      <a:noFill/>
                    </a:lnL>
                    <a:lnR>
                      <a:noFill/>
                    </a:lnR>
                    <a:lnT>
                      <a:noFill/>
                    </a:lnT>
                    <a:lnB>
                      <a:noFill/>
                    </a:lnB>
                  </a:tcPr>
                </a:tc>
                <a:tc>
                  <a:txBody>
                    <a:bodyPr/>
                    <a:lstStyle/>
                    <a:p>
                      <a:pPr algn="l"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r>
                        <a:rPr lang="en-US" sz="1800" b="1" i="0" u="none" strike="noStrike">
                          <a:solidFill>
                            <a:schemeClr val="bg1"/>
                          </a:solidFill>
                          <a:latin typeface="B Nazanin"/>
                          <a:cs typeface="B Nazanin" pitchFamily="2" charset="-78"/>
                        </a:rPr>
                        <a:t>-3</a:t>
                      </a:r>
                    </a:p>
                  </a:txBody>
                  <a:tcPr marL="9525" marR="9525" marT="952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r>
              <a:tr h="455637">
                <a:tc>
                  <a:txBody>
                    <a:bodyPr/>
                    <a:lstStyle/>
                    <a:p>
                      <a:pPr algn="r" rtl="1" fontAlgn="ctr"/>
                      <a:r>
                        <a:rPr lang="fa-IR" sz="1800" b="1" i="0" u="none" strike="noStrike">
                          <a:solidFill>
                            <a:schemeClr val="bg1"/>
                          </a:solidFill>
                          <a:latin typeface="B Nazanin"/>
                          <a:cs typeface="B Nazanin" pitchFamily="2" charset="-78"/>
                        </a:rPr>
                        <a:t>جریان نقدینه ورودی</a:t>
                      </a:r>
                    </a:p>
                  </a:txBody>
                  <a:tcPr marL="9525" marR="9525" marT="9526" marB="0" anchor="ctr">
                    <a:lnL>
                      <a:noFill/>
                    </a:lnL>
                    <a:lnR>
                      <a:noFill/>
                    </a:lnR>
                    <a:lnT>
                      <a:noFill/>
                    </a:lnT>
                    <a:lnB>
                      <a:noFill/>
                    </a:lnB>
                  </a:tcPr>
                </a:tc>
                <a:tc>
                  <a:txBody>
                    <a:bodyPr/>
                    <a:lstStyle/>
                    <a:p>
                      <a:pPr algn="l"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r>
                        <a:rPr lang="en-US" sz="1800" b="1" i="0" u="none" strike="noStrike">
                          <a:solidFill>
                            <a:schemeClr val="bg1"/>
                          </a:solidFill>
                          <a:latin typeface="B Nazanin"/>
                          <a:cs typeface="B Nazanin" pitchFamily="2" charset="-78"/>
                        </a:rPr>
                        <a:t>97</a:t>
                      </a:r>
                    </a:p>
                  </a:txBody>
                  <a:tcPr marL="9525" marR="9525" marT="9526" marB="0" anchor="ctr">
                    <a:lnL>
                      <a:noFill/>
                    </a:lnL>
                    <a:lnR>
                      <a:noFill/>
                    </a:lnR>
                    <a:lnT>
                      <a:noFill/>
                    </a:lnT>
                    <a:lnB>
                      <a:noFill/>
                    </a:lnB>
                  </a:tcPr>
                </a:tc>
              </a:tr>
              <a:tr h="558227">
                <a:tc>
                  <a:txBody>
                    <a:bodyPr/>
                    <a:lstStyle/>
                    <a:p>
                      <a:pPr algn="r" rtl="1" fontAlgn="ctr"/>
                      <a:r>
                        <a:rPr lang="fa-IR" sz="1800" b="1" i="0" u="none" strike="noStrike">
                          <a:solidFill>
                            <a:schemeClr val="bg1"/>
                          </a:solidFill>
                          <a:latin typeface="B Nazanin"/>
                          <a:cs typeface="B Nazanin" pitchFamily="2" charset="-78"/>
                        </a:rPr>
                        <a:t>هزینه سرمایه گذاری اولیه: جریان نقدی خروجی - جریان نقدی ورودی</a:t>
                      </a:r>
                    </a:p>
                  </a:txBody>
                  <a:tcPr marL="9525" marR="9525" marT="9526" marB="0" anchor="ctr">
                    <a:lnL>
                      <a:noFill/>
                    </a:lnL>
                    <a:lnR>
                      <a:noFill/>
                    </a:lnR>
                    <a:lnT>
                      <a:noFill/>
                    </a:lnT>
                    <a:lnB>
                      <a:noFill/>
                    </a:lnB>
                  </a:tcPr>
                </a:tc>
                <a:tc>
                  <a:txBody>
                    <a:bodyPr/>
                    <a:lstStyle/>
                    <a:p>
                      <a:pPr algn="l"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endParaRPr lang="en-US" sz="1800" b="1" i="0" u="none" strike="noStrike">
                        <a:solidFill>
                          <a:schemeClr val="bg1"/>
                        </a:solidFill>
                        <a:latin typeface="B Nazanin"/>
                        <a:cs typeface="B Nazanin" pitchFamily="2" charset="-78"/>
                      </a:endParaRPr>
                    </a:p>
                  </a:txBody>
                  <a:tcPr marL="9525" marR="9525" marT="9526" marB="0" anchor="ctr">
                    <a:lnL>
                      <a:noFill/>
                    </a:lnL>
                    <a:lnR>
                      <a:noFill/>
                    </a:lnR>
                    <a:lnT>
                      <a:noFill/>
                    </a:lnT>
                    <a:lnB>
                      <a:noFill/>
                    </a:lnB>
                  </a:tcPr>
                </a:tc>
                <a:tc>
                  <a:txBody>
                    <a:bodyPr/>
                    <a:lstStyle/>
                    <a:p>
                      <a:pPr algn="ctr" rtl="0" fontAlgn="ctr"/>
                      <a:r>
                        <a:rPr lang="en-US" sz="1800" b="1" i="0" u="none" strike="noStrike" dirty="0">
                          <a:solidFill>
                            <a:schemeClr val="bg1"/>
                          </a:solidFill>
                          <a:latin typeface="B Nazanin"/>
                          <a:cs typeface="B Nazanin" pitchFamily="2" charset="-78"/>
                        </a:rPr>
                        <a:t>5.5</a:t>
                      </a:r>
                    </a:p>
                  </a:txBody>
                  <a:tcPr marL="9525" marR="9525" marT="9526" marB="0" anchor="ctr">
                    <a:lnL>
                      <a:noFill/>
                    </a:lnL>
                    <a:lnR>
                      <a:noFill/>
                    </a:lnR>
                    <a:lnT>
                      <a:noFill/>
                    </a:lnT>
                    <a:lnB w="25400" cap="flat" cmpd="dbl"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Content Placeholder 2"/>
          <p:cNvSpPr>
            <a:spLocks noGrp="1"/>
          </p:cNvSpPr>
          <p:nvPr>
            <p:ph idx="1"/>
          </p:nvPr>
        </p:nvSpPr>
        <p:spPr>
          <a:xfrm>
            <a:off x="428625" y="285750"/>
            <a:ext cx="8229600" cy="500063"/>
          </a:xfrm>
        </p:spPr>
        <p:txBody>
          <a:bodyPr/>
          <a:lstStyle/>
          <a:p>
            <a:pPr algn="r" rtl="1">
              <a:buFont typeface="Arial" panose="020B0604020202020204" pitchFamily="34" charset="0"/>
              <a:buNone/>
            </a:pPr>
            <a:r>
              <a:rPr lang="fa-IR" sz="2800" b="1" smtClean="0">
                <a:solidFill>
                  <a:schemeClr val="bg1"/>
                </a:solidFill>
                <a:cs typeface="B Nazanin" panose="00000400000000000000" pitchFamily="2" charset="-78"/>
              </a:rPr>
              <a:t>گام دوم: محاسبه صرفه جوئی سالانه</a:t>
            </a:r>
          </a:p>
          <a:p>
            <a:pPr algn="r" rtl="1">
              <a:buFont typeface="Arial" panose="020B0604020202020204" pitchFamily="34" charset="0"/>
              <a:buNone/>
            </a:pPr>
            <a:endParaRPr lang="fa-IR" sz="2800" b="1" smtClean="0">
              <a:solidFill>
                <a:schemeClr val="bg1"/>
              </a:solidFill>
              <a:cs typeface="B Nazanin" panose="00000400000000000000" pitchFamily="2" charset="-78"/>
            </a:endParaRPr>
          </a:p>
          <a:p>
            <a:pPr algn="r" rtl="1">
              <a:buFont typeface="Arial" panose="020B0604020202020204" pitchFamily="34" charset="0"/>
              <a:buNone/>
            </a:pPr>
            <a:endParaRPr lang="fa-IR" sz="2800" b="1" smtClean="0">
              <a:solidFill>
                <a:schemeClr val="bg1"/>
              </a:solidFill>
              <a:cs typeface="B Nazanin" panose="00000400000000000000" pitchFamily="2" charset="-78"/>
            </a:endParaRPr>
          </a:p>
          <a:p>
            <a:pPr algn="r" rtl="1">
              <a:buFont typeface="Arial" panose="020B0604020202020204" pitchFamily="34" charset="0"/>
              <a:buNone/>
            </a:pPr>
            <a:endParaRPr lang="en-US" sz="2800" b="1" smtClean="0">
              <a:solidFill>
                <a:schemeClr val="bg1"/>
              </a:solidFill>
              <a:cs typeface="B Nazanin" panose="00000400000000000000" pitchFamily="2" charset="-78"/>
            </a:endParaRPr>
          </a:p>
        </p:txBody>
      </p:sp>
      <p:sp>
        <p:nvSpPr>
          <p:cNvPr id="4" name="Content Placeholder 2"/>
          <p:cNvSpPr txBox="1">
            <a:spLocks/>
          </p:cNvSpPr>
          <p:nvPr/>
        </p:nvSpPr>
        <p:spPr bwMode="auto">
          <a:xfrm>
            <a:off x="285750" y="857250"/>
            <a:ext cx="8429625" cy="571500"/>
          </a:xfrm>
          <a:prstGeom prst="rect">
            <a:avLst/>
          </a:prstGeom>
          <a:noFill/>
          <a:ln w="9525">
            <a:solidFill>
              <a:schemeClr val="tx1"/>
            </a:solidFill>
            <a:miter lim="800000"/>
            <a:headEnd/>
            <a:tailEnd/>
          </a:ln>
        </p:spPr>
        <p:txBody>
          <a:bodyPr/>
          <a:lstStyle/>
          <a:p>
            <a:pPr marL="342900" indent="-342900" algn="ctr" rtl="0" eaLnBrk="0" hangingPunct="0">
              <a:spcBef>
                <a:spcPct val="20000"/>
              </a:spcBef>
              <a:buFont typeface="Arial" charset="0"/>
              <a:buNone/>
              <a:defRPr/>
            </a:pPr>
            <a:r>
              <a:rPr lang="fa-IR" sz="2100" b="1" dirty="0">
                <a:solidFill>
                  <a:schemeClr val="bg1"/>
                </a:solidFill>
                <a:latin typeface="+mn-lt"/>
                <a:cs typeface="B Nazanin" pitchFamily="2" charset="-78"/>
              </a:rPr>
              <a:t>صرفه جوئی سالانه</a:t>
            </a:r>
            <a:r>
              <a:rPr lang="en-US" sz="2100" b="1" dirty="0">
                <a:solidFill>
                  <a:schemeClr val="bg1"/>
                </a:solidFill>
                <a:latin typeface="+mn-lt"/>
                <a:cs typeface="B Nazanin" pitchFamily="2" charset="-78"/>
              </a:rPr>
              <a:t>=</a:t>
            </a:r>
            <a:r>
              <a:rPr lang="fa-IR" sz="2100" b="1" dirty="0">
                <a:solidFill>
                  <a:schemeClr val="bg1"/>
                </a:solidFill>
                <a:latin typeface="+mn-lt"/>
                <a:cs typeface="B Nazanin" pitchFamily="2" charset="-78"/>
              </a:rPr>
              <a:t>+ هزینه بهره </a:t>
            </a:r>
            <a:r>
              <a:rPr lang="en-US" sz="2100" b="1" dirty="0">
                <a:solidFill>
                  <a:schemeClr val="bg1"/>
                </a:solidFill>
                <a:latin typeface="+mn-lt"/>
                <a:cs typeface="B Nazanin" pitchFamily="2" charset="-78"/>
              </a:rPr>
              <a:t> </a:t>
            </a:r>
            <a:r>
              <a:rPr lang="fa-IR" sz="2100" b="1" dirty="0">
                <a:solidFill>
                  <a:schemeClr val="bg1"/>
                </a:solidFill>
                <a:latin typeface="+mn-lt"/>
                <a:cs typeface="B Nazanin" pitchFamily="2" charset="-78"/>
              </a:rPr>
              <a:t>مزایای مالیاتی ناشی از مستهلک کردن هزینه انتشار</a:t>
            </a:r>
            <a:endParaRPr lang="en-US" sz="2100" b="1" dirty="0">
              <a:solidFill>
                <a:schemeClr val="bg1"/>
              </a:solidFill>
              <a:latin typeface="+mn-lt"/>
              <a:cs typeface="B Nazanin" pitchFamily="2" charset="-78"/>
            </a:endParaRPr>
          </a:p>
        </p:txBody>
      </p:sp>
      <p:graphicFrame>
        <p:nvGraphicFramePr>
          <p:cNvPr id="8" name="Table 7"/>
          <p:cNvGraphicFramePr>
            <a:graphicFrameLocks noGrp="1"/>
          </p:cNvGraphicFramePr>
          <p:nvPr>
            <p:extLst>
              <p:ext uri="{D42A27DB-BD31-4B8C-83A1-F6EECF244321}">
                <p14:modId xmlns:p14="http://schemas.microsoft.com/office/powerpoint/2010/main" val="3232423258"/>
              </p:ext>
            </p:extLst>
          </p:nvPr>
        </p:nvGraphicFramePr>
        <p:xfrm>
          <a:off x="857251" y="1571625"/>
          <a:ext cx="7429499" cy="1466852"/>
        </p:xfrm>
        <a:graphic>
          <a:graphicData uri="http://schemas.openxmlformats.org/drawingml/2006/table">
            <a:tbl>
              <a:tblPr rtl="1"/>
              <a:tblGrid>
                <a:gridCol w="5537637"/>
                <a:gridCol w="945931"/>
                <a:gridCol w="945931"/>
              </a:tblGrid>
              <a:tr h="366713">
                <a:tc>
                  <a:txBody>
                    <a:bodyPr/>
                    <a:lstStyle/>
                    <a:p>
                      <a:pPr algn="l" rtl="0" fontAlgn="ctr"/>
                      <a:endParaRPr lang="en-US" sz="2000" b="1" i="0" u="none" strike="noStrike" dirty="0">
                        <a:solidFill>
                          <a:schemeClr val="bg1"/>
                        </a:solidFill>
                        <a:latin typeface="Calibri"/>
                        <a:cs typeface="B Nazanin" pitchFamily="2" charset="-78"/>
                      </a:endParaRPr>
                    </a:p>
                  </a:txBody>
                  <a:tcPr marL="9525" marR="9525" marT="9525" marB="0" anchor="ctr">
                    <a:lnL>
                      <a:noFill/>
                    </a:lnL>
                    <a:lnR>
                      <a:noFill/>
                    </a:lnR>
                    <a:lnT>
                      <a:noFill/>
                    </a:lnT>
                    <a:lnB>
                      <a:noFill/>
                    </a:lnB>
                  </a:tcPr>
                </a:tc>
                <a:tc>
                  <a:txBody>
                    <a:bodyPr/>
                    <a:lstStyle/>
                    <a:p>
                      <a:pPr algn="ctr" rtl="0" fontAlgn="ctr"/>
                      <a:endParaRPr lang="en-US" sz="2000" b="1" i="0" u="none" strike="noStrike" dirty="0">
                        <a:solidFill>
                          <a:schemeClr val="bg1"/>
                        </a:solidFill>
                        <a:latin typeface="Calibri"/>
                        <a:cs typeface="B Nazanin" pitchFamily="2" charset="-78"/>
                      </a:endParaRPr>
                    </a:p>
                  </a:txBody>
                  <a:tcPr marL="9525" marR="9525" marT="9525" marB="0" anchor="ctr">
                    <a:lnL>
                      <a:noFill/>
                    </a:lnL>
                    <a:lnR>
                      <a:noFill/>
                    </a:lnR>
                    <a:lnT>
                      <a:noFill/>
                    </a:lnT>
                    <a:lnB>
                      <a:noFill/>
                    </a:lnB>
                  </a:tcPr>
                </a:tc>
                <a:tc>
                  <a:txBody>
                    <a:bodyPr/>
                    <a:lstStyle/>
                    <a:p>
                      <a:pPr algn="ctr" rtl="1" fontAlgn="ctr"/>
                      <a:r>
                        <a:rPr lang="fa-IR" sz="2000" b="1" i="0" u="none" strike="noStrike">
                          <a:solidFill>
                            <a:schemeClr val="bg1"/>
                          </a:solidFill>
                          <a:latin typeface="Calibri"/>
                          <a:cs typeface="B Nazanin" pitchFamily="2" charset="-78"/>
                        </a:rPr>
                        <a:t> میلیون</a:t>
                      </a:r>
                    </a:p>
                  </a:txBody>
                  <a:tcPr marL="9525" marR="9525" marT="9525" marB="0" anchor="ctr">
                    <a:lnL>
                      <a:noFill/>
                    </a:lnL>
                    <a:lnR>
                      <a:noFill/>
                    </a:lnR>
                    <a:lnT>
                      <a:noFill/>
                    </a:lnT>
                    <a:lnB>
                      <a:noFill/>
                    </a:lnB>
                  </a:tcPr>
                </a:tc>
              </a:tr>
              <a:tr h="366713">
                <a:tc>
                  <a:txBody>
                    <a:bodyPr/>
                    <a:lstStyle/>
                    <a:p>
                      <a:pPr algn="r" rtl="1" fontAlgn="ctr"/>
                      <a:r>
                        <a:rPr lang="fa-IR" sz="2000" b="1" i="0" u="none" strike="noStrike" dirty="0">
                          <a:solidFill>
                            <a:schemeClr val="bg1"/>
                          </a:solidFill>
                          <a:latin typeface="B Nazanin"/>
                          <a:cs typeface="B Nazanin" pitchFamily="2" charset="-78"/>
                        </a:rPr>
                        <a:t>هزینه بهره بعد از مالیات اوراق قرضه قدیمی 100 * 0.9 * 0.5</a:t>
                      </a:r>
                    </a:p>
                  </a:txBody>
                  <a:tcPr marL="9525" marR="9525" marT="9525" marB="0" anchor="ctr">
                    <a:lnL>
                      <a:noFill/>
                    </a:lnL>
                    <a:lnR>
                      <a:noFill/>
                    </a:lnR>
                    <a:lnT>
                      <a:noFill/>
                    </a:lnT>
                    <a:lnB>
                      <a:noFill/>
                    </a:lnB>
                  </a:tcPr>
                </a:tc>
                <a:tc>
                  <a:txBody>
                    <a:bodyPr/>
                    <a:lstStyle/>
                    <a:p>
                      <a:pPr algn="ctr" rtl="0" fontAlgn="ctr"/>
                      <a:endParaRPr lang="en-US" sz="2000" b="1" i="0" u="none" strike="noStrike">
                        <a:solidFill>
                          <a:schemeClr val="bg1"/>
                        </a:solidFill>
                        <a:latin typeface="B Nazanin"/>
                        <a:cs typeface="B Nazanin" pitchFamily="2" charset="-78"/>
                      </a:endParaRPr>
                    </a:p>
                  </a:txBody>
                  <a:tcPr marL="9525" marR="9525" marT="9525" marB="0" anchor="ctr">
                    <a:lnL>
                      <a:noFill/>
                    </a:lnL>
                    <a:lnR>
                      <a:noFill/>
                    </a:lnR>
                    <a:lnT>
                      <a:noFill/>
                    </a:lnT>
                    <a:lnB>
                      <a:noFill/>
                    </a:lnB>
                  </a:tcPr>
                </a:tc>
                <a:tc>
                  <a:txBody>
                    <a:bodyPr/>
                    <a:lstStyle/>
                    <a:p>
                      <a:pPr algn="ctr" rtl="0" fontAlgn="ctr"/>
                      <a:r>
                        <a:rPr lang="en-US" sz="2000" b="1" i="0" u="none" strike="noStrike">
                          <a:solidFill>
                            <a:schemeClr val="bg1"/>
                          </a:solidFill>
                          <a:latin typeface="B Nazanin"/>
                          <a:cs typeface="B Nazanin" pitchFamily="2" charset="-78"/>
                        </a:rPr>
                        <a:t>4.5</a:t>
                      </a:r>
                    </a:p>
                  </a:txBody>
                  <a:tcPr marL="9525" marR="9525" marT="9525" marB="0" anchor="ctr">
                    <a:lnL>
                      <a:noFill/>
                    </a:lnL>
                    <a:lnR>
                      <a:noFill/>
                    </a:lnR>
                    <a:lnT>
                      <a:noFill/>
                    </a:lnT>
                    <a:lnB>
                      <a:noFill/>
                    </a:lnB>
                  </a:tcPr>
                </a:tc>
              </a:tr>
              <a:tr h="366713">
                <a:tc>
                  <a:txBody>
                    <a:bodyPr/>
                    <a:lstStyle/>
                    <a:p>
                      <a:pPr algn="r" rtl="1" fontAlgn="ctr"/>
                      <a:r>
                        <a:rPr lang="fa-IR" sz="2000" b="1" i="0" u="none" strike="noStrike" dirty="0">
                          <a:solidFill>
                            <a:schemeClr val="bg1"/>
                          </a:solidFill>
                          <a:latin typeface="B Nazanin"/>
                          <a:cs typeface="B Nazanin" pitchFamily="2" charset="-78"/>
                        </a:rPr>
                        <a:t>هزینه بعد از مالیات اوراق قرضه جدید  100 * 0.6 * 0.5 </a:t>
                      </a:r>
                    </a:p>
                  </a:txBody>
                  <a:tcPr marL="9525" marR="9525" marT="9525" marB="0" anchor="ctr">
                    <a:lnL>
                      <a:noFill/>
                    </a:lnL>
                    <a:lnR>
                      <a:noFill/>
                    </a:lnR>
                    <a:lnT>
                      <a:noFill/>
                    </a:lnT>
                    <a:lnB>
                      <a:noFill/>
                    </a:lnB>
                  </a:tcPr>
                </a:tc>
                <a:tc>
                  <a:txBody>
                    <a:bodyPr/>
                    <a:lstStyle/>
                    <a:p>
                      <a:pPr algn="ctr" rtl="0" fontAlgn="ctr"/>
                      <a:endParaRPr lang="en-US" sz="2000" b="1" i="0" u="none" strike="noStrike">
                        <a:solidFill>
                          <a:schemeClr val="bg1"/>
                        </a:solidFill>
                        <a:latin typeface="B Nazanin"/>
                        <a:cs typeface="B Nazanin" pitchFamily="2" charset="-78"/>
                      </a:endParaRPr>
                    </a:p>
                  </a:txBody>
                  <a:tcPr marL="9525" marR="9525" marT="9525" marB="0" anchor="ctr">
                    <a:lnL>
                      <a:noFill/>
                    </a:lnL>
                    <a:lnR>
                      <a:noFill/>
                    </a:lnR>
                    <a:lnT>
                      <a:noFill/>
                    </a:lnT>
                    <a:lnB>
                      <a:noFill/>
                    </a:lnB>
                  </a:tcPr>
                </a:tc>
                <a:tc>
                  <a:txBody>
                    <a:bodyPr/>
                    <a:lstStyle/>
                    <a:p>
                      <a:pPr algn="ctr" rtl="0" fontAlgn="ctr"/>
                      <a:r>
                        <a:rPr lang="en-US" sz="2000" b="1" i="0" u="none" strike="noStrike">
                          <a:solidFill>
                            <a:schemeClr val="bg1"/>
                          </a:solidFill>
                          <a:latin typeface="B Nazanin"/>
                          <a:cs typeface="B Nazanin" pitchFamily="2" charset="-78"/>
                        </a:rPr>
                        <a:t>-3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r h="366713">
                <a:tc>
                  <a:txBody>
                    <a:bodyPr/>
                    <a:lstStyle/>
                    <a:p>
                      <a:pPr algn="r" rtl="1" fontAlgn="ctr"/>
                      <a:r>
                        <a:rPr lang="fa-IR" sz="2000" b="1" i="0" u="none" strike="noStrike" dirty="0">
                          <a:solidFill>
                            <a:schemeClr val="bg1"/>
                          </a:solidFill>
                          <a:latin typeface="B Nazanin"/>
                          <a:cs typeface="B Nazanin" pitchFamily="2" charset="-78"/>
                        </a:rPr>
                        <a:t>صرفه جوئی سالانه </a:t>
                      </a:r>
                      <a:r>
                        <a:rPr lang="fa-IR" sz="2000" b="1" i="0" u="none" strike="noStrike" dirty="0" smtClean="0">
                          <a:solidFill>
                            <a:schemeClr val="bg1"/>
                          </a:solidFill>
                          <a:latin typeface="B Nazanin"/>
                          <a:cs typeface="B Nazanin" pitchFamily="2" charset="-78"/>
                        </a:rPr>
                        <a:t>بهره (هزینه بهره)</a:t>
                      </a:r>
                      <a:endParaRPr lang="fa-IR" sz="2000" b="1" i="0" u="none" strike="noStrike" dirty="0">
                        <a:solidFill>
                          <a:schemeClr val="bg1"/>
                        </a:solidFill>
                        <a:latin typeface="B Nazanin"/>
                        <a:cs typeface="B Nazanin" pitchFamily="2" charset="-78"/>
                      </a:endParaRPr>
                    </a:p>
                  </a:txBody>
                  <a:tcPr marL="9525" marR="9525" marT="9525" marB="0" anchor="ctr">
                    <a:lnL>
                      <a:noFill/>
                    </a:lnL>
                    <a:lnR>
                      <a:noFill/>
                    </a:lnR>
                    <a:lnT>
                      <a:noFill/>
                    </a:lnT>
                    <a:lnB>
                      <a:noFill/>
                    </a:lnB>
                  </a:tcPr>
                </a:tc>
                <a:tc>
                  <a:txBody>
                    <a:bodyPr/>
                    <a:lstStyle/>
                    <a:p>
                      <a:pPr algn="ctr" rtl="0" fontAlgn="ctr"/>
                      <a:endParaRPr lang="en-US" sz="2000" b="1" i="0" u="none" strike="noStrike">
                        <a:solidFill>
                          <a:schemeClr val="bg1"/>
                        </a:solidFill>
                        <a:latin typeface="B Nazanin"/>
                        <a:cs typeface="B Nazanin" pitchFamily="2" charset="-78"/>
                      </a:endParaRPr>
                    </a:p>
                  </a:txBody>
                  <a:tcPr marL="9525" marR="9525" marT="9525" marB="0" anchor="ctr">
                    <a:lnL>
                      <a:noFill/>
                    </a:lnL>
                    <a:lnR>
                      <a:noFill/>
                    </a:lnR>
                    <a:lnT>
                      <a:noFill/>
                    </a:lnT>
                    <a:lnB>
                      <a:noFill/>
                    </a:lnB>
                  </a:tcPr>
                </a:tc>
                <a:tc>
                  <a:txBody>
                    <a:bodyPr/>
                    <a:lstStyle/>
                    <a:p>
                      <a:pPr algn="ctr" rtl="0" fontAlgn="ctr"/>
                      <a:r>
                        <a:rPr lang="en-US" sz="2000" b="1" i="0" u="none" strike="noStrike" dirty="0">
                          <a:solidFill>
                            <a:schemeClr val="bg1"/>
                          </a:solidFill>
                          <a:latin typeface="B Nazanin"/>
                          <a:cs typeface="B Nazanin" pitchFamily="2" charset="-78"/>
                        </a:rPr>
                        <a:t>1.5</a:t>
                      </a:r>
                    </a:p>
                  </a:txBody>
                  <a:tcPr marL="9525" marR="9525" marT="9525" marB="0" anchor="ctr">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bl>
          </a:graphicData>
        </a:graphic>
      </p:graphicFrame>
      <p:sp>
        <p:nvSpPr>
          <p:cNvPr id="9" name="Content Placeholder 2"/>
          <p:cNvSpPr txBox="1">
            <a:spLocks/>
          </p:cNvSpPr>
          <p:nvPr/>
        </p:nvSpPr>
        <p:spPr bwMode="auto">
          <a:xfrm>
            <a:off x="428625" y="3357563"/>
            <a:ext cx="8358188" cy="571500"/>
          </a:xfrm>
          <a:prstGeom prst="rect">
            <a:avLst/>
          </a:prstGeom>
          <a:noFill/>
          <a:ln w="9525">
            <a:noFill/>
            <a:miter lim="800000"/>
            <a:headEnd/>
            <a:tailEnd/>
          </a:ln>
        </p:spPr>
        <p:txBody>
          <a:bodyPr/>
          <a:lstStyle/>
          <a:p>
            <a:pPr marL="342900" indent="-342900" algn="ctr" rtl="0" eaLnBrk="0" hangingPunct="0">
              <a:spcBef>
                <a:spcPct val="20000"/>
              </a:spcBef>
              <a:buFont typeface="Arial" charset="0"/>
              <a:buNone/>
              <a:defRPr/>
            </a:pPr>
            <a:r>
              <a:rPr lang="fa-IR" sz="2200" b="1" dirty="0">
                <a:solidFill>
                  <a:schemeClr val="bg1"/>
                </a:solidFill>
                <a:latin typeface="+mn-lt"/>
                <a:cs typeface="+mn-cs"/>
              </a:rPr>
              <a:t>مزیت مالیاتی ناشی از مستهلک کردن هزینه انتشار</a:t>
            </a:r>
            <a:r>
              <a:rPr lang="en-US" sz="2200" b="1" dirty="0">
                <a:solidFill>
                  <a:schemeClr val="bg1"/>
                </a:solidFill>
                <a:latin typeface="+mn-lt"/>
                <a:cs typeface="Arial" charset="0"/>
              </a:rPr>
              <a:t>= </a:t>
            </a:r>
            <a:r>
              <a:rPr lang="fa-IR" sz="2200" b="1" dirty="0">
                <a:solidFill>
                  <a:schemeClr val="bg1"/>
                </a:solidFill>
                <a:latin typeface="+mn-lt"/>
                <a:cs typeface="Arial" charset="0"/>
              </a:rPr>
              <a:t>  نرخ مالیات</a:t>
            </a:r>
            <a:r>
              <a:rPr lang="en-US" sz="2200" b="1" dirty="0">
                <a:solidFill>
                  <a:schemeClr val="bg1"/>
                </a:solidFill>
                <a:latin typeface="+mn-lt"/>
                <a:cs typeface="Arial" charset="0"/>
              </a:rPr>
              <a:t>x</a:t>
            </a:r>
            <a:r>
              <a:rPr lang="fa-IR" sz="2200" b="1" dirty="0">
                <a:solidFill>
                  <a:schemeClr val="bg1"/>
                </a:solidFill>
                <a:latin typeface="+mn-lt"/>
                <a:cs typeface="Arial" charset="0"/>
              </a:rPr>
              <a:t> هزینه اضافی انتشار </a:t>
            </a:r>
            <a:endParaRPr lang="en-US" sz="2200" b="1" dirty="0">
              <a:solidFill>
                <a:schemeClr val="bg1"/>
              </a:solidFill>
              <a:latin typeface="+mn-lt"/>
              <a:cs typeface="Arial" charset="0"/>
            </a:endParaRPr>
          </a:p>
        </p:txBody>
      </p:sp>
      <p:sp>
        <p:nvSpPr>
          <p:cNvPr id="11" name="Content Placeholder 2"/>
          <p:cNvSpPr txBox="1">
            <a:spLocks/>
          </p:cNvSpPr>
          <p:nvPr/>
        </p:nvSpPr>
        <p:spPr bwMode="auto">
          <a:xfrm>
            <a:off x="357188" y="3857625"/>
            <a:ext cx="8429625" cy="500063"/>
          </a:xfrm>
          <a:prstGeom prst="rect">
            <a:avLst/>
          </a:prstGeom>
          <a:noFill/>
          <a:ln w="9525">
            <a:noFill/>
            <a:miter lim="800000"/>
            <a:headEnd/>
            <a:tailEnd/>
          </a:ln>
        </p:spPr>
        <p:txBody>
          <a:bodyPr/>
          <a:lstStyle/>
          <a:p>
            <a:pPr marL="342900" indent="-342900" algn="l" eaLnBrk="0" hangingPunct="0">
              <a:spcBef>
                <a:spcPct val="20000"/>
              </a:spcBef>
              <a:buFont typeface="Arial" charset="0"/>
              <a:buNone/>
              <a:defRPr/>
            </a:pPr>
            <a:r>
              <a:rPr lang="fa-IR" sz="2200" b="1" dirty="0">
                <a:solidFill>
                  <a:schemeClr val="bg1"/>
                </a:solidFill>
                <a:latin typeface="+mn-lt"/>
                <a:cs typeface="B Nazanin" pitchFamily="2" charset="-78"/>
              </a:rPr>
              <a:t>واحد پولی 25000 = 50000  * 0.5 </a:t>
            </a:r>
            <a:r>
              <a:rPr lang="fa-IR" sz="2800" b="1" dirty="0">
                <a:solidFill>
                  <a:schemeClr val="bg1"/>
                </a:solidFill>
                <a:latin typeface="+mn-lt"/>
                <a:cs typeface="B Nazanin" pitchFamily="2" charset="-78"/>
              </a:rPr>
              <a:t>=</a:t>
            </a:r>
            <a:r>
              <a:rPr lang="fa-IR" sz="2200" b="1" dirty="0">
                <a:solidFill>
                  <a:schemeClr val="bg1"/>
                </a:solidFill>
                <a:latin typeface="+mn-lt"/>
                <a:cs typeface="B Nazanin" pitchFamily="2" charset="-78"/>
              </a:rPr>
              <a:t> مزیت مالیاتی ناشی از مستهلک کردن هزینه انتشار</a:t>
            </a:r>
          </a:p>
          <a:p>
            <a:pPr marL="342900" indent="-342900" algn="l" eaLnBrk="0" hangingPunct="0">
              <a:spcBef>
                <a:spcPct val="20000"/>
              </a:spcBef>
              <a:buFont typeface="Arial" charset="0"/>
              <a:buNone/>
              <a:defRPr/>
            </a:pPr>
            <a:endParaRPr lang="fa-IR" sz="2200" b="1" dirty="0">
              <a:solidFill>
                <a:schemeClr val="bg1"/>
              </a:solidFill>
              <a:latin typeface="+mn-lt"/>
              <a:cs typeface="B Nazanin" pitchFamily="2" charset="-78"/>
            </a:endParaRPr>
          </a:p>
          <a:p>
            <a:pPr marL="342900" indent="-342900" algn="l" eaLnBrk="0" hangingPunct="0">
              <a:spcBef>
                <a:spcPct val="20000"/>
              </a:spcBef>
              <a:buFont typeface="Arial" charset="0"/>
              <a:buNone/>
              <a:defRPr/>
            </a:pPr>
            <a:endParaRPr lang="fa-IR" sz="2200" b="1" dirty="0">
              <a:solidFill>
                <a:schemeClr val="bg1"/>
              </a:solidFill>
              <a:latin typeface="+mn-lt"/>
              <a:cs typeface="B Nazanin" pitchFamily="2" charset="-78"/>
            </a:endParaRPr>
          </a:p>
          <a:p>
            <a:pPr marL="342900" indent="-342900" algn="l" eaLnBrk="0" hangingPunct="0">
              <a:spcBef>
                <a:spcPct val="20000"/>
              </a:spcBef>
              <a:buFont typeface="Arial" charset="0"/>
              <a:buNone/>
              <a:defRPr/>
            </a:pPr>
            <a:endParaRPr lang="en-US" sz="2200" b="1" dirty="0">
              <a:solidFill>
                <a:schemeClr val="bg1"/>
              </a:solidFill>
              <a:latin typeface="+mn-lt"/>
              <a:cs typeface="B Nazanin" pitchFamily="2" charset="-78"/>
            </a:endParaRPr>
          </a:p>
        </p:txBody>
      </p:sp>
      <p:sp>
        <p:nvSpPr>
          <p:cNvPr id="12" name="Content Placeholder 2"/>
          <p:cNvSpPr txBox="1">
            <a:spLocks/>
          </p:cNvSpPr>
          <p:nvPr/>
        </p:nvSpPr>
        <p:spPr bwMode="auto">
          <a:xfrm>
            <a:off x="428625" y="4429125"/>
            <a:ext cx="8215313" cy="500063"/>
          </a:xfrm>
          <a:prstGeom prst="rect">
            <a:avLst/>
          </a:prstGeom>
          <a:noFill/>
          <a:ln w="9525">
            <a:noFill/>
            <a:miter lim="800000"/>
            <a:headEnd/>
            <a:tailEnd/>
          </a:ln>
        </p:spPr>
        <p:txBody>
          <a:bodyPr/>
          <a:lstStyle/>
          <a:p>
            <a:pPr marL="342900" indent="-342900" algn="l" eaLnBrk="0" hangingPunct="0">
              <a:spcBef>
                <a:spcPct val="20000"/>
              </a:spcBef>
              <a:buFont typeface="Arial" charset="0"/>
              <a:buNone/>
              <a:defRPr/>
            </a:pPr>
            <a:r>
              <a:rPr lang="fa-IR" sz="2200" b="1" dirty="0">
                <a:solidFill>
                  <a:schemeClr val="bg1"/>
                </a:solidFill>
                <a:latin typeface="+mn-lt"/>
                <a:cs typeface="B Nazanin" pitchFamily="2" charset="-78"/>
              </a:rPr>
              <a:t>3%= 6% * 0.5 = نرخ بهره * ( مالیات -1 )</a:t>
            </a:r>
            <a:r>
              <a:rPr lang="fa-IR" sz="2800" b="1" dirty="0">
                <a:solidFill>
                  <a:schemeClr val="bg1"/>
                </a:solidFill>
                <a:latin typeface="+mn-lt"/>
                <a:cs typeface="B Nazanin" pitchFamily="2" charset="-78"/>
              </a:rPr>
              <a:t>=</a:t>
            </a:r>
            <a:r>
              <a:rPr lang="fa-IR" sz="2200" b="1" dirty="0">
                <a:solidFill>
                  <a:schemeClr val="bg1"/>
                </a:solidFill>
                <a:latin typeface="+mn-lt"/>
                <a:cs typeface="B Nazanin" pitchFamily="2" charset="-78"/>
              </a:rPr>
              <a:t> هزینه وام جدید بعد از مالیات</a:t>
            </a:r>
          </a:p>
          <a:p>
            <a:pPr marL="342900" indent="-342900" algn="l" eaLnBrk="0" hangingPunct="0">
              <a:spcBef>
                <a:spcPct val="20000"/>
              </a:spcBef>
              <a:buFont typeface="Arial" charset="0"/>
              <a:buNone/>
              <a:defRPr/>
            </a:pPr>
            <a:endParaRPr lang="fa-IR" sz="2200" b="1" dirty="0">
              <a:solidFill>
                <a:schemeClr val="bg1"/>
              </a:solidFill>
              <a:latin typeface="+mn-lt"/>
              <a:cs typeface="B Nazanin" pitchFamily="2" charset="-78"/>
            </a:endParaRPr>
          </a:p>
          <a:p>
            <a:pPr marL="342900" indent="-342900" algn="l" eaLnBrk="0" hangingPunct="0">
              <a:spcBef>
                <a:spcPct val="20000"/>
              </a:spcBef>
              <a:buFont typeface="Arial" charset="0"/>
              <a:buNone/>
              <a:defRPr/>
            </a:pPr>
            <a:endParaRPr lang="fa-IR" sz="2200" b="1" dirty="0">
              <a:solidFill>
                <a:schemeClr val="bg1"/>
              </a:solidFill>
              <a:latin typeface="+mn-lt"/>
              <a:cs typeface="B Nazanin" pitchFamily="2" charset="-78"/>
            </a:endParaRPr>
          </a:p>
          <a:p>
            <a:pPr marL="342900" indent="-342900" algn="l" eaLnBrk="0" hangingPunct="0">
              <a:spcBef>
                <a:spcPct val="20000"/>
              </a:spcBef>
              <a:buFont typeface="Arial" charset="0"/>
              <a:buNone/>
              <a:defRPr/>
            </a:pPr>
            <a:endParaRPr lang="en-US" sz="2200" b="1" dirty="0">
              <a:solidFill>
                <a:schemeClr val="bg1"/>
              </a:solidFill>
              <a:latin typeface="+mn-lt"/>
              <a:cs typeface="B Nazanin" pitchFamily="2" charset="-78"/>
            </a:endParaRPr>
          </a:p>
        </p:txBody>
      </p:sp>
      <p:sp>
        <p:nvSpPr>
          <p:cNvPr id="13" name="Content Placeholder 2"/>
          <p:cNvSpPr txBox="1">
            <a:spLocks/>
          </p:cNvSpPr>
          <p:nvPr/>
        </p:nvSpPr>
        <p:spPr bwMode="auto">
          <a:xfrm>
            <a:off x="571500" y="5000625"/>
            <a:ext cx="8215313" cy="500063"/>
          </a:xfrm>
          <a:prstGeom prst="rect">
            <a:avLst/>
          </a:prstGeom>
          <a:noFill/>
          <a:ln w="9525">
            <a:noFill/>
            <a:miter lim="800000"/>
            <a:headEnd/>
            <a:tailEnd/>
          </a:ln>
        </p:spPr>
        <p:txBody>
          <a:bodyPr/>
          <a:lstStyle/>
          <a:p>
            <a:pPr marL="342900" indent="-342900" algn="l" eaLnBrk="0" hangingPunct="0">
              <a:spcBef>
                <a:spcPct val="20000"/>
              </a:spcBef>
              <a:buFont typeface="Arial" charset="0"/>
              <a:buNone/>
              <a:defRPr/>
            </a:pPr>
            <a:r>
              <a:rPr lang="fa-IR" sz="2800" b="1" dirty="0">
                <a:solidFill>
                  <a:schemeClr val="bg1"/>
                </a:solidFill>
                <a:latin typeface="+mn-lt"/>
                <a:cs typeface="B Nazanin" pitchFamily="2" charset="-78"/>
              </a:rPr>
              <a:t> 1525000=</a:t>
            </a:r>
            <a:r>
              <a:rPr lang="fa-IR" sz="2200" b="1" dirty="0">
                <a:solidFill>
                  <a:schemeClr val="bg1"/>
                </a:solidFill>
                <a:latin typeface="+mn-lt"/>
                <a:cs typeface="B Nazanin" pitchFamily="2" charset="-78"/>
              </a:rPr>
              <a:t> 25000 </a:t>
            </a:r>
            <a:r>
              <a:rPr lang="fa-IR" sz="2800" b="1" dirty="0">
                <a:solidFill>
                  <a:schemeClr val="bg1"/>
                </a:solidFill>
                <a:latin typeface="+mn-lt"/>
                <a:cs typeface="B Nazanin" pitchFamily="2" charset="-78"/>
              </a:rPr>
              <a:t>+</a:t>
            </a:r>
            <a:r>
              <a:rPr lang="fa-IR" sz="2200" b="1" dirty="0">
                <a:solidFill>
                  <a:schemeClr val="bg1"/>
                </a:solidFill>
                <a:latin typeface="+mn-lt"/>
                <a:cs typeface="B Nazanin" pitchFamily="2" charset="-78"/>
              </a:rPr>
              <a:t> 1500000 </a:t>
            </a:r>
            <a:r>
              <a:rPr lang="fa-IR" sz="2800" b="1" dirty="0">
                <a:solidFill>
                  <a:schemeClr val="bg1"/>
                </a:solidFill>
                <a:latin typeface="+mn-lt"/>
                <a:cs typeface="B Nazanin" pitchFamily="2" charset="-78"/>
              </a:rPr>
              <a:t>=</a:t>
            </a:r>
            <a:r>
              <a:rPr lang="fa-IR" sz="2200" b="1" dirty="0">
                <a:solidFill>
                  <a:schemeClr val="bg1"/>
                </a:solidFill>
                <a:latin typeface="+mn-lt"/>
                <a:cs typeface="B Nazanin" pitchFamily="2" charset="-78"/>
              </a:rPr>
              <a:t> صرفه جوئی سالانه</a:t>
            </a:r>
          </a:p>
          <a:p>
            <a:pPr marL="342900" indent="-342900" algn="l" eaLnBrk="0" hangingPunct="0">
              <a:spcBef>
                <a:spcPct val="20000"/>
              </a:spcBef>
              <a:buFont typeface="Arial" charset="0"/>
              <a:buNone/>
              <a:defRPr/>
            </a:pPr>
            <a:endParaRPr lang="fa-IR" sz="2200" b="1" dirty="0">
              <a:solidFill>
                <a:schemeClr val="bg1"/>
              </a:solidFill>
              <a:latin typeface="+mn-lt"/>
              <a:cs typeface="B Nazanin" pitchFamily="2" charset="-78"/>
            </a:endParaRPr>
          </a:p>
          <a:p>
            <a:pPr marL="342900" indent="-342900" algn="l" eaLnBrk="0" hangingPunct="0">
              <a:spcBef>
                <a:spcPct val="20000"/>
              </a:spcBef>
              <a:buFont typeface="Arial" charset="0"/>
              <a:buNone/>
              <a:defRPr/>
            </a:pPr>
            <a:endParaRPr lang="fa-IR" sz="2200" b="1" dirty="0">
              <a:solidFill>
                <a:schemeClr val="bg1"/>
              </a:solidFill>
              <a:latin typeface="+mn-lt"/>
              <a:cs typeface="B Nazanin" pitchFamily="2" charset="-78"/>
            </a:endParaRPr>
          </a:p>
          <a:p>
            <a:pPr marL="342900" indent="-342900" algn="l" eaLnBrk="0" hangingPunct="0">
              <a:spcBef>
                <a:spcPct val="20000"/>
              </a:spcBef>
              <a:buFont typeface="Arial" charset="0"/>
              <a:buNone/>
              <a:defRPr/>
            </a:pPr>
            <a:endParaRPr lang="en-US" sz="2200" b="1" dirty="0">
              <a:solidFill>
                <a:schemeClr val="bg1"/>
              </a:solidFill>
              <a:latin typeface="+mn-lt"/>
              <a:cs typeface="B Nazanin" pitchFamily="2" charset="-78"/>
            </a:endParaRPr>
          </a:p>
        </p:txBody>
      </p:sp>
      <p:graphicFrame>
        <p:nvGraphicFramePr>
          <p:cNvPr id="14338" name="Object 4"/>
          <p:cNvGraphicFramePr>
            <a:graphicFrameLocks noChangeAspect="1"/>
          </p:cNvGraphicFramePr>
          <p:nvPr>
            <p:extLst>
              <p:ext uri="{D42A27DB-BD31-4B8C-83A1-F6EECF244321}">
                <p14:modId xmlns:p14="http://schemas.microsoft.com/office/powerpoint/2010/main" val="782394689"/>
              </p:ext>
            </p:extLst>
          </p:nvPr>
        </p:nvGraphicFramePr>
        <p:xfrm>
          <a:off x="642938" y="5715000"/>
          <a:ext cx="2852737" cy="714375"/>
        </p:xfrm>
        <a:graphic>
          <a:graphicData uri="http://schemas.openxmlformats.org/presentationml/2006/ole">
            <mc:AlternateContent xmlns:mc="http://schemas.openxmlformats.org/markup-compatibility/2006">
              <mc:Choice xmlns:v="urn:schemas-microsoft-com:vml" Requires="v">
                <p:oleObj spid="_x0000_s14371" name="Equation" r:id="rId3" imgW="1269720" imgH="419040" progId="Equation.3">
                  <p:embed/>
                </p:oleObj>
              </mc:Choice>
              <mc:Fallback>
                <p:oleObj name="Equation" r:id="rId3" imgW="1269720" imgH="419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38" y="5715000"/>
                        <a:ext cx="2852737" cy="714375"/>
                      </a:xfrm>
                      <a:prstGeom prst="rect">
                        <a:avLst/>
                      </a:prstGeom>
                      <a:solidFill>
                        <a:schemeClr val="accent1"/>
                      </a:solidFill>
                      <a:extLst/>
                    </p:spPr>
                  </p:pic>
                </p:oleObj>
              </mc:Fallback>
            </mc:AlternateContent>
          </a:graphicData>
        </a:graphic>
      </p:graphicFrame>
      <p:graphicFrame>
        <p:nvGraphicFramePr>
          <p:cNvPr id="14339" name="Object 2"/>
          <p:cNvGraphicFramePr>
            <a:graphicFrameLocks noChangeAspect="1"/>
          </p:cNvGraphicFramePr>
          <p:nvPr>
            <p:extLst>
              <p:ext uri="{D42A27DB-BD31-4B8C-83A1-F6EECF244321}">
                <p14:modId xmlns:p14="http://schemas.microsoft.com/office/powerpoint/2010/main" val="2482554892"/>
              </p:ext>
            </p:extLst>
          </p:nvPr>
        </p:nvGraphicFramePr>
        <p:xfrm>
          <a:off x="3857625" y="5786438"/>
          <a:ext cx="4951413" cy="714375"/>
        </p:xfrm>
        <a:graphic>
          <a:graphicData uri="http://schemas.openxmlformats.org/presentationml/2006/ole">
            <mc:AlternateContent xmlns:mc="http://schemas.openxmlformats.org/markup-compatibility/2006">
              <mc:Choice xmlns:v="urn:schemas-microsoft-com:vml" Requires="v">
                <p:oleObj spid="_x0000_s14372" name="Equation" r:id="rId5" imgW="2628720" imgH="419040" progId="Equation.3">
                  <p:embed/>
                </p:oleObj>
              </mc:Choice>
              <mc:Fallback>
                <p:oleObj name="Equation" r:id="rId5" imgW="2628720" imgH="419040" progId="Equation.3">
                  <p:embed/>
                  <p:pic>
                    <p:nvPicPr>
                      <p:cNvPr id="0" name="Object 2"/>
                      <p:cNvPicPr>
                        <a:picLocks noChangeAspect="1" noChangeArrowheads="1"/>
                      </p:cNvPicPr>
                      <p:nvPr/>
                    </p:nvPicPr>
                    <p:blipFill>
                      <a:blip r:embed="rId6"/>
                      <a:srcRect/>
                      <a:stretch>
                        <a:fillRect/>
                      </a:stretch>
                    </p:blipFill>
                    <p:spPr bwMode="auto">
                      <a:xfrm>
                        <a:off x="3857625" y="5786438"/>
                        <a:ext cx="4951413" cy="714375"/>
                      </a:xfrm>
                      <a:prstGeom prst="rect">
                        <a:avLst/>
                      </a:prstGeom>
                      <a:solidFill>
                        <a:schemeClr val="accent1"/>
                      </a:solidFill>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Rectangle 2"/>
          <p:cNvSpPr>
            <a:spLocks noGrp="1" noChangeArrowheads="1"/>
          </p:cNvSpPr>
          <p:nvPr>
            <p:ph idx="1"/>
          </p:nvPr>
        </p:nvSpPr>
        <p:spPr>
          <a:xfrm>
            <a:off x="500063" y="285750"/>
            <a:ext cx="8286750" cy="5214938"/>
          </a:xfrm>
          <a:effectLst>
            <a:outerShdw dist="107763" dir="2700000" algn="ctr" rotWithShape="0">
              <a:srgbClr val="FFFF00">
                <a:alpha val="50000"/>
              </a:srgbClr>
            </a:outerShdw>
          </a:effectLst>
        </p:spPr>
        <p:txBody>
          <a:bodyPr rtlCol="0">
            <a:normAutofit/>
          </a:bodyPr>
          <a:lstStyle/>
          <a:p>
            <a:pPr marL="117475" indent="169863" algn="r" rtl="1" eaLnBrk="1" fontAlgn="auto" hangingPunct="1">
              <a:spcAft>
                <a:spcPts val="0"/>
              </a:spcAft>
              <a:buFont typeface="Wingdings" pitchFamily="2" charset="2"/>
              <a:buNone/>
              <a:defRPr/>
            </a:pPr>
            <a:r>
              <a:rPr lang="ar-SA" sz="2800" b="1" dirty="0" smtClean="0">
                <a:cs typeface="B Nazanin" pitchFamily="2" charset="-78"/>
              </a:rPr>
              <a:t>بدهي بلند مدت </a:t>
            </a:r>
          </a:p>
          <a:p>
            <a:pPr marL="117475" indent="169863" algn="just" rtl="1" eaLnBrk="1" fontAlgn="auto" hangingPunct="1">
              <a:spcAft>
                <a:spcPts val="0"/>
              </a:spcAft>
              <a:buFont typeface="Wingdings" pitchFamily="2" charset="2"/>
              <a:buNone/>
              <a:defRPr/>
            </a:pPr>
            <a:r>
              <a:rPr lang="ar-SA" sz="2800" dirty="0" smtClean="0">
                <a:cs typeface="B Nazanin" pitchFamily="2" charset="-78"/>
              </a:rPr>
              <a:t>بدهي</a:t>
            </a:r>
            <a:r>
              <a:rPr lang="fa-IR" sz="2800" dirty="0" smtClean="0">
                <a:cs typeface="B Nazanin" pitchFamily="2" charset="-78"/>
              </a:rPr>
              <a:t> آن</a:t>
            </a:r>
            <a:r>
              <a:rPr lang="ar-SA" sz="2800" dirty="0" smtClean="0">
                <a:cs typeface="B Nazanin" pitchFamily="2" charset="-78"/>
              </a:rPr>
              <a:t> هنگام بلند مدت است كه سررسيد آن بيش از ده سال باشد. </a:t>
            </a:r>
          </a:p>
          <a:p>
            <a:pPr marL="117475" indent="169863" algn="just" rtl="1" eaLnBrk="1" fontAlgn="auto" hangingPunct="1">
              <a:spcAft>
                <a:spcPts val="0"/>
              </a:spcAft>
              <a:buFont typeface="Arial" charset="0"/>
              <a:buNone/>
              <a:defRPr/>
            </a:pPr>
            <a:r>
              <a:rPr lang="ar-SA" sz="2800" dirty="0" smtClean="0">
                <a:cs typeface="B Nazanin" pitchFamily="2" charset="-78"/>
              </a:rPr>
              <a:t>انواع مختلف بدهي بلند مدت وجود دارد، اما دارندگان اوراق قرضه  </a:t>
            </a:r>
            <a:r>
              <a:rPr lang="fa-IR" sz="2800" dirty="0" smtClean="0">
                <a:cs typeface="B Nazanin" pitchFamily="2" charset="-78"/>
              </a:rPr>
              <a:t>در دریافت و توزیع سود </a:t>
            </a:r>
            <a:r>
              <a:rPr lang="ar-SA" sz="2800" dirty="0" smtClean="0">
                <a:cs typeface="B Nazanin" pitchFamily="2" charset="-78"/>
              </a:rPr>
              <a:t>مقدم بر سهامداران</a:t>
            </a:r>
            <a:r>
              <a:rPr lang="fa-IR" sz="2800" dirty="0" smtClean="0">
                <a:cs typeface="B Nazanin" pitchFamily="2" charset="-78"/>
              </a:rPr>
              <a:t> عادی هستند</a:t>
            </a:r>
            <a:r>
              <a:rPr lang="ar-SA" sz="2800" dirty="0" smtClean="0">
                <a:cs typeface="B Nazanin" pitchFamily="2" charset="-78"/>
              </a:rPr>
              <a:t>. </a:t>
            </a:r>
            <a:r>
              <a:rPr lang="ar-SA" sz="2800" dirty="0" smtClean="0">
                <a:latin typeface="Arial" pitchFamily="34" charset="0"/>
                <a:cs typeface="B Nazanin" pitchFamily="2" charset="-78"/>
              </a:rPr>
              <a:t>يعني قبل از اينكه سهامداران</a:t>
            </a:r>
            <a:r>
              <a:rPr lang="fa-IR" sz="2800" dirty="0" smtClean="0">
                <a:latin typeface="Arial" pitchFamily="34" charset="0"/>
                <a:cs typeface="B Nazanin" pitchFamily="2" charset="-78"/>
              </a:rPr>
              <a:t> عادی</a:t>
            </a:r>
            <a:r>
              <a:rPr lang="ar-SA" sz="2800" dirty="0" smtClean="0">
                <a:latin typeface="Arial" pitchFamily="34" charset="0"/>
                <a:cs typeface="B Nazanin" pitchFamily="2" charset="-78"/>
              </a:rPr>
              <a:t> سود سهام دريافت كنند، تمام صاحبان اوراق قرضه يا بستانكاران </a:t>
            </a:r>
            <a:r>
              <a:rPr lang="fa-IR" sz="2800" dirty="0" smtClean="0">
                <a:latin typeface="Arial" pitchFamily="34" charset="0"/>
                <a:cs typeface="B Nazanin" pitchFamily="2" charset="-78"/>
              </a:rPr>
              <a:t>ادعای مقدم بر سهامداران سهام عادی دارند و شرکت موظف است سود دارندگان اوراق قرضه را قبل از هر گونه تقسیم سود سهام عادی </a:t>
            </a:r>
            <a:r>
              <a:rPr lang="ar-SA" sz="2800" dirty="0" smtClean="0">
                <a:latin typeface="Arial" pitchFamily="34" charset="0"/>
                <a:cs typeface="B Nazanin" pitchFamily="2" charset="-78"/>
              </a:rPr>
              <a:t>ها </a:t>
            </a:r>
            <a:r>
              <a:rPr lang="fa-IR" sz="2800" dirty="0" smtClean="0">
                <a:latin typeface="Arial" pitchFamily="34" charset="0"/>
                <a:cs typeface="B Nazanin" pitchFamily="2" charset="-78"/>
              </a:rPr>
              <a:t>به بستانکاران </a:t>
            </a:r>
            <a:r>
              <a:rPr lang="ar-SA" sz="2800" dirty="0" smtClean="0">
                <a:latin typeface="Arial" pitchFamily="34" charset="0"/>
                <a:cs typeface="B Nazanin" pitchFamily="2" charset="-78"/>
              </a:rPr>
              <a:t>پرداخت كند.</a:t>
            </a:r>
            <a:endParaRPr lang="en-US" sz="2800" dirty="0" smtClean="0">
              <a:latin typeface="Arial" pitchFamily="34" charset="0"/>
              <a:cs typeface="B Nazanin" pitchFamily="2" charset="-78"/>
            </a:endParaRPr>
          </a:p>
          <a:p>
            <a:pPr marL="117475" indent="169863" algn="just" rtl="1" eaLnBrk="1" fontAlgn="auto" hangingPunct="1">
              <a:spcAft>
                <a:spcPts val="0"/>
              </a:spcAft>
              <a:buFont typeface="Wingdings" pitchFamily="2" charset="2"/>
              <a:buNone/>
              <a:defRPr/>
            </a:pPr>
            <a:endParaRPr lang="en-US" sz="2800" dirty="0" smtClean="0">
              <a:cs typeface="B Nazanin" pitchFamily="2" charset="-7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0" name="Rectangle 2"/>
          <p:cNvSpPr>
            <a:spLocks noGrp="1" noChangeArrowheads="1"/>
          </p:cNvSpPr>
          <p:nvPr>
            <p:ph idx="1"/>
          </p:nvPr>
        </p:nvSpPr>
        <p:spPr>
          <a:xfrm>
            <a:off x="428625" y="214313"/>
            <a:ext cx="8429625" cy="3643312"/>
          </a:xfrm>
          <a:effectLst>
            <a:outerShdw dist="107763" dir="2700000" algn="ctr" rotWithShape="0">
              <a:srgbClr val="FFFF00">
                <a:alpha val="50000"/>
              </a:srgbClr>
            </a:outerShdw>
          </a:effectLst>
        </p:spPr>
        <p:txBody>
          <a:bodyPr rtlCol="0">
            <a:normAutofit fontScale="77500" lnSpcReduction="20000"/>
          </a:bodyPr>
          <a:lstStyle/>
          <a:p>
            <a:pPr marL="117475" indent="169863" algn="r" rtl="1" eaLnBrk="1" fontAlgn="auto" hangingPunct="1">
              <a:spcAft>
                <a:spcPts val="0"/>
              </a:spcAft>
              <a:buFont typeface="Wingdings" pitchFamily="2" charset="2"/>
              <a:buNone/>
              <a:defRPr/>
            </a:pPr>
            <a:r>
              <a:rPr lang="ar-SA" sz="3400" b="1" dirty="0" smtClean="0">
                <a:latin typeface="Arial" pitchFamily="34" charset="0"/>
                <a:cs typeface="B Nazanin" pitchFamily="2" charset="-78"/>
              </a:rPr>
              <a:t>اوراق قرضه</a:t>
            </a:r>
            <a:r>
              <a:rPr lang="fa-IR" sz="3400" b="1" dirty="0" smtClean="0">
                <a:latin typeface="Arial" pitchFamily="34" charset="0"/>
                <a:cs typeface="B Nazanin" pitchFamily="2" charset="-78"/>
              </a:rPr>
              <a:t> و</a:t>
            </a:r>
            <a:r>
              <a:rPr lang="ar-SA" sz="3400" b="1" dirty="0" smtClean="0">
                <a:latin typeface="Arial" pitchFamily="34" charset="0"/>
                <a:cs typeface="B Nazanin" pitchFamily="2" charset="-78"/>
              </a:rPr>
              <a:t> ارزش</a:t>
            </a:r>
            <a:r>
              <a:rPr lang="fa-IR" sz="3400" b="1" dirty="0" smtClean="0">
                <a:latin typeface="Arial" pitchFamily="34" charset="0"/>
                <a:cs typeface="B Nazanin" pitchFamily="2" charset="-78"/>
              </a:rPr>
              <a:t> آن: </a:t>
            </a:r>
            <a:r>
              <a:rPr lang="ar-SA" sz="3400" b="1" dirty="0" smtClean="0">
                <a:latin typeface="Arial" pitchFamily="34" charset="0"/>
                <a:cs typeface="B Nazanin" pitchFamily="2" charset="-78"/>
              </a:rPr>
              <a:t> </a:t>
            </a:r>
            <a:endParaRPr lang="fa-IR" sz="3400" b="1" dirty="0" smtClean="0">
              <a:latin typeface="Arial" pitchFamily="34" charset="0"/>
              <a:cs typeface="B Nazanin" pitchFamily="2" charset="-78"/>
            </a:endParaRPr>
          </a:p>
          <a:p>
            <a:pPr marL="117475" indent="169863" algn="just" rtl="1" eaLnBrk="1" fontAlgn="auto" hangingPunct="1">
              <a:spcAft>
                <a:spcPts val="0"/>
              </a:spcAft>
              <a:buFont typeface="Wingdings" pitchFamily="2" charset="2"/>
              <a:buNone/>
              <a:defRPr/>
            </a:pPr>
            <a:r>
              <a:rPr lang="ar-SA" sz="3400" dirty="0" smtClean="0">
                <a:latin typeface="Arial" pitchFamily="34" charset="0"/>
                <a:cs typeface="B Nazanin" pitchFamily="2" charset="-78"/>
              </a:rPr>
              <a:t>ارزش بازار</a:t>
            </a:r>
            <a:r>
              <a:rPr lang="fa-IR" sz="3400" dirty="0" smtClean="0">
                <a:latin typeface="Arial" pitchFamily="34" charset="0"/>
                <a:cs typeface="B Nazanin" pitchFamily="2" charset="-78"/>
              </a:rPr>
              <a:t> اوراق قرضه</a:t>
            </a:r>
            <a:r>
              <a:rPr lang="ar-SA" sz="3400" dirty="0" smtClean="0">
                <a:latin typeface="Arial" pitchFamily="34" charset="0"/>
                <a:cs typeface="B Nazanin" pitchFamily="2" charset="-78"/>
              </a:rPr>
              <a:t>، ارزش تنزيل شده  دريافتهاي وام دهنده با استفاده از نرخ بهره‌ بازار اين دريافتهاست</a:t>
            </a:r>
            <a:r>
              <a:rPr lang="fa-IR" sz="3400" dirty="0" smtClean="0">
                <a:latin typeface="Arial" pitchFamily="34" charset="0"/>
                <a:cs typeface="B Nazanin" pitchFamily="2" charset="-78"/>
              </a:rPr>
              <a:t>.</a:t>
            </a:r>
          </a:p>
          <a:p>
            <a:pPr marL="117475" indent="169863" algn="just" rtl="1" eaLnBrk="1" fontAlgn="auto" hangingPunct="1">
              <a:spcAft>
                <a:spcPts val="0"/>
              </a:spcAft>
              <a:buFont typeface="Wingdings" pitchFamily="2" charset="2"/>
              <a:buNone/>
              <a:defRPr/>
            </a:pPr>
            <a:endParaRPr lang="fa-IR" sz="3400" dirty="0" smtClean="0">
              <a:latin typeface="Arial" pitchFamily="34" charset="0"/>
              <a:cs typeface="B Nazanin" pitchFamily="2" charset="-78"/>
            </a:endParaRPr>
          </a:p>
          <a:p>
            <a:pPr marL="117475" indent="222250" algn="just" rtl="1" eaLnBrk="1" fontAlgn="auto" hangingPunct="1">
              <a:spcAft>
                <a:spcPts val="0"/>
              </a:spcAft>
              <a:buFont typeface="Wingdings" pitchFamily="2" charset="2"/>
              <a:buNone/>
              <a:defRPr/>
            </a:pPr>
            <a:r>
              <a:rPr lang="ar-SA" sz="3400" b="1" dirty="0" smtClean="0">
                <a:latin typeface="Arial" pitchFamily="34" charset="0"/>
                <a:cs typeface="B Nazanin" pitchFamily="2" charset="-78"/>
              </a:rPr>
              <a:t>نرخ بهره بازار</a:t>
            </a:r>
            <a:r>
              <a:rPr lang="fa-IR" sz="3400" b="1" dirty="0" smtClean="0">
                <a:latin typeface="Arial" pitchFamily="34" charset="0"/>
                <a:cs typeface="B Nazanin" pitchFamily="2" charset="-78"/>
              </a:rPr>
              <a:t> (نرخ حقیقی)</a:t>
            </a:r>
            <a:r>
              <a:rPr lang="ar-SA" sz="3400" b="1" dirty="0" smtClean="0">
                <a:latin typeface="Arial" pitchFamily="34" charset="0"/>
                <a:cs typeface="B Nazanin" pitchFamily="2" charset="-78"/>
              </a:rPr>
              <a:t>: </a:t>
            </a:r>
            <a:endParaRPr lang="fa-IR" sz="3400" b="1" dirty="0" smtClean="0">
              <a:latin typeface="Arial" pitchFamily="34" charset="0"/>
              <a:cs typeface="B Nazanin" pitchFamily="2" charset="-78"/>
            </a:endParaRPr>
          </a:p>
          <a:p>
            <a:pPr marL="117475" indent="222250" algn="just" rtl="1" eaLnBrk="1" fontAlgn="auto" hangingPunct="1">
              <a:spcAft>
                <a:spcPts val="0"/>
              </a:spcAft>
              <a:buFont typeface="Wingdings" pitchFamily="2" charset="2"/>
              <a:buNone/>
              <a:defRPr/>
            </a:pPr>
            <a:r>
              <a:rPr lang="fa-IR" sz="3400" dirty="0" smtClean="0">
                <a:latin typeface="Arial" pitchFamily="34" charset="0"/>
                <a:cs typeface="B Nazanin" pitchFamily="2" charset="-78"/>
              </a:rPr>
              <a:t>نرخ بهره بازار، </a:t>
            </a:r>
            <a:r>
              <a:rPr lang="ar-SA" sz="3400" dirty="0" smtClean="0">
                <a:latin typeface="Arial" pitchFamily="34" charset="0"/>
                <a:cs typeface="B Nazanin" pitchFamily="2" charset="-78"/>
              </a:rPr>
              <a:t>نرخ بازدهي است كه سرمايه‌گذاران براي سرمايه‌گذاري </a:t>
            </a:r>
            <a:r>
              <a:rPr lang="fa-IR" sz="3400" dirty="0" smtClean="0">
                <a:latin typeface="Arial" pitchFamily="34" charset="0"/>
                <a:cs typeface="B Nazanin" pitchFamily="2" charset="-78"/>
              </a:rPr>
              <a:t>    </a:t>
            </a:r>
            <a:r>
              <a:rPr lang="ar-SA" sz="3400" dirty="0" smtClean="0">
                <a:latin typeface="Arial" pitchFamily="34" charset="0"/>
                <a:cs typeface="B Nazanin" pitchFamily="2" charset="-78"/>
              </a:rPr>
              <a:t>در اوراق قرضه طلب مي‌كنند</a:t>
            </a:r>
            <a:r>
              <a:rPr lang="fa-IR" sz="3400" dirty="0" smtClean="0">
                <a:latin typeface="Arial" pitchFamily="34" charset="0"/>
                <a:cs typeface="B Nazanin" pitchFamily="2" charset="-78"/>
              </a:rPr>
              <a:t> که</a:t>
            </a:r>
            <a:r>
              <a:rPr lang="ar-SA" sz="3400" dirty="0" smtClean="0">
                <a:latin typeface="Arial" pitchFamily="34" charset="0"/>
                <a:cs typeface="B Nazanin" pitchFamily="2" charset="-78"/>
              </a:rPr>
              <a:t> بازده تا سررسيد </a:t>
            </a:r>
            <a:r>
              <a:rPr lang="fa-IR" sz="3400" dirty="0" smtClean="0">
                <a:latin typeface="Arial" pitchFamily="34" charset="0"/>
                <a:cs typeface="B Nazanin" pitchFamily="2" charset="-78"/>
              </a:rPr>
              <a:t>نامیده می شود</a:t>
            </a:r>
            <a:r>
              <a:rPr lang="ar-SA" sz="3400" dirty="0" smtClean="0">
                <a:latin typeface="Arial" pitchFamily="34" charset="0"/>
                <a:cs typeface="B Nazanin" pitchFamily="2" charset="-78"/>
              </a:rPr>
              <a:t>. </a:t>
            </a:r>
            <a:r>
              <a:rPr lang="fa-IR" sz="3400" dirty="0" smtClean="0">
                <a:latin typeface="Arial" pitchFamily="34" charset="0"/>
                <a:cs typeface="B Nazanin" pitchFamily="2" charset="-78"/>
              </a:rPr>
              <a:t> </a:t>
            </a:r>
            <a:r>
              <a:rPr lang="ar-SA" sz="3400" dirty="0" smtClean="0">
                <a:latin typeface="Arial" pitchFamily="34" charset="0"/>
                <a:cs typeface="B Nazanin" pitchFamily="2" charset="-78"/>
              </a:rPr>
              <a:t>اگر نرخ بهره سالانه اوراق بهادار مشابه اوراق قرضه مورد نظر 10 درصد باشد.</a:t>
            </a:r>
            <a:endParaRPr lang="en-US" sz="3400" dirty="0" smtClean="0">
              <a:latin typeface="Arial" pitchFamily="34" charset="0"/>
              <a:cs typeface="B Nazanin" pitchFamily="2" charset="-78"/>
            </a:endParaRPr>
          </a:p>
          <a:p>
            <a:pPr marL="117475" indent="169863" algn="just" rtl="1" eaLnBrk="1" fontAlgn="auto" hangingPunct="1">
              <a:spcAft>
                <a:spcPts val="0"/>
              </a:spcAft>
              <a:buFont typeface="Wingdings" pitchFamily="2" charset="2"/>
              <a:buNone/>
              <a:defRPr/>
            </a:pPr>
            <a:r>
              <a:rPr lang="ar-SA" sz="3400" dirty="0" smtClean="0">
                <a:latin typeface="Arial" pitchFamily="34" charset="0"/>
                <a:cs typeface="B Nazanin" pitchFamily="2" charset="-78"/>
              </a:rPr>
              <a:t>دراين صورت، ارزش اوراق قرضه مورد نظر عبارت است از: </a:t>
            </a:r>
          </a:p>
          <a:p>
            <a:pPr marL="117475" indent="169863" eaLnBrk="1" fontAlgn="auto" hangingPunct="1">
              <a:spcAft>
                <a:spcPts val="0"/>
              </a:spcAft>
              <a:buFont typeface="Wingdings" pitchFamily="2" charset="2"/>
              <a:buNone/>
              <a:defRPr/>
            </a:pPr>
            <a:endParaRPr lang="fa-IR" sz="3400" dirty="0" smtClean="0">
              <a:latin typeface="Arial" pitchFamily="34" charset="0"/>
              <a:cs typeface="B Nazanin" pitchFamily="2" charset="-78"/>
            </a:endParaRPr>
          </a:p>
          <a:p>
            <a:pPr marL="117475" indent="169863" eaLnBrk="1" fontAlgn="auto" hangingPunct="1">
              <a:spcAft>
                <a:spcPts val="0"/>
              </a:spcAft>
              <a:buFont typeface="Wingdings" pitchFamily="2" charset="2"/>
              <a:buNone/>
              <a:defRPr/>
            </a:pPr>
            <a:endParaRPr lang="fa-IR" sz="3400" dirty="0" smtClean="0">
              <a:latin typeface="Arial" pitchFamily="34" charset="0"/>
              <a:cs typeface="B Nazanin" pitchFamily="2" charset="-78"/>
            </a:endParaRPr>
          </a:p>
        </p:txBody>
      </p:sp>
      <p:sp>
        <p:nvSpPr>
          <p:cNvPr id="5" name="Rectangle 2"/>
          <p:cNvSpPr txBox="1">
            <a:spLocks noChangeArrowheads="1"/>
          </p:cNvSpPr>
          <p:nvPr/>
        </p:nvSpPr>
        <p:spPr bwMode="auto">
          <a:xfrm>
            <a:off x="428625" y="5072063"/>
            <a:ext cx="8429625" cy="1357312"/>
          </a:xfrm>
          <a:prstGeom prst="rect">
            <a:avLst/>
          </a:prstGeom>
          <a:noFill/>
          <a:ln w="9525">
            <a:noFill/>
            <a:miter lim="800000"/>
            <a:headEnd/>
            <a:tailEnd/>
          </a:ln>
          <a:effectLst>
            <a:outerShdw dist="107763" dir="2700000" algn="ctr" rotWithShape="0">
              <a:srgbClr val="FFFF00">
                <a:alpha val="50000"/>
              </a:srgbClr>
            </a:outerShdw>
          </a:effectLst>
        </p:spPr>
        <p:txBody>
          <a:bodyPr>
            <a:normAutofit fontScale="77500" lnSpcReduction="20000"/>
          </a:bodyPr>
          <a:lstStyle/>
          <a:p>
            <a:pPr marL="117475" indent="169863" fontAlgn="auto">
              <a:spcBef>
                <a:spcPct val="20000"/>
              </a:spcBef>
              <a:spcAft>
                <a:spcPts val="0"/>
              </a:spcAft>
              <a:buFont typeface="Wingdings" pitchFamily="2" charset="2"/>
              <a:buNone/>
              <a:defRPr/>
            </a:pPr>
            <a:r>
              <a:rPr lang="ar-SA" sz="3100" dirty="0">
                <a:latin typeface="Arial" pitchFamily="34" charset="0"/>
                <a:cs typeface="B Nazanin" pitchFamily="2" charset="-78"/>
              </a:rPr>
              <a:t>ارزش بازار اوراق  مساوي ارزش اسمي آن است.</a:t>
            </a:r>
            <a:endParaRPr lang="fa-IR" sz="3100" dirty="0">
              <a:latin typeface="Arial" pitchFamily="34" charset="0"/>
              <a:cs typeface="B Nazanin" pitchFamily="2" charset="-78"/>
            </a:endParaRPr>
          </a:p>
          <a:p>
            <a:pPr marL="117475" indent="169863" algn="just" fontAlgn="auto">
              <a:spcBef>
                <a:spcPct val="20000"/>
              </a:spcBef>
              <a:spcAft>
                <a:spcPts val="0"/>
              </a:spcAft>
              <a:buFont typeface="Wingdings" pitchFamily="2" charset="2"/>
              <a:buNone/>
              <a:defRPr/>
            </a:pPr>
            <a:r>
              <a:rPr lang="ar-SA" sz="3100" dirty="0">
                <a:latin typeface="Arial" pitchFamily="34" charset="0"/>
                <a:cs typeface="B Nazanin" pitchFamily="2" charset="-78"/>
              </a:rPr>
              <a:t>اوراق قرضه  در بازار به ارزش اسمي آن فروخته نمي‌شود. بسته به نرخ بهره‌ بازار براي تنزيل دريافتهاي مالك اوراق قرضه، قيمت بازار اوراق قرضه كمتر يا بيشتر از ارزش اسمي آن است. </a:t>
            </a:r>
            <a:endParaRPr lang="en-US" sz="3100" dirty="0">
              <a:latin typeface="Arial" pitchFamily="34" charset="0"/>
              <a:cs typeface="B Nazanin" pitchFamily="2" charset="-78"/>
            </a:endParaRPr>
          </a:p>
          <a:p>
            <a:pPr marL="117475" indent="169863" algn="just" fontAlgn="auto">
              <a:spcBef>
                <a:spcPct val="20000"/>
              </a:spcBef>
              <a:spcAft>
                <a:spcPts val="0"/>
              </a:spcAft>
              <a:buFont typeface="Wingdings" pitchFamily="2" charset="2"/>
              <a:buNone/>
              <a:defRPr/>
            </a:pPr>
            <a:endParaRPr lang="en-US" sz="3200" dirty="0">
              <a:solidFill>
                <a:srgbClr val="FF0000"/>
              </a:solidFill>
              <a:latin typeface="+mn-lt"/>
              <a:cs typeface="B Nazanin" pitchFamily="2" charset="-78"/>
            </a:endParaRPr>
          </a:p>
        </p:txBody>
      </p:sp>
      <p:graphicFrame>
        <p:nvGraphicFramePr>
          <p:cNvPr id="10242" name="Object 4"/>
          <p:cNvGraphicFramePr>
            <a:graphicFrameLocks noChangeAspect="1"/>
          </p:cNvGraphicFramePr>
          <p:nvPr>
            <p:extLst>
              <p:ext uri="{D42A27DB-BD31-4B8C-83A1-F6EECF244321}">
                <p14:modId xmlns:p14="http://schemas.microsoft.com/office/powerpoint/2010/main" val="815502509"/>
              </p:ext>
            </p:extLst>
          </p:nvPr>
        </p:nvGraphicFramePr>
        <p:xfrm>
          <a:off x="1643063" y="3714750"/>
          <a:ext cx="6376987" cy="990600"/>
        </p:xfrm>
        <a:graphic>
          <a:graphicData uri="http://schemas.openxmlformats.org/presentationml/2006/ole">
            <mc:AlternateContent xmlns:mc="http://schemas.openxmlformats.org/markup-compatibility/2006">
              <mc:Choice xmlns:v="urn:schemas-microsoft-com:vml" Requires="v">
                <p:oleObj spid="_x0000_s10250" name="Equation" r:id="rId3" imgW="2831760" imgH="419040" progId="Equation.3">
                  <p:embed/>
                </p:oleObj>
              </mc:Choice>
              <mc:Fallback>
                <p:oleObj name="Equation" r:id="rId3" imgW="2831760" imgH="419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43063" y="3714750"/>
                        <a:ext cx="6376987" cy="990600"/>
                      </a:xfrm>
                      <a:prstGeom prst="rect">
                        <a:avLst/>
                      </a:prstGeom>
                      <a:solidFill>
                        <a:srgbClr val="9966FF"/>
                      </a:solidFill>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graphicFrame>
        <p:nvGraphicFramePr>
          <p:cNvPr id="11266" name="Object 4"/>
          <p:cNvGraphicFramePr>
            <a:graphicFrameLocks noChangeAspect="1"/>
          </p:cNvGraphicFramePr>
          <p:nvPr>
            <p:extLst>
              <p:ext uri="{D42A27DB-BD31-4B8C-83A1-F6EECF244321}">
                <p14:modId xmlns:p14="http://schemas.microsoft.com/office/powerpoint/2010/main" val="1244585131"/>
              </p:ext>
            </p:extLst>
          </p:nvPr>
        </p:nvGraphicFramePr>
        <p:xfrm>
          <a:off x="1214438" y="2428875"/>
          <a:ext cx="6845300" cy="1143000"/>
        </p:xfrm>
        <a:graphic>
          <a:graphicData uri="http://schemas.openxmlformats.org/presentationml/2006/ole">
            <mc:AlternateContent xmlns:mc="http://schemas.openxmlformats.org/markup-compatibility/2006">
              <mc:Choice xmlns:v="urn:schemas-microsoft-com:vml" Requires="v">
                <p:oleObj spid="_x0000_s11276" name="Equation" r:id="rId3" imgW="3047760" imgH="419040" progId="Equation.3">
                  <p:embed/>
                </p:oleObj>
              </mc:Choice>
              <mc:Fallback>
                <p:oleObj name="Equation" r:id="rId3" imgW="3047760" imgH="419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4438" y="2428875"/>
                        <a:ext cx="6845300" cy="1143000"/>
                      </a:xfrm>
                      <a:prstGeom prst="rect">
                        <a:avLst/>
                      </a:prstGeom>
                      <a:solidFill>
                        <a:srgbClr val="9966FF"/>
                      </a:solidFill>
                      <a:extLst/>
                    </p:spPr>
                  </p:pic>
                </p:oleObj>
              </mc:Fallback>
            </mc:AlternateContent>
          </a:graphicData>
        </a:graphic>
      </p:graphicFrame>
      <p:sp>
        <p:nvSpPr>
          <p:cNvPr id="11268" name="Rectangle 5"/>
          <p:cNvSpPr>
            <a:spLocks noChangeArrowheads="1"/>
          </p:cNvSpPr>
          <p:nvPr/>
        </p:nvSpPr>
        <p:spPr bwMode="auto">
          <a:xfrm>
            <a:off x="0" y="419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1269" name="Rectangle 5"/>
          <p:cNvSpPr>
            <a:spLocks noChangeArrowheads="1"/>
          </p:cNvSpPr>
          <p:nvPr/>
        </p:nvSpPr>
        <p:spPr bwMode="auto">
          <a:xfrm>
            <a:off x="500063" y="3714750"/>
            <a:ext cx="8143875" cy="289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7475" indent="169863"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just" eaLnBrk="1" hangingPunct="1"/>
            <a:r>
              <a:rPr lang="ar-SA" sz="2600">
                <a:cs typeface="B Nazanin" panose="00000400000000000000" pitchFamily="2" charset="-78"/>
              </a:rPr>
              <a:t>توجه كنيد كه بهره اسمي دريافتي، يعني 100 واحد پولي در سال، تنها بخشي از بازده خالص سرمايه‌گذاري براي سرمايه‌گذار است. بقيه بازده به شكل سود سرمايه به ميزان 149 واحد پولي است. اين سود تفاوت بين 1000 واحد پولي كه سرمايه‌گذار در سر رسيد دريافت مي‌كند و 851 واحد پولي است كه براي خريد اوراق قرضه مي‌پردازد. اين تفاوت تخفيف اوراق قرضه نيز خوانده مي‌شود.</a:t>
            </a:r>
            <a:endParaRPr lang="fa-IR" sz="2600">
              <a:cs typeface="B Nazanin" panose="00000400000000000000" pitchFamily="2" charset="-78"/>
            </a:endParaRPr>
          </a:p>
          <a:p>
            <a:pPr algn="just" eaLnBrk="1" hangingPunct="1"/>
            <a:endParaRPr lang="fa-IR" sz="2600">
              <a:cs typeface="B Nazanin" panose="00000400000000000000" pitchFamily="2" charset="-78"/>
            </a:endParaRPr>
          </a:p>
        </p:txBody>
      </p:sp>
      <p:sp>
        <p:nvSpPr>
          <p:cNvPr id="11270" name="Rectangle 7"/>
          <p:cNvSpPr>
            <a:spLocks noChangeArrowheads="1"/>
          </p:cNvSpPr>
          <p:nvPr/>
        </p:nvSpPr>
        <p:spPr bwMode="auto">
          <a:xfrm>
            <a:off x="357188" y="571500"/>
            <a:ext cx="8215312"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69863" indent="117475"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just" eaLnBrk="1" hangingPunct="1"/>
            <a:r>
              <a:rPr lang="ar-SA" sz="2600">
                <a:latin typeface="Arial" panose="020B0604020202020204" pitchFamily="34" charset="0"/>
                <a:cs typeface="B Nazanin" panose="00000400000000000000" pitchFamily="2" charset="-78"/>
              </a:rPr>
              <a:t>مثال:</a:t>
            </a:r>
            <a:r>
              <a:rPr lang="fa-IR" sz="2600">
                <a:latin typeface="Arial" panose="020B0604020202020204" pitchFamily="34" charset="0"/>
                <a:cs typeface="B Nazanin" panose="00000400000000000000" pitchFamily="2" charset="-78"/>
              </a:rPr>
              <a:t> </a:t>
            </a:r>
            <a:r>
              <a:rPr lang="ar-SA" sz="2600">
                <a:latin typeface="Arial" panose="020B0604020202020204" pitchFamily="34" charset="0"/>
                <a:cs typeface="B Nazanin" panose="00000400000000000000" pitchFamily="2" charset="-78"/>
              </a:rPr>
              <a:t>اگر سرمايه‌گذاري اوراق قرضه را به مبلغ 851 واحد پولي خريداري كرده وآن را به مدت 20 سال نگهداري كند بازده سرمايه‌گذاري وي 12 درصد در سال خواهد بود.</a:t>
            </a:r>
            <a:endParaRPr lang="en-US" sz="2600">
              <a:latin typeface="Arial" panose="020B0604020202020204" pitchFamily="34" charset="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4"/>
          <p:cNvGraphicFramePr>
            <a:graphicFrameLocks noChangeAspect="1"/>
          </p:cNvGraphicFramePr>
          <p:nvPr>
            <p:extLst>
              <p:ext uri="{D42A27DB-BD31-4B8C-83A1-F6EECF244321}">
                <p14:modId xmlns:p14="http://schemas.microsoft.com/office/powerpoint/2010/main" val="1623676249"/>
              </p:ext>
            </p:extLst>
          </p:nvPr>
        </p:nvGraphicFramePr>
        <p:xfrm>
          <a:off x="357188" y="2071688"/>
          <a:ext cx="8215312" cy="1143000"/>
        </p:xfrm>
        <a:graphic>
          <a:graphicData uri="http://schemas.openxmlformats.org/presentationml/2006/ole">
            <mc:AlternateContent xmlns:mc="http://schemas.openxmlformats.org/markup-compatibility/2006">
              <mc:Choice xmlns:v="urn:schemas-microsoft-com:vml" Requires="v">
                <p:oleObj spid="_x0000_s12298" name="Equation" r:id="rId3" imgW="2184120" imgH="291960" progId="Equation.3">
                  <p:embed/>
                </p:oleObj>
              </mc:Choice>
              <mc:Fallback>
                <p:oleObj name="Equation" r:id="rId3" imgW="2184120" imgH="29196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8" y="2071688"/>
                        <a:ext cx="8215312" cy="1143000"/>
                      </a:xfrm>
                      <a:prstGeom prst="rect">
                        <a:avLst/>
                      </a:prstGeom>
                      <a:solidFill>
                        <a:srgbClr val="9966FF"/>
                      </a:solidFill>
                      <a:extLst/>
                    </p:spPr>
                  </p:pic>
                </p:oleObj>
              </mc:Fallback>
            </mc:AlternateContent>
          </a:graphicData>
        </a:graphic>
      </p:graphicFrame>
      <p:sp>
        <p:nvSpPr>
          <p:cNvPr id="12291" name="Rectangle 3"/>
          <p:cNvSpPr>
            <a:spLocks noChangeArrowheads="1"/>
          </p:cNvSpPr>
          <p:nvPr/>
        </p:nvSpPr>
        <p:spPr bwMode="auto">
          <a:xfrm>
            <a:off x="500063" y="357188"/>
            <a:ext cx="7786687"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7475" indent="169863"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just" eaLnBrk="1" hangingPunct="1"/>
            <a:r>
              <a:rPr lang="ar-SA" sz="2600">
                <a:latin typeface="Arial" panose="020B0604020202020204" pitchFamily="34" charset="0"/>
                <a:cs typeface="B Nazanin" panose="00000400000000000000" pitchFamily="2" charset="-78"/>
              </a:rPr>
              <a:t>اوراق قرضه ممكن است جايزه نيز داشته باشد. اگر سرمايه‌ گذار طالب 8 درصد بازده براي سرمايه‌گذاري در اوراق قرضه شركت باشد، ارزش اوراق قرضه براي سرمايه‌گذار عبارت خواهد از: </a:t>
            </a:r>
            <a:endParaRPr lang="en-US" sz="2600">
              <a:latin typeface="Arial" panose="020B0604020202020204" pitchFamily="34" charset="0"/>
              <a:cs typeface="B Nazanin" panose="00000400000000000000" pitchFamily="2" charset="-78"/>
            </a:endParaRPr>
          </a:p>
        </p:txBody>
      </p:sp>
      <p:sp>
        <p:nvSpPr>
          <p:cNvPr id="6" name="Rectangle 5"/>
          <p:cNvSpPr/>
          <p:nvPr/>
        </p:nvSpPr>
        <p:spPr>
          <a:xfrm>
            <a:off x="357188" y="3357563"/>
            <a:ext cx="8215312" cy="2892425"/>
          </a:xfrm>
          <a:prstGeom prst="rect">
            <a:avLst/>
          </a:prstGeom>
        </p:spPr>
        <p:txBody>
          <a:bodyPr>
            <a:spAutoFit/>
          </a:bodyPr>
          <a:lstStyle/>
          <a:p>
            <a:pPr marL="117475" indent="169863" algn="just" fontAlgn="auto">
              <a:spcAft>
                <a:spcPts val="0"/>
              </a:spcAft>
              <a:defRPr/>
            </a:pPr>
            <a:r>
              <a:rPr lang="ar-SA" sz="2600" dirty="0">
                <a:cs typeface="B Nazanin" pitchFamily="2" charset="-78"/>
              </a:rPr>
              <a:t>سرمايه گذاري كه 1196 واحد پولي براي خريد اوراق قرضه مي‌پردازد وآن را 20 سال نگاه مي‌دارد، روي 1196 واحد پولي سرمايه‌گذاري خود، 8 درصد بازده دريافت مي‌كند.</a:t>
            </a:r>
            <a:endParaRPr lang="fa-IR" sz="2600" dirty="0">
              <a:cs typeface="B Nazanin" pitchFamily="2" charset="-78"/>
            </a:endParaRPr>
          </a:p>
          <a:p>
            <a:pPr marL="117475" indent="169863" algn="just" fontAlgn="auto">
              <a:spcAft>
                <a:spcPts val="0"/>
              </a:spcAft>
              <a:defRPr/>
            </a:pPr>
            <a:endParaRPr lang="fa-IR" sz="2600" dirty="0">
              <a:cs typeface="B Nazanin" pitchFamily="2" charset="-78"/>
            </a:endParaRPr>
          </a:p>
          <a:p>
            <a:pPr marL="117475" indent="169863" algn="just" fontAlgn="auto">
              <a:spcAft>
                <a:spcPts val="0"/>
              </a:spcAft>
              <a:defRPr/>
            </a:pPr>
            <a:r>
              <a:rPr lang="ar-SA" sz="2600" dirty="0">
                <a:cs typeface="B Nazanin" pitchFamily="2" charset="-78"/>
              </a:rPr>
              <a:t>اگر شركت اوراق قرضه خود را به مبلغ 1196 واحد پولي بفروشد، جايزه اوراق قرضه‌‍، 196 واحد پولي خواهد بود. </a:t>
            </a:r>
          </a:p>
          <a:p>
            <a:pPr marL="117475" indent="222250" algn="ctr" fontAlgn="auto">
              <a:spcAft>
                <a:spcPts val="0"/>
              </a:spcAft>
              <a:defRPr/>
            </a:pPr>
            <a:r>
              <a:rPr lang="ar-SA" sz="2600" dirty="0">
                <a:cs typeface="B Nazanin" pitchFamily="2" charset="-78"/>
              </a:rPr>
              <a:t>جايزه اوراق قرضه  </a:t>
            </a:r>
            <a:r>
              <a:rPr lang="en-US" sz="2600" dirty="0">
                <a:cs typeface="B Nazanin" pitchFamily="2" charset="-78"/>
                <a:sym typeface="Wingdings" pitchFamily="2" charset="2"/>
              </a:rPr>
              <a:t></a:t>
            </a:r>
            <a:r>
              <a:rPr lang="ar-SA" sz="2600" dirty="0">
                <a:cs typeface="B Nazanin" pitchFamily="2" charset="-78"/>
              </a:rPr>
              <a:t> 196 = (1000-1196)</a:t>
            </a:r>
            <a:endParaRPr lang="en-US" sz="2600" dirty="0">
              <a:cs typeface="B Nazanin" pitchFamily="2" charset="-78"/>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322" name="Straight Connector 16"/>
          <p:cNvCxnSpPr>
            <a:cxnSpLocks noChangeShapeType="1"/>
          </p:cNvCxnSpPr>
          <p:nvPr/>
        </p:nvCxnSpPr>
        <p:spPr bwMode="auto">
          <a:xfrm rot="5400000" flipH="1" flipV="1">
            <a:off x="747713" y="3429000"/>
            <a:ext cx="2857500" cy="0"/>
          </a:xfrm>
          <a:prstGeom prst="line">
            <a:avLst/>
          </a:prstGeom>
          <a:noFill/>
          <a:ln w="381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6323" name="Straight Connector 14"/>
          <p:cNvCxnSpPr>
            <a:cxnSpLocks noChangeShapeType="1"/>
          </p:cNvCxnSpPr>
          <p:nvPr/>
        </p:nvCxnSpPr>
        <p:spPr bwMode="auto">
          <a:xfrm>
            <a:off x="2176463" y="4857750"/>
            <a:ext cx="4073525" cy="0"/>
          </a:xfrm>
          <a:prstGeom prst="line">
            <a:avLst/>
          </a:prstGeom>
          <a:noFill/>
          <a:ln w="3810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 name="Arc 4"/>
          <p:cNvSpPr/>
          <p:nvPr/>
        </p:nvSpPr>
        <p:spPr>
          <a:xfrm rot="10800000">
            <a:off x="2928938" y="-285750"/>
            <a:ext cx="4857750" cy="4357688"/>
          </a:xfrm>
          <a:prstGeom prst="arc">
            <a:avLst>
              <a:gd name="adj1" fmla="val 15963149"/>
              <a:gd name="adj2" fmla="val 0"/>
            </a:avLst>
          </a:prstGeom>
          <a:noFill/>
          <a:ln w="28575">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7" name="Straight Connector 6"/>
          <p:cNvCxnSpPr/>
          <p:nvPr/>
        </p:nvCxnSpPr>
        <p:spPr>
          <a:xfrm>
            <a:off x="2214563" y="2571750"/>
            <a:ext cx="785812" cy="0"/>
          </a:xfrm>
          <a:prstGeom prst="line">
            <a:avLst/>
          </a:prstGeom>
          <a:ln w="28575">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1857375" y="3714750"/>
            <a:ext cx="2286000" cy="0"/>
          </a:xfrm>
          <a:prstGeom prst="line">
            <a:avLst/>
          </a:prstGeom>
          <a:ln w="28575">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143125" y="3357563"/>
            <a:ext cx="4143375" cy="0"/>
          </a:xfrm>
          <a:prstGeom prst="line">
            <a:avLst/>
          </a:prstGeom>
          <a:ln w="28575">
            <a:solidFill>
              <a:schemeClr val="accent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2143125" y="4071938"/>
            <a:ext cx="2786063" cy="0"/>
          </a:xfrm>
          <a:prstGeom prst="line">
            <a:avLst/>
          </a:prstGeom>
          <a:ln w="28575">
            <a:prstDash val="lg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4572000" y="4429126"/>
            <a:ext cx="714375" cy="0"/>
          </a:xfrm>
          <a:prstGeom prst="line">
            <a:avLst/>
          </a:prstGeom>
          <a:ln w="28575">
            <a:prstDash val="lgDash"/>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flipH="1" flipV="1">
            <a:off x="4679951" y="3679825"/>
            <a:ext cx="500062" cy="1587"/>
          </a:xfrm>
          <a:prstGeom prst="straightConnector1">
            <a:avLst/>
          </a:prstGeom>
          <a:ln w="38100">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flipH="1" flipV="1">
            <a:off x="2177256" y="2964657"/>
            <a:ext cx="644525" cy="1588"/>
          </a:xfrm>
          <a:prstGeom prst="straightConnector1">
            <a:avLst/>
          </a:prstGeom>
          <a:ln w="3810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6332" name="Text Box 9"/>
          <p:cNvSpPr txBox="1">
            <a:spLocks noChangeArrowheads="1"/>
          </p:cNvSpPr>
          <p:nvPr/>
        </p:nvSpPr>
        <p:spPr bwMode="auto">
          <a:xfrm>
            <a:off x="6491288" y="4643438"/>
            <a:ext cx="2295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ctr" eaLnBrk="1" hangingPunct="1"/>
            <a:r>
              <a:rPr lang="fa-IR" sz="2000" b="1">
                <a:solidFill>
                  <a:schemeClr val="tx2"/>
                </a:solidFill>
                <a:cs typeface="B Nazanin" panose="00000400000000000000" pitchFamily="2" charset="-78"/>
              </a:rPr>
              <a:t>نرخ بهره موثر بازار</a:t>
            </a:r>
            <a:endParaRPr lang="en-US" sz="2000" b="1">
              <a:solidFill>
                <a:schemeClr val="tx2"/>
              </a:solidFill>
              <a:cs typeface="B Nazanin" panose="00000400000000000000" pitchFamily="2" charset="-78"/>
            </a:endParaRPr>
          </a:p>
        </p:txBody>
      </p:sp>
      <p:sp>
        <p:nvSpPr>
          <p:cNvPr id="56333" name="Text Box 9"/>
          <p:cNvSpPr txBox="1">
            <a:spLocks noChangeArrowheads="1"/>
          </p:cNvSpPr>
          <p:nvPr/>
        </p:nvSpPr>
        <p:spPr bwMode="auto">
          <a:xfrm>
            <a:off x="357188" y="1571625"/>
            <a:ext cx="17145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ctr" eaLnBrk="1" hangingPunct="1"/>
            <a:r>
              <a:rPr lang="fa-IR" sz="2000" b="1">
                <a:solidFill>
                  <a:schemeClr val="tx2"/>
                </a:solidFill>
                <a:cs typeface="B Nazanin" panose="00000400000000000000" pitchFamily="2" charset="-78"/>
              </a:rPr>
              <a:t>ارزش اوراق بهادار</a:t>
            </a:r>
            <a:endParaRPr lang="en-US" sz="2000" b="1">
              <a:solidFill>
                <a:schemeClr val="tx2"/>
              </a:solidFill>
              <a:cs typeface="B Nazanin" panose="00000400000000000000" pitchFamily="2" charset="-78"/>
            </a:endParaRPr>
          </a:p>
        </p:txBody>
      </p:sp>
      <p:sp>
        <p:nvSpPr>
          <p:cNvPr id="56334" name="Text Box 9"/>
          <p:cNvSpPr txBox="1">
            <a:spLocks noChangeArrowheads="1"/>
          </p:cNvSpPr>
          <p:nvPr/>
        </p:nvSpPr>
        <p:spPr bwMode="auto">
          <a:xfrm>
            <a:off x="6357938" y="3143250"/>
            <a:ext cx="1714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cs typeface="Arial" panose="020B0604020202020204" pitchFamily="34" charset="0"/>
              </a:defRPr>
            </a:lvl1pPr>
            <a:lvl2pPr marL="742950" indent="-285750" eaLnBrk="0" hangingPunct="0">
              <a:defRPr>
                <a:solidFill>
                  <a:schemeClr val="tx1"/>
                </a:solidFill>
                <a:latin typeface="Times New Roman" panose="02020603050405020304" pitchFamily="18" charset="0"/>
                <a:cs typeface="Arial" panose="020B0604020202020204" pitchFamily="34" charset="0"/>
              </a:defRPr>
            </a:lvl2pPr>
            <a:lvl3pPr marL="1143000" indent="-228600" eaLnBrk="0" hangingPunct="0">
              <a:defRPr>
                <a:solidFill>
                  <a:schemeClr val="tx1"/>
                </a:solidFill>
                <a:latin typeface="Times New Roman" panose="02020603050405020304" pitchFamily="18" charset="0"/>
                <a:cs typeface="Arial" panose="020B0604020202020204" pitchFamily="34" charset="0"/>
              </a:defRPr>
            </a:lvl3pPr>
            <a:lvl4pPr marL="1600200" indent="-228600" eaLnBrk="0" hangingPunct="0">
              <a:defRPr>
                <a:solidFill>
                  <a:schemeClr val="tx1"/>
                </a:solidFill>
                <a:latin typeface="Times New Roman" panose="02020603050405020304" pitchFamily="18" charset="0"/>
                <a:cs typeface="Arial" panose="020B0604020202020204" pitchFamily="34" charset="0"/>
              </a:defRPr>
            </a:lvl4pPr>
            <a:lvl5pPr marL="2057400" indent="-228600" eaLnBrk="0" hangingPunct="0">
              <a:defRPr>
                <a:solidFill>
                  <a:schemeClr val="tx1"/>
                </a:solidFill>
                <a:latin typeface="Times New Roman" panose="02020603050405020304" pitchFamily="18"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algn="ctr" eaLnBrk="1" hangingPunct="1"/>
            <a:r>
              <a:rPr lang="fa-IR" sz="2000" b="1">
                <a:solidFill>
                  <a:schemeClr val="tx2"/>
                </a:solidFill>
                <a:cs typeface="B Titr" panose="00000700000000000000" pitchFamily="2" charset="-78"/>
              </a:rPr>
              <a:t>ارزش اسمی</a:t>
            </a:r>
            <a:endParaRPr lang="en-US" sz="2000" b="1">
              <a:solidFill>
                <a:schemeClr val="tx2"/>
              </a:solidFill>
              <a:cs typeface="B Titr" panose="00000700000000000000" pitchFamily="2" charset="-78"/>
            </a:endParaRPr>
          </a:p>
        </p:txBody>
      </p:sp>
      <p:sp>
        <p:nvSpPr>
          <p:cNvPr id="30" name="Rectangular Callout 29"/>
          <p:cNvSpPr/>
          <p:nvPr/>
        </p:nvSpPr>
        <p:spPr>
          <a:xfrm>
            <a:off x="3214688" y="1000125"/>
            <a:ext cx="1285875" cy="714375"/>
          </a:xfrm>
          <a:prstGeom prst="wedgeRectCallout">
            <a:avLst>
              <a:gd name="adj1" fmla="val -91944"/>
              <a:gd name="adj2" fmla="val 229102"/>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2400" b="1" dirty="0">
                <a:solidFill>
                  <a:schemeClr val="tx1"/>
                </a:solidFill>
              </a:rPr>
              <a:t>جایزه</a:t>
            </a:r>
            <a:endParaRPr lang="en-US" sz="2400" b="1" dirty="0">
              <a:solidFill>
                <a:schemeClr val="tx1"/>
              </a:solidFill>
            </a:endParaRPr>
          </a:p>
        </p:txBody>
      </p:sp>
      <p:sp>
        <p:nvSpPr>
          <p:cNvPr id="31" name="Rectangular Callout 30"/>
          <p:cNvSpPr/>
          <p:nvPr/>
        </p:nvSpPr>
        <p:spPr>
          <a:xfrm>
            <a:off x="5643563" y="1628800"/>
            <a:ext cx="1285875" cy="714375"/>
          </a:xfrm>
          <a:prstGeom prst="wedgeRectCallout">
            <a:avLst>
              <a:gd name="adj1" fmla="val -91944"/>
              <a:gd name="adj2" fmla="val 229102"/>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2400" b="1" dirty="0">
                <a:solidFill>
                  <a:schemeClr val="tx1"/>
                </a:solidFill>
              </a:rPr>
              <a:t>تخفیف</a:t>
            </a:r>
            <a:endParaRPr lang="en-US" sz="2400" b="1" dirty="0">
              <a:solidFill>
                <a:schemeClr val="tx1"/>
              </a:solidFill>
            </a:endParaRPr>
          </a:p>
        </p:txBody>
      </p:sp>
      <p:cxnSp>
        <p:nvCxnSpPr>
          <p:cNvPr id="33" name="Straight Connector 32"/>
          <p:cNvCxnSpPr/>
          <p:nvPr/>
        </p:nvCxnSpPr>
        <p:spPr>
          <a:xfrm rot="5400000">
            <a:off x="2821781" y="4107657"/>
            <a:ext cx="1500187" cy="0"/>
          </a:xfrm>
          <a:prstGeom prst="line">
            <a:avLst/>
          </a:prstGeom>
          <a:ln w="28575">
            <a:solidFill>
              <a:schemeClr val="accent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2571750" y="5000625"/>
            <a:ext cx="714375"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rPr>
              <a:t>8%</a:t>
            </a:r>
            <a:endParaRPr lang="en-US" dirty="0">
              <a:solidFill>
                <a:schemeClr val="tx1"/>
              </a:solidFill>
            </a:endParaRPr>
          </a:p>
        </p:txBody>
      </p:sp>
      <p:sp>
        <p:nvSpPr>
          <p:cNvPr id="35" name="Rectangle 34"/>
          <p:cNvSpPr/>
          <p:nvPr/>
        </p:nvSpPr>
        <p:spPr>
          <a:xfrm>
            <a:off x="3286125" y="5000625"/>
            <a:ext cx="714375"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rPr>
              <a:t>10%</a:t>
            </a:r>
            <a:endParaRPr lang="en-US" dirty="0">
              <a:solidFill>
                <a:schemeClr val="tx1"/>
              </a:solidFill>
            </a:endParaRPr>
          </a:p>
        </p:txBody>
      </p:sp>
      <p:sp>
        <p:nvSpPr>
          <p:cNvPr id="36" name="Rectangle 35"/>
          <p:cNvSpPr/>
          <p:nvPr/>
        </p:nvSpPr>
        <p:spPr>
          <a:xfrm>
            <a:off x="4572000" y="5000625"/>
            <a:ext cx="714375"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rPr>
              <a:t>12%</a:t>
            </a:r>
            <a:endParaRPr lang="en-US" dirty="0">
              <a:solidFill>
                <a:schemeClr val="tx1"/>
              </a:solidFill>
            </a:endParaRPr>
          </a:p>
        </p:txBody>
      </p:sp>
      <p:sp>
        <p:nvSpPr>
          <p:cNvPr id="37" name="Rectangle 36"/>
          <p:cNvSpPr/>
          <p:nvPr/>
        </p:nvSpPr>
        <p:spPr>
          <a:xfrm>
            <a:off x="1357313" y="3929063"/>
            <a:ext cx="714375"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rPr>
              <a:t>851</a:t>
            </a:r>
            <a:endParaRPr lang="en-US" dirty="0">
              <a:solidFill>
                <a:schemeClr val="tx1"/>
              </a:solidFill>
            </a:endParaRPr>
          </a:p>
        </p:txBody>
      </p:sp>
      <p:sp>
        <p:nvSpPr>
          <p:cNvPr id="38" name="Rectangle 37"/>
          <p:cNvSpPr/>
          <p:nvPr/>
        </p:nvSpPr>
        <p:spPr>
          <a:xfrm>
            <a:off x="1357313" y="3214688"/>
            <a:ext cx="714375"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rPr>
              <a:t>1000</a:t>
            </a:r>
            <a:endParaRPr lang="en-US" dirty="0">
              <a:solidFill>
                <a:schemeClr val="tx1"/>
              </a:solidFill>
            </a:endParaRPr>
          </a:p>
        </p:txBody>
      </p:sp>
      <p:sp>
        <p:nvSpPr>
          <p:cNvPr id="39" name="Rectangle 38"/>
          <p:cNvSpPr/>
          <p:nvPr/>
        </p:nvSpPr>
        <p:spPr>
          <a:xfrm>
            <a:off x="1357313" y="2428875"/>
            <a:ext cx="714375"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dirty="0">
                <a:solidFill>
                  <a:schemeClr val="tx1"/>
                </a:solidFill>
              </a:rPr>
              <a:t>1196</a:t>
            </a:r>
            <a:endParaRPr lang="en-US"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82" name="Rectangle 2"/>
          <p:cNvSpPr>
            <a:spLocks noGrp="1" noChangeArrowheads="1"/>
          </p:cNvSpPr>
          <p:nvPr>
            <p:ph idx="1"/>
          </p:nvPr>
        </p:nvSpPr>
        <p:spPr>
          <a:xfrm>
            <a:off x="428625" y="428625"/>
            <a:ext cx="8143875" cy="5786438"/>
          </a:xfrm>
          <a:effectLst>
            <a:outerShdw dist="107763" dir="2700000" algn="ctr" rotWithShape="0">
              <a:srgbClr val="FFFF00">
                <a:alpha val="50000"/>
              </a:srgbClr>
            </a:outerShdw>
          </a:effectLst>
        </p:spPr>
        <p:txBody>
          <a:bodyPr rtlCol="0">
            <a:normAutofit fontScale="92500" lnSpcReduction="10000"/>
          </a:bodyPr>
          <a:lstStyle/>
          <a:p>
            <a:pPr marL="117475" indent="222250" algn="r" rtl="1" eaLnBrk="1" fontAlgn="auto" hangingPunct="1">
              <a:spcAft>
                <a:spcPts val="0"/>
              </a:spcAft>
              <a:buFont typeface="Wingdings" pitchFamily="2" charset="2"/>
              <a:buNone/>
              <a:defRPr/>
            </a:pPr>
            <a:r>
              <a:rPr lang="ar-SA" sz="2800" b="1" dirty="0" smtClean="0">
                <a:cs typeface="B Nazanin" pitchFamily="2" charset="-78"/>
              </a:rPr>
              <a:t>موارد مندرج در قرارداد اوراق قرضه </a:t>
            </a:r>
            <a:endParaRPr lang="fa-IR" sz="2800" b="1" dirty="0" smtClean="0">
              <a:cs typeface="B Nazanin" pitchFamily="2" charset="-78"/>
            </a:endParaRPr>
          </a:p>
          <a:p>
            <a:pPr marL="117475" indent="222250" algn="r" rtl="1" eaLnBrk="1" fontAlgn="auto" hangingPunct="1">
              <a:spcAft>
                <a:spcPts val="0"/>
              </a:spcAft>
              <a:buFont typeface="+mj-lt"/>
              <a:buAutoNum type="arabicPeriod"/>
              <a:defRPr/>
            </a:pPr>
            <a:r>
              <a:rPr lang="fa-IR" sz="2800" b="1" dirty="0" smtClean="0">
                <a:cs typeface="B Nazanin" pitchFamily="2" charset="-78"/>
              </a:rPr>
              <a:t> </a:t>
            </a:r>
            <a:r>
              <a:rPr lang="ar-SA" sz="2800" b="1" dirty="0" smtClean="0">
                <a:cs typeface="B Nazanin" pitchFamily="2" charset="-78"/>
              </a:rPr>
              <a:t>موارد عمومي: </a:t>
            </a:r>
          </a:p>
          <a:p>
            <a:pPr marL="117475" indent="169863" algn="just" rtl="1" eaLnBrk="1" fontAlgn="auto" hangingPunct="1">
              <a:spcAft>
                <a:spcPts val="0"/>
              </a:spcAft>
              <a:buFont typeface="Wingdings" pitchFamily="2" charset="2"/>
              <a:buNone/>
              <a:defRPr/>
            </a:pPr>
            <a:r>
              <a:rPr lang="ar-SA" sz="2800" dirty="0" smtClean="0">
                <a:cs typeface="B Nazanin" pitchFamily="2" charset="-78"/>
              </a:rPr>
              <a:t>اوراق قرضه مي‌تواند تضمين شده يا تضمين نشده باشند. اوراق قرضه تضمين شده با توجه به اعتبار كلي شركت انتشار مي‌يابد.</a:t>
            </a:r>
            <a:r>
              <a:rPr lang="fa-IR" sz="2800" dirty="0" smtClean="0">
                <a:cs typeface="B Nazanin" pitchFamily="2" charset="-78"/>
              </a:rPr>
              <a:t> </a:t>
            </a:r>
            <a:r>
              <a:rPr lang="ar-SA" sz="2800" dirty="0" smtClean="0">
                <a:cs typeface="B Nazanin" pitchFamily="2" charset="-78"/>
              </a:rPr>
              <a:t>اوراق قرضه تضمين شده وثيقه‌اي دارد كه براي هر دو نوع اوراق قرضه صادق است. شايان ذكر است كه موارد مندرج در قرارداد وام كه از دارندة وام حمايت مي‌كند</a:t>
            </a:r>
            <a:r>
              <a:rPr lang="fa-IR" sz="2800" dirty="0" smtClean="0">
                <a:cs typeface="B Nazanin" pitchFamily="2" charset="-78"/>
              </a:rPr>
              <a:t>، </a:t>
            </a:r>
            <a:r>
              <a:rPr lang="ar-SA" sz="2800" dirty="0" smtClean="0">
                <a:cs typeface="B Nazanin" pitchFamily="2" charset="-78"/>
              </a:rPr>
              <a:t>به معني محدوديت بيشتر شركت است. اين موارد اوراق قرضه را براي وام دهندگان جذابتر مي‌كند.</a:t>
            </a:r>
            <a:endParaRPr lang="fa-IR" sz="2800" dirty="0" smtClean="0">
              <a:cs typeface="B Nazanin" pitchFamily="2" charset="-78"/>
            </a:endParaRPr>
          </a:p>
          <a:p>
            <a:pPr marL="117475" indent="222250" algn="r" rtl="1" eaLnBrk="1" fontAlgn="auto" hangingPunct="1">
              <a:lnSpc>
                <a:spcPct val="90000"/>
              </a:lnSpc>
              <a:spcAft>
                <a:spcPts val="0"/>
              </a:spcAft>
              <a:buFont typeface="Wingdings" pitchFamily="2" charset="2"/>
              <a:buNone/>
              <a:defRPr/>
            </a:pPr>
            <a:endParaRPr lang="fa-IR" sz="2800" b="1" dirty="0" smtClean="0">
              <a:cs typeface="B Nazanin" pitchFamily="2" charset="-78"/>
            </a:endParaRPr>
          </a:p>
          <a:p>
            <a:pPr marL="117475" indent="222250" algn="r" rtl="1" eaLnBrk="1" fontAlgn="auto" hangingPunct="1">
              <a:lnSpc>
                <a:spcPct val="90000"/>
              </a:lnSpc>
              <a:spcAft>
                <a:spcPts val="0"/>
              </a:spcAft>
              <a:buFont typeface="+mj-lt"/>
              <a:buAutoNum type="arabicPeriod" startAt="2"/>
              <a:defRPr/>
            </a:pPr>
            <a:r>
              <a:rPr lang="fa-IR" sz="2800" b="1" dirty="0" smtClean="0">
                <a:cs typeface="B Nazanin" pitchFamily="2" charset="-78"/>
              </a:rPr>
              <a:t> </a:t>
            </a:r>
            <a:r>
              <a:rPr lang="ar-SA" sz="2800" b="1" dirty="0" smtClean="0">
                <a:cs typeface="B Nazanin" pitchFamily="2" charset="-78"/>
              </a:rPr>
              <a:t>شرايط و قدرت اجراي آنها در قرارداد اوراق قرضه: </a:t>
            </a:r>
            <a:endParaRPr lang="ar-SA" sz="2800" dirty="0" smtClean="0">
              <a:cs typeface="B Nazanin" pitchFamily="2" charset="-78"/>
            </a:endParaRPr>
          </a:p>
          <a:p>
            <a:pPr marL="117475" indent="222250" algn="just" rtl="1" eaLnBrk="1" fontAlgn="auto" hangingPunct="1">
              <a:lnSpc>
                <a:spcPct val="90000"/>
              </a:lnSpc>
              <a:spcAft>
                <a:spcPts val="0"/>
              </a:spcAft>
              <a:buFont typeface="Wingdings" pitchFamily="2" charset="2"/>
              <a:buNone/>
              <a:defRPr/>
            </a:pPr>
            <a:r>
              <a:rPr lang="ar-SA" sz="2800" dirty="0" smtClean="0">
                <a:cs typeface="B Nazanin" pitchFamily="2" charset="-78"/>
              </a:rPr>
              <a:t>قرارداد اوراق قرضه توافقي بين شركت و وام دهنده را مشخص مي‌كند. در اين قرارداد نحوة باز پرداخت اصل و</a:t>
            </a:r>
            <a:r>
              <a:rPr lang="fa-IR" sz="2800" dirty="0" smtClean="0">
                <a:cs typeface="B Nazanin" pitchFamily="2" charset="-78"/>
              </a:rPr>
              <a:t> </a:t>
            </a:r>
            <a:r>
              <a:rPr lang="ar-SA" sz="2800" dirty="0" smtClean="0">
                <a:cs typeface="B Nazanin" pitchFamily="2" charset="-78"/>
              </a:rPr>
              <a:t>فرع وام و وثيقة وام مشخص مي‌شود. علاوه بر اين، نحوة باز خريد اوراق قرضه بوسيله شركت وهر محدوديت ديگري براي شركت به منظور حمايت از وام دهنده نيز در قرارداد وام مشخص مي‌شود.</a:t>
            </a:r>
            <a:endParaRPr lang="en-US" sz="2800" dirty="0" smtClean="0">
              <a:cs typeface="B Nazanin" pitchFamily="2" charset="-78"/>
            </a:endParaRPr>
          </a:p>
          <a:p>
            <a:pPr marL="117475" indent="222250" algn="just" rtl="1" eaLnBrk="1" fontAlgn="auto" hangingPunct="1">
              <a:spcAft>
                <a:spcPts val="0"/>
              </a:spcAft>
              <a:buFont typeface="Wingdings" pitchFamily="2" charset="2"/>
              <a:buNone/>
              <a:defRPr/>
            </a:pPr>
            <a:endParaRPr lang="en-US" sz="2800" dirty="0" smtClean="0">
              <a:cs typeface="B Nazanin" pitchFamily="2" charset="-78"/>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Rectangle 2"/>
          <p:cNvSpPr>
            <a:spLocks noGrp="1" noChangeArrowheads="1"/>
          </p:cNvSpPr>
          <p:nvPr>
            <p:ph idx="1"/>
          </p:nvPr>
        </p:nvSpPr>
        <p:spPr>
          <a:xfrm>
            <a:off x="428625" y="357188"/>
            <a:ext cx="8286750" cy="5945187"/>
          </a:xfrm>
          <a:effectLst>
            <a:outerShdw dist="107763" dir="2700000" algn="ctr" rotWithShape="0">
              <a:srgbClr val="FFFF00">
                <a:alpha val="50000"/>
              </a:srgbClr>
            </a:outerShdw>
          </a:effectLst>
        </p:spPr>
        <p:txBody>
          <a:bodyPr rtlCol="0">
            <a:normAutofit/>
          </a:bodyPr>
          <a:lstStyle/>
          <a:p>
            <a:pPr marL="117475" indent="222250" algn="r" rtl="1" eaLnBrk="1" fontAlgn="auto" hangingPunct="1">
              <a:lnSpc>
                <a:spcPct val="90000"/>
              </a:lnSpc>
              <a:spcAft>
                <a:spcPts val="0"/>
              </a:spcAft>
              <a:buFont typeface="+mj-lt"/>
              <a:buAutoNum type="arabicPeriod" startAt="3"/>
              <a:defRPr/>
            </a:pPr>
            <a:r>
              <a:rPr lang="fa-IR" sz="2800" b="1" dirty="0" smtClean="0">
                <a:latin typeface="Arial" pitchFamily="34" charset="0"/>
                <a:cs typeface="B Nazanin" pitchFamily="2" charset="-78"/>
              </a:rPr>
              <a:t> </a:t>
            </a:r>
            <a:r>
              <a:rPr lang="ar-SA" sz="2800" b="1" dirty="0" smtClean="0">
                <a:latin typeface="Arial" pitchFamily="34" charset="0"/>
                <a:cs typeface="B Nazanin" pitchFamily="2" charset="-78"/>
              </a:rPr>
              <a:t>شرط باز خريد اوراق قرضه: </a:t>
            </a:r>
          </a:p>
          <a:p>
            <a:pPr marL="117475" indent="222250" algn="r" rtl="1" eaLnBrk="1" fontAlgn="auto" hangingPunct="1">
              <a:lnSpc>
                <a:spcPct val="90000"/>
              </a:lnSpc>
              <a:spcAft>
                <a:spcPts val="0"/>
              </a:spcAft>
              <a:buFont typeface="Wingdings" pitchFamily="2" charset="2"/>
              <a:buNone/>
              <a:defRPr/>
            </a:pPr>
            <a:r>
              <a:rPr lang="ar-SA" sz="2800" dirty="0" smtClean="0">
                <a:latin typeface="Arial" pitchFamily="34" charset="0"/>
                <a:cs typeface="B Nazanin" pitchFamily="2" charset="-78"/>
              </a:rPr>
              <a:t>بنابراين شرط كه در قرارداد وام مي‌آيد، شركت مي‌تواند اوراق قرضه خود را بعد از انتشار به قيمتي كه عموماً بالاتر از ارزش اسمي اوراق قرضه است باز خريد كند.</a:t>
            </a:r>
            <a:r>
              <a:rPr lang="fa-IR" sz="2800" dirty="0" smtClean="0">
                <a:latin typeface="Arial" pitchFamily="34" charset="0"/>
                <a:cs typeface="B Nazanin" pitchFamily="2" charset="-78"/>
              </a:rPr>
              <a:t> </a:t>
            </a:r>
            <a:r>
              <a:rPr lang="ar-SA" sz="2800" dirty="0" smtClean="0">
                <a:latin typeface="Arial" pitchFamily="34" charset="0"/>
                <a:cs typeface="B Nazanin" pitchFamily="2" charset="-78"/>
              </a:rPr>
              <a:t>تفاوت بين اين دو قيمت جايزه باز خريد خوانده مي‌شود. </a:t>
            </a:r>
            <a:endParaRPr lang="fa-IR" sz="2800" dirty="0" smtClean="0">
              <a:latin typeface="Arial" pitchFamily="34" charset="0"/>
              <a:cs typeface="B Nazanin" pitchFamily="2" charset="-78"/>
            </a:endParaRPr>
          </a:p>
          <a:p>
            <a:pPr marL="117475" indent="222250" algn="r" rtl="1" eaLnBrk="1" fontAlgn="auto" hangingPunct="1">
              <a:lnSpc>
                <a:spcPct val="90000"/>
              </a:lnSpc>
              <a:spcAft>
                <a:spcPts val="0"/>
              </a:spcAft>
              <a:buFont typeface="Wingdings" pitchFamily="2" charset="2"/>
              <a:buNone/>
              <a:defRPr/>
            </a:pPr>
            <a:endParaRPr lang="fa-IR" sz="2800" dirty="0" smtClean="0">
              <a:latin typeface="Arial" pitchFamily="34" charset="0"/>
              <a:cs typeface="B Nazanin" pitchFamily="2" charset="-78"/>
            </a:endParaRPr>
          </a:p>
          <a:p>
            <a:pPr marL="117475" indent="222250" algn="r" rtl="1" eaLnBrk="1" hangingPunct="1">
              <a:buFont typeface="+mj-lt"/>
              <a:buAutoNum type="arabicPeriod" startAt="4"/>
              <a:defRPr/>
            </a:pPr>
            <a:r>
              <a:rPr lang="fa-IR" sz="2800" b="1" dirty="0" smtClean="0">
                <a:cs typeface="B Nazanin" pitchFamily="2" charset="-78"/>
              </a:rPr>
              <a:t> </a:t>
            </a:r>
            <a:r>
              <a:rPr lang="ar-SA" sz="2800" b="1" dirty="0" smtClean="0">
                <a:cs typeface="B Nazanin" pitchFamily="2" charset="-78"/>
              </a:rPr>
              <a:t>شرط وجوه استهلاكي: </a:t>
            </a:r>
          </a:p>
          <a:p>
            <a:pPr marL="117475" indent="222250" algn="just" rtl="1" eaLnBrk="1" hangingPunct="1">
              <a:buFont typeface="Wingdings" pitchFamily="2" charset="2"/>
              <a:buNone/>
              <a:defRPr/>
            </a:pPr>
            <a:r>
              <a:rPr lang="ar-SA" sz="2800" dirty="0" smtClean="0">
                <a:cs typeface="B Nazanin" pitchFamily="2" charset="-78"/>
              </a:rPr>
              <a:t>در قرارداد وام ممكن است شرط ايجاد ذخيره‌اي براي مستهلك كردن تعداد مشخص اوراق قرضه در زمان مشخص اوراق قرضه در زمان مشخص نيز درج شود. اين ذخاير به منظور باز پرداخت اصل مبلغ اوراق قرضه به بانك تجاري نمايندة دارندگان اوراق قرضه منتقل مي‌شود. </a:t>
            </a:r>
          </a:p>
          <a:p>
            <a:pPr marL="117475" indent="222250" algn="just" rtl="1" eaLnBrk="1" hangingPunct="1">
              <a:buFont typeface="Wingdings" pitchFamily="2" charset="2"/>
              <a:buNone/>
              <a:defRPr/>
            </a:pPr>
            <a:r>
              <a:rPr lang="ar-SA" sz="2800" dirty="0" smtClean="0">
                <a:cs typeface="B Nazanin" pitchFamily="2" charset="-78"/>
              </a:rPr>
              <a:t>اوراق قرضه ممكن است از مالك آن باز خريد شده يا در بازار اوراق بهادار خريداري شود. </a:t>
            </a:r>
            <a:endParaRPr lang="en-US" sz="2800" dirty="0" smtClean="0">
              <a:cs typeface="B Nazanin" pitchFamily="2" charset="-78"/>
            </a:endParaRPr>
          </a:p>
          <a:p>
            <a:pPr marL="117475" indent="222250" algn="r" rtl="1" eaLnBrk="1" fontAlgn="auto" hangingPunct="1">
              <a:lnSpc>
                <a:spcPct val="90000"/>
              </a:lnSpc>
              <a:spcAft>
                <a:spcPts val="0"/>
              </a:spcAft>
              <a:buFont typeface="Wingdings" pitchFamily="2" charset="2"/>
              <a:buNone/>
              <a:defRPr/>
            </a:pPr>
            <a:endParaRPr lang="en-US" sz="2800" dirty="0" smtClean="0">
              <a:latin typeface="Arial" pitchFamily="34" charset="0"/>
              <a:cs typeface="B Nazanin" pitchFamily="2" charset="-7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FFFFFF"/>
      </a:dk1>
      <a:lt1>
        <a:sysClr val="window" lastClr="FFFFFF"/>
      </a:lt1>
      <a:dk2>
        <a:srgbClr val="FFFFFF"/>
      </a:dk2>
      <a:lt2>
        <a:srgbClr val="FFFFFF"/>
      </a:lt2>
      <a:accent1>
        <a:srgbClr val="FFFFFF"/>
      </a:accent1>
      <a:accent2>
        <a:srgbClr val="FFFFFF"/>
      </a:accent2>
      <a:accent3>
        <a:srgbClr val="FFFFFF"/>
      </a:accent3>
      <a:accent4>
        <a:srgbClr val="FFFFFF"/>
      </a:accent4>
      <a:accent5>
        <a:srgbClr val="FFFFFF"/>
      </a:accent5>
      <a:accent6>
        <a:srgbClr val="FFFFFF"/>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5443</TotalTime>
  <Words>2466</Words>
  <Application>Microsoft Office PowerPoint</Application>
  <PresentationFormat>On-screen Show (4:3)</PresentationFormat>
  <Paragraphs>160</Paragraphs>
  <Slides>24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3" baseType="lpstr">
      <vt:lpstr>Arial</vt:lpstr>
      <vt:lpstr>B Nazanin</vt:lpstr>
      <vt:lpstr>B Titr</vt:lpstr>
      <vt:lpstr>Calibri</vt:lpstr>
      <vt:lpstr>Times New Roman</vt:lpstr>
      <vt:lpstr>Wingdings</vt:lpstr>
      <vt:lpstr>Office Theme</vt:lpstr>
      <vt:lpstr>Equation</vt:lpstr>
      <vt:lpstr>Microsoft Equation 3.0</vt:lpstr>
      <vt:lpstr>حسابداری مالی1 حسابداری بدهی های بلند مدت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فرایند تصمیم گیری در بازخرید اوراق</vt:lpstr>
      <vt:lpstr>اصطلاحات</vt:lpstr>
      <vt:lpstr>PowerPoint Presentation</vt:lpstr>
      <vt:lpstr>PowerPoint Presentation</vt:lpstr>
      <vt:lpstr>PowerPoint Presentation</vt:lpstr>
    </vt:vector>
  </TitlesOfParts>
  <Company>MRTsoft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Dear User!</dc:creator>
  <cp:lastModifiedBy>admin</cp:lastModifiedBy>
  <cp:revision>645</cp:revision>
  <cp:lastPrinted>1601-01-01T00:00:00Z</cp:lastPrinted>
  <dcterms:created xsi:type="dcterms:W3CDTF">2006-07-06T03:09:24Z</dcterms:created>
  <dcterms:modified xsi:type="dcterms:W3CDTF">2020-03-14T18:22:36Z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