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60" r:id="rId5"/>
    <p:sldId id="261" r:id="rId6"/>
    <p:sldId id="262" r:id="rId7"/>
    <p:sldId id="277" r:id="rId8"/>
    <p:sldId id="278" r:id="rId9"/>
    <p:sldId id="269" r:id="rId10"/>
    <p:sldId id="271" r:id="rId11"/>
    <p:sldId id="272" r:id="rId12"/>
    <p:sldId id="273" r:id="rId13"/>
    <p:sldId id="274" r:id="rId14"/>
    <p:sldId id="275" r:id="rId15"/>
    <p:sldId id="280" r:id="rId16"/>
    <p:sldId id="281" r:id="rId17"/>
    <p:sldId id="282" r:id="rId18"/>
    <p:sldId id="283" r:id="rId19"/>
    <p:sldId id="284" r:id="rId20"/>
    <p:sldId id="285" r:id="rId21"/>
    <p:sldId id="268" r:id="rId22"/>
    <p:sldId id="276" r:id="rId23"/>
    <p:sldId id="267"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74"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0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fontAlgn="base">
              <a:spcBef>
                <a:spcPct val="0"/>
              </a:spcBef>
              <a:spcAft>
                <a:spcPct val="0"/>
              </a:spcAft>
            </a:pPr>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ctr" rtl="1" fontAlgn="base">
                <a:spcBef>
                  <a:spcPct val="0"/>
                </a:spcBef>
                <a:spcAft>
                  <a:spcPct val="0"/>
                </a:spcAft>
              </a:pPr>
              <a:endParaRPr lang="en-US">
                <a:solidFill>
                  <a:prstClr val="black"/>
                </a:solidFill>
                <a:latin typeface="Verdana" pitchFamily="34" charset="0"/>
                <a:cs typeface="Arial" charset="0"/>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ctr" rtl="1" fontAlgn="base">
                <a:spcBef>
                  <a:spcPct val="0"/>
                </a:spcBef>
                <a:spcAft>
                  <a:spcPct val="0"/>
                </a:spcAft>
              </a:pPr>
              <a:endParaRPr lang="en-US">
                <a:solidFill>
                  <a:prstClr val="black"/>
                </a:solidFill>
                <a:latin typeface="Verdana" pitchFamily="34" charset="0"/>
                <a:cs typeface="Arial" charset="0"/>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rtl="1" fontAlgn="base">
                <a:spcBef>
                  <a:spcPct val="0"/>
                </a:spcBef>
                <a:spcAft>
                  <a:spcPct val="0"/>
                </a:spcAft>
              </a:pP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endParaRPr lang="en-US" alt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ltLang="en-US">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06CF2910-ADF6-4D31-B4B2-6F020E3C7E34}" type="slidenum">
              <a:rPr lang="ar-SA" altLang="en-US" smtClean="0"/>
              <a:pPr/>
              <a:t>‹#›</a:t>
            </a:fld>
            <a:endParaRPr lang="en-US" altLang="en-US"/>
          </a:p>
        </p:txBody>
      </p:sp>
    </p:spTree>
    <p:extLst>
      <p:ext uri="{BB962C8B-B14F-4D97-AF65-F5344CB8AC3E}">
        <p14:creationId xmlns:p14="http://schemas.microsoft.com/office/powerpoint/2010/main" val="691000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lt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ltLang="en-US">
              <a:solidFill>
                <a:prstClr val="black"/>
              </a:solidFill>
            </a:endParaRPr>
          </a:p>
        </p:txBody>
      </p:sp>
      <p:sp>
        <p:nvSpPr>
          <p:cNvPr id="6" name="Slide Number Placeholder 5"/>
          <p:cNvSpPr>
            <a:spLocks noGrp="1"/>
          </p:cNvSpPr>
          <p:nvPr>
            <p:ph type="sldNum" sz="quarter" idx="12"/>
          </p:nvPr>
        </p:nvSpPr>
        <p:spPr/>
        <p:txBody>
          <a:bodyPr/>
          <a:lstStyle>
            <a:extLst/>
          </a:lstStyle>
          <a:p>
            <a:fld id="{E53FD230-F330-4D97-8718-F9009C60D16D}" type="slidenum">
              <a:rPr lang="ar-SA" altLang="en-US" smtClean="0">
                <a:solidFill>
                  <a:prstClr val="black"/>
                </a:solidFill>
              </a:rPr>
              <a:pPr/>
              <a:t>‹#›</a:t>
            </a:fld>
            <a:endParaRPr lang="en-US" alt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038161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endParaRPr lang="en-US" alt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ltLang="en-US">
              <a:solidFill>
                <a:prstClr val="white"/>
              </a:solidFill>
            </a:endParaRPr>
          </a:p>
        </p:txBody>
      </p:sp>
      <p:sp>
        <p:nvSpPr>
          <p:cNvPr id="6" name="Slide Number Placeholder 5"/>
          <p:cNvSpPr>
            <a:spLocks noGrp="1"/>
          </p:cNvSpPr>
          <p:nvPr>
            <p:ph type="sldNum" sz="quarter" idx="12"/>
          </p:nvPr>
        </p:nvSpPr>
        <p:spPr/>
        <p:txBody>
          <a:bodyPr/>
          <a:lstStyle>
            <a:extLst/>
          </a:lstStyle>
          <a:p>
            <a:fld id="{119D3F44-0046-4AB4-9D1F-5944265324F1}" type="slidenum">
              <a:rPr lang="ar-SA" altLang="en-US" smtClean="0">
                <a:solidFill>
                  <a:prstClr val="white"/>
                </a:solidFill>
              </a:rPr>
              <a:pPr/>
              <a:t>‹#›</a:t>
            </a:fld>
            <a:endParaRPr lang="en-US" altLang="en-US">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fontAlgn="base">
              <a:spcBef>
                <a:spcPct val="0"/>
              </a:spcBef>
              <a:spcAft>
                <a:spcPct val="0"/>
              </a:spcAft>
            </a:pPr>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1747647810"/>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endParaRPr lang="en-US" alt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ltLang="en-US">
              <a:solidFill>
                <a:prstClr val="white"/>
              </a:solidFill>
            </a:endParaRPr>
          </a:p>
        </p:txBody>
      </p:sp>
      <p:sp>
        <p:nvSpPr>
          <p:cNvPr id="7" name="Slide Number Placeholder 6"/>
          <p:cNvSpPr>
            <a:spLocks noGrp="1"/>
          </p:cNvSpPr>
          <p:nvPr>
            <p:ph type="sldNum" sz="quarter" idx="12"/>
          </p:nvPr>
        </p:nvSpPr>
        <p:spPr/>
        <p:txBody>
          <a:bodyPr/>
          <a:lstStyle>
            <a:extLst/>
          </a:lstStyle>
          <a:p>
            <a:fld id="{84D5D71E-E0AE-47B7-9FB6-2D78C2F56085}" type="slidenum">
              <a:rPr lang="ar-SA" altLang="en-US" smtClean="0">
                <a:solidFill>
                  <a:prstClr val="white"/>
                </a:solidFill>
              </a:rPr>
              <a:pPr/>
              <a:t>‹#›</a:t>
            </a:fld>
            <a:endParaRPr lang="en-US" alt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4176966442"/>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endParaRPr lang="en-US" alt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ltLang="en-US">
              <a:solidFill>
                <a:prstClr val="black"/>
              </a:solidFill>
            </a:endParaRPr>
          </a:p>
        </p:txBody>
      </p:sp>
      <p:sp>
        <p:nvSpPr>
          <p:cNvPr id="9" name="Slide Number Placeholder 8"/>
          <p:cNvSpPr>
            <a:spLocks noGrp="1"/>
          </p:cNvSpPr>
          <p:nvPr>
            <p:ph type="sldNum" sz="quarter" idx="12"/>
          </p:nvPr>
        </p:nvSpPr>
        <p:spPr/>
        <p:txBody>
          <a:bodyPr/>
          <a:lstStyle>
            <a:extLst/>
          </a:lstStyle>
          <a:p>
            <a:fld id="{4EE2916A-EABE-44A7-97A8-929580185F99}" type="slidenum">
              <a:rPr lang="ar-SA"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075234135"/>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endParaRPr lang="en-US" alt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ltLang="en-US">
              <a:solidFill>
                <a:prstClr val="white"/>
              </a:solidFill>
            </a:endParaRPr>
          </a:p>
        </p:txBody>
      </p:sp>
      <p:sp>
        <p:nvSpPr>
          <p:cNvPr id="5" name="Slide Number Placeholder 4"/>
          <p:cNvSpPr>
            <a:spLocks noGrp="1"/>
          </p:cNvSpPr>
          <p:nvPr>
            <p:ph type="sldNum" sz="quarter" idx="12"/>
          </p:nvPr>
        </p:nvSpPr>
        <p:spPr/>
        <p:txBody>
          <a:bodyPr/>
          <a:lstStyle>
            <a:extLst/>
          </a:lstStyle>
          <a:p>
            <a:fld id="{307930A3-E846-40C3-852F-0ECE0317DAC0}" type="slidenum">
              <a:rPr lang="ar-SA" altLang="en-US" smtClean="0">
                <a:solidFill>
                  <a:prstClr val="white"/>
                </a:solidFill>
              </a:rPr>
              <a:pPr/>
              <a:t>‹#›</a:t>
            </a:fld>
            <a:endParaRPr lang="en-US" alt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775395576"/>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endParaRPr lang="en-US" alt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ltLang="en-US">
              <a:solidFill>
                <a:prstClr val="black"/>
              </a:solidFill>
            </a:endParaRPr>
          </a:p>
        </p:txBody>
      </p:sp>
      <p:sp>
        <p:nvSpPr>
          <p:cNvPr id="4" name="Slide Number Placeholder 3"/>
          <p:cNvSpPr>
            <a:spLocks noGrp="1"/>
          </p:cNvSpPr>
          <p:nvPr>
            <p:ph type="sldNum" sz="quarter" idx="12"/>
          </p:nvPr>
        </p:nvSpPr>
        <p:spPr/>
        <p:txBody>
          <a:bodyPr/>
          <a:lstStyle>
            <a:extLst/>
          </a:lstStyle>
          <a:p>
            <a:fld id="{273ADA77-B49F-4387-8458-D8801FBE5008}" type="slidenum">
              <a:rPr lang="ar-SA"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847215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endParaRPr lang="en-US" alt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ltLang="en-US">
              <a:solidFill>
                <a:prstClr val="black"/>
              </a:solidFill>
            </a:endParaRPr>
          </a:p>
        </p:txBody>
      </p:sp>
      <p:sp>
        <p:nvSpPr>
          <p:cNvPr id="7" name="Slide Number Placeholder 6"/>
          <p:cNvSpPr>
            <a:spLocks noGrp="1"/>
          </p:cNvSpPr>
          <p:nvPr>
            <p:ph type="sldNum" sz="quarter" idx="12"/>
          </p:nvPr>
        </p:nvSpPr>
        <p:spPr/>
        <p:txBody>
          <a:bodyPr/>
          <a:lstStyle>
            <a:extLst/>
          </a:lstStyle>
          <a:p>
            <a:fld id="{60F1511C-1550-4540-8612-DFF8252D9F28}" type="slidenum">
              <a:rPr lang="ar-SA"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13025070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endParaRPr lang="en-US" altLang="en-US">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lt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4BB6CCA3-1D28-4780-A915-53FEB49DB602}" type="slidenum">
              <a:rPr lang="ar-SA" altLang="en-US" smtClean="0">
                <a:solidFill>
                  <a:prstClr val="white"/>
                </a:solidFill>
              </a:rPr>
              <a:pPr/>
              <a:t>‹#›</a:t>
            </a:fld>
            <a:endParaRPr lang="en-US" altLang="en-US">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ctr" rtl="1" fontAlgn="base">
              <a:spcBef>
                <a:spcPct val="0"/>
              </a:spcBef>
              <a:spcAft>
                <a:spcPct val="0"/>
              </a:spcAft>
            </a:pPr>
            <a:endParaRPr lang="en-US">
              <a:solidFill>
                <a:prstClr val="white"/>
              </a:solidFill>
              <a:latin typeface="Verdana" pitchFamily="34" charset="0"/>
              <a:cs typeface="Arial" charset="0"/>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ctr" rtl="1" fontAlgn="base">
              <a:spcBef>
                <a:spcPct val="0"/>
              </a:spcBef>
              <a:spcAft>
                <a:spcPct val="0"/>
              </a:spcAft>
            </a:pPr>
            <a:endParaRPr lang="en-US">
              <a:solidFill>
                <a:prstClr val="white"/>
              </a:solidFill>
              <a:latin typeface="Verdana" pitchFamily="34" charset="0"/>
              <a:cs typeface="Arial" charset="0"/>
            </a:endParaRPr>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rtl="1" fontAlgn="base">
              <a:spcBef>
                <a:spcPct val="0"/>
              </a:spcBef>
              <a:spcAft>
                <a:spcPct val="0"/>
              </a:spcAft>
            </a:pPr>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fontAlgn="base">
              <a:spcBef>
                <a:spcPct val="0"/>
              </a:spcBef>
              <a:spcAft>
                <a:spcPct val="0"/>
              </a:spcAft>
            </a:pPr>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2459261351"/>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lt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ltLang="en-US">
              <a:solidFill>
                <a:prstClr val="black"/>
              </a:solidFill>
            </a:endParaRPr>
          </a:p>
        </p:txBody>
      </p:sp>
      <p:sp>
        <p:nvSpPr>
          <p:cNvPr id="6" name="Slide Number Placeholder 5"/>
          <p:cNvSpPr>
            <a:spLocks noGrp="1"/>
          </p:cNvSpPr>
          <p:nvPr>
            <p:ph type="sldNum" sz="quarter" idx="12"/>
          </p:nvPr>
        </p:nvSpPr>
        <p:spPr/>
        <p:txBody>
          <a:bodyPr/>
          <a:lstStyle>
            <a:extLst/>
          </a:lstStyle>
          <a:p>
            <a:fld id="{B5FACCB6-3038-4F79-8D84-1CAEC5D4E74D}" type="slidenum">
              <a:rPr lang="ar-SA"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240279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lt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ltLang="en-US">
              <a:solidFill>
                <a:prstClr val="black"/>
              </a:solidFill>
            </a:endParaRPr>
          </a:p>
        </p:txBody>
      </p:sp>
      <p:sp>
        <p:nvSpPr>
          <p:cNvPr id="6" name="Slide Number Placeholder 5"/>
          <p:cNvSpPr>
            <a:spLocks noGrp="1"/>
          </p:cNvSpPr>
          <p:nvPr>
            <p:ph type="sldNum" sz="quarter" idx="12"/>
          </p:nvPr>
        </p:nvSpPr>
        <p:spPr/>
        <p:txBody>
          <a:bodyPr/>
          <a:lstStyle>
            <a:extLst/>
          </a:lstStyle>
          <a:p>
            <a:fld id="{66DB9D0B-ADFC-40F4-8C48-579636E0C3E9}" type="slidenum">
              <a:rPr lang="ar-SA"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57693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D8BD707-D9CF-40AE-B4C6-C98DA3205C09}" type="datetimeFigureOut">
              <a:rPr lang="en-US" smtClean="0">
                <a:solidFill>
                  <a:srgbClr val="DBF5F9">
                    <a:shade val="90000"/>
                  </a:srgbClr>
                </a:solidFill>
              </a:rPr>
              <a:pPr/>
              <a:t>4/12/2020</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B6F15528-21DE-4FAA-801E-634DDDAF4B2B}"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203025906"/>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4203898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DBF5F9">
                    <a:shade val="90000"/>
                  </a:srgbClr>
                </a:solidFill>
              </a:rPr>
              <a:pPr/>
              <a:t>4/12/2020</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31268148"/>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0839470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7687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420681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006054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44980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884635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4033465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81187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ctr" rtl="1" fontAlgn="base">
              <a:spcBef>
                <a:spcPct val="0"/>
              </a:spcBef>
              <a:spcAft>
                <a:spcPct val="0"/>
              </a:spcAft>
            </a:pPr>
            <a:endParaRPr lang="en-US">
              <a:solidFill>
                <a:prstClr val="black"/>
              </a:solidFill>
              <a:latin typeface="Verdana" pitchFamily="34" charset="0"/>
              <a:cs typeface="Arial" charset="0"/>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ctr" rtl="1" fontAlgn="base">
              <a:spcBef>
                <a:spcPct val="0"/>
              </a:spcBef>
              <a:spcAft>
                <a:spcPct val="0"/>
              </a:spcAft>
            </a:pPr>
            <a:endParaRPr lang="en-US">
              <a:solidFill>
                <a:prstClr val="black"/>
              </a:solidFill>
              <a:latin typeface="Verdana" pitchFamily="34" charset="0"/>
              <a:cs typeface="Arial" charset="0"/>
            </a:endParaRPr>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rtl="1" fontAlgn="base">
              <a:spcBef>
                <a:spcPct val="0"/>
              </a:spcBef>
              <a:spcAft>
                <a:spcPct val="0"/>
              </a:spcAft>
            </a:pP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rtl="1" fontAlgn="base">
              <a:spcBef>
                <a:spcPct val="0"/>
              </a:spcBef>
              <a:spcAft>
                <a:spcPct val="0"/>
              </a:spcAft>
            </a:pPr>
            <a:endParaRPr lang="en-US" altLang="en-US">
              <a:solidFill>
                <a:prstClr val="black"/>
              </a:solidFill>
              <a:latin typeface="Verdana" pitchFamily="34" charset="0"/>
              <a:cs typeface="Arial" charset="0"/>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rtl="1" fontAlgn="base">
              <a:spcBef>
                <a:spcPct val="0"/>
              </a:spcBef>
              <a:spcAft>
                <a:spcPct val="0"/>
              </a:spcAft>
            </a:pPr>
            <a:endParaRPr lang="en-US" altLang="en-US">
              <a:solidFill>
                <a:prstClr val="black"/>
              </a:solidFill>
              <a:latin typeface="Verdana" pitchFamily="34" charset="0"/>
              <a:cs typeface="Arial" charset="0"/>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rtl="1" fontAlgn="base">
              <a:spcBef>
                <a:spcPct val="0"/>
              </a:spcBef>
              <a:spcAft>
                <a:spcPct val="0"/>
              </a:spcAft>
            </a:pPr>
            <a:fld id="{628AAB11-0822-47CE-8D08-F5FFC911DDF2}" type="slidenum">
              <a:rPr lang="ar-SA" altLang="en-US" smtClean="0">
                <a:solidFill>
                  <a:prstClr val="black"/>
                </a:solidFill>
                <a:latin typeface="Verdana" pitchFamily="34" charset="0"/>
              </a:rPr>
              <a:pPr rtl="1" fontAlgn="base">
                <a:spcBef>
                  <a:spcPct val="0"/>
                </a:spcBef>
                <a:spcAft>
                  <a:spcPct val="0"/>
                </a:spcAft>
              </a:pPr>
              <a:t>‹#›</a:t>
            </a:fld>
            <a:endParaRPr lang="en-US" altLang="en-US">
              <a:solidFill>
                <a:prstClr val="black"/>
              </a:solidFill>
              <a:latin typeface="Verdana" pitchFamily="34" charset="0"/>
              <a:cs typeface="Arial" charset="0"/>
            </a:endParaRPr>
          </a:p>
        </p:txBody>
      </p:sp>
    </p:spTree>
    <p:extLst>
      <p:ext uri="{BB962C8B-B14F-4D97-AF65-F5344CB8AC3E}">
        <p14:creationId xmlns:p14="http://schemas.microsoft.com/office/powerpoint/2010/main" val="459312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D8BD707-D9CF-40AE-B4C6-C98DA3205C09}" type="datetimeFigureOut">
              <a:rPr lang="en-US" smtClean="0">
                <a:solidFill>
                  <a:srgbClr val="04617B">
                    <a:shade val="90000"/>
                  </a:srgbClr>
                </a:solidFill>
              </a:rPr>
              <a:pPr/>
              <a:t>4/12/2020</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29744250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5.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5.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9.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5.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5.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5.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5.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5.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5.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5.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5.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5.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4" name="IMG_20200408_174624_56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04800"/>
            <a:ext cx="9144000" cy="5592763"/>
          </a:xfrm>
          <a:prstGeom prst="rect">
            <a:avLst/>
          </a:prstGeom>
        </p:spPr>
      </p:pic>
    </p:spTree>
    <p:extLst>
      <p:ext uri="{BB962C8B-B14F-4D97-AF65-F5344CB8AC3E}">
        <p14:creationId xmlns:p14="http://schemas.microsoft.com/office/powerpoint/2010/main" val="3572266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b="1" dirty="0" smtClean="0">
                <a:solidFill>
                  <a:srgbClr val="FF0000"/>
                </a:solidFill>
              </a:rPr>
              <a:t>رفتار تولید کننده</a:t>
            </a:r>
            <a:endParaRPr lang="en-US" b="1" dirty="0">
              <a:solidFill>
                <a:srgbClr val="FF0000"/>
              </a:solidFill>
            </a:endParaRPr>
          </a:p>
        </p:txBody>
      </p:sp>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85800"/>
            <a:ext cx="114617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75711455"/>
      </p:ext>
    </p:extLst>
  </p:cSld>
  <p:clrMapOvr>
    <a:masterClrMapping/>
  </p:clrMapOvr>
  <mc:AlternateContent xmlns:mc="http://schemas.openxmlformats.org/markup-compatibility/2006" xmlns:p14="http://schemas.microsoft.com/office/powerpoint/2010/main">
    <mc:Choice Requires="p14">
      <p:transition spd="slow" p14:dur="2000" advTm="3063"/>
    </mc:Choice>
    <mc:Fallback xmlns="">
      <p:transition spd="slow" advTm="3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تولید کنندگان</a:t>
            </a:r>
            <a:endParaRPr lang="en-US" dirty="0"/>
          </a:p>
        </p:txBody>
      </p:sp>
      <p:sp>
        <p:nvSpPr>
          <p:cNvPr id="3" name="Content Placeholder 2"/>
          <p:cNvSpPr>
            <a:spLocks noGrp="1"/>
          </p:cNvSpPr>
          <p:nvPr>
            <p:ph idx="1"/>
          </p:nvPr>
        </p:nvSpPr>
        <p:spPr/>
        <p:txBody>
          <a:bodyPr>
            <a:normAutofit/>
          </a:bodyPr>
          <a:lstStyle/>
          <a:p>
            <a:pPr lvl="0" algn="just" rtl="1" fontAlgn="base">
              <a:spcAft>
                <a:spcPct val="0"/>
              </a:spcAft>
              <a:buClr>
                <a:srgbClr val="EEC85E"/>
              </a:buClr>
              <a:buSzPct val="70000"/>
              <a:buFont typeface="Wingdings" pitchFamily="2" charset="2"/>
              <a:buChar char="u"/>
            </a:pPr>
            <a:endParaRPr lang="fa-IR" altLang="en-US" kern="0" dirty="0">
              <a:solidFill>
                <a:schemeClr val="bg2">
                  <a:lumMod val="10000"/>
                </a:schemeClr>
              </a:solidFill>
              <a:effectLst>
                <a:outerShdw blurRad="38100" dist="38100" dir="2700000" algn="tl">
                  <a:srgbClr val="000000"/>
                </a:outerShdw>
              </a:effectLst>
              <a:latin typeface="Verdana"/>
            </a:endParaRPr>
          </a:p>
          <a:p>
            <a:pPr lvl="0" algn="just" rtl="1" fontAlgn="base">
              <a:spcAft>
                <a:spcPct val="0"/>
              </a:spcAft>
              <a:buClr>
                <a:srgbClr val="EEC85E"/>
              </a:buClr>
              <a:buSzPct val="70000"/>
              <a:buFont typeface="Wingdings" pitchFamily="2" charset="2"/>
              <a:buChar char="u"/>
            </a:pPr>
            <a:endParaRPr lang="fa-IR" altLang="en-US" kern="0" dirty="0" smtClean="0">
              <a:solidFill>
                <a:schemeClr val="bg2">
                  <a:lumMod val="10000"/>
                </a:schemeClr>
              </a:solidFill>
              <a:effectLst>
                <a:outerShdw blurRad="38100" dist="38100" dir="2700000" algn="tl">
                  <a:srgbClr val="000000"/>
                </a:outerShdw>
              </a:effectLst>
              <a:latin typeface="Verdana"/>
            </a:endParaRPr>
          </a:p>
          <a:p>
            <a:pPr lvl="0" algn="just" rtl="1" fontAlgn="base">
              <a:spcAft>
                <a:spcPct val="0"/>
              </a:spcAft>
              <a:buClr>
                <a:srgbClr val="EEC85E"/>
              </a:buClr>
              <a:buSzPct val="70000"/>
              <a:buFont typeface="Wingdings" pitchFamily="2" charset="2"/>
              <a:buChar char="u"/>
            </a:pPr>
            <a:endParaRPr lang="fa-IR" altLang="en-US" kern="0" dirty="0">
              <a:solidFill>
                <a:schemeClr val="bg2">
                  <a:lumMod val="10000"/>
                </a:schemeClr>
              </a:solidFill>
              <a:effectLst>
                <a:outerShdw blurRad="38100" dist="38100" dir="2700000" algn="tl">
                  <a:srgbClr val="000000"/>
                </a:outerShdw>
              </a:effectLst>
              <a:latin typeface="Verdana"/>
            </a:endParaRPr>
          </a:p>
          <a:p>
            <a:pPr lvl="0" algn="just" rtl="1" fontAlgn="base">
              <a:spcAft>
                <a:spcPct val="0"/>
              </a:spcAft>
              <a:buClr>
                <a:srgbClr val="EEC85E"/>
              </a:buClr>
              <a:buSzPct val="70000"/>
              <a:buNone/>
            </a:pPr>
            <a:r>
              <a:rPr lang="fa-IR" altLang="en-US" sz="3200" kern="0" dirty="0" smtClean="0">
                <a:effectLst>
                  <a:outerShdw blurRad="38100" dist="38100" dir="2700000" algn="tl">
                    <a:srgbClr val="000000"/>
                  </a:outerShdw>
                </a:effectLst>
                <a:latin typeface="Verdana"/>
              </a:rPr>
              <a:t>بنگاه </a:t>
            </a:r>
            <a:r>
              <a:rPr lang="fa-IR" altLang="en-US" sz="3200" kern="0" dirty="0">
                <a:effectLst>
                  <a:outerShdw blurRad="38100" dist="38100" dir="2700000" algn="tl">
                    <a:srgbClr val="000000"/>
                  </a:outerShdw>
                </a:effectLst>
                <a:latin typeface="Verdana"/>
              </a:rPr>
              <a:t>های تولیدی:  که خود به دو بخش تقسیم میشوند: انتفاعی که بدنبال کسب حداکثر سود میباشند و غیرانتفاعی که بدنبال کسب حداکثر سود </a:t>
            </a:r>
            <a:r>
              <a:rPr lang="fa-IR" altLang="en-US" sz="3200" kern="0" dirty="0" smtClean="0">
                <a:effectLst>
                  <a:outerShdw blurRad="38100" dist="38100" dir="2700000" algn="tl">
                    <a:srgbClr val="000000"/>
                  </a:outerShdw>
                </a:effectLst>
                <a:latin typeface="Verdana"/>
              </a:rPr>
              <a:t>نمی باشند </a:t>
            </a:r>
            <a:r>
              <a:rPr lang="fa-IR" altLang="en-US" sz="3200" kern="0" dirty="0">
                <a:effectLst>
                  <a:outerShdw blurRad="38100" dist="38100" dir="2700000" algn="tl">
                    <a:srgbClr val="000000"/>
                  </a:outerShdw>
                </a:effectLst>
                <a:latin typeface="Verdana"/>
              </a:rPr>
              <a:t>همانند دانشگاه ( تولید و پرورش علم و مهارت)  </a:t>
            </a:r>
          </a:p>
        </p:txBody>
      </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3400"/>
            <a:ext cx="114617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89560241"/>
      </p:ext>
    </p:extLst>
  </p:cSld>
  <p:clrMapOvr>
    <a:masterClrMapping/>
  </p:clrMapOvr>
  <mc:AlternateContent xmlns:mc="http://schemas.openxmlformats.org/markup-compatibility/2006" xmlns:p14="http://schemas.microsoft.com/office/powerpoint/2010/main">
    <mc:Choice Requires="p14">
      <p:transition spd="slow" p14:dur="2000" advTm="24790"/>
    </mc:Choice>
    <mc:Fallback xmlns="">
      <p:transition spd="slow" advTm="24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b="1" dirty="0" smtClean="0"/>
              <a:t>تابع تولید</a:t>
            </a:r>
            <a:endParaRPr lang="en-US" b="1" dirty="0"/>
          </a:p>
        </p:txBody>
      </p:sp>
      <p:sp>
        <p:nvSpPr>
          <p:cNvPr id="3" name="Content Placeholder 2"/>
          <p:cNvSpPr>
            <a:spLocks noGrp="1"/>
          </p:cNvSpPr>
          <p:nvPr>
            <p:ph idx="1"/>
          </p:nvPr>
        </p:nvSpPr>
        <p:spPr/>
        <p:txBody>
          <a:bodyPr>
            <a:normAutofit lnSpcReduction="10000"/>
          </a:bodyPr>
          <a:lstStyle/>
          <a:p>
            <a:pPr lvl="0" algn="just" rtl="1" fontAlgn="base">
              <a:spcAft>
                <a:spcPct val="0"/>
              </a:spcAft>
              <a:buClr>
                <a:srgbClr val="EEC85E"/>
              </a:buClr>
              <a:buSzPct val="70000"/>
              <a:buFont typeface="Wingdings" pitchFamily="2" charset="2"/>
              <a:buChar char="u"/>
            </a:pPr>
            <a:r>
              <a:rPr lang="fa-IR" altLang="en-US" sz="4000" kern="0" dirty="0">
                <a:solidFill>
                  <a:schemeClr val="bg2">
                    <a:lumMod val="10000"/>
                  </a:schemeClr>
                </a:solidFill>
                <a:effectLst>
                  <a:outerShdw blurRad="38100" dist="38100" dir="2700000" algn="tl">
                    <a:srgbClr val="000000"/>
                  </a:outerShdw>
                </a:effectLst>
                <a:latin typeface="Verdana"/>
              </a:rPr>
              <a:t>تعریف تولید :</a:t>
            </a:r>
            <a:r>
              <a:rPr lang="fa-IR" altLang="en-US" kern="0" dirty="0">
                <a:solidFill>
                  <a:schemeClr val="bg2">
                    <a:lumMod val="10000"/>
                  </a:schemeClr>
                </a:solidFill>
                <a:effectLst>
                  <a:outerShdw blurRad="38100" dist="38100" dir="2700000" algn="tl">
                    <a:srgbClr val="000000"/>
                  </a:outerShdw>
                </a:effectLst>
                <a:latin typeface="Verdana"/>
              </a:rPr>
              <a:t> </a:t>
            </a:r>
          </a:p>
          <a:p>
            <a:pPr lvl="0" algn="just" rtl="1" fontAlgn="base">
              <a:spcAft>
                <a:spcPct val="0"/>
              </a:spcAft>
              <a:buClr>
                <a:srgbClr val="EEC85E"/>
              </a:buClr>
              <a:buSzPct val="70000"/>
              <a:buNone/>
            </a:pPr>
            <a:r>
              <a:rPr lang="fa-IR" altLang="en-US" kern="0" dirty="0">
                <a:solidFill>
                  <a:schemeClr val="bg2">
                    <a:lumMod val="10000"/>
                  </a:schemeClr>
                </a:solidFill>
                <a:effectLst>
                  <a:outerShdw blurRad="38100" dist="38100" dir="2700000" algn="tl">
                    <a:srgbClr val="000000"/>
                  </a:outerShdw>
                </a:effectLst>
                <a:latin typeface="Verdana"/>
              </a:rPr>
              <a:t>جریان تبدیل نهاده ها یا عوامل تولید را به </a:t>
            </a:r>
            <a:r>
              <a:rPr lang="fa-IR" altLang="en-US" kern="0" dirty="0" smtClean="0">
                <a:solidFill>
                  <a:schemeClr val="bg2">
                    <a:lumMod val="10000"/>
                  </a:schemeClr>
                </a:solidFill>
                <a:effectLst>
                  <a:outerShdw blurRad="38100" dist="38100" dir="2700000" algn="tl">
                    <a:srgbClr val="000000"/>
                  </a:outerShdw>
                </a:effectLst>
                <a:latin typeface="Verdana"/>
              </a:rPr>
              <a:t>محصولات</a:t>
            </a:r>
            <a:r>
              <a:rPr lang="fa-IR" altLang="en-US" kern="0" dirty="0">
                <a:solidFill>
                  <a:schemeClr val="bg2">
                    <a:lumMod val="10000"/>
                  </a:schemeClr>
                </a:solidFill>
                <a:effectLst>
                  <a:outerShdw blurRad="38100" dist="38100" dir="2700000" algn="tl">
                    <a:srgbClr val="000000"/>
                  </a:outerShdw>
                </a:effectLst>
                <a:latin typeface="Verdana"/>
              </a:rPr>
              <a:t>، تولید گویند. </a:t>
            </a:r>
            <a:endParaRPr lang="fa-IR" altLang="en-US" kern="0" dirty="0" smtClean="0">
              <a:solidFill>
                <a:schemeClr val="bg2">
                  <a:lumMod val="10000"/>
                </a:schemeClr>
              </a:solidFill>
              <a:effectLst>
                <a:outerShdw blurRad="38100" dist="38100" dir="2700000" algn="tl">
                  <a:srgbClr val="000000"/>
                </a:outerShdw>
              </a:effectLst>
              <a:latin typeface="Verdana"/>
            </a:endParaRPr>
          </a:p>
          <a:p>
            <a:pPr lvl="0" algn="just" rtl="1" fontAlgn="base">
              <a:spcAft>
                <a:spcPct val="0"/>
              </a:spcAft>
              <a:buClr>
                <a:srgbClr val="EEC85E"/>
              </a:buClr>
              <a:buSzPct val="70000"/>
              <a:buNone/>
            </a:pPr>
            <a:endParaRPr lang="fa-IR" altLang="en-US" kern="0" dirty="0">
              <a:solidFill>
                <a:schemeClr val="bg2">
                  <a:lumMod val="10000"/>
                </a:schemeClr>
              </a:solidFill>
              <a:effectLst>
                <a:outerShdw blurRad="38100" dist="38100" dir="2700000" algn="tl">
                  <a:srgbClr val="000000"/>
                </a:outerShdw>
              </a:effectLst>
              <a:latin typeface="Verdana"/>
            </a:endParaRPr>
          </a:p>
          <a:p>
            <a:pPr lvl="0" algn="just" rtl="1" fontAlgn="base">
              <a:spcAft>
                <a:spcPct val="0"/>
              </a:spcAft>
              <a:buClr>
                <a:srgbClr val="EEC85E"/>
              </a:buClr>
              <a:buSzPct val="70000"/>
              <a:buNone/>
            </a:pPr>
            <a:r>
              <a:rPr lang="fa-IR" altLang="en-US" kern="0" dirty="0" smtClean="0">
                <a:solidFill>
                  <a:schemeClr val="bg2">
                    <a:lumMod val="10000"/>
                  </a:schemeClr>
                </a:solidFill>
                <a:effectLst>
                  <a:outerShdw blurRad="38100" dist="38100" dir="2700000" algn="tl">
                    <a:srgbClr val="000000"/>
                  </a:outerShdw>
                </a:effectLst>
                <a:latin typeface="Verdana"/>
              </a:rPr>
              <a:t>رابطه ریاضی بین تولید و عوامل تولید را </a:t>
            </a:r>
            <a:r>
              <a:rPr lang="fa-IR" altLang="en-US" b="1" kern="0" dirty="0" smtClean="0">
                <a:solidFill>
                  <a:srgbClr val="FF0000"/>
                </a:solidFill>
                <a:effectLst>
                  <a:outerShdw blurRad="38100" dist="38100" dir="2700000" algn="tl">
                    <a:srgbClr val="000000"/>
                  </a:outerShdw>
                </a:effectLst>
                <a:latin typeface="Verdana"/>
              </a:rPr>
              <a:t>تابع تولید </a:t>
            </a:r>
            <a:r>
              <a:rPr lang="fa-IR" altLang="en-US" kern="0" dirty="0" smtClean="0">
                <a:solidFill>
                  <a:schemeClr val="bg2">
                    <a:lumMod val="10000"/>
                  </a:schemeClr>
                </a:solidFill>
                <a:effectLst>
                  <a:outerShdw blurRad="38100" dist="38100" dir="2700000" algn="tl">
                    <a:srgbClr val="000000"/>
                  </a:outerShdw>
                </a:effectLst>
                <a:latin typeface="Verdana"/>
              </a:rPr>
              <a:t>می گویند.</a:t>
            </a:r>
          </a:p>
          <a:p>
            <a:pPr lvl="0" algn="just" rtl="1" fontAlgn="base">
              <a:spcAft>
                <a:spcPct val="0"/>
              </a:spcAft>
              <a:buClr>
                <a:srgbClr val="EEC85E"/>
              </a:buClr>
              <a:buSzPct val="70000"/>
              <a:buNone/>
            </a:pPr>
            <a:endParaRPr lang="fa-IR" altLang="en-US" kern="0" dirty="0">
              <a:solidFill>
                <a:schemeClr val="bg2">
                  <a:lumMod val="10000"/>
                </a:schemeClr>
              </a:solidFill>
              <a:effectLst>
                <a:outerShdw blurRad="38100" dist="38100" dir="2700000" algn="tl">
                  <a:srgbClr val="000000"/>
                </a:outerShdw>
              </a:effectLst>
              <a:latin typeface="Verdana"/>
            </a:endParaRPr>
          </a:p>
          <a:p>
            <a:pPr marL="0" indent="0" algn="just" rtl="1">
              <a:buNone/>
            </a:pPr>
            <a:r>
              <a:rPr lang="fa-IR" sz="3600" dirty="0" smtClean="0">
                <a:solidFill>
                  <a:srgbClr val="FF0000"/>
                </a:solidFill>
                <a:cs typeface="B Nazanin" panose="00000400000000000000" pitchFamily="2" charset="-78"/>
              </a:rPr>
              <a:t>مقدار تولید=</a:t>
            </a:r>
            <a:r>
              <a:rPr lang="en-US" sz="3600" dirty="0" smtClean="0">
                <a:solidFill>
                  <a:srgbClr val="FF0000"/>
                </a:solidFill>
                <a:cs typeface="B Nazanin" panose="00000400000000000000" pitchFamily="2" charset="-78"/>
              </a:rPr>
              <a:t> </a:t>
            </a:r>
            <a:r>
              <a:rPr lang="fa-IR" sz="3600" dirty="0" smtClean="0">
                <a:solidFill>
                  <a:srgbClr val="FF0000"/>
                </a:solidFill>
                <a:cs typeface="B Nazanin" panose="00000400000000000000" pitchFamily="2" charset="-78"/>
              </a:rPr>
              <a:t>(عوامل تولید )</a:t>
            </a:r>
            <a:r>
              <a:rPr lang="en-US" sz="3600" dirty="0" smtClean="0">
                <a:solidFill>
                  <a:srgbClr val="FF0000"/>
                </a:solidFill>
                <a:cs typeface="B Nazanin" panose="00000400000000000000" pitchFamily="2" charset="-78"/>
              </a:rPr>
              <a:t> f</a:t>
            </a:r>
            <a:endParaRPr lang="fa-IR" sz="3600" dirty="0" smtClean="0">
              <a:solidFill>
                <a:srgbClr val="FF0000"/>
              </a:solidFill>
              <a:cs typeface="B Nazanin" panose="00000400000000000000" pitchFamily="2" charset="-78"/>
            </a:endParaRPr>
          </a:p>
          <a:p>
            <a:pPr marL="0" indent="0" algn="just" rtl="1">
              <a:buNone/>
            </a:pPr>
            <a:r>
              <a:rPr lang="fa-IR" sz="3600" dirty="0" smtClean="0">
                <a:solidFill>
                  <a:srgbClr val="FF0000"/>
                </a:solidFill>
                <a:cs typeface="B Nazanin" panose="00000400000000000000" pitchFamily="2" charset="-78"/>
              </a:rPr>
              <a:t>تغییر در عوامل تولید ، باعث تغییر در مقدار تولید می شود.</a:t>
            </a:r>
            <a:endParaRPr lang="en-US" sz="3600" dirty="0">
              <a:solidFill>
                <a:srgbClr val="FF0000"/>
              </a:solidFill>
              <a:cs typeface="B Nazanin" panose="00000400000000000000" pitchFamily="2" charset="-78"/>
            </a:endParaRPr>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57" y="1143000"/>
            <a:ext cx="114617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79132698"/>
      </p:ext>
    </p:extLst>
  </p:cSld>
  <p:clrMapOvr>
    <a:masterClrMapping/>
  </p:clrMapOvr>
  <mc:AlternateContent xmlns:mc="http://schemas.openxmlformats.org/markup-compatibility/2006" xmlns:p14="http://schemas.microsoft.com/office/powerpoint/2010/main">
    <mc:Choice Requires="p14">
      <p:transition spd="slow" p14:dur="2000" advTm="30036"/>
    </mc:Choice>
    <mc:Fallback xmlns="">
      <p:transition spd="slow" advTm="30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b="1" dirty="0" smtClean="0"/>
              <a:t>هزینه</a:t>
            </a:r>
            <a:endParaRPr lang="en-US" b="1" dirty="0"/>
          </a:p>
        </p:txBody>
      </p:sp>
      <p:sp>
        <p:nvSpPr>
          <p:cNvPr id="3" name="Content Placeholder 2"/>
          <p:cNvSpPr>
            <a:spLocks noGrp="1"/>
          </p:cNvSpPr>
          <p:nvPr>
            <p:ph idx="1"/>
          </p:nvPr>
        </p:nvSpPr>
        <p:spPr/>
        <p:txBody>
          <a:bodyPr>
            <a:normAutofit/>
          </a:bodyPr>
          <a:lstStyle/>
          <a:p>
            <a:pPr lvl="0" algn="just" rtl="1" fontAlgn="base">
              <a:spcAft>
                <a:spcPct val="0"/>
              </a:spcAft>
              <a:buClr>
                <a:srgbClr val="EEC85E"/>
              </a:buClr>
              <a:buSzPct val="70000"/>
              <a:buNone/>
            </a:pPr>
            <a:r>
              <a:rPr lang="fa-IR" altLang="en-US" sz="3600" kern="0" dirty="0">
                <a:solidFill>
                  <a:schemeClr val="bg2">
                    <a:lumMod val="10000"/>
                  </a:schemeClr>
                </a:solidFill>
                <a:effectLst>
                  <a:outerShdw blurRad="38100" dist="38100" dir="2700000" algn="tl">
                    <a:srgbClr val="000000"/>
                  </a:outerShdw>
                </a:effectLst>
                <a:latin typeface="Verdana"/>
              </a:rPr>
              <a:t>هزینه های یک تولید کننده را میتوان به دو بخش عمده تقسیم نمود:</a:t>
            </a:r>
          </a:p>
          <a:p>
            <a:pPr lvl="0" algn="just" rtl="1" fontAlgn="base">
              <a:spcAft>
                <a:spcPct val="0"/>
              </a:spcAft>
              <a:buClr>
                <a:srgbClr val="EEC85E"/>
              </a:buClr>
              <a:buSzPct val="70000"/>
              <a:buFont typeface="Wingdings" pitchFamily="2" charset="2"/>
              <a:buChar char="u"/>
            </a:pPr>
            <a:r>
              <a:rPr lang="fa-IR" altLang="en-US" sz="3600" kern="0" dirty="0">
                <a:solidFill>
                  <a:schemeClr val="bg2">
                    <a:lumMod val="10000"/>
                  </a:schemeClr>
                </a:solidFill>
                <a:effectLst>
                  <a:outerShdw blurRad="38100" dist="38100" dir="2700000" algn="tl">
                    <a:srgbClr val="000000"/>
                  </a:outerShdw>
                </a:effectLst>
                <a:latin typeface="Verdana"/>
              </a:rPr>
              <a:t> هزینه های آشکار: مخارجی هستند که عملا ً ازصندوق شرکت برای خرید و استفاده خدمات عوامل تولید پرداخت می شود مانند دستمزد کارگر، بهره وام واجاره ساختمان. </a:t>
            </a:r>
            <a:r>
              <a:rPr lang="fa-IR" altLang="en-US" sz="3600" kern="0" dirty="0" smtClean="0">
                <a:solidFill>
                  <a:schemeClr val="bg2">
                    <a:lumMod val="10000"/>
                  </a:schemeClr>
                </a:solidFill>
                <a:effectLst>
                  <a:outerShdw blurRad="38100" dist="38100" dir="2700000" algn="tl">
                    <a:srgbClr val="000000"/>
                  </a:outerShdw>
                </a:effectLst>
                <a:latin typeface="Verdana"/>
              </a:rPr>
              <a:t>هزینه های آشکار در دفاتر حسابداری ثبت می شوند.</a:t>
            </a:r>
            <a:endParaRPr lang="en-US" dirty="0"/>
          </a:p>
        </p:txBody>
      </p:sp>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09600"/>
            <a:ext cx="114617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53373552"/>
      </p:ext>
    </p:extLst>
  </p:cSld>
  <p:clrMapOvr>
    <a:masterClrMapping/>
  </p:clrMapOvr>
  <mc:AlternateContent xmlns:mc="http://schemas.openxmlformats.org/markup-compatibility/2006" xmlns:p14="http://schemas.microsoft.com/office/powerpoint/2010/main">
    <mc:Choice Requires="p14">
      <p:transition spd="slow" p14:dur="2000" advTm="34803"/>
    </mc:Choice>
    <mc:Fallback xmlns="">
      <p:transition spd="slow" advTm="34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lgn="just" rtl="1" fontAlgn="base">
              <a:spcAft>
                <a:spcPct val="0"/>
              </a:spcAft>
              <a:buClr>
                <a:srgbClr val="EEC85E"/>
              </a:buClr>
              <a:buSzPct val="70000"/>
              <a:buFont typeface="Wingdings" pitchFamily="2" charset="2"/>
              <a:buChar char="u"/>
            </a:pPr>
            <a:r>
              <a:rPr lang="fa-IR" altLang="en-US" sz="4000" kern="0" dirty="0">
                <a:solidFill>
                  <a:schemeClr val="bg2">
                    <a:lumMod val="10000"/>
                  </a:schemeClr>
                </a:solidFill>
                <a:effectLst>
                  <a:outerShdw blurRad="38100" dist="38100" dir="2700000" algn="tl">
                    <a:srgbClr val="000000"/>
                  </a:outerShdw>
                </a:effectLst>
                <a:latin typeface="Verdana"/>
              </a:rPr>
              <a:t>هزینه های پنهان : </a:t>
            </a:r>
            <a:r>
              <a:rPr lang="fa-IR" altLang="en-US" sz="4000" kern="0" dirty="0" smtClean="0">
                <a:solidFill>
                  <a:schemeClr val="bg2">
                    <a:lumMod val="10000"/>
                  </a:schemeClr>
                </a:solidFill>
                <a:effectLst>
                  <a:outerShdw blurRad="38100" dist="38100" dir="2700000" algn="tl">
                    <a:srgbClr val="000000"/>
                  </a:outerShdw>
                </a:effectLst>
                <a:latin typeface="Verdana"/>
              </a:rPr>
              <a:t>آن هزینه هایی هستند که در دفاتر حسابداری ثبت نمی شوند مثلا یک بنگاهی را در نظر بگیرید که مالک کارخانه است اگر این بنگاه مالک کارخانه نبود باید اجاره پرداخت میکرد بنابراین این یک نوع هزینه پنهان است که در واقعیت پرداخت نمی شود.</a:t>
            </a:r>
            <a:endParaRPr lang="en-US" altLang="en-US" sz="4000" kern="0" dirty="0">
              <a:solidFill>
                <a:schemeClr val="bg2">
                  <a:lumMod val="10000"/>
                </a:schemeClr>
              </a:solidFill>
              <a:effectLst>
                <a:outerShdw blurRad="38100" dist="38100" dir="2700000" algn="tl">
                  <a:srgbClr val="000000"/>
                </a:outerShdw>
              </a:effectLst>
              <a:latin typeface="Verdana"/>
              <a:cs typeface="Arial"/>
            </a:endParaRPr>
          </a:p>
          <a:p>
            <a:endParaRPr lang="en-US" dirty="0"/>
          </a:p>
        </p:txBody>
      </p:sp>
      <p:pic>
        <p:nvPicPr>
          <p:cNvPr id="286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09600"/>
            <a:ext cx="114617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67524708"/>
      </p:ext>
    </p:extLst>
  </p:cSld>
  <p:clrMapOvr>
    <a:masterClrMapping/>
  </p:clrMapOvr>
  <mc:AlternateContent xmlns:mc="http://schemas.openxmlformats.org/markup-compatibility/2006" xmlns:p14="http://schemas.microsoft.com/office/powerpoint/2010/main">
    <mc:Choice Requires="p14">
      <p:transition spd="slow" p14:dur="2000" advTm="42176"/>
    </mc:Choice>
    <mc:Fallback xmlns="">
      <p:transition spd="slow" advTm="42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smtClean="0"/>
              <a:t>انواع </a:t>
            </a:r>
            <a:r>
              <a:rPr lang="fa-IR" b="1" dirty="0" smtClean="0"/>
              <a:t>هزینه</a:t>
            </a:r>
            <a:endParaRPr lang="en-US" b="1" dirty="0"/>
          </a:p>
        </p:txBody>
      </p:sp>
      <p:sp>
        <p:nvSpPr>
          <p:cNvPr id="3" name="Content Placeholder 2"/>
          <p:cNvSpPr>
            <a:spLocks noGrp="1"/>
          </p:cNvSpPr>
          <p:nvPr>
            <p:ph idx="1"/>
          </p:nvPr>
        </p:nvSpPr>
        <p:spPr/>
        <p:txBody>
          <a:bodyPr>
            <a:normAutofit/>
          </a:bodyPr>
          <a:lstStyle/>
          <a:p>
            <a:pPr lvl="0" algn="just" rtl="1" fontAlgn="base">
              <a:spcAft>
                <a:spcPct val="0"/>
              </a:spcAft>
              <a:buClr>
                <a:srgbClr val="EEC85E"/>
              </a:buClr>
              <a:buSzPct val="70000"/>
              <a:buNone/>
            </a:pPr>
            <a:r>
              <a:rPr lang="fa-IR" altLang="en-US" sz="4000" kern="0" dirty="0">
                <a:solidFill>
                  <a:schemeClr val="bg2">
                    <a:lumMod val="10000"/>
                  </a:schemeClr>
                </a:solidFill>
                <a:effectLst>
                  <a:outerShdw blurRad="38100" dist="38100" dir="2700000" algn="tl">
                    <a:srgbClr val="000000"/>
                  </a:outerShdw>
                </a:effectLst>
                <a:latin typeface="Verdana"/>
              </a:rPr>
              <a:t> کل هزینه ثابت (</a:t>
            </a:r>
            <a:r>
              <a:rPr lang="en-US" altLang="en-US" sz="4000" kern="0" dirty="0">
                <a:solidFill>
                  <a:schemeClr val="bg2">
                    <a:lumMod val="10000"/>
                  </a:schemeClr>
                </a:solidFill>
                <a:effectLst>
                  <a:outerShdw blurRad="38100" dist="38100" dir="2700000" algn="tl">
                    <a:srgbClr val="000000"/>
                  </a:outerShdw>
                </a:effectLst>
                <a:latin typeface="Verdana"/>
                <a:cs typeface="Arial"/>
              </a:rPr>
              <a:t>TFC</a:t>
            </a:r>
            <a:r>
              <a:rPr lang="fa-IR" altLang="en-US" sz="4000" kern="0" dirty="0">
                <a:solidFill>
                  <a:schemeClr val="bg2">
                    <a:lumMod val="10000"/>
                  </a:schemeClr>
                </a:solidFill>
                <a:effectLst>
                  <a:outerShdw blurRad="38100" dist="38100" dir="2700000" algn="tl">
                    <a:srgbClr val="000000"/>
                  </a:outerShdw>
                </a:effectLst>
                <a:latin typeface="Verdana"/>
              </a:rPr>
              <a:t>) : هزینه ای که شرکت برای نهاده های ثابت متحمل می شود و ربطی به سطح تولید ندارد مانند اجاره ساختمان. به عبارت دیگر، تولید باشد یا نباشد، کم باشد یا زیاد باشد، این هزینه ها وجود دارند. </a:t>
            </a:r>
          </a:p>
          <a:p>
            <a:endParaRPr lang="en-US" dirty="0"/>
          </a:p>
        </p:txBody>
      </p:sp>
      <p:pic>
        <p:nvPicPr>
          <p:cNvPr id="307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09600"/>
            <a:ext cx="114617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15187328"/>
      </p:ext>
    </p:extLst>
  </p:cSld>
  <p:clrMapOvr>
    <a:masterClrMapping/>
  </p:clrMapOvr>
  <mc:AlternateContent xmlns:mc="http://schemas.openxmlformats.org/markup-compatibility/2006" xmlns:p14="http://schemas.microsoft.com/office/powerpoint/2010/main">
    <mc:Choice Requires="p14">
      <p:transition spd="slow" p14:dur="2000" advTm="21512"/>
    </mc:Choice>
    <mc:Fallback xmlns="">
      <p:transition spd="slow" advTm="21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lgn="just" rtl="1" fontAlgn="base">
              <a:spcAft>
                <a:spcPct val="0"/>
              </a:spcAft>
              <a:buClr>
                <a:srgbClr val="EEC85E"/>
              </a:buClr>
              <a:buSzPct val="70000"/>
              <a:buFont typeface="Wingdings" pitchFamily="2" charset="2"/>
              <a:buChar char="u"/>
            </a:pPr>
            <a:r>
              <a:rPr lang="fa-IR" altLang="en-US" sz="3600" kern="0" dirty="0">
                <a:solidFill>
                  <a:schemeClr val="bg2">
                    <a:lumMod val="10000"/>
                  </a:schemeClr>
                </a:solidFill>
                <a:effectLst>
                  <a:outerShdw blurRad="38100" dist="38100" dir="2700000" algn="tl">
                    <a:srgbClr val="000000"/>
                  </a:outerShdw>
                </a:effectLst>
                <a:latin typeface="Verdana"/>
              </a:rPr>
              <a:t>کل هزینه متغیر (</a:t>
            </a:r>
            <a:r>
              <a:rPr lang="en-US" altLang="en-US" sz="3600" kern="0" dirty="0">
                <a:solidFill>
                  <a:schemeClr val="bg2">
                    <a:lumMod val="10000"/>
                  </a:schemeClr>
                </a:solidFill>
                <a:effectLst>
                  <a:outerShdw blurRad="38100" dist="38100" dir="2700000" algn="tl">
                    <a:srgbClr val="000000"/>
                  </a:outerShdw>
                </a:effectLst>
                <a:latin typeface="Verdana"/>
                <a:cs typeface="Arial"/>
              </a:rPr>
              <a:t>TVC</a:t>
            </a:r>
            <a:r>
              <a:rPr lang="fa-IR" altLang="en-US" sz="3600" kern="0" dirty="0">
                <a:solidFill>
                  <a:schemeClr val="bg2">
                    <a:lumMod val="10000"/>
                  </a:schemeClr>
                </a:solidFill>
                <a:effectLst>
                  <a:outerShdw blurRad="38100" dist="38100" dir="2700000" algn="tl">
                    <a:srgbClr val="000000"/>
                  </a:outerShdw>
                </a:effectLst>
                <a:latin typeface="Verdana"/>
              </a:rPr>
              <a:t>) : هزینه ای که شرکت برای به کارگیری نهاده های متغیر متحمل می شود و کاملا ً در ارتباط با سطح تولید می باشد مانند هزینه مواد خام واولیه. به عبارت دیگر، اگر تولید نباشد، این هزینه هم وجود نخواهد داشت و با افزایش تولید، افزایش خواهد یافت.  </a:t>
            </a:r>
          </a:p>
          <a:p>
            <a:endParaRPr lang="en-US" dirty="0"/>
          </a:p>
        </p:txBody>
      </p:sp>
      <p:pic>
        <p:nvPicPr>
          <p:cNvPr id="317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86" y="685800"/>
            <a:ext cx="114617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79736901"/>
      </p:ext>
    </p:extLst>
  </p:cSld>
  <p:clrMapOvr>
    <a:masterClrMapping/>
  </p:clrMapOvr>
  <mc:AlternateContent xmlns:mc="http://schemas.openxmlformats.org/markup-compatibility/2006" xmlns:p14="http://schemas.microsoft.com/office/powerpoint/2010/main">
    <mc:Choice Requires="p14">
      <p:transition spd="slow" p14:dur="2000" advTm="17869"/>
    </mc:Choice>
    <mc:Fallback xmlns="">
      <p:transition spd="slow" advTm="17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b="1" dirty="0" smtClean="0"/>
              <a:t>هزینه</a:t>
            </a:r>
            <a:r>
              <a:rPr lang="fa-IR" dirty="0" smtClean="0"/>
              <a:t> کل(</a:t>
            </a:r>
            <a:r>
              <a:rPr lang="en-US" dirty="0" smtClean="0"/>
              <a:t>TC</a:t>
            </a:r>
            <a:r>
              <a:rPr lang="fa-IR" dirty="0" smtClean="0"/>
              <a:t>)</a:t>
            </a:r>
            <a:endParaRPr lang="en-US" dirty="0"/>
          </a:p>
        </p:txBody>
      </p:sp>
      <p:sp>
        <p:nvSpPr>
          <p:cNvPr id="3" name="Content Placeholder 2"/>
          <p:cNvSpPr>
            <a:spLocks noGrp="1"/>
          </p:cNvSpPr>
          <p:nvPr>
            <p:ph idx="1"/>
          </p:nvPr>
        </p:nvSpPr>
        <p:spPr>
          <a:xfrm>
            <a:off x="457200" y="3352799"/>
            <a:ext cx="8229600" cy="2743201"/>
          </a:xfrm>
        </p:spPr>
        <p:txBody>
          <a:bodyPr>
            <a:normAutofit/>
          </a:bodyPr>
          <a:lstStyle/>
          <a:p>
            <a:pPr algn="ctr" rtl="1"/>
            <a:endParaRPr lang="fa-IR" dirty="0" smtClean="0"/>
          </a:p>
          <a:p>
            <a:pPr algn="ctr" rtl="1"/>
            <a:r>
              <a:rPr lang="fa-IR" sz="3600" b="1" dirty="0" smtClean="0"/>
              <a:t>هزینه کل =هزینه های ثابت + هزینه های متغیر</a:t>
            </a:r>
            <a:endParaRPr lang="en-US" sz="3600" b="1" dirty="0"/>
          </a:p>
        </p:txBody>
      </p:sp>
      <p:pic>
        <p:nvPicPr>
          <p:cNvPr id="327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90600"/>
            <a:ext cx="114617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382707"/>
      </p:ext>
    </p:extLst>
  </p:cSld>
  <p:clrMapOvr>
    <a:masterClrMapping/>
  </p:clrMapOvr>
  <mc:AlternateContent xmlns:mc="http://schemas.openxmlformats.org/markup-compatibility/2006" xmlns:p14="http://schemas.microsoft.com/office/powerpoint/2010/main">
    <mc:Choice Requires="p14">
      <p:transition spd="slow" p14:dur="2000" advTm="16976"/>
    </mc:Choice>
    <mc:Fallback xmlns="">
      <p:transition spd="slow" advTm="16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6000" b="1" dirty="0" smtClean="0"/>
              <a:t>سود</a:t>
            </a:r>
            <a:endParaRPr lang="en-US" sz="6000" b="1" dirty="0"/>
          </a:p>
        </p:txBody>
      </p:sp>
      <p:sp>
        <p:nvSpPr>
          <p:cNvPr id="3" name="Content Placeholder 2"/>
          <p:cNvSpPr>
            <a:spLocks noGrp="1"/>
          </p:cNvSpPr>
          <p:nvPr>
            <p:ph idx="1"/>
          </p:nvPr>
        </p:nvSpPr>
        <p:spPr/>
        <p:txBody>
          <a:bodyPr/>
          <a:lstStyle/>
          <a:p>
            <a:pPr lvl="0" algn="just" rtl="1" fontAlgn="base">
              <a:spcAft>
                <a:spcPct val="0"/>
              </a:spcAft>
              <a:buClr>
                <a:srgbClr val="EEC85E"/>
              </a:buClr>
              <a:buSzPct val="70000"/>
              <a:buFont typeface="Wingdings" pitchFamily="2" charset="2"/>
              <a:buChar char="u"/>
            </a:pPr>
            <a:endParaRPr lang="fa-IR" altLang="en-US" sz="3600" kern="0" dirty="0">
              <a:solidFill>
                <a:srgbClr val="FFFF99"/>
              </a:solidFill>
              <a:effectLst>
                <a:outerShdw blurRad="38100" dist="38100" dir="2700000" algn="tl">
                  <a:srgbClr val="000000"/>
                </a:outerShdw>
              </a:effectLst>
              <a:latin typeface="Verdana"/>
            </a:endParaRPr>
          </a:p>
          <a:p>
            <a:pPr lvl="0" algn="just" fontAlgn="base">
              <a:spcAft>
                <a:spcPct val="0"/>
              </a:spcAft>
              <a:buClr>
                <a:srgbClr val="EEC85E"/>
              </a:buClr>
              <a:buSzPct val="70000"/>
              <a:buFont typeface="Wingdings" pitchFamily="2" charset="2"/>
              <a:buChar char="u"/>
            </a:pPr>
            <a:r>
              <a:rPr lang="fa-IR" altLang="en-US" sz="3600" kern="0" dirty="0" smtClean="0">
                <a:solidFill>
                  <a:schemeClr val="bg2">
                    <a:lumMod val="10000"/>
                  </a:schemeClr>
                </a:solidFill>
                <a:effectLst>
                  <a:outerShdw blurRad="38100" dist="38100" dir="2700000" algn="tl">
                    <a:srgbClr val="000000"/>
                  </a:outerShdw>
                </a:effectLst>
                <a:latin typeface="Verdana"/>
              </a:rPr>
              <a:t>هزینه </a:t>
            </a:r>
            <a:r>
              <a:rPr lang="fa-IR" altLang="en-US" sz="3600" kern="0" dirty="0">
                <a:solidFill>
                  <a:schemeClr val="bg2">
                    <a:lumMod val="10000"/>
                  </a:schemeClr>
                </a:solidFill>
                <a:effectLst>
                  <a:outerShdw blurRad="38100" dist="38100" dir="2700000" algn="tl">
                    <a:srgbClr val="000000"/>
                  </a:outerShdw>
                </a:effectLst>
                <a:latin typeface="Verdana"/>
              </a:rPr>
              <a:t>–  درآمد = سود</a:t>
            </a:r>
          </a:p>
          <a:p>
            <a:pPr lvl="0" algn="just" fontAlgn="base">
              <a:spcAft>
                <a:spcPct val="0"/>
              </a:spcAft>
              <a:buClr>
                <a:srgbClr val="EEC85E"/>
              </a:buClr>
              <a:buSzPct val="70000"/>
              <a:buFont typeface="Wingdings" pitchFamily="2" charset="2"/>
              <a:buChar char="u"/>
            </a:pPr>
            <a:r>
              <a:rPr lang="fa-IR" altLang="en-US" kern="0" dirty="0">
                <a:solidFill>
                  <a:schemeClr val="bg2">
                    <a:lumMod val="10000"/>
                  </a:schemeClr>
                </a:solidFill>
                <a:effectLst>
                  <a:outerShdw blurRad="38100" dist="38100" dir="2700000" algn="tl">
                    <a:srgbClr val="000000"/>
                  </a:outerShdw>
                </a:effectLst>
                <a:latin typeface="Verdana"/>
              </a:rPr>
              <a:t>( هزینه های پنهان + هزینه های آشکار )</a:t>
            </a:r>
            <a:r>
              <a:rPr lang="fa-IR" altLang="en-US" kern="0" dirty="0" smtClean="0">
                <a:solidFill>
                  <a:schemeClr val="bg2">
                    <a:lumMod val="10000"/>
                  </a:schemeClr>
                </a:solidFill>
                <a:effectLst>
                  <a:outerShdw blurRad="38100" dist="38100" dir="2700000" algn="tl">
                    <a:srgbClr val="000000"/>
                  </a:outerShdw>
                </a:effectLst>
                <a:latin typeface="Verdana"/>
              </a:rPr>
              <a:t> </a:t>
            </a:r>
            <a:r>
              <a:rPr lang="fa-IR" altLang="en-US" kern="0" dirty="0">
                <a:solidFill>
                  <a:schemeClr val="bg2">
                    <a:lumMod val="10000"/>
                  </a:schemeClr>
                </a:solidFill>
                <a:effectLst>
                  <a:outerShdw blurRad="38100" dist="38100" dir="2700000" algn="tl">
                    <a:srgbClr val="000000"/>
                  </a:outerShdw>
                </a:effectLst>
                <a:latin typeface="Verdana"/>
              </a:rPr>
              <a:t>–  </a:t>
            </a:r>
            <a:r>
              <a:rPr lang="fa-IR" altLang="en-US" kern="0" dirty="0" smtClean="0">
                <a:solidFill>
                  <a:schemeClr val="bg2">
                    <a:lumMod val="10000"/>
                  </a:schemeClr>
                </a:solidFill>
                <a:effectLst>
                  <a:outerShdw blurRad="38100" dist="38100" dir="2700000" algn="tl">
                    <a:srgbClr val="000000"/>
                  </a:outerShdw>
                </a:effectLst>
                <a:latin typeface="Verdana"/>
              </a:rPr>
              <a:t>درآمد =سود</a:t>
            </a:r>
            <a:endParaRPr lang="en-US" sz="2800" dirty="0"/>
          </a:p>
        </p:txBody>
      </p:sp>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85800"/>
            <a:ext cx="114617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69041072"/>
      </p:ext>
    </p:extLst>
  </p:cSld>
  <p:clrMapOvr>
    <a:masterClrMapping/>
  </p:clrMapOvr>
  <mc:AlternateContent xmlns:mc="http://schemas.openxmlformats.org/markup-compatibility/2006" xmlns:p14="http://schemas.microsoft.com/office/powerpoint/2010/main">
    <mc:Choice Requires="p14">
      <p:transition spd="slow" p14:dur="2000" advTm="21478"/>
    </mc:Choice>
    <mc:Fallback xmlns="">
      <p:transition spd="slow" advTm="21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14400"/>
          </a:xfrm>
        </p:spPr>
        <p:txBody>
          <a:bodyPr/>
          <a:lstStyle/>
          <a:p>
            <a:pPr algn="ctr" rtl="1"/>
            <a:r>
              <a:rPr lang="fa-IR" b="1" dirty="0">
                <a:solidFill>
                  <a:srgbClr val="04617B"/>
                </a:solidFill>
              </a:rPr>
              <a:t>خلاصه ای از </a:t>
            </a:r>
            <a:r>
              <a:rPr lang="fa-IR" b="1" dirty="0" smtClean="0">
                <a:solidFill>
                  <a:srgbClr val="04617B"/>
                </a:solidFill>
              </a:rPr>
              <a:t>جلسه5</a:t>
            </a:r>
            <a:endParaRPr lang="en-US" dirty="0"/>
          </a:p>
        </p:txBody>
      </p:sp>
      <p:sp>
        <p:nvSpPr>
          <p:cNvPr id="3" name="Content Placeholder 2"/>
          <p:cNvSpPr>
            <a:spLocks noGrp="1"/>
          </p:cNvSpPr>
          <p:nvPr>
            <p:ph idx="1"/>
          </p:nvPr>
        </p:nvSpPr>
        <p:spPr/>
        <p:txBody>
          <a:bodyPr>
            <a:normAutofit fontScale="92500"/>
          </a:bodyPr>
          <a:lstStyle/>
          <a:p>
            <a:pPr lvl="0" algn="just" rtl="1">
              <a:buClr>
                <a:srgbClr val="0BD0D9"/>
              </a:buClr>
            </a:pPr>
            <a:r>
              <a:rPr lang="fa-IR" sz="3200" b="1" dirty="0" smtClean="0">
                <a:solidFill>
                  <a:srgbClr val="FF0000"/>
                </a:solidFill>
                <a:cs typeface="B Nazanin" panose="00000400000000000000" pitchFamily="2" charset="-78"/>
              </a:rPr>
              <a:t>رفتار </a:t>
            </a:r>
            <a:r>
              <a:rPr lang="fa-IR" sz="3200" b="1" dirty="0">
                <a:solidFill>
                  <a:srgbClr val="FF0000"/>
                </a:solidFill>
                <a:cs typeface="B Nazanin" panose="00000400000000000000" pitchFamily="2" charset="-78"/>
              </a:rPr>
              <a:t>مصرف کننده بر پایه فرض عقلانیت قرار دارد و مصرف کنننده با توجه به درآمد خود ، سبد کالایی را انتخاب میکند که بیشترین مطلوبیت را به دست آورد</a:t>
            </a:r>
            <a:r>
              <a:rPr lang="fa-IR" sz="3200" b="1" dirty="0" smtClean="0">
                <a:solidFill>
                  <a:srgbClr val="FF0000"/>
                </a:solidFill>
                <a:cs typeface="B Nazanin" panose="00000400000000000000" pitchFamily="2" charset="-78"/>
              </a:rPr>
              <a:t>.</a:t>
            </a:r>
          </a:p>
          <a:p>
            <a:pPr lvl="0" algn="just" rtl="1">
              <a:buClr>
                <a:srgbClr val="0BD0D9"/>
              </a:buClr>
            </a:pPr>
            <a:endParaRPr lang="fa-IR" sz="3200" b="1" dirty="0">
              <a:solidFill>
                <a:srgbClr val="FF0000"/>
              </a:solidFill>
              <a:cs typeface="B Nazanin" panose="00000400000000000000" pitchFamily="2" charset="-78"/>
            </a:endParaRPr>
          </a:p>
          <a:p>
            <a:pPr lvl="0" algn="just" rtl="1">
              <a:buClr>
                <a:srgbClr val="0BD0D9"/>
              </a:buClr>
            </a:pPr>
            <a:r>
              <a:rPr lang="fa-IR" sz="3200" b="1" dirty="0" smtClean="0">
                <a:solidFill>
                  <a:srgbClr val="FF0000"/>
                </a:solidFill>
                <a:cs typeface="B Nazanin" panose="00000400000000000000" pitchFamily="2" charset="-78"/>
              </a:rPr>
              <a:t>تولید </a:t>
            </a:r>
            <a:r>
              <a:rPr lang="fa-IR" sz="3200" b="1" dirty="0">
                <a:solidFill>
                  <a:srgbClr val="FF0000"/>
                </a:solidFill>
                <a:cs typeface="B Nazanin" panose="00000400000000000000" pitchFamily="2" charset="-78"/>
              </a:rPr>
              <a:t>تابعی از عوامل تولید است</a:t>
            </a:r>
            <a:r>
              <a:rPr lang="fa-IR" sz="3200" b="1" dirty="0" smtClean="0">
                <a:solidFill>
                  <a:srgbClr val="FF0000"/>
                </a:solidFill>
                <a:cs typeface="B Nazanin" panose="00000400000000000000" pitchFamily="2" charset="-78"/>
              </a:rPr>
              <a:t>.</a:t>
            </a:r>
          </a:p>
          <a:p>
            <a:pPr lvl="0" algn="just" rtl="1">
              <a:buClr>
                <a:srgbClr val="0BD0D9"/>
              </a:buClr>
            </a:pPr>
            <a:endParaRPr lang="fa-IR" sz="3200" b="1" dirty="0" smtClean="0">
              <a:solidFill>
                <a:srgbClr val="FF0000"/>
              </a:solidFill>
              <a:cs typeface="B Nazanin" panose="00000400000000000000" pitchFamily="2" charset="-78"/>
            </a:endParaRPr>
          </a:p>
          <a:p>
            <a:pPr lvl="0" algn="just" rtl="1">
              <a:buClr>
                <a:srgbClr val="0BD0D9"/>
              </a:buClr>
            </a:pPr>
            <a:r>
              <a:rPr lang="fa-IR" sz="3200" b="1" dirty="0">
                <a:solidFill>
                  <a:srgbClr val="FF0000"/>
                </a:solidFill>
                <a:cs typeface="B Nazanin" panose="00000400000000000000" pitchFamily="2" charset="-78"/>
              </a:rPr>
              <a:t>هزینه ها دونوع هستند، آشکار و </a:t>
            </a:r>
            <a:r>
              <a:rPr lang="fa-IR" sz="3200" b="1" dirty="0" smtClean="0">
                <a:solidFill>
                  <a:srgbClr val="FF0000"/>
                </a:solidFill>
                <a:cs typeface="B Nazanin" panose="00000400000000000000" pitchFamily="2" charset="-78"/>
              </a:rPr>
              <a:t>پنهان</a:t>
            </a:r>
            <a:endParaRPr lang="fa-IR" sz="3200" b="1" dirty="0">
              <a:solidFill>
                <a:srgbClr val="FF0000"/>
              </a:solidFill>
              <a:cs typeface="B Nazanin" panose="00000400000000000000" pitchFamily="2" charset="-78"/>
            </a:endParaRPr>
          </a:p>
          <a:p>
            <a:pPr lvl="0" algn="just" rtl="1">
              <a:buClr>
                <a:srgbClr val="0BD0D9"/>
              </a:buClr>
            </a:pPr>
            <a:r>
              <a:rPr lang="fa-IR" sz="3200" b="1" dirty="0">
                <a:solidFill>
                  <a:srgbClr val="FF0000"/>
                </a:solidFill>
                <a:cs typeface="B Nazanin" panose="00000400000000000000" pitchFamily="2" charset="-78"/>
              </a:rPr>
              <a:t>هزینه کل از جمع هزینه های ثابت و متغیر به دست می آید.</a:t>
            </a:r>
          </a:p>
          <a:p>
            <a:pPr lvl="0" algn="just" rtl="1">
              <a:buClr>
                <a:srgbClr val="0BD0D9"/>
              </a:buClr>
            </a:pPr>
            <a:endParaRPr lang="fa-IR" sz="3200" b="1" dirty="0" smtClean="0">
              <a:solidFill>
                <a:srgbClr val="FF0000"/>
              </a:solidFill>
              <a:cs typeface="B Nazanin" panose="00000400000000000000" pitchFamily="2" charset="-78"/>
            </a:endParaRPr>
          </a:p>
          <a:p>
            <a:pPr lvl="0" algn="just" rtl="1">
              <a:buClr>
                <a:srgbClr val="0BD0D9"/>
              </a:buClr>
            </a:pPr>
            <a:endParaRPr lang="fa-IR" sz="3200" b="1" dirty="0">
              <a:solidFill>
                <a:srgbClr val="FF0000"/>
              </a:solidFill>
              <a:cs typeface="B Nazanin" panose="00000400000000000000" pitchFamily="2" charset="-78"/>
            </a:endParaRPr>
          </a:p>
          <a:p>
            <a:pPr lvl="0" algn="just" rtl="1">
              <a:buClr>
                <a:srgbClr val="0BD0D9"/>
              </a:buClr>
            </a:pPr>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1749425"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70514279"/>
      </p:ext>
    </p:extLst>
  </p:cSld>
  <p:clrMapOvr>
    <a:masterClrMapping/>
  </p:clrMapOvr>
  <mc:AlternateContent xmlns:mc="http://schemas.openxmlformats.org/markup-compatibility/2006" xmlns:p14="http://schemas.microsoft.com/office/powerpoint/2010/main">
    <mc:Choice Requires="p14">
      <p:transition spd="slow" p14:dur="2000" advTm="29868"/>
    </mc:Choice>
    <mc:Fallback xmlns="">
      <p:transition spd="slow" advTm="29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828800"/>
            <a:ext cx="8229600" cy="4525963"/>
          </a:xfrm>
        </p:spPr>
        <p:txBody>
          <a:bodyPr>
            <a:normAutofit/>
          </a:bodyPr>
          <a:lstStyle/>
          <a:p>
            <a:pPr algn="ctr" rtl="1"/>
            <a:r>
              <a:rPr lang="fa-IR" sz="6600" dirty="0" smtClean="0">
                <a:solidFill>
                  <a:srgbClr val="00B050"/>
                </a:solidFill>
                <a:cs typeface="B Farnaz" panose="00000400000000000000" pitchFamily="2" charset="-78"/>
              </a:rPr>
              <a:t>بسم الله الرحمن الرحیم</a:t>
            </a:r>
            <a:endParaRPr lang="en-US" sz="6600" dirty="0">
              <a:solidFill>
                <a:srgbClr val="00B050"/>
              </a:solidFill>
              <a:cs typeface="B Farnaz" panose="00000400000000000000" pitchFamily="2" charset="-78"/>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49425"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74795519"/>
      </p:ext>
    </p:extLst>
  </p:cSld>
  <p:clrMapOvr>
    <a:masterClrMapping/>
  </p:clrMapOvr>
  <mc:AlternateContent xmlns:mc="http://schemas.openxmlformats.org/markup-compatibility/2006" xmlns:p14="http://schemas.microsoft.com/office/powerpoint/2010/main">
    <mc:Choice Requires="p14">
      <p:transition spd="slow" p14:dur="2000" advTm="3708"/>
    </mc:Choice>
    <mc:Fallback xmlns="">
      <p:transition spd="slow" advTm="3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sz="5400" b="1" dirty="0" smtClean="0"/>
              <a:t>خود آزمایی</a:t>
            </a:r>
            <a:endParaRPr lang="en-US" sz="5400" b="1" dirty="0"/>
          </a:p>
        </p:txBody>
      </p:sp>
      <p:sp>
        <p:nvSpPr>
          <p:cNvPr id="3" name="Content Placeholder 2"/>
          <p:cNvSpPr>
            <a:spLocks noGrp="1"/>
          </p:cNvSpPr>
          <p:nvPr>
            <p:ph idx="1"/>
          </p:nvPr>
        </p:nvSpPr>
        <p:spPr/>
        <p:txBody>
          <a:bodyPr/>
          <a:lstStyle/>
          <a:p>
            <a:pPr algn="just" rtl="1"/>
            <a:r>
              <a:rPr lang="fa-IR" sz="3200" b="1" dirty="0" smtClean="0">
                <a:cs typeface="B Nazanin" panose="00000400000000000000" pitchFamily="2" charset="-78"/>
              </a:rPr>
              <a:t>1-خط بودجه را رسم کنید.</a:t>
            </a:r>
          </a:p>
          <a:p>
            <a:pPr algn="just" rtl="1"/>
            <a:r>
              <a:rPr lang="fa-IR" sz="3200" b="1" dirty="0" smtClean="0">
                <a:cs typeface="B Nazanin" panose="00000400000000000000" pitchFamily="2" charset="-78"/>
              </a:rPr>
              <a:t>2-تابع تولید را تعریف کنید.</a:t>
            </a:r>
          </a:p>
          <a:p>
            <a:pPr algn="just" rtl="1"/>
            <a:r>
              <a:rPr lang="fa-IR" sz="3200" b="1" dirty="0" smtClean="0">
                <a:cs typeface="B Nazanin" panose="00000400000000000000" pitchFamily="2" charset="-78"/>
              </a:rPr>
              <a:t>3-هزینه </a:t>
            </a:r>
            <a:r>
              <a:rPr lang="fa-IR" sz="3200" b="1" dirty="0">
                <a:cs typeface="B Nazanin" panose="00000400000000000000" pitchFamily="2" charset="-78"/>
              </a:rPr>
              <a:t>ها چند نوع هستند؟</a:t>
            </a:r>
          </a:p>
          <a:p>
            <a:pPr algn="just" rtl="1"/>
            <a:r>
              <a:rPr lang="fa-IR" sz="3200" b="1" dirty="0" smtClean="0">
                <a:cs typeface="B Nazanin" panose="00000400000000000000" pitchFamily="2" charset="-78"/>
              </a:rPr>
              <a:t>4- </a:t>
            </a:r>
            <a:r>
              <a:rPr lang="fa-IR" sz="3200" b="1" dirty="0">
                <a:cs typeface="B Nazanin" panose="00000400000000000000" pitchFamily="2" charset="-78"/>
              </a:rPr>
              <a:t>هزینه کل را تعریف کنید.</a:t>
            </a:r>
            <a:endParaRPr lang="en-US" sz="3200" b="1" dirty="0">
              <a:cs typeface="B Nazanin" panose="00000400000000000000" pitchFamily="2" charset="-78"/>
            </a:endParaRPr>
          </a:p>
          <a:p>
            <a:pPr algn="just" rtl="1"/>
            <a:endParaRPr lang="en-US" sz="3200" b="1" dirty="0">
              <a:cs typeface="B Nazanin" panose="00000400000000000000" pitchFamily="2" charset="-78"/>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09600"/>
            <a:ext cx="1749425"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41724707"/>
      </p:ext>
    </p:extLst>
  </p:cSld>
  <p:clrMapOvr>
    <a:masterClrMapping/>
  </p:clrMapOvr>
  <mc:AlternateContent xmlns:mc="http://schemas.openxmlformats.org/markup-compatibility/2006" xmlns:p14="http://schemas.microsoft.com/office/powerpoint/2010/main">
    <mc:Choice Requires="p14">
      <p:transition spd="slow" p14:dur="2000" advTm="10927"/>
    </mc:Choice>
    <mc:Fallback xmlns="">
      <p:transition spd="slow" advTm="10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743200"/>
            <a:ext cx="8229600" cy="2788920"/>
          </a:xfrm>
        </p:spPr>
        <p:txBody>
          <a:bodyPr>
            <a:normAutofit/>
          </a:bodyPr>
          <a:lstStyle/>
          <a:p>
            <a:pPr algn="ctr" rtl="1"/>
            <a:r>
              <a:rPr lang="fa-IR" sz="4000" b="1" dirty="0">
                <a:solidFill>
                  <a:schemeClr val="accent6">
                    <a:lumMod val="50000"/>
                  </a:schemeClr>
                </a:solidFill>
              </a:rPr>
              <a:t>موفق باشید</a:t>
            </a:r>
          </a:p>
          <a:p>
            <a:pPr algn="ctr" rtl="1"/>
            <a:r>
              <a:rPr lang="fa-IR" sz="4000" b="1" dirty="0" smtClean="0">
                <a:solidFill>
                  <a:schemeClr val="accent6">
                    <a:lumMod val="50000"/>
                  </a:schemeClr>
                </a:solidFill>
              </a:rPr>
              <a:t>علی اشرفی</a:t>
            </a:r>
            <a:endParaRPr lang="en-US" sz="4000" b="1" dirty="0" smtClean="0">
              <a:solidFill>
                <a:schemeClr val="accent6">
                  <a:lumMod val="50000"/>
                </a:schemeClr>
              </a:solidFill>
            </a:endParaRPr>
          </a:p>
          <a:p>
            <a:pPr marL="0" indent="0" algn="ctr" rtl="1">
              <a:buNone/>
            </a:pPr>
            <a:endParaRPr lang="en-US" sz="4000" b="1" dirty="0">
              <a:solidFill>
                <a:schemeClr val="accent6">
                  <a:lumMod val="50000"/>
                </a:schemeClr>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33400"/>
            <a:ext cx="1749425"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03660819"/>
      </p:ext>
    </p:extLst>
  </p:cSld>
  <p:clrMapOvr>
    <a:masterClrMapping/>
  </p:clrMapOvr>
  <mc:AlternateContent xmlns:mc="http://schemas.openxmlformats.org/markup-compatibility/2006" xmlns:p14="http://schemas.microsoft.com/office/powerpoint/2010/main">
    <mc:Choice Requires="p14">
      <p:transition spd="slow" p14:dur="2000" advTm="6289"/>
    </mc:Choice>
    <mc:Fallback xmlns="">
      <p:transition spd="slow" advTm="6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7" name="Rectangle 3"/>
          <p:cNvSpPr>
            <a:spLocks noGrp="1" noChangeArrowheads="1"/>
          </p:cNvSpPr>
          <p:nvPr>
            <p:ph idx="1"/>
          </p:nvPr>
        </p:nvSpPr>
        <p:spPr>
          <a:xfrm>
            <a:off x="457200" y="1808921"/>
            <a:ext cx="8229600" cy="3921125"/>
          </a:xfrm>
        </p:spPr>
        <p:txBody>
          <a:bodyPr>
            <a:normAutofit fontScale="55000" lnSpcReduction="20000"/>
          </a:bodyPr>
          <a:lstStyle/>
          <a:p>
            <a:pPr algn="r" rtl="1"/>
            <a:endParaRPr lang="fa-IR" altLang="en-US" sz="3300" dirty="0" smtClean="0">
              <a:cs typeface="B Zar" panose="00000400000000000000" pitchFamily="2" charset="-78"/>
            </a:endParaRPr>
          </a:p>
          <a:p>
            <a:pPr algn="ctr" rtl="1"/>
            <a:r>
              <a:rPr lang="fa-IR" altLang="en-US" sz="3300" dirty="0" smtClean="0">
                <a:cs typeface="B Zar" panose="00000400000000000000" pitchFamily="2" charset="-78"/>
              </a:rPr>
              <a:t>وزارت علوم، تحقیقات و فناوری</a:t>
            </a:r>
          </a:p>
          <a:p>
            <a:pPr algn="ctr" rtl="1"/>
            <a:r>
              <a:rPr lang="fa-IR" altLang="en-US" sz="3300" dirty="0" smtClean="0">
                <a:cs typeface="B Zar" panose="00000400000000000000" pitchFamily="2" charset="-78"/>
              </a:rPr>
              <a:t>دانشگاه فنی و حرفه ای</a:t>
            </a:r>
          </a:p>
          <a:p>
            <a:pPr algn="ctr" rtl="1"/>
            <a:r>
              <a:rPr lang="fa-IR" altLang="en-US" sz="3300" dirty="0" smtClean="0">
                <a:cs typeface="B Zar" panose="00000400000000000000" pitchFamily="2" charset="-78"/>
              </a:rPr>
              <a:t>(</a:t>
            </a:r>
            <a:r>
              <a:rPr lang="fa-IR" altLang="en-US" sz="3300" dirty="0">
                <a:cs typeface="B Zar" panose="00000400000000000000" pitchFamily="2" charset="-78"/>
              </a:rPr>
              <a:t>آموزشکده فنی دختران ارومیه)</a:t>
            </a:r>
          </a:p>
          <a:p>
            <a:pPr algn="r" rtl="1"/>
            <a:endParaRPr lang="fa-IR" altLang="en-US" sz="3300" dirty="0" smtClean="0">
              <a:cs typeface="B Zar" panose="00000400000000000000" pitchFamily="2" charset="-78"/>
            </a:endParaRPr>
          </a:p>
          <a:p>
            <a:pPr algn="r" rtl="1"/>
            <a:r>
              <a:rPr lang="fa-IR" altLang="en-US" sz="3300" dirty="0" smtClean="0">
                <a:cs typeface="B Zar" panose="00000400000000000000" pitchFamily="2" charset="-78"/>
              </a:rPr>
              <a:t>نام </a:t>
            </a:r>
            <a:r>
              <a:rPr lang="fa-IR" altLang="en-US" sz="3300" dirty="0">
                <a:cs typeface="B Zar" panose="00000400000000000000" pitchFamily="2" charset="-78"/>
              </a:rPr>
              <a:t>درس: </a:t>
            </a:r>
            <a:r>
              <a:rPr lang="fa-IR" altLang="en-US" sz="3300" dirty="0" smtClean="0">
                <a:cs typeface="B Zar" panose="00000400000000000000" pitchFamily="2" charset="-78"/>
              </a:rPr>
              <a:t>کلیات اقتصاد (خرد و کلان )</a:t>
            </a:r>
          </a:p>
          <a:p>
            <a:pPr algn="r" rtl="1"/>
            <a:r>
              <a:rPr lang="fa-IR" altLang="en-US" sz="3300" dirty="0" smtClean="0">
                <a:cs typeface="B Zar" panose="00000400000000000000" pitchFamily="2" charset="-78"/>
              </a:rPr>
              <a:t>جلسه 5</a:t>
            </a:r>
          </a:p>
          <a:p>
            <a:pPr algn="r" rtl="1"/>
            <a:r>
              <a:rPr lang="fa-IR" altLang="en-US" sz="3300" dirty="0" smtClean="0">
                <a:cs typeface="B Zar" panose="00000400000000000000" pitchFamily="2" charset="-78"/>
              </a:rPr>
              <a:t>گروه مدیریت خانواده                                                                            </a:t>
            </a:r>
            <a:r>
              <a:rPr lang="fa-IR" altLang="en-US" sz="3300" b="1" dirty="0" smtClean="0">
                <a:solidFill>
                  <a:srgbClr val="FF0000"/>
                </a:solidFill>
                <a:cs typeface="B Zar" panose="00000400000000000000" pitchFamily="2" charset="-78"/>
              </a:rPr>
              <a:t>این فایل همراه با صدا می باشد</a:t>
            </a:r>
            <a:r>
              <a:rPr lang="fa-IR" altLang="en-US" sz="3300" dirty="0">
                <a:cs typeface="B Zar" panose="00000400000000000000" pitchFamily="2" charset="-78"/>
              </a:rPr>
              <a:t/>
            </a:r>
            <a:br>
              <a:rPr lang="fa-IR" altLang="en-US" sz="3300" dirty="0">
                <a:cs typeface="B Zar" panose="00000400000000000000" pitchFamily="2" charset="-78"/>
              </a:rPr>
            </a:br>
            <a:r>
              <a:rPr lang="fa-IR" altLang="en-US" sz="3300" dirty="0">
                <a:cs typeface="B Zar" panose="00000400000000000000" pitchFamily="2" charset="-78"/>
              </a:rPr>
              <a:t>            </a:t>
            </a:r>
            <a:br>
              <a:rPr lang="fa-IR" altLang="en-US" sz="3300" dirty="0">
                <a:cs typeface="B Zar" panose="00000400000000000000" pitchFamily="2" charset="-78"/>
              </a:rPr>
            </a:br>
            <a:r>
              <a:rPr lang="fa-IR" altLang="en-US" sz="3600" dirty="0">
                <a:cs typeface="B Zar" panose="00000400000000000000" pitchFamily="2" charset="-78"/>
              </a:rPr>
              <a:t>مدرس: </a:t>
            </a:r>
            <a:r>
              <a:rPr lang="fa-IR" altLang="en-US" sz="3600" dirty="0" smtClean="0">
                <a:cs typeface="B Zar" panose="00000400000000000000" pitchFamily="2" charset="-78"/>
              </a:rPr>
              <a:t>کبری علی </a:t>
            </a:r>
            <a:r>
              <a:rPr lang="fa-IR" altLang="en-US" sz="3600" dirty="0">
                <a:cs typeface="B Zar" panose="00000400000000000000" pitchFamily="2" charset="-78"/>
              </a:rPr>
              <a:t>اشرفی</a:t>
            </a:r>
            <a:r>
              <a:rPr lang="fa-IR" altLang="en-US" sz="3300" dirty="0">
                <a:solidFill>
                  <a:srgbClr val="FFFF99"/>
                </a:solidFill>
              </a:rPr>
              <a:t/>
            </a:r>
            <a:br>
              <a:rPr lang="fa-IR" altLang="en-US" sz="3300" dirty="0">
                <a:solidFill>
                  <a:srgbClr val="FFFF99"/>
                </a:solidFill>
              </a:rPr>
            </a:br>
            <a:r>
              <a:rPr lang="fa-IR" altLang="en-US" sz="3300" dirty="0">
                <a:solidFill>
                  <a:srgbClr val="FFFF99"/>
                </a:solidFill>
              </a:rPr>
              <a:t>                      </a:t>
            </a:r>
            <a:br>
              <a:rPr lang="fa-IR" altLang="en-US" sz="3300" dirty="0">
                <a:solidFill>
                  <a:srgbClr val="FFFF99"/>
                </a:solidFill>
              </a:rPr>
            </a:br>
            <a:r>
              <a:rPr lang="fa-IR" altLang="en-US" sz="3300" dirty="0" smtClean="0">
                <a:cs typeface="B Zar" panose="00000400000000000000" pitchFamily="2" charset="-78"/>
              </a:rPr>
              <a:t>فروردین1399</a:t>
            </a:r>
            <a:r>
              <a:rPr lang="fa-IR" altLang="en-US" sz="3300" dirty="0"/>
              <a:t/>
            </a:r>
            <a:br>
              <a:rPr lang="fa-IR" altLang="en-US" sz="3300" dirty="0"/>
            </a:br>
            <a:r>
              <a:rPr lang="fa-IR" altLang="en-US" sz="3300" dirty="0"/>
              <a:t/>
            </a:r>
            <a:br>
              <a:rPr lang="fa-IR" altLang="en-US" sz="3300" dirty="0"/>
            </a:br>
            <a:endParaRPr lang="en-US" altLang="en-US" sz="4100" dirty="0">
              <a:solidFill>
                <a:srgbClr val="FFFF99"/>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79696"/>
            <a:ext cx="2971800"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3240016692"/>
              </p:ext>
            </p:extLst>
          </p:nvPr>
        </p:nvGraphicFramePr>
        <p:xfrm>
          <a:off x="685800" y="3657600"/>
          <a:ext cx="3048000" cy="370840"/>
        </p:xfrm>
        <a:graphic>
          <a:graphicData uri="http://schemas.openxmlformats.org/drawingml/2006/table">
            <a:tbl>
              <a:tblPr firstRow="1" bandRow="1">
                <a:tableStyleId>{5940675A-B579-460E-94D1-54222C63F5DA}</a:tableStyleId>
              </a:tblPr>
              <a:tblGrid>
                <a:gridCol w="3048000"/>
              </a:tblGrid>
              <a:tr h="370840">
                <a:tc>
                  <a:txBody>
                    <a:bodyPr/>
                    <a:lstStyle/>
                    <a:p>
                      <a:endParaRPr lang="en-US" dirty="0"/>
                    </a:p>
                  </a:txBody>
                  <a:tcPr/>
                </a:tc>
              </a:tr>
            </a:tbl>
          </a:graphicData>
        </a:graphic>
      </p:graphicFrame>
    </p:spTree>
    <p:extLst>
      <p:ext uri="{BB962C8B-B14F-4D97-AF65-F5344CB8AC3E}">
        <p14:creationId xmlns:p14="http://schemas.microsoft.com/office/powerpoint/2010/main" val="3292229237"/>
      </p:ext>
    </p:extLst>
  </p:cSld>
  <p:clrMapOvr>
    <a:masterClrMapping/>
  </p:clrMapOvr>
  <mc:AlternateContent xmlns:mc="http://schemas.openxmlformats.org/markup-compatibility/2006" xmlns:p14="http://schemas.microsoft.com/office/powerpoint/2010/main">
    <mc:Choice Requires="p14">
      <p:transition spd="slow" p14:dur="2000" advTm="20074"/>
    </mc:Choice>
    <mc:Fallback xmlns="">
      <p:transition spd="slow" advTm="20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1" name="Rectangle 3"/>
          <p:cNvSpPr>
            <a:spLocks noGrp="1" noChangeArrowheads="1"/>
          </p:cNvSpPr>
          <p:nvPr>
            <p:ph idx="1"/>
          </p:nvPr>
        </p:nvSpPr>
        <p:spPr/>
        <p:txBody>
          <a:bodyPr>
            <a:normAutofit/>
          </a:bodyPr>
          <a:lstStyle/>
          <a:p>
            <a:pPr algn="just" rtl="1"/>
            <a:r>
              <a:rPr lang="fa-IR" sz="2400" b="1" dirty="0" smtClean="0">
                <a:cs typeface="B Nazanin" panose="00000400000000000000" pitchFamily="2" charset="-78"/>
              </a:rPr>
              <a:t>رفتار </a:t>
            </a:r>
            <a:r>
              <a:rPr lang="fa-IR" sz="2400" b="1" dirty="0">
                <a:cs typeface="B Nazanin" panose="00000400000000000000" pitchFamily="2" charset="-78"/>
              </a:rPr>
              <a:t>مصرف کننده</a:t>
            </a:r>
          </a:p>
          <a:p>
            <a:pPr algn="just" rtl="1"/>
            <a:r>
              <a:rPr lang="fa-IR" sz="2400" b="1" dirty="0">
                <a:cs typeface="B Nazanin" panose="00000400000000000000" pitchFamily="2" charset="-78"/>
              </a:rPr>
              <a:t>خط بودجه مصرف کننده</a:t>
            </a:r>
          </a:p>
          <a:p>
            <a:pPr algn="just" rtl="1"/>
            <a:r>
              <a:rPr lang="fa-IR" sz="2400" b="1" dirty="0">
                <a:cs typeface="B Nazanin" panose="00000400000000000000" pitchFamily="2" charset="-78"/>
              </a:rPr>
              <a:t>رفتار تولید کننده</a:t>
            </a:r>
          </a:p>
          <a:p>
            <a:pPr algn="just" rtl="1"/>
            <a:r>
              <a:rPr lang="fa-IR" sz="2400" b="1" dirty="0">
                <a:cs typeface="B Nazanin" panose="00000400000000000000" pitchFamily="2" charset="-78"/>
              </a:rPr>
              <a:t>تابع </a:t>
            </a:r>
            <a:r>
              <a:rPr lang="fa-IR" sz="2400" b="1" dirty="0" smtClean="0">
                <a:cs typeface="B Nazanin" panose="00000400000000000000" pitchFamily="2" charset="-78"/>
              </a:rPr>
              <a:t>تولید</a:t>
            </a:r>
          </a:p>
          <a:p>
            <a:pPr algn="just" rtl="1"/>
            <a:endParaRPr lang="fa-IR" sz="2400" b="1" dirty="0">
              <a:cs typeface="B Nazanin" panose="00000400000000000000" pitchFamily="2" charset="-78"/>
            </a:endParaRPr>
          </a:p>
          <a:p>
            <a:pPr algn="just" rtl="1"/>
            <a:endParaRPr lang="fa-IR" sz="2400" b="1" dirty="0" smtClean="0">
              <a:cs typeface="B Nazanin" panose="00000400000000000000" pitchFamily="2" charset="-78"/>
            </a:endParaRPr>
          </a:p>
          <a:p>
            <a:pPr algn="just" rtl="1"/>
            <a:endParaRPr lang="fa-IR" sz="2400" b="1" dirty="0">
              <a:cs typeface="B Nazanin" panose="00000400000000000000" pitchFamily="2" charset="-78"/>
            </a:endParaRPr>
          </a:p>
          <a:p>
            <a:pPr algn="just" rtl="1"/>
            <a:endParaRPr lang="fa-IR" sz="2400" b="1" dirty="0" smtClean="0">
              <a:cs typeface="B Nazanin" panose="00000400000000000000" pitchFamily="2" charset="-78"/>
            </a:endParaRPr>
          </a:p>
          <a:p>
            <a:pPr algn="just" rtl="1"/>
            <a:r>
              <a:rPr lang="fa-IR" altLang="en-US" dirty="0" smtClean="0">
                <a:solidFill>
                  <a:srgbClr val="FF0000"/>
                </a:solidFill>
                <a:cs typeface="B Zar" panose="00000400000000000000" pitchFamily="2" charset="-78"/>
              </a:rPr>
              <a:t>منبع پیشنهادی: کتاب مبانی علم اقتصاد دکتر یگانه موسوی جهرمی</a:t>
            </a:r>
            <a:endParaRPr lang="en-US" altLang="en-US" dirty="0">
              <a:solidFill>
                <a:srgbClr val="FF0000"/>
              </a:solidFill>
              <a:cs typeface="B Zar" panose="00000400000000000000" pitchFamily="2" charset="-78"/>
            </a:endParaRPr>
          </a:p>
        </p:txBody>
      </p:sp>
      <p:sp>
        <p:nvSpPr>
          <p:cNvPr id="252930" name="Rectangle 2"/>
          <p:cNvSpPr>
            <a:spLocks noGrp="1" noChangeArrowheads="1"/>
          </p:cNvSpPr>
          <p:nvPr>
            <p:ph type="title"/>
          </p:nvPr>
        </p:nvSpPr>
        <p:spPr/>
        <p:txBody>
          <a:bodyPr/>
          <a:lstStyle/>
          <a:p>
            <a:pPr algn="ctr"/>
            <a:r>
              <a:rPr lang="fa-IR" altLang="en-US" sz="4800" dirty="0" smtClean="0">
                <a:solidFill>
                  <a:schemeClr val="tx1"/>
                </a:solidFill>
              </a:rPr>
              <a:t>سرفصل ها</a:t>
            </a:r>
            <a:endParaRPr lang="en-US" altLang="en-US" sz="4800" dirty="0">
              <a:solidFill>
                <a:schemeClr val="tx1"/>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800"/>
            <a:ext cx="1749425"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29660957"/>
      </p:ext>
    </p:extLst>
  </p:cSld>
  <p:clrMapOvr>
    <a:masterClrMapping/>
  </p:clrMapOvr>
  <mc:AlternateContent xmlns:mc="http://schemas.openxmlformats.org/markup-compatibility/2006" xmlns:p14="http://schemas.microsoft.com/office/powerpoint/2010/main">
    <mc:Choice Requires="p14">
      <p:transition spd="slow" p14:dur="2000" advTm="29698"/>
    </mc:Choice>
    <mc:Fallback xmlns="">
      <p:transition spd="slow" advTm="29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just" rtl="1"/>
            <a:r>
              <a:rPr lang="fa-IR" sz="3200" b="1" dirty="0" smtClean="0">
                <a:solidFill>
                  <a:srgbClr val="FF0000"/>
                </a:solidFill>
                <a:cs typeface="B Zar" panose="00000400000000000000" pitchFamily="2" charset="-78"/>
              </a:rPr>
              <a:t>ویژگی های یک مصرف کننده:</a:t>
            </a:r>
          </a:p>
          <a:p>
            <a:pPr algn="just" rtl="1"/>
            <a:r>
              <a:rPr lang="fa-IR" sz="3200" dirty="0" smtClean="0">
                <a:cs typeface="B Zar" panose="00000400000000000000" pitchFamily="2" charset="-78"/>
              </a:rPr>
              <a:t>مصرف کننده فردی نفع پرست است و همیشه سبد کالایی بیشتر را به کمتر ترجیح می دهد.</a:t>
            </a:r>
          </a:p>
          <a:p>
            <a:pPr algn="just" rtl="1"/>
            <a:r>
              <a:rPr lang="fa-IR" sz="3200" dirty="0" smtClean="0">
                <a:cs typeface="B Zar" panose="00000400000000000000" pitchFamily="2" charset="-78"/>
              </a:rPr>
              <a:t>مصرف کننده در مورد مصرف کالاها و خدمات عاقلانه تصمیم گیری می کند.</a:t>
            </a:r>
          </a:p>
          <a:p>
            <a:pPr algn="just" rtl="1"/>
            <a:r>
              <a:rPr lang="fa-IR" sz="3200" dirty="0" smtClean="0">
                <a:cs typeface="B Zar" panose="00000400000000000000" pitchFamily="2" charset="-78"/>
              </a:rPr>
              <a:t>مصرف کننده می تواند بین سبدهای کالایی مختلف مقایسه به عمل بیاورد.</a:t>
            </a:r>
            <a:endParaRPr lang="en-US" sz="3200" dirty="0">
              <a:cs typeface="B Zar" panose="00000400000000000000" pitchFamily="2" charset="-78"/>
            </a:endParaRPr>
          </a:p>
        </p:txBody>
      </p:sp>
      <p:sp>
        <p:nvSpPr>
          <p:cNvPr id="3" name="Title 2"/>
          <p:cNvSpPr>
            <a:spLocks noGrp="1"/>
          </p:cNvSpPr>
          <p:nvPr>
            <p:ph type="title"/>
          </p:nvPr>
        </p:nvSpPr>
        <p:spPr/>
        <p:txBody>
          <a:bodyPr/>
          <a:lstStyle/>
          <a:p>
            <a:pPr algn="r" rtl="1"/>
            <a:r>
              <a:rPr lang="fa-IR" dirty="0" smtClean="0"/>
              <a:t>نظریه رفتار مصرف کننده</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91962595"/>
      </p:ext>
    </p:extLst>
  </p:cSld>
  <p:clrMapOvr>
    <a:masterClrMapping/>
  </p:clrMapOvr>
  <mc:AlternateContent xmlns:mc="http://schemas.openxmlformats.org/markup-compatibility/2006" xmlns:p14="http://schemas.microsoft.com/office/powerpoint/2010/main">
    <mc:Choice Requires="p14">
      <p:transition spd="slow" p14:dur="2000" advTm="59179"/>
    </mc:Choice>
    <mc:Fallback xmlns="">
      <p:transition spd="slow" advTm="59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just" rtl="1"/>
            <a:r>
              <a:rPr lang="fa-IR" sz="3200" dirty="0" smtClean="0">
                <a:cs typeface="B Zar" panose="00000400000000000000" pitchFamily="2" charset="-78"/>
              </a:rPr>
              <a:t>هر مصرف کننده ای از مصرف کالاها و خدمات رضایت خاطری کسب می کند که به این رضایت خاطر مطلوبیت می گویند.</a:t>
            </a:r>
            <a:endParaRPr lang="en-US" sz="3200" dirty="0">
              <a:cs typeface="B Zar" panose="00000400000000000000" pitchFamily="2" charset="-78"/>
            </a:endParaRPr>
          </a:p>
        </p:txBody>
      </p:sp>
      <p:sp>
        <p:nvSpPr>
          <p:cNvPr id="3" name="Title 2"/>
          <p:cNvSpPr>
            <a:spLocks noGrp="1"/>
          </p:cNvSpPr>
          <p:nvPr>
            <p:ph type="title"/>
          </p:nvPr>
        </p:nvSpPr>
        <p:spPr/>
        <p:txBody>
          <a:bodyPr/>
          <a:lstStyle/>
          <a:p>
            <a:pPr algn="r" rtl="1"/>
            <a:r>
              <a:rPr lang="fa-IR" dirty="0" smtClean="0"/>
              <a:t>تعریف مطلوبیت</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00556803"/>
      </p:ext>
    </p:extLst>
  </p:cSld>
  <p:clrMapOvr>
    <a:masterClrMapping/>
  </p:clrMapOvr>
  <mc:AlternateContent xmlns:mc="http://schemas.openxmlformats.org/markup-compatibility/2006" xmlns:p14="http://schemas.microsoft.com/office/powerpoint/2010/main">
    <mc:Choice Requires="p14">
      <p:transition spd="slow" p14:dur="2000" advTm="14180"/>
    </mc:Choice>
    <mc:Fallback xmlns="">
      <p:transition spd="slow" advTm="14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altLang="en-US" kern="0" dirty="0">
                <a:solidFill>
                  <a:srgbClr val="FFFF00"/>
                </a:solidFill>
                <a:effectLst>
                  <a:outerShdw blurRad="38100" dist="38100" dir="2700000" algn="tl">
                    <a:srgbClr val="000000"/>
                  </a:outerShdw>
                </a:effectLst>
                <a:latin typeface="Arial"/>
                <a:cs typeface="Arial"/>
              </a:rPr>
              <a:t>رفتار مصرف کننده و مطلوبیت :</a:t>
            </a:r>
            <a:endParaRPr lang="en-US" dirty="0"/>
          </a:p>
        </p:txBody>
      </p:sp>
      <p:sp>
        <p:nvSpPr>
          <p:cNvPr id="3" name="Content Placeholder 2"/>
          <p:cNvSpPr>
            <a:spLocks noGrp="1"/>
          </p:cNvSpPr>
          <p:nvPr>
            <p:ph idx="1"/>
          </p:nvPr>
        </p:nvSpPr>
        <p:spPr/>
        <p:txBody>
          <a:bodyPr>
            <a:normAutofit fontScale="92500" lnSpcReduction="10000"/>
          </a:bodyPr>
          <a:lstStyle/>
          <a:p>
            <a:pPr lvl="0" algn="just" rtl="1" fontAlgn="base">
              <a:spcAft>
                <a:spcPct val="0"/>
              </a:spcAft>
              <a:buClr>
                <a:srgbClr val="EEC85E"/>
              </a:buClr>
              <a:buSzPct val="70000"/>
              <a:buNone/>
            </a:pPr>
            <a:r>
              <a:rPr lang="fa-IR" altLang="en-US" sz="3200" kern="0" dirty="0">
                <a:solidFill>
                  <a:schemeClr val="bg2">
                    <a:lumMod val="10000"/>
                  </a:schemeClr>
                </a:solidFill>
                <a:effectLst>
                  <a:outerShdw blurRad="38100" dist="38100" dir="2700000" algn="tl">
                    <a:srgbClr val="000000"/>
                  </a:outerShdw>
                </a:effectLst>
                <a:latin typeface="Verdana"/>
              </a:rPr>
              <a:t>چون در آمد مصرف کننده محدود و نیازهای وی نامحدود می باشد، لذا وی بین گزینه های مختلف مجبور به انتخاب </a:t>
            </a:r>
            <a:r>
              <a:rPr lang="fa-IR" altLang="en-US" sz="3200" kern="0" dirty="0" smtClean="0">
                <a:solidFill>
                  <a:schemeClr val="bg2">
                    <a:lumMod val="10000"/>
                  </a:schemeClr>
                </a:solidFill>
                <a:effectLst>
                  <a:outerShdw blurRad="38100" dist="38100" dir="2700000" algn="tl">
                    <a:srgbClr val="000000"/>
                  </a:outerShdw>
                </a:effectLst>
                <a:latin typeface="Verdana"/>
              </a:rPr>
              <a:t>است تا بیشترین مطلوبیت یا رضایت خاطر را با توجه به بودجه و درآمد خود به دست آورد.</a:t>
            </a:r>
          </a:p>
          <a:p>
            <a:pPr lvl="0" algn="just" rtl="1" fontAlgn="base">
              <a:spcAft>
                <a:spcPct val="0"/>
              </a:spcAft>
              <a:buClr>
                <a:srgbClr val="EEC85E"/>
              </a:buClr>
              <a:buSzPct val="70000"/>
              <a:buNone/>
            </a:pPr>
            <a:r>
              <a:rPr lang="fa-IR" altLang="en-US" sz="3200" kern="0" dirty="0" smtClean="0">
                <a:solidFill>
                  <a:schemeClr val="bg2">
                    <a:lumMod val="10000"/>
                  </a:schemeClr>
                </a:solidFill>
                <a:effectLst>
                  <a:outerShdw blurRad="38100" dist="38100" dir="2700000" algn="tl">
                    <a:srgbClr val="000000"/>
                  </a:outerShdw>
                </a:effectLst>
                <a:latin typeface="Verdana"/>
              </a:rPr>
              <a:t> </a:t>
            </a:r>
            <a:r>
              <a:rPr lang="fa-IR" altLang="en-US" sz="3200" kern="0" dirty="0">
                <a:solidFill>
                  <a:schemeClr val="bg2">
                    <a:lumMod val="10000"/>
                  </a:schemeClr>
                </a:solidFill>
                <a:effectLst>
                  <a:outerShdw blurRad="38100" dist="38100" dir="2700000" algn="tl">
                    <a:srgbClr val="000000"/>
                  </a:outerShdw>
                </a:effectLst>
                <a:latin typeface="Verdana"/>
              </a:rPr>
              <a:t>این انتخاب معمولاٌ موارد زیر را در بر میگیرد</a:t>
            </a:r>
            <a:r>
              <a:rPr lang="fa-IR" altLang="en-US" sz="3200" kern="0" dirty="0" smtClean="0">
                <a:solidFill>
                  <a:schemeClr val="bg2">
                    <a:lumMod val="10000"/>
                  </a:schemeClr>
                </a:solidFill>
                <a:effectLst>
                  <a:outerShdw blurRad="38100" dist="38100" dir="2700000" algn="tl">
                    <a:srgbClr val="000000"/>
                  </a:outerShdw>
                </a:effectLst>
                <a:latin typeface="Verdana"/>
              </a:rPr>
              <a:t>:</a:t>
            </a:r>
          </a:p>
          <a:p>
            <a:pPr lvl="0" algn="just" rtl="1" fontAlgn="base">
              <a:spcAft>
                <a:spcPct val="0"/>
              </a:spcAft>
              <a:buClr>
                <a:srgbClr val="EEC85E"/>
              </a:buClr>
              <a:buSzPct val="70000"/>
              <a:buNone/>
            </a:pPr>
            <a:endParaRPr lang="fa-IR" altLang="en-US" kern="0" dirty="0" smtClean="0">
              <a:solidFill>
                <a:schemeClr val="bg2">
                  <a:lumMod val="10000"/>
                </a:schemeClr>
              </a:solidFill>
              <a:effectLst>
                <a:outerShdw blurRad="38100" dist="38100" dir="2700000" algn="tl">
                  <a:srgbClr val="000000"/>
                </a:outerShdw>
              </a:effectLst>
              <a:latin typeface="Verdana"/>
            </a:endParaRPr>
          </a:p>
          <a:p>
            <a:pPr lvl="0" algn="just" rtl="1" fontAlgn="base">
              <a:spcAft>
                <a:spcPct val="0"/>
              </a:spcAft>
              <a:buClr>
                <a:srgbClr val="EEC85E"/>
              </a:buClr>
              <a:buSzPct val="70000"/>
              <a:buNone/>
            </a:pPr>
            <a:endParaRPr lang="fa-IR" altLang="en-US" kern="0" dirty="0">
              <a:solidFill>
                <a:schemeClr val="bg2">
                  <a:lumMod val="10000"/>
                </a:schemeClr>
              </a:solidFill>
              <a:effectLst>
                <a:outerShdw blurRad="38100" dist="38100" dir="2700000" algn="tl">
                  <a:srgbClr val="000000"/>
                </a:outerShdw>
              </a:effectLst>
              <a:latin typeface="Verdana"/>
            </a:endParaRPr>
          </a:p>
          <a:p>
            <a:pPr lvl="0" algn="just" rtl="1" fontAlgn="base">
              <a:spcAft>
                <a:spcPct val="0"/>
              </a:spcAft>
              <a:buClr>
                <a:srgbClr val="EEC85E"/>
              </a:buClr>
              <a:buSzPct val="70000"/>
              <a:buFont typeface="Wingdings" pitchFamily="2" charset="2"/>
              <a:buChar char="u"/>
            </a:pPr>
            <a:r>
              <a:rPr lang="fa-IR" altLang="en-US" sz="2400" kern="0" dirty="0">
                <a:solidFill>
                  <a:schemeClr val="bg2">
                    <a:lumMod val="10000"/>
                  </a:schemeClr>
                </a:solidFill>
                <a:effectLst>
                  <a:outerShdw blurRad="38100" dist="38100" dir="2700000" algn="tl">
                    <a:srgbClr val="000000"/>
                  </a:outerShdw>
                </a:effectLst>
                <a:latin typeface="Verdana"/>
              </a:rPr>
              <a:t>1- از هرکالا </a:t>
            </a:r>
            <a:r>
              <a:rPr lang="fa-IR" altLang="en-US" sz="2400" kern="0" dirty="0" smtClean="0">
                <a:solidFill>
                  <a:schemeClr val="bg2">
                    <a:lumMod val="10000"/>
                  </a:schemeClr>
                </a:solidFill>
                <a:effectLst>
                  <a:outerShdw blurRad="38100" dist="38100" dir="2700000" algn="tl">
                    <a:srgbClr val="000000"/>
                  </a:outerShdw>
                </a:effectLst>
                <a:latin typeface="Verdana"/>
              </a:rPr>
              <a:t>چقدرتقاضا </a:t>
            </a:r>
            <a:r>
              <a:rPr lang="fa-IR" altLang="en-US" sz="2400" kern="0" dirty="0">
                <a:solidFill>
                  <a:schemeClr val="bg2">
                    <a:lumMod val="10000"/>
                  </a:schemeClr>
                </a:solidFill>
                <a:effectLst>
                  <a:outerShdw blurRad="38100" dist="38100" dir="2700000" algn="tl">
                    <a:srgbClr val="000000"/>
                  </a:outerShdw>
                </a:effectLst>
                <a:latin typeface="Verdana"/>
              </a:rPr>
              <a:t>نمایند؟</a:t>
            </a:r>
          </a:p>
          <a:p>
            <a:pPr lvl="0" algn="just" rtl="1" fontAlgn="base">
              <a:spcAft>
                <a:spcPct val="0"/>
              </a:spcAft>
              <a:buClr>
                <a:srgbClr val="EEC85E"/>
              </a:buClr>
              <a:buSzPct val="70000"/>
              <a:buFont typeface="Wingdings" pitchFamily="2" charset="2"/>
              <a:buChar char="u"/>
            </a:pPr>
            <a:r>
              <a:rPr lang="fa-IR" altLang="en-US" sz="2400" kern="0" dirty="0">
                <a:solidFill>
                  <a:schemeClr val="bg2">
                    <a:lumMod val="10000"/>
                  </a:schemeClr>
                </a:solidFill>
                <a:effectLst>
                  <a:outerShdw blurRad="38100" dist="38100" dir="2700000" algn="tl">
                    <a:srgbClr val="000000"/>
                  </a:outerShdw>
                </a:effectLst>
                <a:latin typeface="Verdana"/>
              </a:rPr>
              <a:t>2- برای دستیابی به درآمد مورد نظر چند ساعت کار عرضه نمایند؟</a:t>
            </a:r>
          </a:p>
          <a:p>
            <a:pPr lvl="0" algn="just" rtl="1" fontAlgn="base">
              <a:spcAft>
                <a:spcPct val="0"/>
              </a:spcAft>
              <a:buClr>
                <a:srgbClr val="EEC85E"/>
              </a:buClr>
              <a:buSzPct val="70000"/>
              <a:buFont typeface="Wingdings" pitchFamily="2" charset="2"/>
              <a:buChar char="u"/>
            </a:pPr>
            <a:r>
              <a:rPr lang="fa-IR" altLang="en-US" sz="2400" kern="0" dirty="0">
                <a:solidFill>
                  <a:schemeClr val="bg2">
                    <a:lumMod val="10000"/>
                  </a:schemeClr>
                </a:solidFill>
                <a:effectLst>
                  <a:outerShdw blurRad="38100" dist="38100" dir="2700000" algn="tl">
                    <a:srgbClr val="000000"/>
                  </a:outerShdw>
                </a:effectLst>
                <a:latin typeface="Verdana"/>
              </a:rPr>
              <a:t> 3- چه مقدارازدرآمد خویش را مصرف و چقدرآن را پس انداز کنند؟</a:t>
            </a:r>
            <a:endParaRPr lang="en-US" altLang="en-US" sz="2400" kern="0" dirty="0">
              <a:solidFill>
                <a:schemeClr val="bg2">
                  <a:lumMod val="10000"/>
                </a:schemeClr>
              </a:solidFill>
              <a:effectLst>
                <a:outerShdw blurRad="38100" dist="38100" dir="2700000" algn="tl">
                  <a:srgbClr val="000000"/>
                </a:outerShdw>
              </a:effectLst>
              <a:latin typeface="Verdana"/>
              <a:cs typeface="Arial"/>
            </a:endParaRPr>
          </a:p>
          <a:p>
            <a:endParaRPr lang="en-US" dirty="0"/>
          </a:p>
        </p:txBody>
      </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200"/>
            <a:ext cx="11461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22422127"/>
      </p:ext>
    </p:extLst>
  </p:cSld>
  <p:clrMapOvr>
    <a:masterClrMapping/>
  </p:clrMapOvr>
  <mc:AlternateContent xmlns:mc="http://schemas.openxmlformats.org/markup-compatibility/2006" xmlns:p14="http://schemas.microsoft.com/office/powerpoint/2010/main">
    <mc:Choice Requires="p14">
      <p:transition spd="slow" p14:dur="2000" advTm="38364"/>
    </mc:Choice>
    <mc:Fallback xmlns="">
      <p:transition spd="slow" advTm="38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b="1" dirty="0" smtClean="0">
                <a:solidFill>
                  <a:srgbClr val="FF0000"/>
                </a:solidFill>
              </a:rPr>
              <a:t>خط بودجه مصرف کننده</a:t>
            </a:r>
            <a:endParaRPr lang="en-US" b="1" dirty="0">
              <a:solidFill>
                <a:srgbClr val="FF0000"/>
              </a:solidFill>
            </a:endParaRPr>
          </a:p>
        </p:txBody>
      </p:sp>
      <p:pic>
        <p:nvPicPr>
          <p:cNvPr id="307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91750" y="1935163"/>
            <a:ext cx="7360499"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838200"/>
            <a:ext cx="114617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72478798"/>
      </p:ext>
    </p:extLst>
  </p:cSld>
  <p:clrMapOvr>
    <a:masterClrMapping/>
  </p:clrMapOvr>
  <mc:AlternateContent xmlns:mc="http://schemas.openxmlformats.org/markup-compatibility/2006" xmlns:p14="http://schemas.microsoft.com/office/powerpoint/2010/main">
    <mc:Choice Requires="p14">
      <p:transition spd="slow" p14:dur="2000" advTm="57945"/>
    </mc:Choice>
    <mc:Fallback xmlns="">
      <p:transition spd="slow" advTm="57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b="1" dirty="0" smtClean="0">
                <a:solidFill>
                  <a:srgbClr val="FF0000"/>
                </a:solidFill>
              </a:rPr>
              <a:t>توضیحات خط بودجه</a:t>
            </a:r>
            <a:endParaRPr lang="en-US" b="1" dirty="0">
              <a:solidFill>
                <a:srgbClr val="FF0000"/>
              </a:solidFill>
            </a:endParaRPr>
          </a:p>
        </p:txBody>
      </p:sp>
      <p:sp>
        <p:nvSpPr>
          <p:cNvPr id="3" name="Content Placeholder 2"/>
          <p:cNvSpPr>
            <a:spLocks noGrp="1"/>
          </p:cNvSpPr>
          <p:nvPr>
            <p:ph idx="1"/>
          </p:nvPr>
        </p:nvSpPr>
        <p:spPr/>
        <p:txBody>
          <a:bodyPr/>
          <a:lstStyle/>
          <a:p>
            <a:pPr lvl="0" algn="just" rtl="1" fontAlgn="base">
              <a:lnSpc>
                <a:spcPct val="90000"/>
              </a:lnSpc>
              <a:spcAft>
                <a:spcPct val="0"/>
              </a:spcAft>
              <a:buClr>
                <a:srgbClr val="EEC85E"/>
              </a:buClr>
              <a:buSzPct val="70000"/>
              <a:buFont typeface="Wingdings" pitchFamily="2" charset="2"/>
              <a:buChar char="u"/>
            </a:pPr>
            <a:r>
              <a:rPr lang="fa-IR" altLang="en-US" kern="0" dirty="0">
                <a:solidFill>
                  <a:srgbClr val="DBF5F9">
                    <a:lumMod val="10000"/>
                  </a:srgbClr>
                </a:solidFill>
                <a:effectLst>
                  <a:outerShdw blurRad="38100" dist="38100" dir="2700000" algn="tl">
                    <a:srgbClr val="000000"/>
                  </a:outerShdw>
                </a:effectLst>
                <a:latin typeface="Verdana"/>
              </a:rPr>
              <a:t>خط  </a:t>
            </a:r>
            <a:r>
              <a:rPr lang="en-US" altLang="en-US" kern="0" dirty="0">
                <a:solidFill>
                  <a:srgbClr val="DBF5F9">
                    <a:lumMod val="10000"/>
                  </a:srgbClr>
                </a:solidFill>
                <a:effectLst>
                  <a:outerShdw blurRad="38100" dist="38100" dir="2700000" algn="tl">
                    <a:srgbClr val="000000"/>
                  </a:outerShdw>
                </a:effectLst>
                <a:latin typeface="Verdana"/>
                <a:cs typeface="Arial"/>
              </a:rPr>
              <a:t>DE</a:t>
            </a:r>
            <a:r>
              <a:rPr lang="fa-IR" altLang="en-US" kern="0" dirty="0">
                <a:solidFill>
                  <a:srgbClr val="DBF5F9">
                    <a:lumMod val="10000"/>
                  </a:srgbClr>
                </a:solidFill>
                <a:effectLst>
                  <a:outerShdw blurRad="38100" dist="38100" dir="2700000" algn="tl">
                    <a:srgbClr val="000000"/>
                  </a:outerShdw>
                </a:effectLst>
                <a:latin typeface="Verdana"/>
              </a:rPr>
              <a:t>  کلیه ترکیب های ممکن ازدو کالای  </a:t>
            </a:r>
            <a:r>
              <a:rPr lang="en-US" altLang="en-US" kern="0" dirty="0">
                <a:solidFill>
                  <a:srgbClr val="DBF5F9">
                    <a:lumMod val="10000"/>
                  </a:srgbClr>
                </a:solidFill>
                <a:effectLst>
                  <a:outerShdw blurRad="38100" dist="38100" dir="2700000" algn="tl">
                    <a:srgbClr val="000000"/>
                  </a:outerShdw>
                </a:effectLst>
                <a:latin typeface="Verdana"/>
                <a:cs typeface="Arial"/>
              </a:rPr>
              <a:t>x </a:t>
            </a:r>
            <a:r>
              <a:rPr lang="fa-IR" altLang="en-US" kern="0" dirty="0">
                <a:solidFill>
                  <a:srgbClr val="DBF5F9">
                    <a:lumMod val="10000"/>
                  </a:srgbClr>
                </a:solidFill>
                <a:effectLst>
                  <a:outerShdw blurRad="38100" dist="38100" dir="2700000" algn="tl">
                    <a:srgbClr val="000000"/>
                  </a:outerShdw>
                </a:effectLst>
                <a:latin typeface="Verdana"/>
              </a:rPr>
              <a:t> و </a:t>
            </a:r>
            <a:r>
              <a:rPr lang="en-US" altLang="en-US" kern="0" dirty="0">
                <a:solidFill>
                  <a:srgbClr val="DBF5F9">
                    <a:lumMod val="10000"/>
                  </a:srgbClr>
                </a:solidFill>
                <a:effectLst>
                  <a:outerShdw blurRad="38100" dist="38100" dir="2700000" algn="tl">
                    <a:srgbClr val="000000"/>
                  </a:outerShdw>
                </a:effectLst>
                <a:latin typeface="Verdana"/>
                <a:cs typeface="Arial"/>
              </a:rPr>
              <a:t>y </a:t>
            </a:r>
            <a:r>
              <a:rPr lang="fa-IR" altLang="en-US" kern="0" dirty="0">
                <a:solidFill>
                  <a:srgbClr val="DBF5F9">
                    <a:lumMod val="10000"/>
                  </a:srgbClr>
                </a:solidFill>
                <a:effectLst>
                  <a:outerShdw blurRad="38100" dist="38100" dir="2700000" algn="tl">
                    <a:srgbClr val="000000"/>
                  </a:outerShdw>
                </a:effectLst>
                <a:latin typeface="Verdana"/>
              </a:rPr>
              <a:t>را نشان می دهد اگر تمام درآمد صرف خرید این دو کالا شود. </a:t>
            </a:r>
            <a:endParaRPr lang="en-US" altLang="en-US" kern="0" dirty="0">
              <a:solidFill>
                <a:srgbClr val="DBF5F9">
                  <a:lumMod val="10000"/>
                </a:srgbClr>
              </a:solidFill>
              <a:effectLst>
                <a:outerShdw blurRad="38100" dist="38100" dir="2700000" algn="tl">
                  <a:srgbClr val="000000"/>
                </a:outerShdw>
              </a:effectLst>
              <a:latin typeface="Verdana"/>
              <a:cs typeface="Arial"/>
            </a:endParaRPr>
          </a:p>
          <a:p>
            <a:pPr lvl="0" algn="just" rtl="1" fontAlgn="base">
              <a:lnSpc>
                <a:spcPct val="90000"/>
              </a:lnSpc>
              <a:spcAft>
                <a:spcPct val="0"/>
              </a:spcAft>
              <a:buClr>
                <a:srgbClr val="EEC85E"/>
              </a:buClr>
              <a:buSzPct val="70000"/>
              <a:buFont typeface="Wingdings" pitchFamily="2" charset="2"/>
              <a:buChar char="u"/>
            </a:pPr>
            <a:r>
              <a:rPr lang="fa-IR" altLang="en-US" kern="0" dirty="0">
                <a:solidFill>
                  <a:srgbClr val="DBF5F9">
                    <a:lumMod val="10000"/>
                  </a:srgbClr>
                </a:solidFill>
                <a:effectLst>
                  <a:outerShdw blurRad="38100" dist="38100" dir="2700000" algn="tl">
                    <a:srgbClr val="000000"/>
                  </a:outerShdw>
                </a:effectLst>
                <a:latin typeface="Verdana"/>
              </a:rPr>
              <a:t>نقطه </a:t>
            </a:r>
            <a:r>
              <a:rPr lang="en-US" altLang="en-US" kern="0" dirty="0">
                <a:solidFill>
                  <a:srgbClr val="DBF5F9">
                    <a:lumMod val="10000"/>
                  </a:srgbClr>
                </a:solidFill>
                <a:effectLst>
                  <a:outerShdw blurRad="38100" dist="38100" dir="2700000" algn="tl">
                    <a:srgbClr val="000000"/>
                  </a:outerShdw>
                </a:effectLst>
                <a:latin typeface="Verdana"/>
                <a:cs typeface="Arial"/>
              </a:rPr>
              <a:t>D</a:t>
            </a:r>
            <a:r>
              <a:rPr lang="fa-IR" altLang="en-US" kern="0" dirty="0">
                <a:solidFill>
                  <a:srgbClr val="DBF5F9">
                    <a:lumMod val="10000"/>
                  </a:srgbClr>
                </a:solidFill>
                <a:effectLst>
                  <a:outerShdw blurRad="38100" dist="38100" dir="2700000" algn="tl">
                    <a:srgbClr val="000000"/>
                  </a:outerShdw>
                </a:effectLst>
                <a:latin typeface="Verdana"/>
              </a:rPr>
              <a:t> : همه درآمد صرف خرید کالای </a:t>
            </a:r>
            <a:r>
              <a:rPr lang="en-US" altLang="en-US" kern="0" dirty="0">
                <a:solidFill>
                  <a:srgbClr val="DBF5F9">
                    <a:lumMod val="10000"/>
                  </a:srgbClr>
                </a:solidFill>
                <a:effectLst>
                  <a:outerShdw blurRad="38100" dist="38100" dir="2700000" algn="tl">
                    <a:srgbClr val="000000"/>
                  </a:outerShdw>
                </a:effectLst>
                <a:latin typeface="Verdana"/>
                <a:cs typeface="Arial"/>
              </a:rPr>
              <a:t>y </a:t>
            </a:r>
            <a:r>
              <a:rPr lang="fa-IR" altLang="en-US" kern="0" dirty="0">
                <a:solidFill>
                  <a:srgbClr val="DBF5F9">
                    <a:lumMod val="10000"/>
                  </a:srgbClr>
                </a:solidFill>
                <a:effectLst>
                  <a:outerShdw blurRad="38100" dist="38100" dir="2700000" algn="tl">
                    <a:srgbClr val="000000"/>
                  </a:outerShdw>
                </a:effectLst>
                <a:latin typeface="Verdana"/>
              </a:rPr>
              <a:t>شده است.                                              </a:t>
            </a:r>
          </a:p>
          <a:p>
            <a:pPr lvl="0" algn="just" rtl="1" fontAlgn="base">
              <a:lnSpc>
                <a:spcPct val="90000"/>
              </a:lnSpc>
              <a:spcAft>
                <a:spcPct val="0"/>
              </a:spcAft>
              <a:buClr>
                <a:srgbClr val="EEC85E"/>
              </a:buClr>
              <a:buSzPct val="70000"/>
              <a:buFont typeface="Wingdings" pitchFamily="2" charset="2"/>
              <a:buChar char="u"/>
            </a:pPr>
            <a:r>
              <a:rPr lang="fa-IR" altLang="en-US" kern="0" dirty="0">
                <a:solidFill>
                  <a:srgbClr val="DBF5F9">
                    <a:lumMod val="10000"/>
                  </a:srgbClr>
                </a:solidFill>
                <a:effectLst>
                  <a:outerShdw blurRad="38100" dist="38100" dir="2700000" algn="tl">
                    <a:srgbClr val="000000"/>
                  </a:outerShdw>
                </a:effectLst>
                <a:latin typeface="Verdana"/>
              </a:rPr>
              <a:t>نقطه </a:t>
            </a:r>
            <a:r>
              <a:rPr lang="en-US" altLang="en-US" kern="0" dirty="0">
                <a:solidFill>
                  <a:srgbClr val="DBF5F9">
                    <a:lumMod val="10000"/>
                  </a:srgbClr>
                </a:solidFill>
                <a:effectLst>
                  <a:outerShdw blurRad="38100" dist="38100" dir="2700000" algn="tl">
                    <a:srgbClr val="000000"/>
                  </a:outerShdw>
                </a:effectLst>
                <a:latin typeface="Verdana"/>
                <a:cs typeface="Arial"/>
              </a:rPr>
              <a:t>E</a:t>
            </a:r>
            <a:r>
              <a:rPr lang="fa-IR" altLang="en-US" kern="0" dirty="0">
                <a:solidFill>
                  <a:srgbClr val="DBF5F9">
                    <a:lumMod val="10000"/>
                  </a:srgbClr>
                </a:solidFill>
                <a:effectLst>
                  <a:outerShdw blurRad="38100" dist="38100" dir="2700000" algn="tl">
                    <a:srgbClr val="000000"/>
                  </a:outerShdw>
                </a:effectLst>
                <a:latin typeface="Verdana"/>
              </a:rPr>
              <a:t> : همه درآمد صرف خرید کالای  </a:t>
            </a:r>
            <a:r>
              <a:rPr lang="en-US" altLang="en-US" kern="0" dirty="0">
                <a:solidFill>
                  <a:srgbClr val="DBF5F9">
                    <a:lumMod val="10000"/>
                  </a:srgbClr>
                </a:solidFill>
                <a:effectLst>
                  <a:outerShdw blurRad="38100" dist="38100" dir="2700000" algn="tl">
                    <a:srgbClr val="000000"/>
                  </a:outerShdw>
                </a:effectLst>
                <a:latin typeface="Verdana"/>
                <a:cs typeface="Arial"/>
              </a:rPr>
              <a:t>x</a:t>
            </a:r>
            <a:r>
              <a:rPr lang="fa-IR" altLang="en-US" kern="0" dirty="0">
                <a:solidFill>
                  <a:srgbClr val="DBF5F9">
                    <a:lumMod val="10000"/>
                  </a:srgbClr>
                </a:solidFill>
                <a:effectLst>
                  <a:outerShdw blurRad="38100" dist="38100" dir="2700000" algn="tl">
                    <a:srgbClr val="000000"/>
                  </a:outerShdw>
                </a:effectLst>
                <a:latin typeface="Verdana"/>
              </a:rPr>
              <a:t>شده است.</a:t>
            </a:r>
          </a:p>
          <a:p>
            <a:pPr lvl="0" algn="just" rtl="1" fontAlgn="base">
              <a:lnSpc>
                <a:spcPct val="90000"/>
              </a:lnSpc>
              <a:spcAft>
                <a:spcPct val="0"/>
              </a:spcAft>
              <a:buClr>
                <a:srgbClr val="EEC85E"/>
              </a:buClr>
              <a:buSzPct val="70000"/>
              <a:buFont typeface="Wingdings" pitchFamily="2" charset="2"/>
              <a:buChar char="u"/>
            </a:pPr>
            <a:r>
              <a:rPr lang="fa-IR" altLang="en-US" kern="0" dirty="0">
                <a:solidFill>
                  <a:srgbClr val="DBF5F9">
                    <a:lumMod val="10000"/>
                  </a:srgbClr>
                </a:solidFill>
                <a:effectLst>
                  <a:outerShdw blurRad="38100" dist="38100" dir="2700000" algn="tl">
                    <a:srgbClr val="000000"/>
                  </a:outerShdw>
                </a:effectLst>
                <a:latin typeface="Verdana"/>
              </a:rPr>
              <a:t>نقطه </a:t>
            </a:r>
            <a:r>
              <a:rPr lang="en-US" altLang="en-US" kern="0" dirty="0">
                <a:solidFill>
                  <a:srgbClr val="DBF5F9">
                    <a:lumMod val="10000"/>
                  </a:srgbClr>
                </a:solidFill>
                <a:effectLst>
                  <a:outerShdw blurRad="38100" dist="38100" dir="2700000" algn="tl">
                    <a:srgbClr val="000000"/>
                  </a:outerShdw>
                </a:effectLst>
                <a:latin typeface="Verdana"/>
                <a:cs typeface="Arial"/>
              </a:rPr>
              <a:t>A</a:t>
            </a:r>
            <a:r>
              <a:rPr lang="fa-IR" altLang="en-US" kern="0" dirty="0">
                <a:solidFill>
                  <a:srgbClr val="DBF5F9">
                    <a:lumMod val="10000"/>
                  </a:srgbClr>
                </a:solidFill>
                <a:effectLst>
                  <a:outerShdw blurRad="38100" dist="38100" dir="2700000" algn="tl">
                    <a:srgbClr val="000000"/>
                  </a:outerShdw>
                </a:effectLst>
                <a:latin typeface="Verdana"/>
              </a:rPr>
              <a:t> : قابل دسترس است ولی در این حالت تمام درآمد هزینه نمی شود. </a:t>
            </a:r>
          </a:p>
          <a:p>
            <a:pPr lvl="0" algn="just" rtl="1" fontAlgn="base">
              <a:lnSpc>
                <a:spcPct val="90000"/>
              </a:lnSpc>
              <a:spcAft>
                <a:spcPct val="0"/>
              </a:spcAft>
              <a:buClr>
                <a:srgbClr val="EEC85E"/>
              </a:buClr>
              <a:buSzPct val="70000"/>
              <a:buFont typeface="Wingdings" pitchFamily="2" charset="2"/>
              <a:buChar char="u"/>
            </a:pPr>
            <a:r>
              <a:rPr lang="fa-IR" altLang="en-US" kern="0" dirty="0">
                <a:solidFill>
                  <a:srgbClr val="DBF5F9">
                    <a:lumMod val="10000"/>
                  </a:srgbClr>
                </a:solidFill>
                <a:effectLst>
                  <a:outerShdw blurRad="38100" dist="38100" dir="2700000" algn="tl">
                    <a:srgbClr val="000000"/>
                  </a:outerShdw>
                </a:effectLst>
                <a:latin typeface="Verdana"/>
              </a:rPr>
              <a:t>نقطه </a:t>
            </a:r>
            <a:r>
              <a:rPr lang="en-US" altLang="en-US" kern="0" dirty="0">
                <a:solidFill>
                  <a:srgbClr val="DBF5F9">
                    <a:lumMod val="10000"/>
                  </a:srgbClr>
                </a:solidFill>
                <a:effectLst>
                  <a:outerShdw blurRad="38100" dist="38100" dir="2700000" algn="tl">
                    <a:srgbClr val="000000"/>
                  </a:outerShdw>
                </a:effectLst>
                <a:latin typeface="Verdana"/>
                <a:cs typeface="Arial"/>
              </a:rPr>
              <a:t>B</a:t>
            </a:r>
            <a:r>
              <a:rPr lang="fa-IR" altLang="en-US" kern="0" dirty="0">
                <a:solidFill>
                  <a:srgbClr val="DBF5F9">
                    <a:lumMod val="10000"/>
                  </a:srgbClr>
                </a:solidFill>
                <a:effectLst>
                  <a:outerShdw blurRad="38100" dist="38100" dir="2700000" algn="tl">
                    <a:srgbClr val="000000"/>
                  </a:outerShdw>
                </a:effectLst>
                <a:latin typeface="Verdana"/>
              </a:rPr>
              <a:t> : قابل دسترس است ولی در این حالت تمام درآمد هزینه می شود.                                    </a:t>
            </a:r>
          </a:p>
          <a:p>
            <a:pPr lvl="0" algn="just" rtl="1" fontAlgn="base">
              <a:lnSpc>
                <a:spcPct val="90000"/>
              </a:lnSpc>
              <a:spcAft>
                <a:spcPct val="0"/>
              </a:spcAft>
              <a:buClr>
                <a:srgbClr val="EEC85E"/>
              </a:buClr>
              <a:buSzPct val="70000"/>
              <a:buFont typeface="Wingdings" pitchFamily="2" charset="2"/>
              <a:buChar char="u"/>
            </a:pPr>
            <a:r>
              <a:rPr lang="fa-IR" altLang="en-US" kern="0" dirty="0">
                <a:solidFill>
                  <a:srgbClr val="DBF5F9">
                    <a:lumMod val="10000"/>
                  </a:srgbClr>
                </a:solidFill>
                <a:effectLst>
                  <a:outerShdw blurRad="38100" dist="38100" dir="2700000" algn="tl">
                    <a:srgbClr val="000000"/>
                  </a:outerShdw>
                </a:effectLst>
                <a:latin typeface="Verdana"/>
              </a:rPr>
              <a:t>نقطه </a:t>
            </a:r>
            <a:r>
              <a:rPr lang="en-US" altLang="en-US" kern="0" dirty="0">
                <a:solidFill>
                  <a:srgbClr val="DBF5F9">
                    <a:lumMod val="10000"/>
                  </a:srgbClr>
                </a:solidFill>
                <a:effectLst>
                  <a:outerShdw blurRad="38100" dist="38100" dir="2700000" algn="tl">
                    <a:srgbClr val="000000"/>
                  </a:outerShdw>
                </a:effectLst>
                <a:latin typeface="Verdana"/>
                <a:cs typeface="Arial"/>
              </a:rPr>
              <a:t>C</a:t>
            </a:r>
            <a:r>
              <a:rPr lang="fa-IR" altLang="en-US" kern="0" dirty="0">
                <a:solidFill>
                  <a:srgbClr val="DBF5F9">
                    <a:lumMod val="10000"/>
                  </a:srgbClr>
                </a:solidFill>
                <a:effectLst>
                  <a:outerShdw blurRad="38100" dist="38100" dir="2700000" algn="tl">
                    <a:srgbClr val="000000"/>
                  </a:outerShdw>
                </a:effectLst>
                <a:latin typeface="Verdana"/>
              </a:rPr>
              <a:t> : در کوتاه مدت قابل دسترس نیست.</a:t>
            </a:r>
            <a:endParaRPr lang="en-US" altLang="en-US" kern="0" dirty="0">
              <a:solidFill>
                <a:srgbClr val="DBF5F9">
                  <a:lumMod val="10000"/>
                </a:srgbClr>
              </a:solidFill>
              <a:effectLst>
                <a:outerShdw blurRad="38100" dist="38100" dir="2700000" algn="tl">
                  <a:srgbClr val="000000"/>
                </a:outerShdw>
              </a:effectLst>
              <a:latin typeface="Verdana"/>
              <a:cs typeface="Arial"/>
            </a:endParaRPr>
          </a:p>
          <a:p>
            <a:endParaRPr lang="en-US" dirty="0"/>
          </a:p>
        </p:txBody>
      </p:sp>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09600"/>
            <a:ext cx="114617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22617387"/>
      </p:ext>
    </p:extLst>
  </p:cSld>
  <p:clrMapOvr>
    <a:masterClrMapping/>
  </p:clrMapOvr>
  <mc:AlternateContent xmlns:mc="http://schemas.openxmlformats.org/markup-compatibility/2006" xmlns:p14="http://schemas.microsoft.com/office/powerpoint/2010/main">
    <mc:Choice Requires="p14">
      <p:transition spd="slow" p14:dur="2000" advTm="919"/>
    </mc:Choice>
    <mc:Fallback xmlns="">
      <p:transition spd="slow" advTm="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24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TotalTime>
  <Words>778</Words>
  <Application>Microsoft Office PowerPoint</Application>
  <PresentationFormat>On-screen Show (4:3)</PresentationFormat>
  <Paragraphs>85</Paragraphs>
  <Slides>21</Slides>
  <Notes>0</Notes>
  <HiddenSlides>0</HiddenSlides>
  <MMClips>21</MMClips>
  <ScaleCrop>false</ScaleCrop>
  <HeadingPairs>
    <vt:vector size="4" baseType="variant">
      <vt:variant>
        <vt:lpstr>Theme</vt:lpstr>
      </vt:variant>
      <vt:variant>
        <vt:i4>3</vt:i4>
      </vt:variant>
      <vt:variant>
        <vt:lpstr>Slide Titles</vt:lpstr>
      </vt:variant>
      <vt:variant>
        <vt:i4>21</vt:i4>
      </vt:variant>
    </vt:vector>
  </HeadingPairs>
  <TitlesOfParts>
    <vt:vector size="24" baseType="lpstr">
      <vt:lpstr>Office Theme</vt:lpstr>
      <vt:lpstr>Concourse</vt:lpstr>
      <vt:lpstr>24_Flow</vt:lpstr>
      <vt:lpstr>PowerPoint Presentation</vt:lpstr>
      <vt:lpstr>PowerPoint Presentation</vt:lpstr>
      <vt:lpstr>PowerPoint Presentation</vt:lpstr>
      <vt:lpstr>سرفصل ها</vt:lpstr>
      <vt:lpstr>نظریه رفتار مصرف کننده</vt:lpstr>
      <vt:lpstr>تعریف مطلوبیت</vt:lpstr>
      <vt:lpstr>رفتار مصرف کننده و مطلوبیت :</vt:lpstr>
      <vt:lpstr>خط بودجه مصرف کننده</vt:lpstr>
      <vt:lpstr>توضیحات خط بودجه</vt:lpstr>
      <vt:lpstr>رفتار تولید کننده</vt:lpstr>
      <vt:lpstr>تولید کنندگان</vt:lpstr>
      <vt:lpstr>تابع تولید</vt:lpstr>
      <vt:lpstr>هزینه</vt:lpstr>
      <vt:lpstr>PowerPoint Presentation</vt:lpstr>
      <vt:lpstr>انواع هزینه</vt:lpstr>
      <vt:lpstr>PowerPoint Presentation</vt:lpstr>
      <vt:lpstr>هزینه کل(TC)</vt:lpstr>
      <vt:lpstr>سود</vt:lpstr>
      <vt:lpstr>خلاصه ای از جلسه5</vt:lpstr>
      <vt:lpstr>خود آزمایی</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ایلیا</dc:creator>
  <cp:lastModifiedBy>M.N</cp:lastModifiedBy>
  <cp:revision>12</cp:revision>
  <dcterms:created xsi:type="dcterms:W3CDTF">2006-08-16T00:00:00Z</dcterms:created>
  <dcterms:modified xsi:type="dcterms:W3CDTF">2020-04-12T15:43:23Z</dcterms:modified>
</cp:coreProperties>
</file>