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74" r:id="rId2"/>
    <p:sldId id="256" r:id="rId3"/>
    <p:sldId id="273" r:id="rId4"/>
    <p:sldId id="277" r:id="rId5"/>
    <p:sldId id="257" r:id="rId6"/>
    <p:sldId id="283" r:id="rId7"/>
    <p:sldId id="306" r:id="rId8"/>
    <p:sldId id="307" r:id="rId9"/>
    <p:sldId id="308" r:id="rId10"/>
    <p:sldId id="284" r:id="rId11"/>
    <p:sldId id="299" r:id="rId12"/>
    <p:sldId id="298" r:id="rId13"/>
    <p:sldId id="297" r:id="rId1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977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978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30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891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70366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55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1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2498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328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26/08/1441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1839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26/08/1441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432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26/08/1441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99785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26/08/1441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876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26/08/1441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8106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26/08/1441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122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26/08/1441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7826071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ma"/><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wm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2.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65088"/>
            <a:ext cx="12192000" cy="6727825"/>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94930168"/>
      </p:ext>
    </p:extLst>
  </p:cSld>
  <p:clrMapOvr>
    <a:masterClrMapping/>
  </p:clrMapOvr>
  <mc:AlternateContent xmlns:mc="http://schemas.openxmlformats.org/markup-compatibility/2006">
    <mc:Choice xmlns:p14="http://schemas.microsoft.com/office/powerpoint/2010/main" Requires="p14">
      <p:transition spd="slow" p14:dur="2000" advTm="16665"/>
    </mc:Choice>
    <mc:Fallback>
      <p:transition spd="slow" advTm="16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2978" objId="5"/>
        <p14:stopEvt time="11473"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cap="all" dirty="0" smtClean="0">
                <a:cs typeface="B Nazanin" panose="00000400000000000000" pitchFamily="2" charset="-78"/>
              </a:rPr>
              <a:t>مربع</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normAutofit/>
          </a:bodyPr>
          <a:lstStyle/>
          <a:p>
            <a:pPr marL="0" indent="0">
              <a:buNone/>
            </a:pPr>
            <a:r>
              <a:rPr lang="fa-IR" dirty="0">
                <a:cs typeface="B Nazanin" panose="00000400000000000000" pitchFamily="2" charset="-78"/>
              </a:rPr>
              <a:t>از چهار ضلع و چهار زاویه مساوی برخوردار است. نماد صلابت، استحکام و سکون است. متعادل است و ایستا.</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1451957"/>
      </p:ext>
    </p:extLst>
  </p:cSld>
  <p:clrMapOvr>
    <a:masterClrMapping/>
  </p:clrMapOvr>
  <mc:AlternateContent xmlns:mc="http://schemas.openxmlformats.org/markup-compatibility/2006">
    <mc:Choice xmlns:p14="http://schemas.microsoft.com/office/powerpoint/2010/main" Requires="p14">
      <p:transition spd="slow" p14:dur="2000" advTm="21895"/>
    </mc:Choice>
    <mc:Fallback>
      <p:transition spd="slow" advTm="21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cap="all" dirty="0" smtClean="0">
                <a:cs typeface="B Nazanin" panose="00000400000000000000" pitchFamily="2" charset="-78"/>
              </a:rPr>
              <a:t>مثلث</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normAutofit/>
          </a:bodyPr>
          <a:lstStyle/>
          <a:p>
            <a:r>
              <a:rPr lang="fa-IR" dirty="0">
                <a:cs typeface="B Nazanin" panose="00000400000000000000" pitchFamily="2" charset="-78"/>
              </a:rPr>
              <a:t>مثلث ها وقتی در وضعیت و شرایط مختلف قرار بگیرند بیانگر تصویر و مفهوم متفاوت هستند. مثلثی که قاعده اش پایین باشد دارای استحکام و شکلی پایدار است. مثل کوه.</a:t>
            </a:r>
            <a:br>
              <a:rPr lang="fa-IR" dirty="0">
                <a:cs typeface="B Nazanin" panose="00000400000000000000" pitchFamily="2" charset="-78"/>
              </a:rPr>
            </a:br>
            <a:r>
              <a:rPr lang="fa-IR" dirty="0">
                <a:cs typeface="B Nazanin" panose="00000400000000000000" pitchFamily="2" charset="-78"/>
              </a:rPr>
              <a:t>بر عکس هرگاه به یکی از ریوس خود بایستد حالتی ناپایدار و متزلزل به خود میگیرد.</a:t>
            </a:r>
            <a:br>
              <a:rPr lang="fa-IR" dirty="0">
                <a:cs typeface="B Nazanin" panose="00000400000000000000" pitchFamily="2" charset="-78"/>
              </a:rPr>
            </a:br>
            <a:r>
              <a:rPr lang="fa-IR" dirty="0">
                <a:cs typeface="B Nazanin" panose="00000400000000000000" pitchFamily="2" charset="-78"/>
              </a:rPr>
              <a:t>به طور کلی مثلث به واسطه زوایای تندی که دارد سطحی مهاجم دارد که همواره در حال تحول و پویایی است.</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678" y="3082144"/>
            <a:ext cx="5357611" cy="3571741"/>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15737368"/>
      </p:ext>
    </p:extLst>
  </p:cSld>
  <p:clrMapOvr>
    <a:masterClrMapping/>
  </p:clrMapOvr>
  <mc:AlternateContent xmlns:mc="http://schemas.openxmlformats.org/markup-compatibility/2006">
    <mc:Choice xmlns:p14="http://schemas.microsoft.com/office/powerpoint/2010/main" Requires="p14">
      <p:transition spd="slow" p14:dur="2000" advTm="46167"/>
    </mc:Choice>
    <mc:Fallback>
      <p:transition spd="slow" advTm="46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cap="all" dirty="0" smtClean="0">
                <a:cs typeface="B Nazanin" panose="00000400000000000000" pitchFamily="2" charset="-78"/>
              </a:rPr>
              <a:t>دایره</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normAutofit/>
          </a:bodyPr>
          <a:lstStyle/>
          <a:p>
            <a:pPr algn="justLow"/>
            <a:r>
              <a:rPr lang="fa-IR" dirty="0">
                <a:cs typeface="B Nazanin" panose="00000400000000000000" pitchFamily="2" charset="-78"/>
              </a:rPr>
              <a:t>نمادی از آرامش و تداوم است. حرکت چرخشی و دورانی دایره مفهوم بی پایانی را القا میکند. دایره </a:t>
            </a:r>
            <a:r>
              <a:rPr lang="fa-IR" dirty="0" smtClean="0">
                <a:cs typeface="B Nazanin" panose="00000400000000000000" pitchFamily="2" charset="-78"/>
              </a:rPr>
              <a:t>نماد جاودانگی </a:t>
            </a:r>
            <a:r>
              <a:rPr lang="fa-IR" dirty="0">
                <a:cs typeface="B Nazanin" panose="00000400000000000000" pitchFamily="2" charset="-78"/>
              </a:rPr>
              <a:t>است و حرکت های مستمر را تداعی میکند. مثل رفتن و آمدن نسل ها، شب و روز، هفته ها، ماه ها و </a:t>
            </a:r>
            <a:r>
              <a:rPr lang="fa-IR" dirty="0" smtClean="0">
                <a:cs typeface="B Nazanin" panose="00000400000000000000" pitchFamily="2" charset="-78"/>
              </a:rPr>
              <a:t>سالها. سایر </a:t>
            </a:r>
            <a:r>
              <a:rPr lang="fa-IR" dirty="0">
                <a:cs typeface="B Nazanin" panose="00000400000000000000" pitchFamily="2" charset="-78"/>
              </a:rPr>
              <a:t>شکل های هندسی هر کدام به نحوی مشتق از همان سه شکل یا ترکیبی از آنها میباشد.</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85787175"/>
      </p:ext>
    </p:extLst>
  </p:cSld>
  <p:clrMapOvr>
    <a:masterClrMapping/>
  </p:clrMapOvr>
  <mc:AlternateContent xmlns:mc="http://schemas.openxmlformats.org/markup-compatibility/2006">
    <mc:Choice xmlns:p14="http://schemas.microsoft.com/office/powerpoint/2010/main" Requires="p14">
      <p:transition spd="slow" p14:dur="2000" advTm="32500"/>
    </mc:Choice>
    <mc:Fallback>
      <p:transition spd="slow" advTm="3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cap="all" dirty="0" smtClean="0">
                <a:cs typeface="B Nazanin" panose="00000400000000000000" pitchFamily="2" charset="-78"/>
              </a:rPr>
              <a:t>حجم</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normAutofit/>
          </a:bodyPr>
          <a:lstStyle/>
          <a:p>
            <a:pPr algn="justLow"/>
            <a:r>
              <a:rPr lang="fa-IR" dirty="0">
                <a:cs typeface="B Nazanin" panose="00000400000000000000" pitchFamily="2" charset="-78"/>
              </a:rPr>
              <a:t>عنصری است دارای سه بعد عرض، طول و ارتفاع. به عبارات دیگر هرگاه به عنصر دو بعدی سطح، ضخامت اضافه کنیم به عنصری سه بعدی تبدیل میشود. حجم ها نیز به دو دسته هندسی و غیر هندسی تقسیم میشود. حجم های هندسی از بسط سطوح هندسی مثل مربع، دایره و مثلث تشکیل میشوند. اما حجم های دیگر از نظر هندسی شکل خاصی ندارند مثل یک قطعه سنگ.</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323" y="2923244"/>
            <a:ext cx="5507060" cy="367137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07177346"/>
      </p:ext>
    </p:extLst>
  </p:cSld>
  <p:clrMapOvr>
    <a:masterClrMapping/>
  </p:clrMapOvr>
  <mc:AlternateContent xmlns:mc="http://schemas.openxmlformats.org/markup-compatibility/2006">
    <mc:Choice xmlns:p14="http://schemas.microsoft.com/office/powerpoint/2010/main" Requires="p14">
      <p:transition spd="slow" p14:dur="2000" advTm="83159"/>
    </mc:Choice>
    <mc:Fallback>
      <p:transition spd="slow" advTm="83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pPr algn="ctr"/>
            <a:r>
              <a:rPr lang="fa-IR" b="1" dirty="0" smtClean="0">
                <a:cs typeface="B Nazanin" panose="00000400000000000000" pitchFamily="2" charset="-78"/>
              </a:rPr>
              <a:t>بسمه تعالی</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8395"/>
    </mc:Choice>
    <mc:Fallback>
      <p:transition spd="slow" advTm="8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r>
              <a:rPr lang="fa-IR" b="1" dirty="0" smtClean="0">
                <a:cs typeface="B Nazanin" panose="00000400000000000000" pitchFamily="2" charset="-78"/>
              </a:rPr>
              <a:t>مقدمات طراحی معماری داخلی</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96792041"/>
      </p:ext>
    </p:extLst>
  </p:cSld>
  <p:clrMapOvr>
    <a:masterClrMapping/>
  </p:clrMapOvr>
  <mc:AlternateContent xmlns:mc="http://schemas.openxmlformats.org/markup-compatibility/2006">
    <mc:Choice xmlns:p14="http://schemas.microsoft.com/office/powerpoint/2010/main" Requires="p14">
      <p:transition spd="slow" p14:dur="2000" advTm="4396"/>
    </mc:Choice>
    <mc:Fallback>
      <p:transition spd="slow" advTm="4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0006" y="2031047"/>
            <a:ext cx="8436877" cy="1948525"/>
          </a:xfrm>
        </p:spPr>
        <p:txBody>
          <a:bodyPr/>
          <a:lstStyle/>
          <a:p>
            <a:pPr algn="justLow"/>
            <a:r>
              <a:rPr lang="fa-IR" sz="4400" b="1" dirty="0">
                <a:cs typeface="B Nazanin" panose="00000400000000000000" pitchFamily="2" charset="-78"/>
              </a:rPr>
              <a:t>مقیاس انسانی و طراحی فضا براساس آن</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7478647"/>
      </p:ext>
    </p:extLst>
  </p:cSld>
  <p:clrMapOvr>
    <a:masterClrMapping/>
  </p:clrMapOvr>
  <mc:AlternateContent xmlns:mc="http://schemas.openxmlformats.org/markup-compatibility/2006">
    <mc:Choice xmlns:p14="http://schemas.microsoft.com/office/powerpoint/2010/main" Requires="p14">
      <p:transition spd="slow" p14:dur="2000" advTm="11422"/>
    </mc:Choice>
    <mc:Fallback>
      <p:transition spd="slow" advTm="11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سطح</a:t>
            </a:r>
            <a:endParaRPr lang="fa-IR" b="1" dirty="0">
              <a:cs typeface="B Nazanin" panose="00000400000000000000" pitchFamily="2" charset="-78"/>
            </a:endParaRPr>
          </a:p>
        </p:txBody>
      </p:sp>
      <p:sp>
        <p:nvSpPr>
          <p:cNvPr id="3" name="Content Placeholder 2"/>
          <p:cNvSpPr>
            <a:spLocks noGrp="1"/>
          </p:cNvSpPr>
          <p:nvPr>
            <p:ph idx="1"/>
          </p:nvPr>
        </p:nvSpPr>
        <p:spPr>
          <a:xfrm>
            <a:off x="677334" y="1722707"/>
            <a:ext cx="8596668" cy="3880773"/>
          </a:xfrm>
        </p:spPr>
        <p:txBody>
          <a:bodyPr/>
          <a:lstStyle/>
          <a:p>
            <a:pPr algn="justLow"/>
            <a:r>
              <a:rPr lang="fa-IR" dirty="0" smtClean="0">
                <a:cs typeface="B Nazanin" panose="00000400000000000000" pitchFamily="2" charset="-78"/>
              </a:rPr>
              <a:t>از </a:t>
            </a:r>
            <a:r>
              <a:rPr lang="fa-IR" dirty="0">
                <a:cs typeface="B Nazanin" panose="00000400000000000000" pitchFamily="2" charset="-78"/>
              </a:rPr>
              <a:t>امتداد خط (به غیر از جهت اصلی خود) سطح را به وجود می اورد و دارای طول و عرض بوده و فاقد عمق می باشد در شکل گیری یک تر کیب بصری سطح حدود یا مرزهای یک حجم را تعریف می کند و سطح به عنوان عنصری کلیدی در دانش طراحی معماری می باشد سطوح در معماری احجام سه بعدی فرم و فضا را تعریف می کنند خصوصیات هر سطح </a:t>
            </a:r>
            <a:r>
              <a:rPr lang="fa-IR" dirty="0" smtClean="0">
                <a:cs typeface="B Nazanin" panose="00000400000000000000" pitchFamily="2" charset="-78"/>
              </a:rPr>
              <a:t>اندازه، شکل، </a:t>
            </a:r>
            <a:r>
              <a:rPr lang="fa-IR" dirty="0">
                <a:cs typeface="B Nazanin" panose="00000400000000000000" pitchFamily="2" charset="-78"/>
              </a:rPr>
              <a:t>رنگ و بافت ان می باشد.</a:t>
            </a:r>
          </a:p>
          <a:p>
            <a:pPr algn="justLow"/>
            <a:r>
              <a:rPr lang="fa-IR" dirty="0">
                <a:cs typeface="B Nazanin" panose="00000400000000000000" pitchFamily="2" charset="-78"/>
              </a:rPr>
              <a:t>انواع کلی سطح که در طراحی به کار </a:t>
            </a:r>
            <a:r>
              <a:rPr lang="fa-IR" dirty="0" smtClean="0">
                <a:cs typeface="B Nazanin" panose="00000400000000000000" pitchFamily="2" charset="-78"/>
              </a:rPr>
              <a:t>می روند </a:t>
            </a:r>
            <a:r>
              <a:rPr lang="fa-IR" dirty="0">
                <a:cs typeface="B Nazanin" panose="00000400000000000000" pitchFamily="2" charset="-78"/>
              </a:rPr>
              <a:t>عبارتند از:1-سطح سقف-ماننند سطح بام </a:t>
            </a:r>
            <a:r>
              <a:rPr lang="fa-IR" dirty="0" smtClean="0">
                <a:cs typeface="B Nazanin" panose="00000400000000000000" pitchFamily="2" charset="-78"/>
              </a:rPr>
              <a:t>که محافظ </a:t>
            </a:r>
            <a:r>
              <a:rPr lang="fa-IR" dirty="0">
                <a:cs typeface="B Nazanin" panose="00000400000000000000" pitchFamily="2" charset="-78"/>
              </a:rPr>
              <a:t>اصلی ساختمان از عوامل طبیعی </a:t>
            </a:r>
            <a:r>
              <a:rPr lang="fa-IR" dirty="0" smtClean="0">
                <a:cs typeface="B Nazanin" panose="00000400000000000000" pitchFamily="2" charset="-78"/>
              </a:rPr>
              <a:t>هوا، </a:t>
            </a:r>
            <a:r>
              <a:rPr lang="fa-IR" dirty="0">
                <a:cs typeface="B Nazanin" panose="00000400000000000000" pitchFamily="2" charset="-78"/>
              </a:rPr>
              <a:t>سر پوش و سر پناهها در فضای معماری 2-سطح دیوار-سطح عمودی </a:t>
            </a:r>
            <a:r>
              <a:rPr lang="fa-IR" dirty="0" smtClean="0">
                <a:cs typeface="B Nazanin" panose="00000400000000000000" pitchFamily="2" charset="-78"/>
              </a:rPr>
              <a:t>دیوار </a:t>
            </a:r>
            <a:r>
              <a:rPr lang="fa-IR" dirty="0">
                <a:cs typeface="B Nazanin" panose="00000400000000000000" pitchFamily="2" charset="-78"/>
              </a:rPr>
              <a:t>در تعریف بستن فضا از نظر بصری فعال تر می باشد3-سطح کف سطح زمین از نظر فیزیکی </a:t>
            </a:r>
            <a:r>
              <a:rPr lang="fa-IR" dirty="0" smtClean="0">
                <a:cs typeface="B Nazanin" panose="00000400000000000000" pitchFamily="2" charset="-78"/>
              </a:rPr>
              <a:t>پایه </a:t>
            </a:r>
            <a:r>
              <a:rPr lang="fa-IR" dirty="0">
                <a:cs typeface="B Nazanin" panose="00000400000000000000" pitchFamily="2" charset="-78"/>
              </a:rPr>
              <a:t>و از نظر بعدی تکیه گاه فرم ساختمانی می باشد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132215"/>
    </mc:Choice>
    <mc:Fallback>
      <p:transition spd="slow" advTm="132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عناصر سطح گونه در معماری</a:t>
            </a:r>
            <a:endParaRPr lang="fa-IR" b="1" dirty="0">
              <a:cs typeface="B Nazanin" panose="00000400000000000000" pitchFamily="2" charset="-78"/>
            </a:endParaRPr>
          </a:p>
        </p:txBody>
      </p:sp>
      <p:sp>
        <p:nvSpPr>
          <p:cNvPr id="3" name="Content Placeholder 2"/>
          <p:cNvSpPr>
            <a:spLocks noGrp="1"/>
          </p:cNvSpPr>
          <p:nvPr>
            <p:ph idx="1"/>
          </p:nvPr>
        </p:nvSpPr>
        <p:spPr>
          <a:xfrm>
            <a:off x="677334" y="1722707"/>
            <a:ext cx="8596668" cy="3880773"/>
          </a:xfrm>
        </p:spPr>
        <p:txBody>
          <a:bodyPr>
            <a:normAutofit/>
          </a:bodyPr>
          <a:lstStyle/>
          <a:p>
            <a:pPr algn="justLow"/>
            <a:r>
              <a:rPr lang="fa-IR" dirty="0">
                <a:cs typeface="B Nazanin" panose="00000400000000000000" pitchFamily="2" charset="-78"/>
              </a:rPr>
              <a:t>سطح زمین </a:t>
            </a:r>
            <a:r>
              <a:rPr lang="fa-IR" dirty="0" smtClean="0">
                <a:cs typeface="B Nazanin" panose="00000400000000000000" pitchFamily="2" charset="-78"/>
              </a:rPr>
              <a:t>نگهدارنده </a:t>
            </a:r>
            <a:r>
              <a:rPr lang="fa-IR" dirty="0">
                <a:cs typeface="B Nazanin" panose="00000400000000000000" pitchFamily="2" charset="-78"/>
              </a:rPr>
              <a:t>کلیه ساختمانهای معماری است و اصولا خواص توپو گرافیک سطح زمین با شرایط اب و هوای محل به فرم ساختمانی که در ان محل احداث میشود اثر می </a:t>
            </a:r>
            <a:r>
              <a:rPr lang="fa-IR" dirty="0" smtClean="0">
                <a:cs typeface="B Nazanin" panose="00000400000000000000" pitchFamily="2" charset="-78"/>
              </a:rPr>
              <a:t>گذارند.ساختمان می تواند </a:t>
            </a:r>
            <a:r>
              <a:rPr lang="fa-IR" dirty="0">
                <a:cs typeface="B Nazanin" panose="00000400000000000000" pitchFamily="2" charset="-78"/>
              </a:rPr>
              <a:t>پایین تر از زمین (در زمین فرو رود)یا بر روی سطح زمین یا بالاتر از سطح زمین قرار گیرد.یا </a:t>
            </a:r>
            <a:r>
              <a:rPr lang="fa-IR" dirty="0" smtClean="0">
                <a:cs typeface="B Nazanin" panose="00000400000000000000" pitchFamily="2" charset="-78"/>
              </a:rPr>
              <a:t>به طور </a:t>
            </a:r>
            <a:r>
              <a:rPr lang="fa-IR" dirty="0">
                <a:cs typeface="B Nazanin" panose="00000400000000000000" pitchFamily="2" charset="-78"/>
              </a:rPr>
              <a:t>کلی سطح زمین میتواند در شرایطی باشد که فرم را تحت تاثیر و انرا تغییر دهد مثلا </a:t>
            </a:r>
            <a:r>
              <a:rPr lang="fa-IR" dirty="0" smtClean="0">
                <a:cs typeface="B Nazanin" panose="00000400000000000000" pitchFamily="2" charset="-78"/>
              </a:rPr>
              <a:t>می تواند </a:t>
            </a:r>
            <a:r>
              <a:rPr lang="fa-IR" dirty="0">
                <a:cs typeface="B Nazanin" panose="00000400000000000000" pitchFamily="2" charset="-78"/>
              </a:rPr>
              <a:t>بالا بیاید و نماینگر یک محل مقدس یا مهم باشد یا </a:t>
            </a:r>
            <a:r>
              <a:rPr lang="fa-IR" dirty="0" smtClean="0">
                <a:cs typeface="B Nazanin" panose="00000400000000000000" pitchFamily="2" charset="-78"/>
              </a:rPr>
              <a:t>می تواند </a:t>
            </a:r>
            <a:r>
              <a:rPr lang="fa-IR" dirty="0">
                <a:cs typeface="B Nazanin" panose="00000400000000000000" pitchFamily="2" charset="-78"/>
              </a:rPr>
              <a:t>گور شده و سپری برای عوامل طبیعی باشد و اگر مسطح باشد میتواند یک سکوی مناسب برای اجرای بنا باشد .</a:t>
            </a:r>
          </a:p>
          <a:p>
            <a:pPr algn="justLow"/>
            <a:r>
              <a:rPr lang="fa-IR" dirty="0">
                <a:cs typeface="B Nazanin" panose="00000400000000000000" pitchFamily="2" charset="-78"/>
              </a:rPr>
              <a:t>سطح کف نیز میتواند پله پله بوده و یا اختلاف سطح در کف وجود داشته باشد و کف را برای احجام مختلف دارای هویت نماید و مقیاس یک فضا در کف را بشکند سکوها در کف برای نشستن -نگاه کردن و برای نمایش ایجاد میشود که میتواند </a:t>
            </a:r>
            <a:r>
              <a:rPr lang="fa-IR" dirty="0" smtClean="0">
                <a:cs typeface="B Nazanin" panose="00000400000000000000" pitchFamily="2" charset="-78"/>
              </a:rPr>
              <a:t>به قدری </a:t>
            </a:r>
            <a:r>
              <a:rPr lang="fa-IR" dirty="0">
                <a:cs typeface="B Nazanin" panose="00000400000000000000" pitchFamily="2" charset="-78"/>
              </a:rPr>
              <a:t>بالا بیاید تا مکانی مقدس را تعریف نماید و یکی از عناصر بسیار مهم در طراحی </a:t>
            </a:r>
            <a:r>
              <a:rPr lang="fa-IR" dirty="0" smtClean="0">
                <a:cs typeface="B Nazanin" panose="00000400000000000000" pitchFamily="2" charset="-78"/>
              </a:rPr>
              <a:t>می باشد </a:t>
            </a:r>
            <a:r>
              <a:rPr lang="fa-IR" dirty="0">
                <a:cs typeface="B Nazanin" panose="00000400000000000000" pitchFamily="2" charset="-78"/>
              </a:rPr>
              <a:t>فرم </a:t>
            </a:r>
            <a:r>
              <a:rPr lang="fa-IR" dirty="0" smtClean="0">
                <a:cs typeface="B Nazanin" panose="00000400000000000000" pitchFamily="2" charset="-78"/>
              </a:rPr>
              <a:t>،رنگ، </a:t>
            </a:r>
            <a:r>
              <a:rPr lang="fa-IR" dirty="0">
                <a:cs typeface="B Nazanin" panose="00000400000000000000" pitchFamily="2" charset="-78"/>
              </a:rPr>
              <a:t>شکل و بافت سطح </a:t>
            </a:r>
            <a:r>
              <a:rPr lang="fa-IR" dirty="0" smtClean="0">
                <a:cs typeface="B Nazanin" panose="00000400000000000000" pitchFamily="2" charset="-78"/>
              </a:rPr>
              <a:t>کف، </a:t>
            </a:r>
            <a:r>
              <a:rPr lang="fa-IR" dirty="0">
                <a:cs typeface="B Nazanin" panose="00000400000000000000" pitchFamily="2" charset="-78"/>
              </a:rPr>
              <a:t>تعیین کننده شدت تعریف حدود یک فضا توسط ان سطح و شدت ایجاد یک زمینه بصری در مقابل سایر عناصر در فضا برای اینکه بتوانند دیده شوند می باشند همچنین بافت و وزن مخصوص مصالح کف بر چگونگی عبور بر ان اثر </a:t>
            </a:r>
            <a:r>
              <a:rPr lang="fa-IR" dirty="0" smtClean="0">
                <a:cs typeface="B Nazanin" panose="00000400000000000000" pitchFamily="2" charset="-78"/>
              </a:rPr>
              <a:t>می گذارد.</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26983895"/>
      </p:ext>
    </p:extLst>
  </p:cSld>
  <p:clrMapOvr>
    <a:masterClrMapping/>
  </p:clrMapOvr>
  <mc:AlternateContent xmlns:mc="http://schemas.openxmlformats.org/markup-compatibility/2006">
    <mc:Choice xmlns:p14="http://schemas.microsoft.com/office/powerpoint/2010/main" Requires="p14">
      <p:transition spd="slow" p14:dur="2000" advTm="109467"/>
    </mc:Choice>
    <mc:Fallback>
      <p:transition spd="slow" advTm="109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عناصر سطح گونه در معماری</a:t>
            </a:r>
            <a:endParaRPr lang="fa-IR" b="1" dirty="0">
              <a:cs typeface="B Nazanin" panose="00000400000000000000" pitchFamily="2" charset="-78"/>
            </a:endParaRPr>
          </a:p>
        </p:txBody>
      </p:sp>
      <p:sp>
        <p:nvSpPr>
          <p:cNvPr id="3" name="Content Placeholder 2"/>
          <p:cNvSpPr>
            <a:spLocks noGrp="1"/>
          </p:cNvSpPr>
          <p:nvPr>
            <p:ph idx="1"/>
          </p:nvPr>
        </p:nvSpPr>
        <p:spPr>
          <a:xfrm>
            <a:off x="677334" y="1722707"/>
            <a:ext cx="8596668" cy="3880773"/>
          </a:xfrm>
        </p:spPr>
        <p:txBody>
          <a:bodyPr>
            <a:normAutofit lnSpcReduction="10000"/>
          </a:bodyPr>
          <a:lstStyle/>
          <a:p>
            <a:pPr algn="justLow"/>
            <a:r>
              <a:rPr lang="fa-IR" dirty="0">
                <a:cs typeface="B Nazanin" panose="00000400000000000000" pitchFamily="2" charset="-78"/>
              </a:rPr>
              <a:t>سطح دیوارهای خارجی یک بنا همراه با سطح بام نفوذ عوامل طبیعی به فضاهای داخلی را کنترل مینماید بازشوهای درون یا بین سطوح دیوارهای خارجی میزان ارتباط فضاهای داخلی را با فضاهای خارجی تعیین میکنند نحوه ترکیب سطوح دیوارهای خارجی همراه با بازشوهای انان فرم کلی بنا و میزان جسیم بودن انرا معین خواهد کرد. سطح دیوارهای خارجی که به منزله "سیمای ظاهری" یا نمای اصلی بنا محسوب میشود میتواند به عنوان بخشی از طراحی منفک شود در موقعیت شهری دیوارها که نماهای بناها را تشکیل </a:t>
            </a:r>
            <a:r>
              <a:rPr lang="fa-IR" dirty="0" smtClean="0">
                <a:cs typeface="B Nazanin" panose="00000400000000000000" pitchFamily="2" charset="-78"/>
              </a:rPr>
              <a:t>می دهند. خیابانها </a:t>
            </a:r>
            <a:r>
              <a:rPr lang="fa-IR" dirty="0">
                <a:cs typeface="B Nazanin" panose="00000400000000000000" pitchFamily="2" charset="-78"/>
              </a:rPr>
              <a:t>و فضاهای عمومی ای چون بازارها میادین و چهار راهها را تعریف </a:t>
            </a:r>
            <a:r>
              <a:rPr lang="fa-IR" dirty="0" smtClean="0">
                <a:cs typeface="B Nazanin" panose="00000400000000000000" pitchFamily="2" charset="-78"/>
              </a:rPr>
              <a:t>می کنند</a:t>
            </a:r>
            <a:r>
              <a:rPr lang="fa-IR" dirty="0" smtClean="0">
                <a:cs typeface="B Nazanin" panose="00000400000000000000" pitchFamily="2" charset="-78"/>
              </a:rPr>
              <a:t>.</a:t>
            </a:r>
            <a:endParaRPr lang="fa-IR" dirty="0">
              <a:cs typeface="B Nazanin" panose="00000400000000000000" pitchFamily="2" charset="-78"/>
            </a:endParaRPr>
          </a:p>
          <a:p>
            <a:pPr algn="justLow"/>
            <a:r>
              <a:rPr lang="fa-IR" dirty="0">
                <a:cs typeface="B Nazanin" panose="00000400000000000000" pitchFamily="2" charset="-78"/>
              </a:rPr>
              <a:t>یکی از کاربردهای مهم سطح عمودی دیوار استفاده از ان به عنوان عنصر نگهدارنده یا باربر در سیستم ساختمانی دیوار حمال می باشد. دیوارهای حمال هنگامی که برای نگهداری سقف در ردیفی موازی تنظیم شده باشند فضاهای خالی خطی ای را تعریف </a:t>
            </a:r>
            <a:r>
              <a:rPr lang="fa-IR" dirty="0" smtClean="0">
                <a:cs typeface="B Nazanin" panose="00000400000000000000" pitchFamily="2" charset="-78"/>
              </a:rPr>
              <a:t>می کنند </a:t>
            </a:r>
            <a:r>
              <a:rPr lang="fa-IR" dirty="0">
                <a:cs typeface="B Nazanin" panose="00000400000000000000" pitchFamily="2" charset="-78"/>
              </a:rPr>
              <a:t>که قویا دارای خاصیت جهت نمایی اند .تنها برش دیوارهای حمال و ایجاد نوارهای فضائی در جهت عمود است که این فضاها می توانند به یکدیگر مربوط میشوند </a:t>
            </a:r>
            <a:r>
              <a:rPr lang="fa-IR" dirty="0" smtClean="0">
                <a:cs typeface="B Nazanin" panose="00000400000000000000" pitchFamily="2" charset="-78"/>
              </a:rPr>
              <a:t>.</a:t>
            </a:r>
            <a:r>
              <a:rPr lang="fa-IR" dirty="0">
                <a:cs typeface="B Nazanin" panose="00000400000000000000" pitchFamily="2" charset="-78"/>
              </a:rPr>
              <a:t> </a:t>
            </a:r>
          </a:p>
          <a:p>
            <a:pPr algn="justLow"/>
            <a:r>
              <a:rPr lang="fa-IR" dirty="0">
                <a:cs typeface="B Nazanin" panose="00000400000000000000" pitchFamily="2" charset="-78"/>
              </a:rPr>
              <a:t>سطح دیوارهای داخلی "اطاقها" یا فضاهای یک بنا را تعریف میکنند و میبندند مشخصات بصری انها ارتباط شان با یکدیگر و اندازه و ترتیب باز شوهای درون انها چگونگی فضای موجود و میزان ارتباط ان را با فضاهای اطراف معین میکنند.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43829400"/>
      </p:ext>
    </p:extLst>
  </p:cSld>
  <p:clrMapOvr>
    <a:masterClrMapping/>
  </p:clrMapOvr>
  <mc:AlternateContent xmlns:mc="http://schemas.openxmlformats.org/markup-compatibility/2006">
    <mc:Choice xmlns:p14="http://schemas.microsoft.com/office/powerpoint/2010/main" Requires="p14">
      <p:transition spd="slow" p14:dur="2000" advTm="166428"/>
    </mc:Choice>
    <mc:Fallback>
      <p:transition spd="slow" advTm="166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عناصر سطح گونه در معماری</a:t>
            </a:r>
            <a:endParaRPr lang="fa-IR" b="1" dirty="0">
              <a:cs typeface="B Nazanin" panose="00000400000000000000" pitchFamily="2" charset="-78"/>
            </a:endParaRPr>
          </a:p>
        </p:txBody>
      </p:sp>
      <p:sp>
        <p:nvSpPr>
          <p:cNvPr id="3" name="Content Placeholder 2"/>
          <p:cNvSpPr>
            <a:spLocks noGrp="1"/>
          </p:cNvSpPr>
          <p:nvPr>
            <p:ph idx="1"/>
          </p:nvPr>
        </p:nvSpPr>
        <p:spPr>
          <a:xfrm>
            <a:off x="677334" y="1722707"/>
            <a:ext cx="8596668" cy="3880773"/>
          </a:xfrm>
        </p:spPr>
        <p:txBody>
          <a:bodyPr>
            <a:normAutofit/>
          </a:bodyPr>
          <a:lstStyle/>
          <a:p>
            <a:pPr algn="justLow"/>
            <a:r>
              <a:rPr lang="fa-IR" dirty="0" smtClean="0">
                <a:cs typeface="B Nazanin" panose="00000400000000000000" pitchFamily="2" charset="-78"/>
              </a:rPr>
              <a:t>به </a:t>
            </a:r>
            <a:r>
              <a:rPr lang="fa-IR" dirty="0">
                <a:cs typeface="B Nazanin" panose="00000400000000000000" pitchFamily="2" charset="-78"/>
              </a:rPr>
              <a:t>خاطر وجود سطح دیوار است که ما داخل یک اطاق را </a:t>
            </a:r>
            <a:r>
              <a:rPr lang="fa-IR" dirty="0" smtClean="0">
                <a:cs typeface="B Nazanin" panose="00000400000000000000" pitchFamily="2" charset="-78"/>
              </a:rPr>
              <a:t>می بینیم </a:t>
            </a:r>
            <a:r>
              <a:rPr lang="fa-IR" dirty="0">
                <a:cs typeface="B Nazanin" panose="00000400000000000000" pitchFamily="2" charset="-78"/>
              </a:rPr>
              <a:t>ان همان لایه نازک مصالح است که مرز عمودی فضا را تشکیل </a:t>
            </a:r>
            <a:r>
              <a:rPr lang="fa-IR" dirty="0" smtClean="0">
                <a:cs typeface="B Nazanin" panose="00000400000000000000" pitchFamily="2" charset="-78"/>
              </a:rPr>
              <a:t>می دهد. </a:t>
            </a:r>
            <a:r>
              <a:rPr lang="fa-IR" dirty="0">
                <a:cs typeface="B Nazanin" panose="00000400000000000000" pitchFamily="2" charset="-78"/>
              </a:rPr>
              <a:t>ضخامت واقعی یک دیوار تنها توسط لبه های ان در قسمت باز شوی در یا پنجره مشخص میشود.در حالیکه ما با سطح کف و دیوار تماس فیزیکی داریم سطح سقف معمولا از ما فاصله بیشتری دارد و اغلب یک پدیده کاملا بصری در فضا می باشد سطح سقف می تواند منطبق با فرم بنا باشد یا سقف زیرین برای بام یا کف طبقه بالا را تشکیل دهد و بیان ننده سازه خود باشد همچنین می تواند به صورت پوسته مستقلی در درون فضا عمل نماید.</a:t>
            </a:r>
          </a:p>
          <a:p>
            <a:pPr algn="justLow"/>
            <a:r>
              <a:rPr lang="fa-IR" dirty="0">
                <a:cs typeface="B Nazanin" panose="00000400000000000000" pitchFamily="2" charset="-78"/>
              </a:rPr>
              <a:t>سطح سقف عمل کننده به صورت پوسته ای مستقل می تواند به نحوی ترتیب یابد که نماد سطح اسمان باشد می تواند بالا یا پایین رود تا مقیاس فضا را عوض نماید یا تقسیمات فضایی را در درون یک اطاق تعریف کند میتواند به شکلی تنظیم شود که کیفیت نور و اگوستیک را درون فضا کنترل نماید میتوان انرا به قسمی بکار برد که تاثیری در فضا نداشته یا اثر کمتری داشته باشد و یا به صورت عنصر اصلی وحدت دهنده در فضا عمل نماید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47190912"/>
      </p:ext>
    </p:extLst>
  </p:cSld>
  <p:clrMapOvr>
    <a:masterClrMapping/>
  </p:clrMapOvr>
  <mc:AlternateContent xmlns:mc="http://schemas.openxmlformats.org/markup-compatibility/2006">
    <mc:Choice xmlns:p14="http://schemas.microsoft.com/office/powerpoint/2010/main" Requires="p14">
      <p:transition spd="slow" p14:dur="2000" advTm="124416"/>
    </mc:Choice>
    <mc:Fallback>
      <p:transition spd="slow" advTm="124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عناصر سطح گونه در معماری</a:t>
            </a:r>
            <a:endParaRPr lang="fa-IR" b="1" dirty="0">
              <a:cs typeface="B Nazanin" panose="00000400000000000000" pitchFamily="2" charset="-78"/>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11948" y="1368668"/>
            <a:ext cx="4048705" cy="5317301"/>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7361005"/>
      </p:ext>
    </p:extLst>
  </p:cSld>
  <p:clrMapOvr>
    <a:masterClrMapping/>
  </p:clrMapOvr>
  <mc:AlternateContent xmlns:mc="http://schemas.openxmlformats.org/markup-compatibility/2006">
    <mc:Choice xmlns:p14="http://schemas.microsoft.com/office/powerpoint/2010/main" Requires="p14">
      <p:transition spd="slow" p14:dur="2000" advTm="46383"/>
    </mc:Choice>
    <mc:Fallback>
      <p:transition spd="slow" advTm="46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264</TotalTime>
  <Words>1002</Words>
  <Application>Microsoft Office PowerPoint</Application>
  <PresentationFormat>Widescreen</PresentationFormat>
  <Paragraphs>25</Paragraphs>
  <Slides>13</Slides>
  <Notes>0</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 Nazanin</vt:lpstr>
      <vt:lpstr>Tahoma</vt:lpstr>
      <vt:lpstr>Trebuchet MS</vt:lpstr>
      <vt:lpstr>Wingdings 3</vt:lpstr>
      <vt:lpstr>Facet</vt:lpstr>
      <vt:lpstr>PowerPoint Presentation</vt:lpstr>
      <vt:lpstr>بسمه تعالی</vt:lpstr>
      <vt:lpstr>مقدمات طراحی معماری داخلی</vt:lpstr>
      <vt:lpstr>مقیاس انسانی و طراحی فضا براساس آن</vt:lpstr>
      <vt:lpstr>سطح</vt:lpstr>
      <vt:lpstr>عناصر سطح گونه در معماری</vt:lpstr>
      <vt:lpstr>عناصر سطح گونه در معماری</vt:lpstr>
      <vt:lpstr>عناصر سطح گونه در معماری</vt:lpstr>
      <vt:lpstr>عناصر سطح گونه در معماری</vt:lpstr>
      <vt:lpstr>مربع</vt:lpstr>
      <vt:lpstr>مثلث</vt:lpstr>
      <vt:lpstr>دایره</vt:lpstr>
      <vt:lpstr>حجم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22</cp:revision>
  <dcterms:created xsi:type="dcterms:W3CDTF">2020-04-01T12:24:26Z</dcterms:created>
  <dcterms:modified xsi:type="dcterms:W3CDTF">2020-04-19T10:10:51Z</dcterms:modified>
</cp:coreProperties>
</file>