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1" r:id="rId1"/>
  </p:sldMasterIdLst>
  <p:sldIdLst>
    <p:sldId id="256" r:id="rId2"/>
    <p:sldId id="274" r:id="rId3"/>
    <p:sldId id="257" r:id="rId4"/>
    <p:sldId id="259" r:id="rId5"/>
    <p:sldId id="261" r:id="rId6"/>
    <p:sldId id="265" r:id="rId7"/>
    <p:sldId id="266" r:id="rId8"/>
    <p:sldId id="262" r:id="rId9"/>
    <p:sldId id="263" r:id="rId10"/>
    <p:sldId id="267" r:id="rId11"/>
    <p:sldId id="268" r:id="rId12"/>
    <p:sldId id="269" r:id="rId13"/>
    <p:sldId id="270" r:id="rId14"/>
    <p:sldId id="264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771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87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06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918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9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66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55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143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8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287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94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322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78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76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10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224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377-F719-4891-845D-DE5815E48D9E}" type="datetimeFigureOut">
              <a:rPr lang="fa-IR" smtClean="0"/>
              <a:t>20/08/1441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260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WhatsApp Video 2020-04-08 at 6.07.2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4"/>
    </mc:Choice>
    <mc:Fallback>
      <p:transition spd="slow" advTm="140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693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نحوه قالب بندی عبادتگاه لوماس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930093"/>
            <a:ext cx="7511705" cy="2989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3873500"/>
            <a:ext cx="7511705" cy="2984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4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8"/>
    </mc:Choice>
    <mc:Fallback>
      <p:transition spd="slow" advTm="2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693"/>
            <a:ext cx="8596668" cy="1320800"/>
          </a:xfrm>
        </p:spPr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قالب بندی با استفاده از سطوح پلاستیکی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9" y="1046390"/>
            <a:ext cx="7400712" cy="2932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61" y="3933300"/>
            <a:ext cx="7380700" cy="2924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5"/>
    </mc:Choice>
    <mc:Fallback>
      <p:transition spd="slow" advTm="26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693"/>
            <a:ext cx="8596668" cy="1320800"/>
          </a:xfrm>
        </p:spPr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قالب بندی با استفاده از ورقھای آھنی قابل انعطاف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37" y="1241359"/>
            <a:ext cx="7381743" cy="189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037" y="3113572"/>
            <a:ext cx="7381743" cy="1895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037" y="4962926"/>
            <a:ext cx="7381743" cy="18950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87"/>
    </mc:Choice>
    <mc:Fallback>
      <p:transition spd="slow" advTm="2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9693"/>
            <a:ext cx="8596668" cy="1320800"/>
          </a:xfrm>
        </p:spPr>
        <p:txBody>
          <a:bodyPr/>
          <a:lstStyle/>
          <a:p>
            <a:pPr algn="justLow"/>
            <a:r>
              <a:rPr lang="fa-IR" dirty="0" smtClean="0">
                <a:cs typeface="B Nazanin" panose="00000400000000000000" pitchFamily="2" charset="-78"/>
              </a:rPr>
              <a:t>نمونه </a:t>
            </a:r>
            <a:r>
              <a:rPr lang="fa-IR" dirty="0">
                <a:cs typeface="B Nazanin" panose="00000400000000000000" pitchFamily="2" charset="-78"/>
              </a:rPr>
              <a:t>ای از قالب ھای بادی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743" y="1295853"/>
            <a:ext cx="4709502" cy="3802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31394"/>
            <a:ext cx="5431386" cy="412167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8"/>
    </mc:Choice>
    <mc:Fallback>
      <p:transition spd="slow" advTm="1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پوسته هاي پیش ساخته </a:t>
            </a:r>
            <a:r>
              <a:rPr lang="fa-IR" b="1" dirty="0" smtClean="0">
                <a:cs typeface="B Nazanin" panose="00000400000000000000" pitchFamily="2" charset="-78"/>
              </a:rPr>
              <a:t/>
            </a:r>
            <a:br>
              <a:rPr lang="fa-IR" b="1" dirty="0" smtClean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مزایاي قطعات پیش ساخته</a:t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/>
            <a:r>
              <a:rPr lang="fa-IR" dirty="0"/>
              <a:t>مزایاي قطعات پیش ساخته بتنی عبارتند از:</a:t>
            </a:r>
          </a:p>
          <a:p>
            <a:pPr marL="0" indent="0" algn="justLow">
              <a:buNone/>
            </a:pPr>
            <a:r>
              <a:rPr lang="fa-IR" dirty="0"/>
              <a:t>١. بهره گیري از ویژگیهاي روش خط تولید. به این ترتیب می توان میزان </a:t>
            </a:r>
            <a:r>
              <a:rPr lang="fa-IR" dirty="0" smtClean="0"/>
              <a:t>بازدهی دستگاه </a:t>
            </a:r>
            <a:r>
              <a:rPr lang="fa-IR" dirty="0"/>
              <a:t>سازنده را افزایش داده و نیز نظارت دقیقتري بر کیفیت قطعه ساخته شده داشت.</a:t>
            </a:r>
          </a:p>
          <a:p>
            <a:pPr marL="0" indent="0" algn="justLow">
              <a:buNone/>
            </a:pPr>
            <a:r>
              <a:rPr lang="fa-IR" dirty="0"/>
              <a:t>2. مقدار کار در فضاي باز به حداقل کاهش می یابد و در نتیجه امکان فعالیت در </a:t>
            </a:r>
            <a:r>
              <a:rPr lang="fa-IR" dirty="0" smtClean="0"/>
              <a:t>فصول مختلف </a:t>
            </a:r>
            <a:r>
              <a:rPr lang="fa-IR" dirty="0"/>
              <a:t>و در شرایط جوي گوناگون میسر می گردد.</a:t>
            </a:r>
          </a:p>
          <a:p>
            <a:pPr marL="0" indent="0" algn="justLow">
              <a:buNone/>
            </a:pPr>
            <a:r>
              <a:rPr lang="fa-IR" dirty="0"/>
              <a:t>3. پوسته هاي پیش ساخته نسبت به پوسته هاي ساخته شده در محل به مقدار </a:t>
            </a:r>
            <a:r>
              <a:rPr lang="fa-IR" dirty="0" smtClean="0"/>
              <a:t>کمتري چوب </a:t>
            </a:r>
            <a:r>
              <a:rPr lang="fa-IR" dirty="0"/>
              <a:t>بست نیاز دارند. در سیستم هاي پیش ساخته، چوب بست تنها در موقع </a:t>
            </a:r>
            <a:r>
              <a:rPr lang="fa-IR" dirty="0" smtClean="0"/>
              <a:t>اتصال قطعات </a:t>
            </a:r>
            <a:r>
              <a:rPr lang="fa-IR" dirty="0"/>
              <a:t>به هم و براي نگهداري موقت آنها لازم می شود 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7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1"/>
    </mc:Choice>
    <mc:Fallback>
      <p:transition spd="slow" advTm="5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پوسته هاي پیش ساخته </a:t>
            </a:r>
            <a:r>
              <a:rPr lang="fa-IR" b="1" dirty="0" smtClean="0">
                <a:cs typeface="B Nazanin" panose="00000400000000000000" pitchFamily="2" charset="-78"/>
              </a:rPr>
              <a:t/>
            </a:r>
            <a:br>
              <a:rPr lang="fa-IR" b="1" dirty="0" smtClean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مزایاي قطعات پیش ساخته</a:t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 smtClean="0"/>
              <a:t>4. قالب </a:t>
            </a:r>
            <a:r>
              <a:rPr lang="fa-IR" dirty="0"/>
              <a:t>هاي ساخته شده براي یک قطعه را می توان به دفعات براي قطعه هاي نظیر آن به کار برد.</a:t>
            </a:r>
          </a:p>
          <a:p>
            <a:pPr marL="0" indent="0">
              <a:buNone/>
            </a:pPr>
            <a:r>
              <a:rPr lang="fa-IR" dirty="0"/>
              <a:t>5. قطعات پیش ساخته معمولا کوچکند و بنابراین ترك هاي ناشی از جمع شدن بتن در آنها </a:t>
            </a:r>
            <a:r>
              <a:rPr lang="fa-IR" dirty="0" smtClean="0"/>
              <a:t>به حداقل </a:t>
            </a:r>
            <a:r>
              <a:rPr lang="fa-IR" dirty="0"/>
              <a:t>ممکن کاهش می یابند .</a:t>
            </a:r>
          </a:p>
          <a:p>
            <a:pPr marL="0" indent="0">
              <a:buNone/>
            </a:pPr>
            <a:r>
              <a:rPr lang="fa-IR" dirty="0"/>
              <a:t>6. نیاز به کارگر ماهر، بخصوص نجار، تا حد زیادي کاهش می یابد و از توان کاري </a:t>
            </a:r>
            <a:r>
              <a:rPr lang="fa-IR" dirty="0" smtClean="0"/>
              <a:t>متخصصین در </a:t>
            </a:r>
            <a:r>
              <a:rPr lang="fa-IR" dirty="0"/>
              <a:t>کارخانه استفاده بیشتري می شود.</a:t>
            </a:r>
          </a:p>
          <a:p>
            <a:pPr marL="0" indent="0">
              <a:buNone/>
            </a:pPr>
            <a:r>
              <a:rPr lang="fa-IR" dirty="0"/>
              <a:t>7. پوسته هایی با اشکال پیچیده را که ساختن آنها در محل همراه با اشکالات اجرایی فراوان </a:t>
            </a:r>
            <a:r>
              <a:rPr lang="fa-IR" dirty="0" smtClean="0"/>
              <a:t>و هزینه </a:t>
            </a:r>
            <a:r>
              <a:rPr lang="fa-IR" dirty="0"/>
              <a:t>زیاد است می توان به صورت قطعات پیش ساخته برآورد 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3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"/>
    </mc:Choice>
    <mc:Fallback>
      <p:transition spd="slow" advTm="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>محاسن سازه های پوسته ای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پوشاندن سطوح وسیع با حداقل تکیه گاهها و ستونها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عدم محدودیت طراح در طراحی فرم هاي منحنی ، پیچیده و منحصربه فرد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ضخامت کم و سبکی سازه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صرف زمان کم در مرحله بتن ریزي کل پوسته ( بعد از قالب بندي )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مقاومت خوب در برابر بارهاي گسترده یکنواخت بدلیل شکل منحنی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استفاده از سطح بتن تمام شده بعنوان نماي داخل یا خارج و صرفه جویی در استفاده از مصالح</a:t>
            </a:r>
          </a:p>
          <a:p>
            <a:pPr algn="justLow"/>
            <a:r>
              <a:rPr lang="fa-IR" dirty="0">
                <a:cs typeface="B Nazanin" panose="00000400000000000000" pitchFamily="2" charset="-78"/>
              </a:rPr>
              <a:t>هزینه تعمیر و نگهداري کم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70"/>
    </mc:Choice>
    <mc:Fallback>
      <p:transition spd="slow" advTm="8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>معایب سازه های پوسته ای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دشواري و سختی مرحله قالب بندي و ایجاد سطح مشابه پوسته</a:t>
            </a:r>
          </a:p>
          <a:p>
            <a:r>
              <a:rPr lang="fa-IR" dirty="0">
                <a:cs typeface="B Nazanin" panose="00000400000000000000" pitchFamily="2" charset="-78"/>
              </a:rPr>
              <a:t>هزینه زیاد مرحله قالب بندي</a:t>
            </a:r>
          </a:p>
          <a:p>
            <a:r>
              <a:rPr lang="fa-IR" dirty="0">
                <a:cs typeface="B Nazanin" panose="00000400000000000000" pitchFamily="2" charset="-78"/>
              </a:rPr>
              <a:t>صرف زمان زیاد براي مرحله قالب بندي</a:t>
            </a:r>
          </a:p>
          <a:p>
            <a:r>
              <a:rPr lang="fa-IR" dirty="0">
                <a:cs typeface="B Nazanin" panose="00000400000000000000" pitchFamily="2" charset="-78"/>
              </a:rPr>
              <a:t>مقاومت کم در برابر بارهاي متمرکز و خمش هاي ناحیه اي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9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6"/>
    </mc:Choice>
    <mc:Fallback>
      <p:transition spd="slow" advTm="3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جنبه های اجرایی پوسته های بتنی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2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4"/>
    </mc:Choice>
    <mc:Fallback>
      <p:transition spd="slow" advTm="1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شیوه اجرا در ساختمانهاي پوسته اي بتنی از اهمیت بسیار برخوردار </a:t>
            </a:r>
            <a:r>
              <a:rPr lang="fa-IR" dirty="0" smtClean="0">
                <a:cs typeface="B Nazanin" panose="00000400000000000000" pitchFamily="2" charset="-78"/>
              </a:rPr>
              <a:t>است. این </a:t>
            </a:r>
            <a:r>
              <a:rPr lang="fa-IR" dirty="0">
                <a:cs typeface="B Nazanin" panose="00000400000000000000" pitchFamily="2" charset="-78"/>
              </a:rPr>
              <a:t>اهمیت از ویژگیهاي پوسته هاي بتنی همچون شکل هاي هندسی خاص و در </a:t>
            </a:r>
            <a:r>
              <a:rPr lang="fa-IR" dirty="0" smtClean="0">
                <a:cs typeface="B Nazanin" panose="00000400000000000000" pitchFamily="2" charset="-78"/>
              </a:rPr>
              <a:t>عین حال </a:t>
            </a:r>
            <a:r>
              <a:rPr lang="fa-IR" dirty="0">
                <a:cs typeface="B Nazanin" panose="00000400000000000000" pitchFamily="2" charset="-78"/>
              </a:rPr>
              <a:t>متنوع آنها، نازکی ضخامت پوسته، و بزرگی ابعاد ساختمان پوسته اي در مقایسه </a:t>
            </a:r>
            <a:r>
              <a:rPr lang="fa-IR" dirty="0" smtClean="0">
                <a:cs typeface="B Nazanin" panose="00000400000000000000" pitchFamily="2" charset="-78"/>
              </a:rPr>
              <a:t>با دیگر </a:t>
            </a:r>
            <a:r>
              <a:rPr lang="fa-IR" dirty="0">
                <a:cs typeface="B Nazanin" panose="00000400000000000000" pitchFamily="2" charset="-78"/>
              </a:rPr>
              <a:t>فرم هاي ساختمانی ناشی می شود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31"/>
    </mc:Choice>
    <mc:Fallback>
      <p:transition spd="slow" advTm="34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نحوه اجراي سازه هاي پوسته اي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سازه هاي پوسته اي بر اساس میزان انحناء و فرم خود و همچنین میزان بار وارده بر </a:t>
            </a:r>
            <a:r>
              <a:rPr lang="fa-IR" dirty="0" smtClean="0">
                <a:cs typeface="B Nazanin" panose="00000400000000000000" pitchFamily="2" charset="-78"/>
              </a:rPr>
              <a:t>آنها به </a:t>
            </a:r>
            <a:r>
              <a:rPr lang="fa-IR" dirty="0">
                <a:cs typeface="B Nazanin" panose="00000400000000000000" pitchFamily="2" charset="-78"/>
              </a:rPr>
              <a:t>2 روش قابل اجرا هستند البته مواردي همچون خوش تراش بودن و سیماي </a:t>
            </a:r>
            <a:r>
              <a:rPr lang="fa-IR" dirty="0" smtClean="0">
                <a:cs typeface="B Nazanin" panose="00000400000000000000" pitchFamily="2" charset="-78"/>
              </a:rPr>
              <a:t>ظاهري سازه </a:t>
            </a:r>
            <a:r>
              <a:rPr lang="fa-IR" dirty="0">
                <a:cs typeface="B Nazanin" panose="00000400000000000000" pitchFamily="2" charset="-78"/>
              </a:rPr>
              <a:t>و همچنین مسائل اقتصادي و مدیریت هزینه ها نیز در انتخاب روش اجراي </a:t>
            </a:r>
            <a:r>
              <a:rPr lang="fa-IR" dirty="0" smtClean="0">
                <a:cs typeface="B Nazanin" panose="00000400000000000000" pitchFamily="2" charset="-78"/>
              </a:rPr>
              <a:t>سازه هاي </a:t>
            </a:r>
            <a:r>
              <a:rPr lang="fa-IR" dirty="0">
                <a:cs typeface="B Nazanin" panose="00000400000000000000" pitchFamily="2" charset="-78"/>
              </a:rPr>
              <a:t>پوسته اي تأثیر گذار می باشند .</a:t>
            </a:r>
          </a:p>
          <a:p>
            <a:r>
              <a:rPr lang="fa-IR" dirty="0">
                <a:cs typeface="B Nazanin" panose="00000400000000000000" pitchFamily="2" charset="-78"/>
              </a:rPr>
              <a:t>روش اول : اجرا بدون قالب بندي</a:t>
            </a:r>
          </a:p>
          <a:p>
            <a:r>
              <a:rPr lang="fa-IR" dirty="0">
                <a:cs typeface="B Nazanin" panose="00000400000000000000" pitchFamily="2" charset="-78"/>
              </a:rPr>
              <a:t>روش دوم : اجرا توسط قالب بندي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82"/>
    </mc:Choice>
    <mc:Fallback>
      <p:transition spd="slow" advTm="2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روش اجرایی سازه هاي پوسته اي بدون قالب بندي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 </a:t>
            </a:r>
            <a:r>
              <a:rPr lang="fa-IR" b="1" dirty="0">
                <a:cs typeface="B Nazanin" panose="00000400000000000000" pitchFamily="2" charset="-78"/>
              </a:rPr>
              <a:t>این روش در مواردي که فرم پوسته داراي انحناي یکنواخت بوده و ارتفاع سازه کم می </a:t>
            </a:r>
            <a:r>
              <a:rPr lang="fa-IR" b="1" dirty="0" smtClean="0">
                <a:cs typeface="B Nazanin" panose="00000400000000000000" pitchFamily="2" charset="-78"/>
              </a:rPr>
              <a:t>باشد و </a:t>
            </a:r>
            <a:r>
              <a:rPr lang="fa-IR" b="1" dirty="0">
                <a:cs typeface="B Nazanin" panose="00000400000000000000" pitchFamily="2" charset="-78"/>
              </a:rPr>
              <a:t>همچنین سطح تمام شده بتنی سازه از لحاظ میزان یکنواختی اهمیت نداشته و با </a:t>
            </a:r>
            <a:r>
              <a:rPr lang="fa-IR" b="1" dirty="0" smtClean="0">
                <a:cs typeface="B Nazanin" panose="00000400000000000000" pitchFamily="2" charset="-78"/>
              </a:rPr>
              <a:t>مصالح پوششی </a:t>
            </a:r>
            <a:r>
              <a:rPr lang="fa-IR" b="1" dirty="0">
                <a:cs typeface="B Nazanin" panose="00000400000000000000" pitchFamily="2" charset="-78"/>
              </a:rPr>
              <a:t>در مراحل بعدي پنهان می گردد ، کاربرد دارد </a:t>
            </a:r>
            <a:r>
              <a:rPr lang="fa-IR" b="1" dirty="0" smtClean="0">
                <a:cs typeface="B Nazanin" panose="00000400000000000000" pitchFamily="2" charset="-78"/>
              </a:rPr>
              <a:t>. در </a:t>
            </a:r>
            <a:r>
              <a:rPr lang="fa-IR" b="1" dirty="0">
                <a:cs typeface="B Nazanin" panose="00000400000000000000" pitchFamily="2" charset="-78"/>
              </a:rPr>
              <a:t>این روش ابتدا شبکه میلگردها مطابق با فرم سازه استوار و محکم می گردد سپس </a:t>
            </a:r>
            <a:r>
              <a:rPr lang="fa-IR" b="1" dirty="0" smtClean="0">
                <a:cs typeface="B Nazanin" panose="00000400000000000000" pitchFamily="2" charset="-78"/>
              </a:rPr>
              <a:t>یا بوسیله </a:t>
            </a:r>
            <a:r>
              <a:rPr lang="fa-IR" b="1" dirty="0">
                <a:cs typeface="B Nazanin" panose="00000400000000000000" pitchFamily="2" charset="-78"/>
              </a:rPr>
              <a:t>پمپ هاي پاششی و یا بوسیله دست و ماله کشی بتن به درون شبکه تزریق می </a:t>
            </a:r>
            <a:r>
              <a:rPr lang="fa-IR" b="1" dirty="0" smtClean="0">
                <a:cs typeface="B Nazanin" panose="00000400000000000000" pitchFamily="2" charset="-78"/>
              </a:rPr>
              <a:t>گردد. </a:t>
            </a:r>
            <a:r>
              <a:rPr lang="fa-IR" b="1" dirty="0">
                <a:cs typeface="B Nazanin" panose="00000400000000000000" pitchFamily="2" charset="-78"/>
              </a:rPr>
              <a:t>در نهایت با استفاده از مصالح پوششی مناسب سطح پوسته پوشانده می گردد 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72"/>
    </mc:Choice>
    <mc:Fallback>
      <p:transition spd="slow" advTm="5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روش اجرایی سازه هاي پوسته اي بدون قالب بندي 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011" y="2948939"/>
            <a:ext cx="5335275" cy="4000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8940"/>
            <a:ext cx="5315011" cy="40005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80865" y="2255003"/>
            <a:ext cx="2603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1" dirty="0">
                <a:latin typeface="BNazanin,Bold"/>
                <a:cs typeface="B Nazanin" panose="00000400000000000000" pitchFamily="2" charset="-78"/>
              </a:rPr>
              <a:t>1.بستن شبکه میلگردها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0" y="2255003"/>
            <a:ext cx="272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fa-IR" b="1" dirty="0">
                <a:latin typeface="BNazanin,Bold"/>
                <a:cs typeface="B Nazanin" panose="00000400000000000000" pitchFamily="2" charset="-78"/>
              </a:rPr>
              <a:t>2.اتمام اجراي </a:t>
            </a:r>
            <a:r>
              <a:rPr lang="fa-IR" b="1" dirty="0" smtClean="0">
                <a:latin typeface="BNazanin,Bold"/>
                <a:cs typeface="B Nazanin" panose="00000400000000000000" pitchFamily="2" charset="-78"/>
              </a:rPr>
              <a:t>شبکه میلگردها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1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0"/>
    </mc:Choice>
    <mc:Fallback>
      <p:transition spd="slow" advTm="1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روش اجرایی سازه هاي پوسته اي بدون قالب بندي :</a:t>
            </a:r>
          </a:p>
        </p:txBody>
      </p:sp>
      <p:sp>
        <p:nvSpPr>
          <p:cNvPr id="7" name="Rectangle 6"/>
          <p:cNvSpPr/>
          <p:nvPr/>
        </p:nvSpPr>
        <p:spPr>
          <a:xfrm>
            <a:off x="6680865" y="2255003"/>
            <a:ext cx="2603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b="1" dirty="0" smtClean="0">
                <a:latin typeface="BNazanin,Bold"/>
                <a:cs typeface="B Nazanin" panose="00000400000000000000" pitchFamily="2" charset="-78"/>
              </a:rPr>
              <a:t>3. مرحله پاشیدن بتن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8700" y="2255003"/>
            <a:ext cx="272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fa-IR" b="1" dirty="0" smtClean="0">
                <a:latin typeface="BNazanin,Bold"/>
                <a:cs typeface="B Nazanin" panose="00000400000000000000" pitchFamily="2" charset="-78"/>
              </a:rPr>
              <a:t>4. اتمام مرحله بتن پاشی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34" y="3031981"/>
            <a:ext cx="5260686" cy="3826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31981"/>
            <a:ext cx="5394960" cy="38260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0"/>
    </mc:Choice>
    <mc:Fallback>
      <p:transition spd="slow" advTm="3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 smtClean="0">
                <a:cs typeface="B Nazanin" panose="00000400000000000000" pitchFamily="2" charset="-78"/>
              </a:rPr>
              <a:t>نمونه استفاده شده در کشور</a:t>
            </a:r>
            <a:endParaRPr lang="fa-I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379"/>
            <a:ext cx="8001000" cy="186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5109"/>
            <a:ext cx="8001000" cy="186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74179"/>
            <a:ext cx="8001000" cy="18651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3"/>
    </mc:Choice>
    <mc:Fallback>
      <p:transition spd="slow" advTm="5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روش اجرایی سازه هاي پوسته اي توسط قالب بندي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/>
            <a:r>
              <a:rPr lang="fa-IR" b="1" dirty="0">
                <a:cs typeface="B Nazanin" panose="00000400000000000000" pitchFamily="2" charset="-78"/>
              </a:rPr>
              <a:t>این روش براي سازه هایی که داراي انحناء مضاعف و مرتفع می باشند و همچنین </a:t>
            </a:r>
            <a:r>
              <a:rPr lang="fa-IR" b="1" dirty="0" smtClean="0">
                <a:cs typeface="B Nazanin" panose="00000400000000000000" pitchFamily="2" charset="-78"/>
              </a:rPr>
              <a:t>بار وارده </a:t>
            </a:r>
            <a:r>
              <a:rPr lang="fa-IR" b="1" dirty="0">
                <a:cs typeface="B Nazanin" panose="00000400000000000000" pitchFamily="2" charset="-78"/>
              </a:rPr>
              <a:t>و تنش هاي سطح سازه زیاد می باشد کاربرد دارد . مهمترین ، سخت ترین و </a:t>
            </a:r>
            <a:r>
              <a:rPr lang="fa-IR" b="1" dirty="0" smtClean="0">
                <a:cs typeface="B Nazanin" panose="00000400000000000000" pitchFamily="2" charset="-78"/>
              </a:rPr>
              <a:t>پرهزینه </a:t>
            </a:r>
            <a:r>
              <a:rPr lang="fa-IR" b="1" dirty="0">
                <a:cs typeface="B Nazanin" panose="00000400000000000000" pitchFamily="2" charset="-78"/>
              </a:rPr>
              <a:t>ترین مرحله در این روش همان مرحله قالب بندي می باشد .</a:t>
            </a:r>
          </a:p>
          <a:p>
            <a:pPr algn="justLow"/>
            <a:r>
              <a:rPr lang="fa-IR" b="1" dirty="0">
                <a:cs typeface="B Nazanin" panose="00000400000000000000" pitchFamily="2" charset="-78"/>
              </a:rPr>
              <a:t>در این روش ابتدا توسط قالب هاي چوبی ، پلاستیکی ، ورق آهنی قابل انحناء ، بادي </a:t>
            </a:r>
            <a:r>
              <a:rPr lang="fa-IR" b="1" dirty="0" smtClean="0">
                <a:cs typeface="B Nazanin" panose="00000400000000000000" pitchFamily="2" charset="-78"/>
              </a:rPr>
              <a:t>و خاکی </a:t>
            </a:r>
            <a:r>
              <a:rPr lang="fa-IR" b="1" dirty="0">
                <a:cs typeface="B Nazanin" panose="00000400000000000000" pitchFamily="2" charset="-78"/>
              </a:rPr>
              <a:t>سطحی مشابه سطح پوسته ایجاد می نمایند سپس شبکه آرماتورها روي </a:t>
            </a:r>
            <a:r>
              <a:rPr lang="fa-IR" b="1" dirty="0" smtClean="0">
                <a:cs typeface="B Nazanin" panose="00000400000000000000" pitchFamily="2" charset="-78"/>
              </a:rPr>
              <a:t>سطح مذکور </a:t>
            </a:r>
            <a:r>
              <a:rPr lang="fa-IR" b="1" dirty="0">
                <a:cs typeface="B Nazanin" panose="00000400000000000000" pitchFamily="2" charset="-78"/>
              </a:rPr>
              <a:t>بسته شده و در نهایت مرحله بتن ریزي صورت می گیرد .</a:t>
            </a:r>
          </a:p>
          <a:p>
            <a:pPr algn="justLow"/>
            <a:r>
              <a:rPr lang="fa-IR" b="1" dirty="0">
                <a:cs typeface="B Nazanin" panose="00000400000000000000" pitchFamily="2" charset="-78"/>
              </a:rPr>
              <a:t>مهمترین نکته در این روش نفوذ بتن به داخل شبکه میلگرد می باشد که با استفاده </a:t>
            </a:r>
            <a:r>
              <a:rPr lang="fa-IR" b="1" dirty="0" smtClean="0">
                <a:cs typeface="B Nazanin" panose="00000400000000000000" pitchFamily="2" charset="-78"/>
              </a:rPr>
              <a:t>از آب </a:t>
            </a:r>
            <a:r>
              <a:rPr lang="fa-IR" b="1" dirty="0">
                <a:cs typeface="B Nazanin" panose="00000400000000000000" pitchFamily="2" charset="-78"/>
              </a:rPr>
              <a:t>یا افزودنیهاي روان کننده بتن میزان درصد روانی بتن را زیاد کرده و در نهایت </a:t>
            </a:r>
            <a:r>
              <a:rPr lang="fa-IR" b="1" dirty="0" smtClean="0">
                <a:cs typeface="B Nazanin" panose="00000400000000000000" pitchFamily="2" charset="-78"/>
              </a:rPr>
              <a:t>پس از </a:t>
            </a:r>
            <a:r>
              <a:rPr lang="fa-IR" b="1" dirty="0">
                <a:cs typeface="B Nazanin" panose="00000400000000000000" pitchFamily="2" charset="-78"/>
              </a:rPr>
              <a:t>اتمام بتن ریزي از طریق دریچه هاي تعبیه شده درون قالب ها آب اضافی را خارج </a:t>
            </a:r>
            <a:r>
              <a:rPr lang="fa-IR" b="1" dirty="0" smtClean="0">
                <a:cs typeface="B Nazanin" panose="00000400000000000000" pitchFamily="2" charset="-78"/>
              </a:rPr>
              <a:t>می نمایند </a:t>
            </a:r>
            <a:r>
              <a:rPr lang="fa-IR" b="1" dirty="0">
                <a:cs typeface="B Nazanin" panose="00000400000000000000" pitchFamily="2" charset="-78"/>
              </a:rPr>
              <a:t>.</a:t>
            </a:r>
          </a:p>
          <a:p>
            <a:pPr algn="justLow"/>
            <a:r>
              <a:rPr lang="fa-IR" b="1" dirty="0">
                <a:cs typeface="B Nazanin" panose="00000400000000000000" pitchFamily="2" charset="-78"/>
              </a:rPr>
              <a:t>همچنین با توچه به ضخامت کم پوسته هاي بتنی و فشردگی شبکه میلگردها </a:t>
            </a:r>
            <a:r>
              <a:rPr lang="fa-IR" b="1" dirty="0" smtClean="0">
                <a:cs typeface="B Nazanin" panose="00000400000000000000" pitchFamily="2" charset="-78"/>
              </a:rPr>
              <a:t>امکان استفاده </a:t>
            </a:r>
            <a:r>
              <a:rPr lang="fa-IR" b="1" dirty="0">
                <a:cs typeface="B Nazanin" panose="00000400000000000000" pitchFamily="2" charset="-78"/>
              </a:rPr>
              <a:t>از ویبراتور براي یکنواخت نمودن بتن میسر نمی باشد که جهت حل این </a:t>
            </a:r>
            <a:r>
              <a:rPr lang="fa-IR" b="1" dirty="0" smtClean="0">
                <a:cs typeface="B Nazanin" panose="00000400000000000000" pitchFamily="2" charset="-78"/>
              </a:rPr>
              <a:t>مشکل توسط </a:t>
            </a:r>
            <a:r>
              <a:rPr lang="fa-IR" b="1" dirty="0">
                <a:cs typeface="B Nazanin" panose="00000400000000000000" pitchFamily="2" charset="-78"/>
              </a:rPr>
              <a:t>چکشهاي لرزاننده با وارد </a:t>
            </a:r>
            <a:r>
              <a:rPr lang="fa-IR" b="1" dirty="0" smtClean="0">
                <a:cs typeface="B Nazanin" panose="00000400000000000000" pitchFamily="2" charset="-78"/>
              </a:rPr>
              <a:t>آوردن </a:t>
            </a:r>
            <a:r>
              <a:rPr lang="fa-IR" b="1" dirty="0">
                <a:cs typeface="B Nazanin" panose="00000400000000000000" pitchFamily="2" charset="-78"/>
              </a:rPr>
              <a:t>ضرباتی به سطح قالبها عمل یکنواختی </a:t>
            </a:r>
            <a:r>
              <a:rPr lang="fa-IR" b="1" dirty="0" smtClean="0">
                <a:cs typeface="B Nazanin" panose="00000400000000000000" pitchFamily="2" charset="-78"/>
              </a:rPr>
              <a:t>پخش بتن </a:t>
            </a:r>
            <a:r>
              <a:rPr lang="fa-IR" b="1" dirty="0">
                <a:cs typeface="B Nazanin" panose="00000400000000000000" pitchFamily="2" charset="-78"/>
              </a:rPr>
              <a:t>در درون قالبها را انجام می دهند 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05"/>
    </mc:Choice>
    <mc:Fallback>
      <p:transition spd="slow" advTm="9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771</Words>
  <Application>Microsoft Office PowerPoint</Application>
  <PresentationFormat>Widescreen</PresentationFormat>
  <Paragraphs>47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 Nazanin</vt:lpstr>
      <vt:lpstr>BNazanin,Bold</vt:lpstr>
      <vt:lpstr>Tahoma</vt:lpstr>
      <vt:lpstr>Trebuchet MS</vt:lpstr>
      <vt:lpstr>Wingdings 3</vt:lpstr>
      <vt:lpstr>Facet</vt:lpstr>
      <vt:lpstr>PowerPoint Presentation</vt:lpstr>
      <vt:lpstr>جنبه های اجرایی پوسته های بتنی</vt:lpstr>
      <vt:lpstr>PowerPoint Presentation</vt:lpstr>
      <vt:lpstr>نحوه اجراي سازه هاي پوسته اي :</vt:lpstr>
      <vt:lpstr>روش اجرایی سازه هاي پوسته اي بدون قالب بندي :</vt:lpstr>
      <vt:lpstr>روش اجرایی سازه هاي پوسته اي بدون قالب بندي :</vt:lpstr>
      <vt:lpstr>روش اجرایی سازه هاي پوسته اي بدون قالب بندي :</vt:lpstr>
      <vt:lpstr>نمونه استفاده شده در کشور</vt:lpstr>
      <vt:lpstr>روش اجرایی سازه هاي پوسته اي توسط قالب بندي :</vt:lpstr>
      <vt:lpstr>نحوه قالب بندی عبادتگاه لوماس</vt:lpstr>
      <vt:lpstr>قالب بندی با استفاده از سطوح پلاستیکی</vt:lpstr>
      <vt:lpstr>قالب بندی با استفاده از ورقھای آھنی قابل انعطاف</vt:lpstr>
      <vt:lpstr>نمونه ای از قالب ھای بادی</vt:lpstr>
      <vt:lpstr>پوسته هاي پیش ساخته  مزایاي قطعات پیش ساخته </vt:lpstr>
      <vt:lpstr>پوسته هاي پیش ساخته  مزایاي قطعات پیش ساخته </vt:lpstr>
      <vt:lpstr>محاسن سازه های پوسته ای</vt:lpstr>
      <vt:lpstr>معایب سازه های پوسته ای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بارهای وارد بر ساختمان</dc:title>
  <dc:creator>my system</dc:creator>
  <cp:lastModifiedBy>my system</cp:lastModifiedBy>
  <cp:revision>9</cp:revision>
  <dcterms:created xsi:type="dcterms:W3CDTF">2020-04-01T12:24:26Z</dcterms:created>
  <dcterms:modified xsi:type="dcterms:W3CDTF">2020-04-13T08:06:32Z</dcterms:modified>
</cp:coreProperties>
</file>