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4" r:id="rId1"/>
  </p:sldMasterIdLst>
  <p:sldIdLst>
    <p:sldId id="256" r:id="rId2"/>
    <p:sldId id="257" r:id="rId3"/>
    <p:sldId id="259" r:id="rId4"/>
    <p:sldId id="273" r:id="rId5"/>
    <p:sldId id="272" r:id="rId6"/>
    <p:sldId id="292" r:id="rId7"/>
    <p:sldId id="262" r:id="rId8"/>
    <p:sldId id="274" r:id="rId9"/>
    <p:sldId id="275" r:id="rId10"/>
    <p:sldId id="300" r:id="rId11"/>
    <p:sldId id="263" r:id="rId12"/>
    <p:sldId id="264" r:id="rId13"/>
    <p:sldId id="266" r:id="rId14"/>
    <p:sldId id="296" r:id="rId15"/>
    <p:sldId id="288" r:id="rId16"/>
    <p:sldId id="297" r:id="rId17"/>
    <p:sldId id="298" r:id="rId18"/>
    <p:sldId id="299" r:id="rId19"/>
    <p:sldId id="301" r:id="rId20"/>
    <p:sldId id="302" r:id="rId21"/>
    <p:sldId id="303" r:id="rId22"/>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46" d="100"/>
          <a:sy n="46"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97299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98645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0750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93015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3657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479864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65117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7537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922600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77009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05648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5F4377-F719-4891-845D-DE5815E48D9E}" type="datetimeFigureOut">
              <a:rPr lang="fa-IR" smtClean="0"/>
              <a:t>09/08/1441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520946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5F4377-F719-4891-845D-DE5815E48D9E}" type="datetimeFigureOut">
              <a:rPr lang="fa-IR" smtClean="0"/>
              <a:t>09/08/1441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32947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F4377-F719-4891-845D-DE5815E48D9E}" type="datetimeFigureOut">
              <a:rPr lang="fa-IR" smtClean="0"/>
              <a:t>09/08/1441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35905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87292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8276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5F4377-F719-4891-845D-DE5815E48D9E}" type="datetimeFigureOut">
              <a:rPr lang="fa-IR" smtClean="0"/>
              <a:t>09/08/1441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9865BE-B685-42E3-820C-B6ABF3361C1F}" type="slidenum">
              <a:rPr lang="fa-IR" smtClean="0"/>
              <a:t>‹#›</a:t>
            </a:fld>
            <a:endParaRPr lang="fa-IR"/>
          </a:p>
        </p:txBody>
      </p:sp>
    </p:spTree>
    <p:extLst>
      <p:ext uri="{BB962C8B-B14F-4D97-AF65-F5344CB8AC3E}">
        <p14:creationId xmlns:p14="http://schemas.microsoft.com/office/powerpoint/2010/main" val="300367255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omransoft.ir/1980/%d9%85%d8%a8%d8%ad%d8%ab-8-%d9%85%d9%82%d8%b1%d8%b1%d8%a7%d8%aa-%d9%85%d9%84%db%8c-%d8%b3%d8%a7%d8%ae%d8%aa%d9%85%d8%a7%d9%86/" TargetMode="External"/><Relationship Id="rId2" Type="http://schemas.openxmlformats.org/officeDocument/2006/relationships/hyperlink" Target="http://www.omransoft.ir/7798/%d8%b3%d8%a7%d8%b2%d9%87%e2%80%8c%e2%80%8c%d9%87%d8%a7%db%8c-%d8%a8%d9%86%d8%a7%db%8c%db%8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omransoft.ir/7788/%da%a9%d8%b1%d8%b3%db%8c-%da%86%db%8c%d9%86%db%8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Nazanin" panose="00000400000000000000" pitchFamily="2" charset="-78"/>
              </a:rPr>
              <a:t>دیوارهای بنایی</a:t>
            </a:r>
            <a:endParaRPr lang="fa-IR" b="1" dirty="0">
              <a:cs typeface="B Nazanin" panose="00000400000000000000" pitchFamily="2" charset="-78"/>
            </a:endParaRPr>
          </a:p>
        </p:txBody>
      </p:sp>
      <p:sp>
        <p:nvSpPr>
          <p:cNvPr id="3" name="Subtitle 2"/>
          <p:cNvSpPr>
            <a:spLocks noGrp="1"/>
          </p:cNvSpPr>
          <p:nvPr>
            <p:ph type="subTitle" idx="1"/>
          </p:nvPr>
        </p:nvSpPr>
        <p:spPr/>
        <p:txBody>
          <a:bodyPr/>
          <a:lstStyle/>
          <a:p>
            <a:endParaRPr lang="fa-IR" dirty="0"/>
          </a:p>
        </p:txBody>
      </p:sp>
    </p:spTree>
    <p:extLst>
      <p:ext uri="{BB962C8B-B14F-4D97-AF65-F5344CB8AC3E}">
        <p14:creationId xmlns:p14="http://schemas.microsoft.com/office/powerpoint/2010/main" val="2584282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دیوارهای جداگر در ساختمان‌های خشتی یا سنگی</a:t>
            </a:r>
          </a:p>
        </p:txBody>
      </p:sp>
      <p:sp>
        <p:nvSpPr>
          <p:cNvPr id="3" name="Content Placeholder 2"/>
          <p:cNvSpPr>
            <a:spLocks noGrp="1"/>
          </p:cNvSpPr>
          <p:nvPr>
            <p:ph idx="1"/>
          </p:nvPr>
        </p:nvSpPr>
        <p:spPr>
          <a:xfrm>
            <a:off x="677334" y="1600200"/>
            <a:ext cx="8596668" cy="5257799"/>
          </a:xfrm>
        </p:spPr>
        <p:txBody>
          <a:bodyPr>
            <a:normAutofit lnSpcReduction="10000"/>
          </a:bodyPr>
          <a:lstStyle/>
          <a:p>
            <a:r>
              <a:rPr lang="fa-IR" dirty="0">
                <a:cs typeface="B Nazanin" panose="00000400000000000000" pitchFamily="2" charset="-78"/>
              </a:rPr>
              <a:t>در این ساختمان‌ها دیوار جداگر می‌تواند خشتی یا آجری باشد. استفاده از دیوار جداگر سنگی در این ساختمان‌های مجاز نیست.</a:t>
            </a:r>
          </a:p>
          <a:p>
            <a:r>
              <a:rPr lang="fa-IR" dirty="0">
                <a:cs typeface="B Nazanin" panose="00000400000000000000" pitchFamily="2" charset="-78"/>
              </a:rPr>
              <a:t>دیوار جداگر باید در امتداد اضلاع قائم خود به دیوارهای باربر و در امتداد ضلع افقی فوقانی به طور مناسب به سقف متصل شود.</a:t>
            </a:r>
          </a:p>
          <a:p>
            <a:r>
              <a:rPr lang="fa-IR" dirty="0">
                <a:cs typeface="B Nazanin" panose="00000400000000000000" pitchFamily="2" charset="-78"/>
              </a:rPr>
              <a:t>دیوار جداگر باید همزمان با دیوارهای باربر ساخته شده و اتصال با قفل و بست مناسب در هنگام چیدن دو دیوار انجام شود.</a:t>
            </a:r>
          </a:p>
          <a:p>
            <a:r>
              <a:rPr lang="fa-IR" dirty="0">
                <a:cs typeface="B Nazanin" panose="00000400000000000000" pitchFamily="2" charset="-78"/>
              </a:rPr>
              <a:t>اتصال دیوار جداگر به دیوار باربر به وسیله چوب‌هایی به قطر حداقل ۵۰ میلیمتر و طول حداقل ۳۰۰ میلیمتر که به فاصله حداکثر ۱ متر در دیوار باربر قرار داده می‌شود‌، تامین شود.</a:t>
            </a:r>
          </a:p>
          <a:p>
            <a:r>
              <a:rPr lang="fa-IR" dirty="0">
                <a:cs typeface="B Nazanin" panose="00000400000000000000" pitchFamily="2" charset="-78"/>
              </a:rPr>
              <a:t>حداقل ضخامت دیوار جداگر خشتی ۲۰۰ میلیمتر است.</a:t>
            </a:r>
          </a:p>
          <a:p>
            <a:r>
              <a:rPr lang="fa-IR" dirty="0">
                <a:cs typeface="B Nazanin" panose="00000400000000000000" pitchFamily="2" charset="-78"/>
              </a:rPr>
              <a:t>حداقل ضخامت دیوار جداگر آجری ۱۱۰ میلیمتر است. آجرها به صورت تیغه‌ای چیده نشوند.</a:t>
            </a:r>
          </a:p>
          <a:p>
            <a:r>
              <a:rPr lang="fa-IR" dirty="0">
                <a:cs typeface="B Nazanin" panose="00000400000000000000" pitchFamily="2" charset="-78"/>
              </a:rPr>
              <a:t>دیوار چینی باید با ملات ماسه – سیمان‌، ماسه – سیمان – آهک (باتارد) یا ملات گچ اجرا شود. رعایت تمام موارد دیوار چینی در اجرای دیوارهای جداگر آجری الزامی است.</a:t>
            </a:r>
          </a:p>
          <a:p>
            <a:r>
              <a:rPr lang="fa-IR" dirty="0">
                <a:cs typeface="B Nazanin" panose="00000400000000000000" pitchFamily="2" charset="-78"/>
              </a:rPr>
              <a:t>لبه آزاد افقی دیوار جداگر باید با تیر چوبی مهار شود.</a:t>
            </a:r>
          </a:p>
          <a:p>
            <a:r>
              <a:rPr lang="fa-IR" dirty="0">
                <a:cs typeface="B Nazanin" panose="00000400000000000000" pitchFamily="2" charset="-78"/>
              </a:rPr>
              <a:t>حداکثر طول آزاد دیوارهای جداگر ۱/۵ متر است و در صورت تجاوز از این مقدار باید در فواصل ۱/۵ متر از پشت بند یا وادار چوبی استفاده شود.</a:t>
            </a:r>
          </a:p>
          <a:p>
            <a:r>
              <a:rPr lang="fa-IR" dirty="0">
                <a:cs typeface="B Nazanin" panose="00000400000000000000" pitchFamily="2" charset="-78"/>
              </a:rPr>
              <a:t>دیوار جداگر در یک ساختمان خشتی باید در یک کلاف چوبی چهار تراش محصور کننده اجرا شود.</a:t>
            </a:r>
          </a:p>
        </p:txBody>
      </p:sp>
    </p:spTree>
    <p:extLst>
      <p:ext uri="{BB962C8B-B14F-4D97-AF65-F5344CB8AC3E}">
        <p14:creationId xmlns:p14="http://schemas.microsoft.com/office/powerpoint/2010/main" val="764520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cs typeface="B Nazanin" panose="00000400000000000000" pitchFamily="2" charset="-78"/>
              </a:rPr>
              <a:t>پشت بند</a:t>
            </a:r>
          </a:p>
        </p:txBody>
      </p:sp>
      <p:sp>
        <p:nvSpPr>
          <p:cNvPr id="3" name="Content Placeholder 2"/>
          <p:cNvSpPr>
            <a:spLocks noGrp="1"/>
          </p:cNvSpPr>
          <p:nvPr>
            <p:ph idx="1"/>
          </p:nvPr>
        </p:nvSpPr>
        <p:spPr>
          <a:xfrm>
            <a:off x="855750" y="1930400"/>
            <a:ext cx="8596668" cy="4200236"/>
          </a:xfrm>
        </p:spPr>
        <p:txBody>
          <a:bodyPr>
            <a:normAutofit/>
          </a:bodyPr>
          <a:lstStyle/>
          <a:p>
            <a:pPr algn="justLow"/>
            <a:r>
              <a:rPr lang="fa-IR" dirty="0">
                <a:cs typeface="B Nazanin" panose="00000400000000000000" pitchFamily="2" charset="-78"/>
              </a:rPr>
              <a:t>پشت بند، دیواری است که به منظور حفاظت از تیغه‌ها ‌یا دیوارهای سازه‌ای در پشت آنها و به ضخامت معین با فواصل مشخص اجرا می‌شود. این پشت بندها باعث می‌شوند که دیوارهای جداگر یا دیوارهای سازه‌ای در اثر بارهای جانبی دچار آسیب نشوند یا آسیب‌هایی که به آنها می‌رسند، حداقل شوند.</a:t>
            </a:r>
            <a:endParaRPr lang="fa-IR" dirty="0">
              <a:cs typeface="B Nazanin" panose="00000400000000000000" pitchFamily="2" charset="-78"/>
            </a:endParaRPr>
          </a:p>
        </p:txBody>
      </p:sp>
    </p:spTree>
    <p:extLst>
      <p:ext uri="{BB962C8B-B14F-4D97-AF65-F5344CB8AC3E}">
        <p14:creationId xmlns:p14="http://schemas.microsoft.com/office/powerpoint/2010/main" val="2769577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115" y="318654"/>
            <a:ext cx="8596668" cy="1320800"/>
          </a:xfrm>
        </p:spPr>
        <p:txBody>
          <a:bodyPr/>
          <a:lstStyle/>
          <a:p>
            <a:r>
              <a:rPr lang="fa-IR" b="1" dirty="0">
                <a:cs typeface="B Nazanin" panose="00000400000000000000" pitchFamily="2" charset="-78"/>
              </a:rPr>
              <a:t>پشت بند در ساختمان‌های بنایی محصور شده با کلاف</a:t>
            </a:r>
          </a:p>
        </p:txBody>
      </p:sp>
      <p:sp>
        <p:nvSpPr>
          <p:cNvPr id="3" name="Content Placeholder 2"/>
          <p:cNvSpPr>
            <a:spLocks noGrp="1"/>
          </p:cNvSpPr>
          <p:nvPr>
            <p:ph idx="1"/>
          </p:nvPr>
        </p:nvSpPr>
        <p:spPr>
          <a:xfrm>
            <a:off x="698115" y="1639454"/>
            <a:ext cx="8596668" cy="3880773"/>
          </a:xfrm>
        </p:spPr>
        <p:txBody>
          <a:bodyPr/>
          <a:lstStyle/>
          <a:p>
            <a:pPr algn="justLow"/>
            <a:r>
              <a:rPr lang="fa-IR" dirty="0">
                <a:cs typeface="B Nazanin" panose="00000400000000000000" pitchFamily="2" charset="-78"/>
              </a:rPr>
              <a:t>حداکثر طول آزاد دیوار جداگر بین دو پشت بند عبارت است از ۴۰ برابر ضخامت دیوار یا ۵ متر‌، هر کدام کمتر باشد.</a:t>
            </a:r>
          </a:p>
          <a:p>
            <a:pPr algn="justLow"/>
            <a:r>
              <a:rPr lang="fa-IR" dirty="0">
                <a:cs typeface="B Nazanin" panose="00000400000000000000" pitchFamily="2" charset="-78"/>
              </a:rPr>
              <a:t>پشت بند باید به ضخامت حداقل معادل ضخامت دیوار و به طول حداقل یک ششم بزرگترین دهانه طرفین پشت بند باشد.</a:t>
            </a:r>
          </a:p>
        </p:txBody>
      </p:sp>
    </p:spTree>
    <p:extLst>
      <p:ext uri="{BB962C8B-B14F-4D97-AF65-F5344CB8AC3E}">
        <p14:creationId xmlns:p14="http://schemas.microsoft.com/office/powerpoint/2010/main" val="2658173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lstStyle/>
          <a:p>
            <a:r>
              <a:rPr lang="fa-IR" b="1" dirty="0">
                <a:cs typeface="B Nazanin" panose="00000400000000000000" pitchFamily="2" charset="-78"/>
              </a:rPr>
              <a:t>پشت بند در ساختمان‌های بنایی غیر مسلح</a:t>
            </a:r>
          </a:p>
        </p:txBody>
      </p:sp>
      <p:sp>
        <p:nvSpPr>
          <p:cNvPr id="3" name="Content Placeholder 2"/>
          <p:cNvSpPr>
            <a:spLocks noGrp="1"/>
          </p:cNvSpPr>
          <p:nvPr>
            <p:ph idx="1"/>
          </p:nvPr>
        </p:nvSpPr>
        <p:spPr>
          <a:xfrm>
            <a:off x="677334" y="1445674"/>
            <a:ext cx="8840739" cy="3880773"/>
          </a:xfrm>
        </p:spPr>
        <p:txBody>
          <a:bodyPr/>
          <a:lstStyle/>
          <a:p>
            <a:pPr algn="justLow"/>
            <a:r>
              <a:rPr lang="fa-IR" dirty="0">
                <a:cs typeface="B Nazanin" panose="00000400000000000000" pitchFamily="2" charset="-78"/>
              </a:rPr>
              <a:t>ضوابط پشت بند برای ساختمان‌های بنایی غیر مسلح در حالتی که ساختمان‌ها از نوع آجری، خشتی یا سنگی باشد با هم متفاوت است</a:t>
            </a:r>
            <a:r>
              <a:rPr lang="fa-IR" dirty="0"/>
              <a:t>.</a:t>
            </a:r>
            <a:endParaRPr lang="fa-IR" dirty="0">
              <a:cs typeface="B Nazanin" panose="00000400000000000000" pitchFamily="2" charset="-78"/>
            </a:endParaRP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948409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lstStyle/>
          <a:p>
            <a:r>
              <a:rPr lang="fa-IR" b="1" dirty="0">
                <a:cs typeface="B Nazanin" panose="00000400000000000000" pitchFamily="2" charset="-78"/>
              </a:rPr>
              <a:t>ضوابط پشت بند در ساختمان‌های آجری</a:t>
            </a:r>
          </a:p>
        </p:txBody>
      </p:sp>
      <p:sp>
        <p:nvSpPr>
          <p:cNvPr id="3" name="Content Placeholder 2"/>
          <p:cNvSpPr>
            <a:spLocks noGrp="1"/>
          </p:cNvSpPr>
          <p:nvPr>
            <p:ph idx="1"/>
          </p:nvPr>
        </p:nvSpPr>
        <p:spPr>
          <a:xfrm>
            <a:off x="677334" y="1445674"/>
            <a:ext cx="8840739" cy="3880773"/>
          </a:xfrm>
        </p:spPr>
        <p:txBody>
          <a:bodyPr/>
          <a:lstStyle/>
          <a:p>
            <a:pPr algn="justLow"/>
            <a:r>
              <a:rPr lang="fa-IR" dirty="0">
                <a:cs typeface="B Nazanin" panose="00000400000000000000" pitchFamily="2" charset="-78"/>
              </a:rPr>
              <a:t>حداکثر طول آزاد دیوار باربر بین دو پشت بند نباید از ۵ متر بیشتر باشد.</a:t>
            </a:r>
          </a:p>
          <a:p>
            <a:pPr algn="justLow"/>
            <a:r>
              <a:rPr lang="fa-IR" dirty="0">
                <a:cs typeface="B Nazanin" panose="00000400000000000000" pitchFamily="2" charset="-78"/>
              </a:rPr>
              <a:t>دیورای به عنوان پشت بند تلقی می‌شود که ضخامت آن حداقل ۲۰۰ میلیمتر و طول آن با احتساب ضخامت دیوار باربر حداقل برابر یک ششم بزرگترین دهانه طرفین پشت بند باشد.</a:t>
            </a:r>
          </a:p>
          <a:p>
            <a:pPr algn="justLow"/>
            <a:r>
              <a:rPr lang="fa-IR" dirty="0">
                <a:cs typeface="B Nazanin" panose="00000400000000000000" pitchFamily="2" charset="-78"/>
              </a:rPr>
              <a:t>کلاف قائم می‌تواند به عنوان پشت بند محسوب شود.</a:t>
            </a:r>
          </a:p>
          <a:p>
            <a:r>
              <a:rPr lang="fa-IR" dirty="0"/>
              <a:t/>
            </a:r>
            <a:br>
              <a:rPr lang="fa-IR" dirty="0"/>
            </a:br>
            <a:endParaRPr lang="fa-IR" dirty="0">
              <a:cs typeface="B Nazanin" panose="00000400000000000000" pitchFamily="2" charset="-78"/>
            </a:endParaRP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761509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a:cs typeface="B Nazanin" panose="00000400000000000000" pitchFamily="2" charset="-78"/>
              </a:rPr>
              <a:t>پشت بند در ساختمان‌های خشتی</a:t>
            </a:r>
          </a:p>
        </p:txBody>
      </p:sp>
      <p:sp>
        <p:nvSpPr>
          <p:cNvPr id="3" name="Content Placeholder 2"/>
          <p:cNvSpPr>
            <a:spLocks noGrp="1"/>
          </p:cNvSpPr>
          <p:nvPr>
            <p:ph idx="1"/>
          </p:nvPr>
        </p:nvSpPr>
        <p:spPr>
          <a:xfrm>
            <a:off x="677334" y="2110692"/>
            <a:ext cx="8840739" cy="3880773"/>
          </a:xfrm>
        </p:spPr>
        <p:txBody>
          <a:bodyPr/>
          <a:lstStyle/>
          <a:p>
            <a:pPr algn="justLow"/>
            <a:r>
              <a:rPr lang="fa-IR" dirty="0">
                <a:cs typeface="B Nazanin" panose="00000400000000000000" pitchFamily="2" charset="-78"/>
              </a:rPr>
              <a:t>مطابق با میحث هشتم‌، ضوابط پشت بنددر ساختمان‌ها به صورت زیر است.</a:t>
            </a:r>
          </a:p>
          <a:p>
            <a:pPr algn="justLow"/>
            <a:r>
              <a:rPr lang="fa-IR" dirty="0">
                <a:cs typeface="B Nazanin" panose="00000400000000000000" pitchFamily="2" charset="-78"/>
              </a:rPr>
              <a:t>اگر استفاده از دیوار درازتر از ۴/۵ متر ضروری باشد، باید از پشت بند استفاده شود.</a:t>
            </a:r>
          </a:p>
          <a:p>
            <a:pPr algn="justLow"/>
            <a:r>
              <a:rPr lang="fa-IR" dirty="0">
                <a:cs typeface="B Nazanin" panose="00000400000000000000" pitchFamily="2" charset="-78"/>
              </a:rPr>
              <a:t>ضخامت پشت بند باید حداقل ۳۵۰ میلیمتر و طول قاعده آن یک چهارم بزرگترین دهانه طرفین پشت بند و حداقل یک متر باشد.</a:t>
            </a:r>
          </a:p>
          <a:p>
            <a:pPr algn="justLow"/>
            <a:r>
              <a:rPr lang="fa-IR" dirty="0">
                <a:cs typeface="B Nazanin" panose="00000400000000000000" pitchFamily="2" charset="-78"/>
              </a:rPr>
              <a:t>پشت بند همراه با دیوار اجرا شود.</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214180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a:cs typeface="B Nazanin" panose="00000400000000000000" pitchFamily="2" charset="-78"/>
              </a:rPr>
              <a:t>پشت بند در ساختمان‌های سنگی</a:t>
            </a:r>
          </a:p>
        </p:txBody>
      </p:sp>
      <p:sp>
        <p:nvSpPr>
          <p:cNvPr id="3" name="Content Placeholder 2"/>
          <p:cNvSpPr>
            <a:spLocks noGrp="1"/>
          </p:cNvSpPr>
          <p:nvPr>
            <p:ph idx="1"/>
          </p:nvPr>
        </p:nvSpPr>
        <p:spPr>
          <a:xfrm>
            <a:off x="677334" y="2110692"/>
            <a:ext cx="8840739" cy="3880773"/>
          </a:xfrm>
        </p:spPr>
        <p:txBody>
          <a:bodyPr/>
          <a:lstStyle/>
          <a:p>
            <a:pPr algn="justLow"/>
            <a:r>
              <a:rPr lang="fa-IR" dirty="0">
                <a:cs typeface="B Nazanin" panose="00000400000000000000" pitchFamily="2" charset="-78"/>
              </a:rPr>
              <a:t>مطابق مبحث هشتم ضوابط پشت بند در این نوع ساختمان‌ها به صورت زیر است.</a:t>
            </a:r>
          </a:p>
          <a:p>
            <a:pPr algn="justLow"/>
            <a:r>
              <a:rPr lang="fa-IR" dirty="0">
                <a:cs typeface="B Nazanin" panose="00000400000000000000" pitchFamily="2" charset="-78"/>
              </a:rPr>
              <a:t>اگر طول دیوار بیش از ۴ متر ضروری باشد، باید از پشت بند استفاده شود.</a:t>
            </a:r>
          </a:p>
          <a:p>
            <a:pPr algn="justLow"/>
            <a:r>
              <a:rPr lang="fa-IR" dirty="0">
                <a:cs typeface="B Nazanin" panose="00000400000000000000" pitchFamily="2" charset="-78"/>
              </a:rPr>
              <a:t>ضخامت پشت بند باید حداقل به اندازه ضخامت دیوار و طول قاعده آن یک چهارم بزرگترین دهانه طرفین پشت بند و حداقل یک متر باشد.</a:t>
            </a:r>
          </a:p>
          <a:p>
            <a:pPr algn="justLow"/>
            <a:r>
              <a:rPr lang="fa-IR" dirty="0">
                <a:cs typeface="B Nazanin" panose="00000400000000000000" pitchFamily="2" charset="-78"/>
              </a:rPr>
              <a:t>پشت بند باید همراه با دیوار اجرا شود و ارتفاع آن به اندازه ارتفاع دیوار باشد.</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811659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a:cs typeface="B Nazanin" panose="00000400000000000000" pitchFamily="2" charset="-78"/>
              </a:rPr>
              <a:t>دیوار چینی</a:t>
            </a:r>
          </a:p>
        </p:txBody>
      </p:sp>
      <p:sp>
        <p:nvSpPr>
          <p:cNvPr id="3" name="Content Placeholder 2"/>
          <p:cNvSpPr>
            <a:spLocks noGrp="1"/>
          </p:cNvSpPr>
          <p:nvPr>
            <p:ph idx="1"/>
          </p:nvPr>
        </p:nvSpPr>
        <p:spPr>
          <a:xfrm>
            <a:off x="677334" y="2110692"/>
            <a:ext cx="8840739" cy="3880773"/>
          </a:xfrm>
        </p:spPr>
        <p:txBody>
          <a:bodyPr/>
          <a:lstStyle/>
          <a:p>
            <a:pPr algn="justLow"/>
            <a:r>
              <a:rPr lang="fa-IR" dirty="0">
                <a:cs typeface="B Nazanin" panose="00000400000000000000" pitchFamily="2" charset="-78"/>
              </a:rPr>
              <a:t>‌دیوار چینی را در ساختمان‌هایی با مصالح سنتی از قبیل آجر، بلوک و سنگ به همراه ملات ماسه – سیمان‌ می‌توان‌ استفاده کرد. هنگام استفاده از آجر در دیوار چینی باید ضوابط خاص آیین نامه‌ای را برای آن کنترل کرد. در این قسمت یک دسته بندی کلی از قوانین در نظر برای دیوار چینی را گرفته شده است.</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1417924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smtClean="0">
                <a:cs typeface="B Nazanin" panose="00000400000000000000" pitchFamily="2" charset="-78"/>
              </a:rPr>
              <a:t>ضوابط قبل از اجرا</a:t>
            </a:r>
            <a:endParaRPr lang="en-US" b="1" dirty="0">
              <a:cs typeface="B Nazanin" panose="00000400000000000000" pitchFamily="2" charset="-78"/>
            </a:endParaRPr>
          </a:p>
        </p:txBody>
      </p:sp>
      <p:sp>
        <p:nvSpPr>
          <p:cNvPr id="3" name="Content Placeholder 2"/>
          <p:cNvSpPr>
            <a:spLocks noGrp="1"/>
          </p:cNvSpPr>
          <p:nvPr>
            <p:ph idx="1"/>
          </p:nvPr>
        </p:nvSpPr>
        <p:spPr>
          <a:xfrm>
            <a:off x="677334" y="2110692"/>
            <a:ext cx="8840739" cy="3880773"/>
          </a:xfrm>
        </p:spPr>
        <p:txBody>
          <a:bodyPr/>
          <a:lstStyle/>
          <a:p>
            <a:r>
              <a:rPr lang="fa-IR" dirty="0">
                <a:cs typeface="B Nazanin" panose="00000400000000000000" pitchFamily="2" charset="-78"/>
              </a:rPr>
              <a:t>در ساخت دیوارهای باربر از یک نوع آجر استفاده شود.</a:t>
            </a:r>
          </a:p>
          <a:p>
            <a:r>
              <a:rPr lang="fa-IR" dirty="0">
                <a:cs typeface="B Nazanin" panose="00000400000000000000" pitchFamily="2" charset="-78"/>
              </a:rPr>
              <a:t>قبل از اجرا‌، آجرها در آب خیس شوند تا آب ملات را به خود جذب نکنند.</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629424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160338"/>
            <a:ext cx="9339502" cy="1320800"/>
          </a:xfrm>
        </p:spPr>
        <p:txBody>
          <a:bodyPr>
            <a:normAutofit/>
          </a:bodyPr>
          <a:lstStyle/>
          <a:p>
            <a:r>
              <a:rPr lang="fa-IR" b="1" dirty="0" smtClean="0">
                <a:cs typeface="B Nazanin" panose="00000400000000000000" pitchFamily="2" charset="-78"/>
              </a:rPr>
              <a:t>ضوابط در حین اجرا</a:t>
            </a:r>
            <a:endParaRPr lang="en-US" b="1" dirty="0">
              <a:cs typeface="B Nazanin" panose="00000400000000000000" pitchFamily="2" charset="-78"/>
            </a:endParaRPr>
          </a:p>
        </p:txBody>
      </p:sp>
      <p:sp>
        <p:nvSpPr>
          <p:cNvPr id="3" name="Content Placeholder 2"/>
          <p:cNvSpPr>
            <a:spLocks noGrp="1"/>
          </p:cNvSpPr>
          <p:nvPr>
            <p:ph idx="1"/>
          </p:nvPr>
        </p:nvSpPr>
        <p:spPr>
          <a:xfrm>
            <a:off x="460374" y="789709"/>
            <a:ext cx="9057699" cy="6068291"/>
          </a:xfrm>
        </p:spPr>
        <p:txBody>
          <a:bodyPr>
            <a:normAutofit/>
          </a:bodyPr>
          <a:lstStyle/>
          <a:p>
            <a:pPr algn="justLow"/>
            <a:r>
              <a:rPr lang="fa-IR" dirty="0">
                <a:cs typeface="B Nazanin" panose="00000400000000000000" pitchFamily="2" charset="-78"/>
              </a:rPr>
              <a:t>دیوار چینی باید با ملات‌های زیر و با اطمینان از تامین مقاومت فشاری تعیین شده در مشخصات طرح سازه انجام شود.</a:t>
            </a:r>
          </a:p>
          <a:p>
            <a:pPr algn="justLow"/>
            <a:r>
              <a:rPr lang="fa-IR" dirty="0">
                <a:cs typeface="B Nazanin" panose="00000400000000000000" pitchFamily="2" charset="-78"/>
              </a:rPr>
              <a:t>ملات ماسه – سیمان ‌(بانسبت حجمی سه قسمت ماسه و یک قسمت سیمان)</a:t>
            </a:r>
          </a:p>
          <a:p>
            <a:pPr algn="justLow"/>
            <a:r>
              <a:rPr lang="fa-IR" dirty="0">
                <a:cs typeface="B Nazanin" panose="00000400000000000000" pitchFamily="2" charset="-78"/>
              </a:rPr>
              <a:t>ملات ماسه – سیمان – آهک (ملات باتارد) – (با نسبت حجمی شش قسمت ماسه، یک قسمت سیمان و یک قسمت آهک) – (ملات باتارد)</a:t>
            </a:r>
          </a:p>
          <a:p>
            <a:pPr algn="justLow"/>
            <a:r>
              <a:rPr lang="fa-IR" dirty="0">
                <a:cs typeface="B Nazanin" panose="00000400000000000000" pitchFamily="2" charset="-78"/>
              </a:rPr>
              <a:t>امتداد رگ‌ها کاملاً افقی باشد.</a:t>
            </a:r>
          </a:p>
          <a:p>
            <a:pPr algn="justLow"/>
            <a:r>
              <a:rPr lang="fa-IR" dirty="0">
                <a:cs typeface="B Nazanin" panose="00000400000000000000" pitchFamily="2" charset="-78"/>
              </a:rPr>
              <a:t>بندهای قائم در دو زگ متوالی در یک امتداد نبوده (یک رگ در میان در مقابل هم قرار گرفته باشند) و شاقولی باشند.</a:t>
            </a:r>
          </a:p>
          <a:p>
            <a:pPr algn="justLow"/>
            <a:r>
              <a:rPr lang="fa-IR" dirty="0">
                <a:cs typeface="B Nazanin" panose="00000400000000000000" pitchFamily="2" charset="-78"/>
              </a:rPr>
              <a:t>ضخامت بندهای افقی و قائم نباید کمتر از ۱۰ میلیمتر و بیشتر از ۱۲ میلیمتر باشد.</a:t>
            </a:r>
          </a:p>
          <a:p>
            <a:pPr algn="justLow"/>
            <a:r>
              <a:rPr lang="fa-IR" dirty="0">
                <a:cs typeface="B Nazanin" panose="00000400000000000000" pitchFamily="2" charset="-78"/>
              </a:rPr>
              <a:t>در دیوارهای باربر باید حداقل از سه میلگرد آجدار به قطر ۱۰ میلیمتر که هر یک به ترتیب در فواصل یک سوم، یک دوم و دو سوم ارتفاع دیوار و به صورت سرتاسری در طول دیوار در بندهای افقی قرار می‌گیرند‌، استفاده شود. این میلگردها باید تا محل کلاف‌های قائم امتداد داده شده و در داخل آنها مهار شود.</a:t>
            </a:r>
          </a:p>
          <a:p>
            <a:pPr algn="justLow"/>
            <a:r>
              <a:rPr lang="fa-IR" dirty="0">
                <a:cs typeface="B Nazanin" panose="00000400000000000000" pitchFamily="2" charset="-78"/>
              </a:rPr>
              <a:t>رگ‌های دیوار چینی در تمام قسمت‌های ساختمان باید همزمان (در ارتفاع) اجرا شود و استفاده از روش هشت گیر در ساخت دیوار مجاز نیست.</a:t>
            </a:r>
          </a:p>
          <a:p>
            <a:pPr algn="justLow"/>
            <a:r>
              <a:rPr lang="fa-IR" dirty="0">
                <a:cs typeface="B Nazanin" panose="00000400000000000000" pitchFamily="2" charset="-78"/>
              </a:rPr>
              <a:t>دیوار چینی باید کاملاً شاقولی باشد.</a:t>
            </a:r>
          </a:p>
          <a:p>
            <a:pPr algn="justLow"/>
            <a:r>
              <a:rPr lang="fa-IR" dirty="0">
                <a:cs typeface="B Nazanin" panose="00000400000000000000" pitchFamily="2" charset="-78"/>
              </a:rPr>
              <a:t>دیوارهای مهاری باید همزمان با دیوارهای باربر اجرا شوند.</a:t>
            </a:r>
          </a:p>
          <a:p>
            <a:pPr algn="justLow"/>
            <a:r>
              <a:rPr lang="fa-IR" dirty="0">
                <a:cs typeface="B Nazanin" panose="00000400000000000000" pitchFamily="2" charset="-78"/>
              </a:rPr>
              <a:t>دیوارها در محل اجرای کلاف‌های قائم بتن مسلح باید به صورت هشت گیر اجرا شوند. در این حالت حداقل فاصله بین آجرهای هشت گیر نباید از بعد لازم کلاف، کمتر باشد. به جای استفاده از هشت گیر می‌توان در هنگام اجرای دیوار با تعبیه شاخک‌ها یا میلگردهای افقی در هر ۵۰۰ میلیمتر ارتفاع، اتصال بین دیوار و کلاف را تامین نمود.</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989636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سازه‌ای</a:t>
            </a:r>
          </a:p>
        </p:txBody>
      </p:sp>
      <p:sp>
        <p:nvSpPr>
          <p:cNvPr id="3" name="Content Placeholder 2"/>
          <p:cNvSpPr>
            <a:spLocks noGrp="1"/>
          </p:cNvSpPr>
          <p:nvPr>
            <p:ph idx="1"/>
          </p:nvPr>
        </p:nvSpPr>
        <p:spPr/>
        <p:txBody>
          <a:bodyPr>
            <a:normAutofit/>
          </a:bodyPr>
          <a:lstStyle/>
          <a:p>
            <a:pPr marL="0" indent="0" algn="justLow">
              <a:buNone/>
            </a:pPr>
            <a:r>
              <a:rPr lang="fa-IR" dirty="0">
                <a:cs typeface="B Nazanin" panose="00000400000000000000" pitchFamily="2" charset="-78"/>
              </a:rPr>
              <a:t>دیواری است که برای مقاومت در برابر بارهای قائم یا جانبی یا هر دو طراحی می‌شود و از اجزای اصلی پایداری ساختمان در طول عمر آن است.</a:t>
            </a:r>
            <a:endParaRPr lang="fa-IR" dirty="0">
              <a:cs typeface="B Nazanin" panose="00000400000000000000" pitchFamily="2" charset="-78"/>
            </a:endParaRPr>
          </a:p>
        </p:txBody>
      </p:sp>
    </p:spTree>
    <p:extLst>
      <p:ext uri="{BB962C8B-B14F-4D97-AF65-F5344CB8AC3E}">
        <p14:creationId xmlns:p14="http://schemas.microsoft.com/office/powerpoint/2010/main" val="2549518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smtClean="0">
                <a:cs typeface="B Nazanin" panose="00000400000000000000" pitchFamily="2" charset="-78"/>
              </a:rPr>
              <a:t>ضوابط بعد از اجرا</a:t>
            </a:r>
            <a:endParaRPr lang="en-US" b="1" dirty="0">
              <a:cs typeface="B Nazanin" panose="00000400000000000000" pitchFamily="2" charset="-78"/>
            </a:endParaRPr>
          </a:p>
        </p:txBody>
      </p:sp>
      <p:sp>
        <p:nvSpPr>
          <p:cNvPr id="3" name="Content Placeholder 2"/>
          <p:cNvSpPr>
            <a:spLocks noGrp="1"/>
          </p:cNvSpPr>
          <p:nvPr>
            <p:ph idx="1"/>
          </p:nvPr>
        </p:nvSpPr>
        <p:spPr>
          <a:xfrm>
            <a:off x="677334" y="2110692"/>
            <a:ext cx="8840739" cy="3880773"/>
          </a:xfrm>
        </p:spPr>
        <p:txBody>
          <a:bodyPr/>
          <a:lstStyle/>
          <a:p>
            <a:r>
              <a:rPr lang="fa-IR" dirty="0">
                <a:cs typeface="B Nazanin" panose="00000400000000000000" pitchFamily="2" charset="-78"/>
              </a:rPr>
              <a:t>دیوار‌ها باید پس از اجرا حداقل به مدت سه روز مرطوب نگه داشته شوند.</a:t>
            </a:r>
          </a:p>
          <a:p>
            <a:r>
              <a:rPr lang="fa-IR" dirty="0">
                <a:cs typeface="B Nazanin" panose="00000400000000000000" pitchFamily="2" charset="-78"/>
              </a:rPr>
              <a:t>برای حفظ انسجام ساختمان باید دیوارهای باربر با کلاف روی آن به نحو مناسب درگیر شوند.</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25156889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smtClean="0">
                <a:cs typeface="B Nazanin" panose="00000400000000000000" pitchFamily="2" charset="-78"/>
              </a:rPr>
              <a:t>دیوارهای زیرزمین</a:t>
            </a:r>
            <a:endParaRPr lang="en-US" b="1" dirty="0">
              <a:cs typeface="B Nazanin" panose="00000400000000000000" pitchFamily="2" charset="-78"/>
            </a:endParaRPr>
          </a:p>
        </p:txBody>
      </p:sp>
      <p:sp>
        <p:nvSpPr>
          <p:cNvPr id="3" name="Content Placeholder 2"/>
          <p:cNvSpPr>
            <a:spLocks noGrp="1"/>
          </p:cNvSpPr>
          <p:nvPr>
            <p:ph idx="1"/>
          </p:nvPr>
        </p:nvSpPr>
        <p:spPr>
          <a:xfrm>
            <a:off x="677334" y="2110692"/>
            <a:ext cx="8840739" cy="3880773"/>
          </a:xfrm>
        </p:spPr>
        <p:txBody>
          <a:bodyPr/>
          <a:lstStyle/>
          <a:p>
            <a:pPr algn="justLow"/>
            <a:r>
              <a:rPr lang="fa-IR" dirty="0" smtClean="0">
                <a:cs typeface="B Nazanin" panose="00000400000000000000" pitchFamily="2" charset="-78"/>
              </a:rPr>
              <a:t>دیوارهای </a:t>
            </a:r>
            <a:r>
              <a:rPr lang="fa-IR" dirty="0">
                <a:cs typeface="B Nazanin" panose="00000400000000000000" pitchFamily="2" charset="-78"/>
              </a:rPr>
              <a:t>زیر زمین جهت تحمل بارهای قائم به اضافه بارهای جانبی که از خاک‌های مجاور ناشی می‌شوند باید دارای مقاومت و ضخامت کافی باشند. مبحث هشتم در رابطه با این دیوارها ضوابط زیر ارائه کرده است.</a:t>
            </a:r>
          </a:p>
          <a:p>
            <a:pPr algn="justLow"/>
            <a:r>
              <a:rPr lang="fa-IR" dirty="0">
                <a:cs typeface="B Nazanin" panose="00000400000000000000" pitchFamily="2" charset="-78"/>
              </a:rPr>
              <a:t>ضخامت دیوار زیر زمین باید حداقل برابر با ضخامت دیوار طبقه همکف باشد.</a:t>
            </a:r>
          </a:p>
          <a:p>
            <a:pPr algn="justLow"/>
            <a:r>
              <a:rPr lang="fa-IR" dirty="0">
                <a:cs typeface="B Nazanin" panose="00000400000000000000" pitchFamily="2" charset="-78"/>
              </a:rPr>
              <a:t>در صورت عدم استفاده از کلاف افقی زیر دیوار طبقه زیر زمین باید تمامی میلگردهای قائم در دیوار طبقه زیر زمین به میلگردهای شالوده متصل شوند.</a:t>
            </a:r>
          </a:p>
          <a:p>
            <a:pPr algn="justLow"/>
            <a:r>
              <a:rPr lang="fa-IR" dirty="0">
                <a:cs typeface="B Nazanin" panose="00000400000000000000" pitchFamily="2" charset="-78"/>
              </a:rPr>
              <a:t>دیوارها باید در برابر نفوذ آب و رطوبت عایق کاری شوند. عایق کاری رطوبتی زیر دیوار با قیر گونی و سایر مصالح مشابه به دلیل کاهش مقاومت برشی در برابر بارهای جانبی مجاز نیست و ۲۰ میلیمتر ملات ماسه – سیمان با نسبت سیمان به ماسه یک به دو کافی است.</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286332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09600"/>
            <a:ext cx="9684326" cy="1320800"/>
          </a:xfrm>
        </p:spPr>
        <p:txBody>
          <a:bodyPr/>
          <a:lstStyle/>
          <a:p>
            <a:r>
              <a:rPr lang="fa-IR" b="1" dirty="0">
                <a:cs typeface="B Nazanin" panose="00000400000000000000" pitchFamily="2" charset="-78"/>
              </a:rPr>
              <a:t>دیوارهای باربر در ساختمان‌های بنایی محصور شده با کلاف</a:t>
            </a:r>
          </a:p>
        </p:txBody>
      </p:sp>
      <p:sp>
        <p:nvSpPr>
          <p:cNvPr id="3" name="Content Placeholder 2"/>
          <p:cNvSpPr>
            <a:spLocks noGrp="1"/>
          </p:cNvSpPr>
          <p:nvPr>
            <p:ph idx="1"/>
          </p:nvPr>
        </p:nvSpPr>
        <p:spPr/>
        <p:txBody>
          <a:bodyPr>
            <a:normAutofit/>
          </a:bodyPr>
          <a:lstStyle/>
          <a:p>
            <a:pPr algn="justLow"/>
            <a:r>
              <a:rPr lang="fa-IR" dirty="0">
                <a:cs typeface="B Nazanin" panose="00000400000000000000" pitchFamily="2" charset="-78"/>
              </a:rPr>
              <a:t>به طور کلی دیوارها باید در کف و سقف محکم شوند. در مورد دیوارهای باربر در </a:t>
            </a:r>
            <a:r>
              <a:rPr lang="fa-IR" dirty="0">
                <a:cs typeface="B Nazanin" panose="00000400000000000000" pitchFamily="2" charset="-78"/>
                <a:hlinkClick r:id="rId2"/>
              </a:rPr>
              <a:t>ساختمان‌های بنایی</a:t>
            </a:r>
            <a:r>
              <a:rPr lang="fa-IR" dirty="0">
                <a:cs typeface="B Nazanin" panose="00000400000000000000" pitchFamily="2" charset="-78"/>
              </a:rPr>
              <a:t> محصور شده با کلاف‌، </a:t>
            </a:r>
            <a:r>
              <a:rPr lang="fa-IR" dirty="0">
                <a:cs typeface="B Nazanin" panose="00000400000000000000" pitchFamily="2" charset="-78"/>
                <a:hlinkClick r:id="rId3"/>
              </a:rPr>
              <a:t>مبحث هشتم مقررات ملی ساختمان</a:t>
            </a:r>
            <a:r>
              <a:rPr lang="fa-IR" dirty="0">
                <a:cs typeface="B Nazanin" panose="00000400000000000000" pitchFamily="2" charset="-78"/>
              </a:rPr>
              <a:t> مطالبی در این ز مینه ارائه می‌دهد.</a:t>
            </a:r>
          </a:p>
          <a:p>
            <a:pPr algn="justLow"/>
            <a:r>
              <a:rPr lang="fa-IR" dirty="0">
                <a:cs typeface="B Nazanin" panose="00000400000000000000" pitchFamily="2" charset="-78"/>
              </a:rPr>
              <a:t>تمامی دیوارهای پیرامونی (باربر یا غیر باربر) باید دارای ضخامت ۳۵۰ میلیمتر باشند.</a:t>
            </a:r>
          </a:p>
          <a:p>
            <a:pPr algn="justLow"/>
            <a:r>
              <a:rPr lang="fa-IR" dirty="0">
                <a:cs typeface="B Nazanin" panose="00000400000000000000" pitchFamily="2" charset="-78"/>
              </a:rPr>
              <a:t>حداکثر نسبت ارتفاع دیوار باربر به ضخامت ۱۵ است. در هر حال ضخامت دیوار باربر در طبقه اول و دو نباید از ۲۲۰ میلیمتر و در زیر زمین از ۳۵۰ میلیمتر کمتر باشد.</a:t>
            </a:r>
          </a:p>
          <a:p>
            <a:pPr algn="justLow"/>
            <a:r>
              <a:rPr lang="fa-IR" dirty="0">
                <a:cs typeface="B Nazanin" panose="00000400000000000000" pitchFamily="2" charset="-78"/>
              </a:rPr>
              <a:t>حداکثر طول مجاز محصور بین دو کلاف قائم نباید از ۵ متر بیشتر باشد.</a:t>
            </a:r>
          </a:p>
        </p:txBody>
      </p:sp>
    </p:spTree>
    <p:extLst>
      <p:ext uri="{BB962C8B-B14F-4D97-AF65-F5344CB8AC3E}">
        <p14:creationId xmlns:p14="http://schemas.microsoft.com/office/powerpoint/2010/main" val="2908593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باربر در ساختمان‌های بنایی غیر مسلح</a:t>
            </a:r>
          </a:p>
        </p:txBody>
      </p:sp>
      <p:sp>
        <p:nvSpPr>
          <p:cNvPr id="3" name="Content Placeholder 2"/>
          <p:cNvSpPr>
            <a:spLocks noGrp="1"/>
          </p:cNvSpPr>
          <p:nvPr>
            <p:ph idx="1"/>
          </p:nvPr>
        </p:nvSpPr>
        <p:spPr/>
        <p:txBody>
          <a:bodyPr>
            <a:normAutofit/>
          </a:bodyPr>
          <a:lstStyle/>
          <a:p>
            <a:pPr algn="justLow"/>
            <a:r>
              <a:rPr lang="fa-IR" dirty="0">
                <a:cs typeface="B Nazanin" panose="00000400000000000000" pitchFamily="2" charset="-78"/>
              </a:rPr>
              <a:t>با توجه به این که در ساخت ساختمان‌های بنایی غیر مسلح از آجر، بلوک سیمانی‌، سنگ یا خشت استفاده می‌شود، می‌توان گفت تعریف دیوار باربر در ساختمان‌های آجری، خشتی و سنگی متفاوت خواهد شد. اما به طور کلی برای هر سه نوع ساختمان، دیوارهای باربر باید دارای مشخصات زیر باشد.</a:t>
            </a:r>
          </a:p>
          <a:p>
            <a:pPr algn="justLow"/>
            <a:r>
              <a:rPr lang="fa-IR" dirty="0">
                <a:cs typeface="B Nazanin" panose="00000400000000000000" pitchFamily="2" charset="-78"/>
              </a:rPr>
              <a:t>هواکش‌، لوله بخاری یا فاضلاب نباید در دیوارهای باربر قرار گیرند.</a:t>
            </a:r>
          </a:p>
          <a:p>
            <a:pPr algn="justLow"/>
            <a:r>
              <a:rPr lang="fa-IR" dirty="0">
                <a:cs typeface="B Nazanin" panose="00000400000000000000" pitchFamily="2" charset="-78"/>
              </a:rPr>
              <a:t>رگ‌های </a:t>
            </a:r>
            <a:r>
              <a:rPr lang="fa-IR" dirty="0">
                <a:cs typeface="B Nazanin" panose="00000400000000000000" pitchFamily="2" charset="-78"/>
                <a:hlinkClick r:id="rId2"/>
              </a:rPr>
              <a:t>دیوار چینی</a:t>
            </a:r>
            <a:r>
              <a:rPr lang="fa-IR" dirty="0">
                <a:cs typeface="B Nazanin" panose="00000400000000000000" pitchFamily="2" charset="-78"/>
              </a:rPr>
              <a:t> در تمام قسمت‌های ساختمان باید همزمان در ارتفاع اجرا شود و استفاده از روش هشت گیر در ساخت دیوارها مجاز نیست.</a:t>
            </a:r>
          </a:p>
          <a:p>
            <a:pPr algn="justLow"/>
            <a:r>
              <a:rPr lang="fa-IR" dirty="0">
                <a:cs typeface="B Nazanin" panose="00000400000000000000" pitchFamily="2" charset="-78"/>
              </a:rPr>
              <a:t>بندهای قائم (کوره بند) در دو رگ متوالی، در یک امتداد نبوده، یک رگ در میان، در مقابل هم قرار گرفته باشند و از اجرای بندهای مورب ممتد پرهیز شود.</a:t>
            </a:r>
          </a:p>
        </p:txBody>
      </p:sp>
    </p:spTree>
    <p:extLst>
      <p:ext uri="{BB962C8B-B14F-4D97-AF65-F5344CB8AC3E}">
        <p14:creationId xmlns:p14="http://schemas.microsoft.com/office/powerpoint/2010/main" val="3378569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باربر در ساختمان آجر</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حداقل ضخامت دیوارهای باربر آجری یک دهم ارتفاع آن دیوار یا ۳۵۰ میلیمتر (طول یک و نیم آجر)، ‌در نظر گرفته می‌شود.</a:t>
            </a:r>
            <a:endParaRPr lang="fa-IR" dirty="0">
              <a:cs typeface="B Nazanin" panose="00000400000000000000" pitchFamily="2" charset="-78"/>
            </a:endParaRPr>
          </a:p>
        </p:txBody>
      </p:sp>
    </p:spTree>
    <p:extLst>
      <p:ext uri="{BB962C8B-B14F-4D97-AF65-F5344CB8AC3E}">
        <p14:creationId xmlns:p14="http://schemas.microsoft.com/office/powerpoint/2010/main" val="1538784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باربر در ساختمان خشتی</a:t>
            </a:r>
          </a:p>
        </p:txBody>
      </p:sp>
      <p:sp>
        <p:nvSpPr>
          <p:cNvPr id="3" name="Content Placeholder 2"/>
          <p:cNvSpPr>
            <a:spLocks noGrp="1"/>
          </p:cNvSpPr>
          <p:nvPr>
            <p:ph idx="1"/>
          </p:nvPr>
        </p:nvSpPr>
        <p:spPr/>
        <p:txBody>
          <a:bodyPr>
            <a:normAutofit/>
          </a:bodyPr>
          <a:lstStyle/>
          <a:p>
            <a:pPr algn="justLow"/>
            <a:r>
              <a:rPr lang="fa-IR" dirty="0">
                <a:cs typeface="B Nazanin" panose="00000400000000000000" pitchFamily="2" charset="-78"/>
              </a:rPr>
              <a:t>ارتفاع هر دیوار نباید بیش از ۸ برابر ضخامت آن باشد.</a:t>
            </a:r>
          </a:p>
          <a:p>
            <a:pPr algn="justLow"/>
            <a:r>
              <a:rPr lang="fa-IR" dirty="0">
                <a:cs typeface="B Nazanin" panose="00000400000000000000" pitchFamily="2" charset="-78"/>
              </a:rPr>
              <a:t>حداکثر طول آزاد دیوار واقع بین دو دیوار عمود بر آن، ۴/۵ متر است.</a:t>
            </a:r>
          </a:p>
          <a:p>
            <a:pPr algn="justLow"/>
            <a:r>
              <a:rPr lang="fa-IR" dirty="0">
                <a:cs typeface="B Nazanin" panose="00000400000000000000" pitchFamily="2" charset="-78"/>
              </a:rPr>
              <a:t>حداقل ضخامت دیوارهای باربر خشتی که دارای تکیه گاه جانبی هستند، ۳۵۰ میلیمتر است.</a:t>
            </a:r>
          </a:p>
          <a:p>
            <a:pPr algn="justLow"/>
            <a:r>
              <a:rPr lang="fa-IR" dirty="0">
                <a:cs typeface="B Nazanin" panose="00000400000000000000" pitchFamily="2" charset="-78"/>
              </a:rPr>
              <a:t>برای اتصال مناسب‌تر دیوارهای گوشه باید از کلاف‌های گوشه حداکثر در هر ۷۰۰ میلیمتر ارتفاع دیوار استفاده شود. کلاف گوشه از سه قطعه چوب به ضخامت یک خشت و عرض ۱۰۰ میلیمتر به شکل گونیا ساخته می‌شود. طول قطعه‌های متعامد یک متر و قطعه مورب نیم متر است.</a:t>
            </a:r>
          </a:p>
          <a:p>
            <a:pPr algn="justLow"/>
            <a:r>
              <a:rPr lang="fa-IR" dirty="0">
                <a:cs typeface="B Nazanin" panose="00000400000000000000" pitchFamily="2" charset="-78"/>
              </a:rPr>
              <a:t>در بالای تمام دیوارهای باربر در تراز سقف باید از کلاف چوبی به قطر حدود ۱۰۰ میلیمتر استفاده شود.</a:t>
            </a:r>
          </a:p>
          <a:p>
            <a:pPr algn="justLow"/>
            <a:r>
              <a:rPr lang="fa-IR" dirty="0">
                <a:cs typeface="B Nazanin" panose="00000400000000000000" pitchFamily="2" charset="-78"/>
              </a:rPr>
              <a:t>خشت‌ها حداقل به اندازه یک چهارم طول خود با خشت‌های ردیف قبلی هم پوشانی داشته باشند.</a:t>
            </a:r>
          </a:p>
        </p:txBody>
      </p:sp>
    </p:spTree>
    <p:extLst>
      <p:ext uri="{BB962C8B-B14F-4D97-AF65-F5344CB8AC3E}">
        <p14:creationId xmlns:p14="http://schemas.microsoft.com/office/powerpoint/2010/main" val="4180360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باربر در ساختمان سنگی</a:t>
            </a:r>
          </a:p>
        </p:txBody>
      </p:sp>
      <p:sp>
        <p:nvSpPr>
          <p:cNvPr id="3" name="Content Placeholder 2"/>
          <p:cNvSpPr>
            <a:spLocks noGrp="1"/>
          </p:cNvSpPr>
          <p:nvPr>
            <p:ph idx="1"/>
          </p:nvPr>
        </p:nvSpPr>
        <p:spPr>
          <a:xfrm>
            <a:off x="677334" y="1270000"/>
            <a:ext cx="8596668" cy="5352820"/>
          </a:xfrm>
        </p:spPr>
        <p:txBody>
          <a:bodyPr>
            <a:normAutofit/>
          </a:bodyPr>
          <a:lstStyle/>
          <a:p>
            <a:pPr algn="justLow"/>
            <a:r>
              <a:rPr lang="fa-IR" dirty="0">
                <a:cs typeface="B Nazanin" panose="00000400000000000000" pitchFamily="2" charset="-78"/>
              </a:rPr>
              <a:t>ارتفاع هر دیوار نباید بیش از ۸ برابر ضخامت آن باشد.</a:t>
            </a:r>
          </a:p>
          <a:p>
            <a:pPr algn="justLow"/>
            <a:r>
              <a:rPr lang="fa-IR" dirty="0">
                <a:cs typeface="B Nazanin" panose="00000400000000000000" pitchFamily="2" charset="-78"/>
              </a:rPr>
              <a:t>حداکثر طول آزاد دیوار واقع بین دو دیوار عمود بر آن ۴ متر است.</a:t>
            </a:r>
          </a:p>
          <a:p>
            <a:pPr algn="justLow"/>
            <a:r>
              <a:rPr lang="fa-IR" dirty="0">
                <a:cs typeface="B Nazanin" panose="00000400000000000000" pitchFamily="2" charset="-78"/>
              </a:rPr>
              <a:t>حداکثر ضخامت مجاز ملات ۴۰ میلیمتر است. ملات مورد استفاده در دیوار چینی باید مشابه ملات‌های کرسی چینی است.</a:t>
            </a:r>
          </a:p>
          <a:p>
            <a:pPr algn="justLow"/>
            <a:r>
              <a:rPr lang="fa-IR" dirty="0">
                <a:cs typeface="B Nazanin" panose="00000400000000000000" pitchFamily="2" charset="-78"/>
              </a:rPr>
              <a:t>حداقل ضخامت دیوارهای باربر سنگی که دارای تکیه گاه جانبی هستند باید ۴۵۰ میلیمتر باشد.</a:t>
            </a:r>
          </a:p>
          <a:p>
            <a:pPr algn="justLow"/>
            <a:r>
              <a:rPr lang="fa-IR" dirty="0">
                <a:cs typeface="B Nazanin" panose="00000400000000000000" pitchFamily="2" charset="-78"/>
              </a:rPr>
              <a:t>از سنگ‌های گرد و سنگ‌های با زوایای تیز و شکننده نباید استفاده شود، مگر این که قبلاً گوشه‌های تیز آن زده شود.</a:t>
            </a:r>
          </a:p>
          <a:p>
            <a:pPr algn="justLow"/>
            <a:r>
              <a:rPr lang="fa-IR" dirty="0">
                <a:cs typeface="B Nazanin" panose="00000400000000000000" pitchFamily="2" charset="-78"/>
              </a:rPr>
              <a:t>ارتفاع هیچ سنگی نباید از عرض (قاعده) آن زیاد‌تر باشد.</a:t>
            </a:r>
          </a:p>
          <a:p>
            <a:pPr algn="justLow"/>
            <a:r>
              <a:rPr lang="fa-IR" dirty="0">
                <a:cs typeface="B Nazanin" panose="00000400000000000000" pitchFamily="2" charset="-78"/>
              </a:rPr>
              <a:t>از مصرف سنگ‌های سست یا سنگ‌هایی که خطر شکسته شدن دارند، باید خود‌داری شود.</a:t>
            </a:r>
          </a:p>
          <a:p>
            <a:pPr algn="justLow"/>
            <a:r>
              <a:rPr lang="fa-IR" dirty="0">
                <a:cs typeface="B Nazanin" panose="00000400000000000000" pitchFamily="2" charset="-78"/>
              </a:rPr>
              <a:t>فاصله بین سنگ‌ها باید با حداقل ۲۰ میلیمتر ملات پر شود.</a:t>
            </a:r>
          </a:p>
          <a:p>
            <a:pPr algn="justLow"/>
            <a:r>
              <a:rPr lang="fa-IR" dirty="0">
                <a:cs typeface="B Nazanin" panose="00000400000000000000" pitchFamily="2" charset="-78"/>
              </a:rPr>
              <a:t>ارتفاع سنگ‌های پای دیوار (فاصله اولین بند افقی تا زمین) نباید از ۳۰۰ میلیمتر کمتر باشد.</a:t>
            </a:r>
          </a:p>
          <a:p>
            <a:pPr algn="justLow"/>
            <a:r>
              <a:rPr lang="fa-IR" dirty="0">
                <a:cs typeface="B Nazanin" panose="00000400000000000000" pitchFamily="2" charset="-78"/>
              </a:rPr>
              <a:t>فاصله دو سنگ کله از هم نباید بیش از ۱/۲ متر شود و در هر رگ باید از سنگ کله در دیوار چینی استفاده شود.</a:t>
            </a:r>
          </a:p>
          <a:p>
            <a:pPr algn="justLow"/>
            <a:r>
              <a:rPr lang="fa-IR" dirty="0">
                <a:cs typeface="B Nazanin" panose="00000400000000000000" pitchFamily="2" charset="-78"/>
              </a:rPr>
              <a:t>هم پوشانی یک سنگ بر روی سنگ دیگر (فاصله افقی بین دو بند قائم) حداقل باید ۱۰۰ میلیمتر باشد.</a:t>
            </a:r>
          </a:p>
          <a:p>
            <a:pPr algn="justLow"/>
            <a:r>
              <a:rPr lang="fa-IR" dirty="0">
                <a:cs typeface="B Nazanin" panose="00000400000000000000" pitchFamily="2" charset="-78"/>
              </a:rPr>
              <a:t>توزیع سنگ‌ها در دیوار چینی به گونه‌ای که سنگ‌های بزرگتر در پایین دیوار و سنگ‌های کوچکتر در بالای دیوار قرار داده شوند.</a:t>
            </a:r>
          </a:p>
        </p:txBody>
      </p:sp>
    </p:spTree>
    <p:extLst>
      <p:ext uri="{BB962C8B-B14F-4D97-AF65-F5344CB8AC3E}">
        <p14:creationId xmlns:p14="http://schemas.microsoft.com/office/powerpoint/2010/main" val="3261348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جداگر</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دیوار‌ جداگر (غیر باربر) به منظور جداسازی فضاهای داخلی ساختمان به کار می‌رود. وزن آنها معمولاً در محاسبات سازه‌ای وارد نمی‌شود. به طوری که در آیین نامه مبحث هشتم بیان می‌شود که وزن این دیوارها توسط عناصر زیر تحمل می‌شود.</a:t>
            </a:r>
          </a:p>
          <a:p>
            <a:pPr algn="justLow"/>
            <a:r>
              <a:rPr lang="fa-IR" dirty="0">
                <a:cs typeface="B Nazanin" panose="00000400000000000000" pitchFamily="2" charset="-78"/>
              </a:rPr>
              <a:t>به طور مستقیم توسط شالوده</a:t>
            </a:r>
          </a:p>
          <a:p>
            <a:pPr algn="justLow"/>
            <a:r>
              <a:rPr lang="fa-IR" dirty="0">
                <a:cs typeface="B Nazanin" panose="00000400000000000000" pitchFamily="2" charset="-78"/>
              </a:rPr>
              <a:t>به واسطه کف توسط دیوارهای باربر</a:t>
            </a:r>
          </a:p>
          <a:p>
            <a:pPr algn="justLow"/>
            <a:r>
              <a:rPr lang="fa-IR" dirty="0">
                <a:cs typeface="B Nazanin" panose="00000400000000000000" pitchFamily="2" charset="-78"/>
              </a:rPr>
              <a:t>دیوار غیر باربر دیواری است که به طور عمده هیچ باری غیر از وزن خود را تحمل نمی‌کند.</a:t>
            </a:r>
          </a:p>
          <a:p>
            <a:pPr algn="justLow"/>
            <a:r>
              <a:rPr lang="fa-IR" dirty="0">
                <a:cs typeface="B Nazanin" panose="00000400000000000000" pitchFamily="2" charset="-78"/>
              </a:rPr>
              <a:t>در مورد دیوارهای جداگر (غیر سازه‌ای) مبحث هشتم مقررات ملی ساختمان ضوابط زیر را برای ساختمان‌های بنایی محصور شده با کلاف و ساختمان‌های بنایی غیر مسلح (آجری) بیان می‌کند.</a:t>
            </a:r>
          </a:p>
          <a:p>
            <a:pPr marL="0" indent="0" algn="justLow">
              <a:buNone/>
            </a:pPr>
            <a:endParaRPr lang="fa-IR" dirty="0">
              <a:cs typeface="B Nazanin" panose="00000400000000000000" pitchFamily="2" charset="-78"/>
            </a:endParaRPr>
          </a:p>
        </p:txBody>
      </p:sp>
    </p:spTree>
    <p:extLst>
      <p:ext uri="{BB962C8B-B14F-4D97-AF65-F5344CB8AC3E}">
        <p14:creationId xmlns:p14="http://schemas.microsoft.com/office/powerpoint/2010/main" val="1778107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Nazanin" panose="00000400000000000000" pitchFamily="2" charset="-78"/>
              </a:rPr>
              <a:t>دیوار‌های جداگر در ساختمان‌های نبایی محصور شده با کلاف و غیر مسلح آجری</a:t>
            </a:r>
          </a:p>
        </p:txBody>
      </p:sp>
      <p:sp>
        <p:nvSpPr>
          <p:cNvPr id="3" name="Content Placeholder 2"/>
          <p:cNvSpPr>
            <a:spLocks noGrp="1"/>
          </p:cNvSpPr>
          <p:nvPr>
            <p:ph idx="1"/>
          </p:nvPr>
        </p:nvSpPr>
        <p:spPr>
          <a:xfrm>
            <a:off x="677334" y="2264499"/>
            <a:ext cx="8596668" cy="4323337"/>
          </a:xfrm>
        </p:spPr>
        <p:txBody>
          <a:bodyPr>
            <a:normAutofit/>
          </a:bodyPr>
          <a:lstStyle/>
          <a:p>
            <a:pPr algn="justLow"/>
            <a:r>
              <a:rPr lang="fa-IR" dirty="0">
                <a:cs typeface="B Nazanin" panose="00000400000000000000" pitchFamily="2" charset="-78"/>
              </a:rPr>
              <a:t>دیوارهای جداگر می‌توانند از آجر‌، بلوک سفالی یا قطعات پیش ساخته گچی و نظایر آن ساخته شوند.</a:t>
            </a:r>
          </a:p>
          <a:p>
            <a:pPr algn="justLow"/>
            <a:r>
              <a:rPr lang="fa-IR" dirty="0">
                <a:cs typeface="B Nazanin" panose="00000400000000000000" pitchFamily="2" charset="-78"/>
              </a:rPr>
              <a:t>حداقل ضخامت دیوارهای گچی برای آجر ۱۱۰ میلیمتری و برای بلوک سفالی و قطعات پیش ساخته گچی ۸۰ میلیمتری است.</a:t>
            </a:r>
          </a:p>
          <a:p>
            <a:pPr algn="justLow"/>
            <a:r>
              <a:rPr lang="fa-IR" dirty="0">
                <a:cs typeface="B Nazanin" panose="00000400000000000000" pitchFamily="2" charset="-78"/>
              </a:rPr>
              <a:t>حداکثر ارتفاع مجاز دیوارهای جداگر از تراز کف مجاور ۳/۵ متر است. در صورت تجاوز از این حد باید با تعبیه کلاف‌های افقی به گونه مناسبی به تقویت ‌دیوار جداگر مبادرت شود.</a:t>
            </a:r>
          </a:p>
          <a:p>
            <a:pPr algn="justLow"/>
            <a:r>
              <a:rPr lang="fa-IR" dirty="0">
                <a:cs typeface="B Nazanin" panose="00000400000000000000" pitchFamily="2" charset="-78"/>
              </a:rPr>
              <a:t>جداگر‌هایی که در تمام ارتفاع طبقه ادامه دارند باید کاملاً به زیر پوشش سقف مهار شوند‌، یعنی رج آخر دیوار با فشار و ملات کافی یا روش‌های مناسب دیگر در زیر سقف مهار شود.</a:t>
            </a:r>
          </a:p>
          <a:p>
            <a:pPr algn="justLow"/>
            <a:r>
              <a:rPr lang="fa-IR" dirty="0">
                <a:cs typeface="B Nazanin" panose="00000400000000000000" pitchFamily="2" charset="-78"/>
              </a:rPr>
              <a:t>لبه فوقانی جداگرهایی که در تمام ارتفاع طبقه ادامه ندارند باید با کلاف مناسب به دیوار یا کلاف‌های احاطه کننده جداگر متصل شود.</a:t>
            </a:r>
          </a:p>
          <a:p>
            <a:pPr algn="justLow"/>
            <a:r>
              <a:rPr lang="fa-IR" dirty="0">
                <a:cs typeface="B Nazanin" panose="00000400000000000000" pitchFamily="2" charset="-78"/>
              </a:rPr>
              <a:t>لبه قائم جداگرهای نباید آزاد باشد. لبه جداگر باید به دیوار یا جداگر عمود بر آن یا یک ستونک به نحو مناسب متصل شود. برای ستونک می‌توان از یک ناودانی نمره ۶ یا نیم رخ فولادی معادل آن‌، بتن مسلح یا چوب استفاده کرد.</a:t>
            </a:r>
          </a:p>
        </p:txBody>
      </p:sp>
    </p:spTree>
    <p:extLst>
      <p:ext uri="{BB962C8B-B14F-4D97-AF65-F5344CB8AC3E}">
        <p14:creationId xmlns:p14="http://schemas.microsoft.com/office/powerpoint/2010/main" val="1558091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149</TotalTime>
  <Words>1736</Words>
  <Application>Microsoft Office PowerPoint</Application>
  <PresentationFormat>Widescreen</PresentationFormat>
  <Paragraphs>106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 Nazanin</vt:lpstr>
      <vt:lpstr>Tahoma</vt:lpstr>
      <vt:lpstr>Trebuchet MS</vt:lpstr>
      <vt:lpstr>Wingdings 3</vt:lpstr>
      <vt:lpstr>Facet</vt:lpstr>
      <vt:lpstr>دیوارهای بنایی</vt:lpstr>
      <vt:lpstr>دیوار سازه‌ای</vt:lpstr>
      <vt:lpstr>دیوارهای باربر در ساختمان‌های بنایی محصور شده با کلاف</vt:lpstr>
      <vt:lpstr>دیوار باربر در ساختمان‌های بنایی غیر مسلح</vt:lpstr>
      <vt:lpstr>دیوار باربر در ساختمان آجر</vt:lpstr>
      <vt:lpstr>دیوار باربر در ساختمان خشتی</vt:lpstr>
      <vt:lpstr>دیوار باربر در ساختمان سنگی</vt:lpstr>
      <vt:lpstr>دیوار‌‌ جداگر</vt:lpstr>
      <vt:lpstr>دیوار‌های جداگر در ساختمان‌های نبایی محصور شده با کلاف و غیر مسلح آجری</vt:lpstr>
      <vt:lpstr>دیوارهای جداگر در ساختمان‌های خشتی یا سنگی</vt:lpstr>
      <vt:lpstr>پشت بند</vt:lpstr>
      <vt:lpstr>پشت بند در ساختمان‌های بنایی محصور شده با کلاف</vt:lpstr>
      <vt:lpstr>پشت بند در ساختمان‌های بنایی غیر مسلح</vt:lpstr>
      <vt:lpstr>ضوابط پشت بند در ساختمان‌های آجری</vt:lpstr>
      <vt:lpstr>پشت بند در ساختمان‌های خشتی</vt:lpstr>
      <vt:lpstr>پشت بند در ساختمان‌های سنگی</vt:lpstr>
      <vt:lpstr>دیوار چینی</vt:lpstr>
      <vt:lpstr>ضوابط قبل از اجرا</vt:lpstr>
      <vt:lpstr>ضوابط در حین اجرا</vt:lpstr>
      <vt:lpstr>ضوابط بعد از اجرا</vt:lpstr>
      <vt:lpstr>دیوارهای زیرزمین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بارهای وارد بر ساختمان</dc:title>
  <dc:creator>my system</dc:creator>
  <cp:lastModifiedBy>my system</cp:lastModifiedBy>
  <cp:revision>17</cp:revision>
  <dcterms:created xsi:type="dcterms:W3CDTF">2020-04-01T12:24:26Z</dcterms:created>
  <dcterms:modified xsi:type="dcterms:W3CDTF">2020-04-02T15:05:50Z</dcterms:modified>
</cp:coreProperties>
</file>