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4"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4" d="100"/>
          <a:sy n="74" d="100"/>
        </p:scale>
        <p:origin x="58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049E49-9071-406D-8CA5-5D2E91345A39}" type="datetimeFigureOut">
              <a:rPr lang="en-US" smtClean="0"/>
              <a:t>4/8/2020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D27C07-F681-4FE7-A2D1-200A605D498E}" type="slidenum">
              <a:rPr lang="en-US" smtClean="0"/>
              <a:t>‹#›</a:t>
            </a:fld>
            <a:endParaRPr lang="en-US"/>
          </a:p>
        </p:txBody>
      </p:sp>
    </p:spTree>
    <p:extLst>
      <p:ext uri="{BB962C8B-B14F-4D97-AF65-F5344CB8AC3E}">
        <p14:creationId xmlns:p14="http://schemas.microsoft.com/office/powerpoint/2010/main" val="4269102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6388"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rtl="0" eaLnBrk="1" hangingPunct="1">
              <a:spcBef>
                <a:spcPct val="0"/>
              </a:spcBef>
            </a:pPr>
            <a:fld id="{DC31C9B0-7982-43F4-9E74-C0168E03BA3E}" type="slidenum">
              <a:rPr lang="fa-IR" altLang="en-US" b="0"/>
              <a:pPr rtl="0" eaLnBrk="1" hangingPunct="1">
                <a:spcBef>
                  <a:spcPct val="0"/>
                </a:spcBef>
              </a:pPr>
              <a:t>1</a:t>
            </a:fld>
            <a:endParaRPr lang="en-US" altLang="en-US" b="0"/>
          </a:p>
        </p:txBody>
      </p:sp>
    </p:spTree>
    <p:extLst>
      <p:ext uri="{BB962C8B-B14F-4D97-AF65-F5344CB8AC3E}">
        <p14:creationId xmlns:p14="http://schemas.microsoft.com/office/powerpoint/2010/main" val="463710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FCECEC-36B6-479A-A5AD-D23F78AA72B0}"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6AB77-55AA-4626-8DB7-4C9C412BA80B}" type="slidenum">
              <a:rPr lang="en-US" smtClean="0"/>
              <a:t>‹#›</a:t>
            </a:fld>
            <a:endParaRPr lang="en-US"/>
          </a:p>
        </p:txBody>
      </p:sp>
    </p:spTree>
    <p:extLst>
      <p:ext uri="{BB962C8B-B14F-4D97-AF65-F5344CB8AC3E}">
        <p14:creationId xmlns:p14="http://schemas.microsoft.com/office/powerpoint/2010/main" val="4101477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FCECEC-36B6-479A-A5AD-D23F78AA72B0}"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6AB77-55AA-4626-8DB7-4C9C412BA80B}" type="slidenum">
              <a:rPr lang="en-US" smtClean="0"/>
              <a:t>‹#›</a:t>
            </a:fld>
            <a:endParaRPr lang="en-US"/>
          </a:p>
        </p:txBody>
      </p:sp>
    </p:spTree>
    <p:extLst>
      <p:ext uri="{BB962C8B-B14F-4D97-AF65-F5344CB8AC3E}">
        <p14:creationId xmlns:p14="http://schemas.microsoft.com/office/powerpoint/2010/main" val="1413178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FCECEC-36B6-479A-A5AD-D23F78AA72B0}"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6AB77-55AA-4626-8DB7-4C9C412BA80B}" type="slidenum">
              <a:rPr lang="en-US" smtClean="0"/>
              <a:t>‹#›</a:t>
            </a:fld>
            <a:endParaRPr lang="en-US"/>
          </a:p>
        </p:txBody>
      </p:sp>
    </p:spTree>
    <p:extLst>
      <p:ext uri="{BB962C8B-B14F-4D97-AF65-F5344CB8AC3E}">
        <p14:creationId xmlns:p14="http://schemas.microsoft.com/office/powerpoint/2010/main" val="2469373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10098" y="292032"/>
            <a:ext cx="10971805" cy="138398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10097" y="1904559"/>
            <a:ext cx="5389520" cy="19807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0097" y="4037665"/>
            <a:ext cx="5389520" cy="1982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6190397" y="1904559"/>
            <a:ext cx="5391506" cy="41154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B9B78471-F5D8-4DAA-B454-E3C02BA53483}" type="slidenum">
              <a:rPr lang="en-US"/>
              <a:pPr>
                <a:defRPr/>
              </a:pPr>
              <a:t>‹#›</a:t>
            </a:fld>
            <a:endParaRPr lang="en-US"/>
          </a:p>
        </p:txBody>
      </p:sp>
    </p:spTree>
    <p:extLst>
      <p:ext uri="{BB962C8B-B14F-4D97-AF65-F5344CB8AC3E}">
        <p14:creationId xmlns:p14="http://schemas.microsoft.com/office/powerpoint/2010/main" val="3086735417"/>
      </p:ext>
    </p:extLst>
  </p:cSld>
  <p:clrMapOvr>
    <a:masterClrMapping/>
  </p:clrMapOvr>
  <p:transition spd="slow">
    <p:wheel spokes="2"/>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10098" y="292032"/>
            <a:ext cx="10971805" cy="138398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10097" y="1904559"/>
            <a:ext cx="5389520" cy="41154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190397" y="1904559"/>
            <a:ext cx="5391506" cy="41154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0D2C1B3-C3E3-44CD-91A4-E353E0C322F7}" type="slidenum">
              <a:rPr lang="en-US"/>
              <a:pPr>
                <a:defRPr/>
              </a:pPr>
              <a:t>‹#›</a:t>
            </a:fld>
            <a:endParaRPr lang="en-US"/>
          </a:p>
        </p:txBody>
      </p:sp>
    </p:spTree>
    <p:extLst>
      <p:ext uri="{BB962C8B-B14F-4D97-AF65-F5344CB8AC3E}">
        <p14:creationId xmlns:p14="http://schemas.microsoft.com/office/powerpoint/2010/main" val="460072166"/>
      </p:ext>
    </p:extLst>
  </p:cSld>
  <p:clrMapOvr>
    <a:masterClrMapping/>
  </p:clrMapOvr>
  <p:transition spd="slow">
    <p:wheel spokes="2"/>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10098" y="292032"/>
            <a:ext cx="10971805" cy="138398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10097" y="1904559"/>
            <a:ext cx="5389520" cy="19807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0397" y="1904559"/>
            <a:ext cx="5391506" cy="19807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610098" y="4037665"/>
            <a:ext cx="10971805" cy="1982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21D9FBDA-8E86-4EEA-99A4-BC4F27F68FEE}" type="slidenum">
              <a:rPr lang="en-US"/>
              <a:pPr>
                <a:defRPr/>
              </a:pPr>
              <a:t>‹#›</a:t>
            </a:fld>
            <a:endParaRPr lang="en-US"/>
          </a:p>
        </p:txBody>
      </p:sp>
    </p:spTree>
    <p:extLst>
      <p:ext uri="{BB962C8B-B14F-4D97-AF65-F5344CB8AC3E}">
        <p14:creationId xmlns:p14="http://schemas.microsoft.com/office/powerpoint/2010/main" val="1997288752"/>
      </p:ext>
    </p:extLst>
  </p:cSld>
  <p:clrMapOvr>
    <a:masterClrMapping/>
  </p:clrMapOvr>
  <p:transition spd="slow">
    <p:wheel spokes="2"/>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AndObj">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0098" y="292032"/>
            <a:ext cx="10971805" cy="138398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10097" y="1904559"/>
            <a:ext cx="5389520" cy="19807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0097" y="4037665"/>
            <a:ext cx="5389520" cy="1982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half" idx="3"/>
          </p:nvPr>
        </p:nvSpPr>
        <p:spPr>
          <a:xfrm>
            <a:off x="6190397" y="1904559"/>
            <a:ext cx="5391506" cy="41154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7CFBAB8A-2A63-4DC5-AC84-98824A232B98}" type="slidenum">
              <a:rPr lang="en-US"/>
              <a:pPr>
                <a:defRPr/>
              </a:pPr>
              <a:t>‹#›</a:t>
            </a:fld>
            <a:endParaRPr lang="en-US"/>
          </a:p>
        </p:txBody>
      </p:sp>
    </p:spTree>
    <p:extLst>
      <p:ext uri="{BB962C8B-B14F-4D97-AF65-F5344CB8AC3E}">
        <p14:creationId xmlns:p14="http://schemas.microsoft.com/office/powerpoint/2010/main" val="2506857589"/>
      </p:ext>
    </p:extLst>
  </p:cSld>
  <p:clrMapOvr>
    <a:masterClrMapping/>
  </p:clrMapOvr>
  <p:transition spd="slow">
    <p:wheel spokes="2"/>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10098" y="292032"/>
            <a:ext cx="10971805" cy="138398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10097" y="1904559"/>
            <a:ext cx="5389520" cy="19807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0397" y="1904559"/>
            <a:ext cx="5391506" cy="19807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0097" y="4037665"/>
            <a:ext cx="5389520" cy="1982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0397" y="4037665"/>
            <a:ext cx="5391506" cy="1982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06210AA-ACDE-4D10-8463-AAEA361BD6B5}" type="slidenum">
              <a:rPr lang="en-US"/>
              <a:pPr>
                <a:defRPr/>
              </a:pPr>
              <a:t>‹#›</a:t>
            </a:fld>
            <a:endParaRPr lang="en-US"/>
          </a:p>
        </p:txBody>
      </p:sp>
    </p:spTree>
    <p:extLst>
      <p:ext uri="{BB962C8B-B14F-4D97-AF65-F5344CB8AC3E}">
        <p14:creationId xmlns:p14="http://schemas.microsoft.com/office/powerpoint/2010/main" val="956135880"/>
      </p:ext>
    </p:extLst>
  </p:cSld>
  <p:clrMapOvr>
    <a:masterClrMapping/>
  </p:clrMapOvr>
  <p:transition spd="slow">
    <p:wheel spokes="2"/>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10098" y="292032"/>
            <a:ext cx="10971805" cy="138398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10098" y="1904559"/>
            <a:ext cx="10971805" cy="19807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0098" y="4037665"/>
            <a:ext cx="10971805" cy="1982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9BF72D-B2B3-449F-AD6C-0EEA5EAF3871}" type="slidenum">
              <a:rPr lang="en-US"/>
              <a:pPr>
                <a:defRPr/>
              </a:pPr>
              <a:t>‹#›</a:t>
            </a:fld>
            <a:endParaRPr lang="en-US"/>
          </a:p>
        </p:txBody>
      </p:sp>
    </p:spTree>
    <p:extLst>
      <p:ext uri="{BB962C8B-B14F-4D97-AF65-F5344CB8AC3E}">
        <p14:creationId xmlns:p14="http://schemas.microsoft.com/office/powerpoint/2010/main" val="162764851"/>
      </p:ext>
    </p:extLst>
  </p:cSld>
  <p:clrMapOvr>
    <a:masterClrMapping/>
  </p:clrMapOvr>
  <p:transition spd="slow">
    <p:wheel spokes="2"/>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FCECEC-36B6-479A-A5AD-D23F78AA72B0}"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6AB77-55AA-4626-8DB7-4C9C412BA80B}" type="slidenum">
              <a:rPr lang="en-US" smtClean="0"/>
              <a:t>‹#›</a:t>
            </a:fld>
            <a:endParaRPr lang="en-US"/>
          </a:p>
        </p:txBody>
      </p:sp>
    </p:spTree>
    <p:extLst>
      <p:ext uri="{BB962C8B-B14F-4D97-AF65-F5344CB8AC3E}">
        <p14:creationId xmlns:p14="http://schemas.microsoft.com/office/powerpoint/2010/main" val="4124801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FCECEC-36B6-479A-A5AD-D23F78AA72B0}"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6AB77-55AA-4626-8DB7-4C9C412BA80B}" type="slidenum">
              <a:rPr lang="en-US" smtClean="0"/>
              <a:t>‹#›</a:t>
            </a:fld>
            <a:endParaRPr lang="en-US"/>
          </a:p>
        </p:txBody>
      </p:sp>
    </p:spTree>
    <p:extLst>
      <p:ext uri="{BB962C8B-B14F-4D97-AF65-F5344CB8AC3E}">
        <p14:creationId xmlns:p14="http://schemas.microsoft.com/office/powerpoint/2010/main" val="3156639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FCECEC-36B6-479A-A5AD-D23F78AA72B0}"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6AB77-55AA-4626-8DB7-4C9C412BA80B}" type="slidenum">
              <a:rPr lang="en-US" smtClean="0"/>
              <a:t>‹#›</a:t>
            </a:fld>
            <a:endParaRPr lang="en-US"/>
          </a:p>
        </p:txBody>
      </p:sp>
    </p:spTree>
    <p:extLst>
      <p:ext uri="{BB962C8B-B14F-4D97-AF65-F5344CB8AC3E}">
        <p14:creationId xmlns:p14="http://schemas.microsoft.com/office/powerpoint/2010/main" val="2695387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FCECEC-36B6-479A-A5AD-D23F78AA72B0}" type="datetimeFigureOut">
              <a:rPr lang="en-US" smtClean="0"/>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86AB77-55AA-4626-8DB7-4C9C412BA80B}" type="slidenum">
              <a:rPr lang="en-US" smtClean="0"/>
              <a:t>‹#›</a:t>
            </a:fld>
            <a:endParaRPr lang="en-US"/>
          </a:p>
        </p:txBody>
      </p:sp>
    </p:spTree>
    <p:extLst>
      <p:ext uri="{BB962C8B-B14F-4D97-AF65-F5344CB8AC3E}">
        <p14:creationId xmlns:p14="http://schemas.microsoft.com/office/powerpoint/2010/main" val="1930871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FCECEC-36B6-479A-A5AD-D23F78AA72B0}" type="datetimeFigureOut">
              <a:rPr lang="en-US" smtClean="0"/>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86AB77-55AA-4626-8DB7-4C9C412BA80B}" type="slidenum">
              <a:rPr lang="en-US" smtClean="0"/>
              <a:t>‹#›</a:t>
            </a:fld>
            <a:endParaRPr lang="en-US"/>
          </a:p>
        </p:txBody>
      </p:sp>
    </p:spTree>
    <p:extLst>
      <p:ext uri="{BB962C8B-B14F-4D97-AF65-F5344CB8AC3E}">
        <p14:creationId xmlns:p14="http://schemas.microsoft.com/office/powerpoint/2010/main" val="2064936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FCECEC-36B6-479A-A5AD-D23F78AA72B0}" type="datetimeFigureOut">
              <a:rPr lang="en-US" smtClean="0"/>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86AB77-55AA-4626-8DB7-4C9C412BA80B}" type="slidenum">
              <a:rPr lang="en-US" smtClean="0"/>
              <a:t>‹#›</a:t>
            </a:fld>
            <a:endParaRPr lang="en-US"/>
          </a:p>
        </p:txBody>
      </p:sp>
    </p:spTree>
    <p:extLst>
      <p:ext uri="{BB962C8B-B14F-4D97-AF65-F5344CB8AC3E}">
        <p14:creationId xmlns:p14="http://schemas.microsoft.com/office/powerpoint/2010/main" val="2393261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FCECEC-36B6-479A-A5AD-D23F78AA72B0}"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6AB77-55AA-4626-8DB7-4C9C412BA80B}" type="slidenum">
              <a:rPr lang="en-US" smtClean="0"/>
              <a:t>‹#›</a:t>
            </a:fld>
            <a:endParaRPr lang="en-US"/>
          </a:p>
        </p:txBody>
      </p:sp>
    </p:spTree>
    <p:extLst>
      <p:ext uri="{BB962C8B-B14F-4D97-AF65-F5344CB8AC3E}">
        <p14:creationId xmlns:p14="http://schemas.microsoft.com/office/powerpoint/2010/main" val="684630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FCECEC-36B6-479A-A5AD-D23F78AA72B0}"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6AB77-55AA-4626-8DB7-4C9C412BA80B}" type="slidenum">
              <a:rPr lang="en-US" smtClean="0"/>
              <a:t>‹#›</a:t>
            </a:fld>
            <a:endParaRPr lang="en-US"/>
          </a:p>
        </p:txBody>
      </p:sp>
    </p:spTree>
    <p:extLst>
      <p:ext uri="{BB962C8B-B14F-4D97-AF65-F5344CB8AC3E}">
        <p14:creationId xmlns:p14="http://schemas.microsoft.com/office/powerpoint/2010/main" val="3255402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FCECEC-36B6-479A-A5AD-D23F78AA72B0}" type="datetimeFigureOut">
              <a:rPr lang="en-US" smtClean="0"/>
              <a:t>4/8/2020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86AB77-55AA-4626-8DB7-4C9C412BA80B}" type="slidenum">
              <a:rPr lang="en-US" smtClean="0"/>
              <a:t>‹#›</a:t>
            </a:fld>
            <a:endParaRPr lang="en-US"/>
          </a:p>
        </p:txBody>
      </p:sp>
    </p:spTree>
    <p:extLst>
      <p:ext uri="{BB962C8B-B14F-4D97-AF65-F5344CB8AC3E}">
        <p14:creationId xmlns:p14="http://schemas.microsoft.com/office/powerpoint/2010/main" val="3946807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2.xml"/><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2114" name="Rectangle 2"/>
          <p:cNvSpPr>
            <a:spLocks noGrp="1" noChangeArrowheads="1"/>
          </p:cNvSpPr>
          <p:nvPr>
            <p:ph type="title" idx="4294967295"/>
          </p:nvPr>
        </p:nvSpPr>
        <p:spPr>
          <a:xfrm>
            <a:off x="1703389" y="0"/>
            <a:ext cx="7696200" cy="1143000"/>
          </a:xfrm>
        </p:spPr>
        <p:txBody>
          <a:bodyPr vert="horz" lIns="45720" tIns="0" rIns="45720" bIns="0" rtlCol="0" anchor="b">
            <a:normAutofit/>
          </a:bodyPr>
          <a:lstStyle/>
          <a:p>
            <a:pPr algn="ctr">
              <a:defRPr/>
            </a:pPr>
            <a:r>
              <a:rPr lang="fa-IR" sz="4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حرکت </a:t>
            </a:r>
            <a:r>
              <a:rPr lang="fa-IR" sz="48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شناسی </a:t>
            </a:r>
            <a:r>
              <a:rPr lang="fa-IR" sz="4800" b="1" cap="all"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جلسه دوم</a:t>
            </a:r>
            <a:endParaRPr lang="en-US" sz="48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ndParaRPr>
          </a:p>
        </p:txBody>
      </p:sp>
      <p:sp>
        <p:nvSpPr>
          <p:cNvPr id="15363" name="Rectangle 3"/>
          <p:cNvSpPr>
            <a:spLocks noGrp="1" noChangeArrowheads="1"/>
          </p:cNvSpPr>
          <p:nvPr>
            <p:ph idx="4294967295"/>
          </p:nvPr>
        </p:nvSpPr>
        <p:spPr>
          <a:xfrm>
            <a:off x="2279650" y="1557338"/>
            <a:ext cx="7696200" cy="2159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73050" indent="-273050" algn="ctr">
              <a:buNone/>
            </a:pPr>
            <a:r>
              <a:rPr lang="en-US" altLang="en-US" sz="8900">
                <a:solidFill>
                  <a:srgbClr val="FF6600"/>
                </a:solidFill>
              </a:rPr>
              <a:t>kinesiology</a:t>
            </a:r>
          </a:p>
        </p:txBody>
      </p:sp>
      <p:pic>
        <p:nvPicPr>
          <p:cNvPr id="15364" name="Picture 7" descr="animated_muscles_in_Gai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3284538"/>
            <a:ext cx="8785225" cy="357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330864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602114"/>
                                        </p:tgtEl>
                                        <p:attrNameLst>
                                          <p:attrName>style.visibility</p:attrName>
                                        </p:attrNameLst>
                                      </p:cBhvr>
                                      <p:to>
                                        <p:strVal val="visible"/>
                                      </p:to>
                                    </p:set>
                                    <p:anim by="(-#ppt_w*2)" calcmode="lin" valueType="num">
                                      <p:cBhvr rctx="PPT">
                                        <p:cTn id="7" dur="500" autoRev="1" fill="hold">
                                          <p:stCondLst>
                                            <p:cond delay="0"/>
                                          </p:stCondLst>
                                        </p:cTn>
                                        <p:tgtEl>
                                          <p:spTgt spid="602114"/>
                                        </p:tgtEl>
                                        <p:attrNameLst>
                                          <p:attrName>ppt_w</p:attrName>
                                        </p:attrNameLst>
                                      </p:cBhvr>
                                    </p:anim>
                                    <p:anim by="(#ppt_w*0.50)" calcmode="lin" valueType="num">
                                      <p:cBhvr>
                                        <p:cTn id="8" dur="500" decel="50000" autoRev="1" fill="hold">
                                          <p:stCondLst>
                                            <p:cond delay="0"/>
                                          </p:stCondLst>
                                        </p:cTn>
                                        <p:tgtEl>
                                          <p:spTgt spid="602114"/>
                                        </p:tgtEl>
                                        <p:attrNameLst>
                                          <p:attrName>ppt_x</p:attrName>
                                        </p:attrNameLst>
                                      </p:cBhvr>
                                    </p:anim>
                                    <p:anim from="(-#ppt_h/2)" to="(#ppt_y)" calcmode="lin" valueType="num">
                                      <p:cBhvr>
                                        <p:cTn id="9" dur="1000" fill="hold">
                                          <p:stCondLst>
                                            <p:cond delay="0"/>
                                          </p:stCondLst>
                                        </p:cTn>
                                        <p:tgtEl>
                                          <p:spTgt spid="602114"/>
                                        </p:tgtEl>
                                        <p:attrNameLst>
                                          <p:attrName>ppt_y</p:attrName>
                                        </p:attrNameLst>
                                      </p:cBhvr>
                                    </p:anim>
                                    <p:animRot by="21600000">
                                      <p:cBhvr>
                                        <p:cTn id="10" dur="1000" fill="hold">
                                          <p:stCondLst>
                                            <p:cond delay="0"/>
                                          </p:stCondLst>
                                        </p:cTn>
                                        <p:tgtEl>
                                          <p:spTgt spid="60211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9CF79090-ADFF-4D68-B93E-15197F6FDE7B}" type="slidenum">
              <a:rPr lang="en-US" sz="1500">
                <a:latin typeface="Arial" panose="020B0604020202020204" pitchFamily="34" charset="0"/>
                <a:cs typeface="Arial" panose="020B0604020202020204" pitchFamily="34" charset="0"/>
              </a:rPr>
              <a:pPr eaLnBrk="1" hangingPunct="1">
                <a:defRPr/>
              </a:pPr>
              <a:t>10</a:t>
            </a:fld>
            <a:endParaRPr lang="en-US" sz="1500">
              <a:latin typeface="Arial" panose="020B0604020202020204" pitchFamily="34" charset="0"/>
              <a:cs typeface="Arial" panose="020B0604020202020204" pitchFamily="34" charset="0"/>
            </a:endParaRPr>
          </a:p>
        </p:txBody>
      </p:sp>
      <p:sp>
        <p:nvSpPr>
          <p:cNvPr id="47108" name="Rectangle 4"/>
          <p:cNvSpPr>
            <a:spLocks noGrp="1" noChangeArrowheads="1"/>
          </p:cNvSpPr>
          <p:nvPr>
            <p:ph type="title"/>
          </p:nvPr>
        </p:nvSpPr>
        <p:spPr>
          <a:xfrm>
            <a:off x="1776619" y="333298"/>
            <a:ext cx="8762560" cy="1144323"/>
          </a:xfrm>
        </p:spPr>
        <p:txBody>
          <a:bodyPr>
            <a:normAutofit fontScale="90000"/>
          </a:bodyPr>
          <a:lstStyle/>
          <a:p>
            <a:pPr algn="r" rtl="1" eaLnBrk="1" hangingPunct="1">
              <a:defRPr/>
            </a:pPr>
            <a:r>
              <a:rPr lang="en-US" altLang="en-US" sz="3999" b="1">
                <a:cs typeface="Zar" pitchFamily="2" charset="-78"/>
              </a:rPr>
              <a:t>          </a:t>
            </a:r>
            <a:r>
              <a:rPr lang="ar-SA" altLang="en-US" sz="3999" b="1">
                <a:cs typeface="Zar" pitchFamily="2" charset="-78"/>
              </a:rPr>
              <a:t>عضلات موثر در حركات چرخشي ران</a:t>
            </a:r>
            <a:br>
              <a:rPr lang="ar-SA" altLang="en-US" sz="3999" b="1">
                <a:cs typeface="Zar" pitchFamily="2" charset="-78"/>
              </a:rPr>
            </a:br>
            <a:endParaRPr lang="en-US" sz="3999" b="1">
              <a:cs typeface="Zar" pitchFamily="2" charset="-78"/>
            </a:endParaRPr>
          </a:p>
        </p:txBody>
      </p:sp>
      <p:pic>
        <p:nvPicPr>
          <p:cNvPr id="28676" name="Picture 5"/>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1608383" y="1980741"/>
            <a:ext cx="2437836" cy="3353612"/>
          </a:xfrm>
          <a:ln>
            <a:solidFill>
              <a:srgbClr val="FF0000"/>
            </a:solidFill>
          </a:ln>
        </p:spPr>
      </p:pic>
      <p:sp>
        <p:nvSpPr>
          <p:cNvPr id="47110" name="Rectangle 6"/>
          <p:cNvSpPr>
            <a:spLocks noGrp="1" noChangeArrowheads="1"/>
          </p:cNvSpPr>
          <p:nvPr>
            <p:ph type="body" sz="half" idx="2"/>
          </p:nvPr>
        </p:nvSpPr>
        <p:spPr>
          <a:xfrm>
            <a:off x="4884225" y="1142735"/>
            <a:ext cx="6080306" cy="5715265"/>
          </a:xfrm>
        </p:spPr>
        <p:txBody>
          <a:bodyPr/>
          <a:lstStyle/>
          <a:p>
            <a:pPr algn="r" rtl="1" eaLnBrk="1" hangingPunct="1">
              <a:lnSpc>
                <a:spcPct val="90000"/>
              </a:lnSpc>
              <a:defRPr/>
            </a:pPr>
            <a:r>
              <a:rPr lang="ar-SA" altLang="en-US" sz="2400" b="1">
                <a:solidFill>
                  <a:srgbClr val="99FF33"/>
                </a:solidFill>
                <a:cs typeface="Zar" pitchFamily="2" charset="-78"/>
              </a:rPr>
              <a:t>چرخش خارجي</a:t>
            </a:r>
            <a:r>
              <a:rPr lang="ar-SA" altLang="en-US" sz="1800" b="1">
                <a:cs typeface="Zar" pitchFamily="2" charset="-78"/>
              </a:rPr>
              <a:t>. شش عضلة</a:t>
            </a:r>
            <a:r>
              <a:rPr lang="fa-IR" sz="1800" b="1">
                <a:cs typeface="Zar" pitchFamily="2" charset="-78"/>
              </a:rPr>
              <a:t> عمده</a:t>
            </a:r>
            <a:r>
              <a:rPr lang="ar-SA" altLang="en-US" sz="1800" b="1">
                <a:cs typeface="Zar" pitchFamily="2" charset="-78"/>
              </a:rPr>
              <a:t> چرخش</a:t>
            </a:r>
            <a:r>
              <a:rPr lang="en-US" sz="1800" b="1">
                <a:cs typeface="Zar" pitchFamily="2" charset="-78"/>
              </a:rPr>
              <a:t>‎</a:t>
            </a:r>
            <a:r>
              <a:rPr lang="ar-SA" altLang="en-US" sz="1800" b="1">
                <a:cs typeface="Zar" pitchFamily="2" charset="-78"/>
              </a:rPr>
              <a:t>دهندة خارجي ران</a:t>
            </a:r>
            <a:r>
              <a:rPr lang="fa-IR" sz="1800" b="1">
                <a:cs typeface="Zar" pitchFamily="2" charset="-78"/>
              </a:rPr>
              <a:t> </a:t>
            </a:r>
            <a:r>
              <a:rPr lang="ar-SA" altLang="en-US" sz="1800" b="1">
                <a:cs typeface="Zar" pitchFamily="2" charset="-78"/>
              </a:rPr>
              <a:t>عبارت‌اند از: هرمي راني، دو قلوي فوقاني، دو قلوي تحتاني، سدادي دروني، سدادي بيروني و مربع راني.</a:t>
            </a:r>
          </a:p>
          <a:p>
            <a:pPr algn="r" rtl="1" eaLnBrk="1" hangingPunct="1">
              <a:lnSpc>
                <a:spcPct val="90000"/>
              </a:lnSpc>
              <a:buFontTx/>
              <a:buNone/>
              <a:defRPr/>
            </a:pPr>
            <a:r>
              <a:rPr lang="fa-IR" sz="1800" b="1">
                <a:cs typeface="Zar" pitchFamily="2" charset="-78"/>
              </a:rPr>
              <a:t>      </a:t>
            </a:r>
            <a:r>
              <a:rPr lang="ar-SA" altLang="en-US" sz="1800" b="1">
                <a:cs typeface="Zar" pitchFamily="2" charset="-78"/>
              </a:rPr>
              <a:t>عضلات بالا همگي در كنار يكديگر در بخش فوقاني استخوان لگن قرار دارند.</a:t>
            </a:r>
            <a:endParaRPr lang="en-US" altLang="en-US" sz="1800" b="1">
              <a:cs typeface="Zar" pitchFamily="2" charset="-78"/>
            </a:endParaRPr>
          </a:p>
          <a:p>
            <a:pPr algn="r" rtl="1" eaLnBrk="1" hangingPunct="1">
              <a:lnSpc>
                <a:spcPct val="90000"/>
              </a:lnSpc>
              <a:buFontTx/>
              <a:buNone/>
              <a:defRPr/>
            </a:pPr>
            <a:r>
              <a:rPr lang="fa-IR" sz="1800" b="1">
                <a:cs typeface="Zar" pitchFamily="2" charset="-78"/>
              </a:rPr>
              <a:t>       سرثابت:</a:t>
            </a:r>
            <a:r>
              <a:rPr lang="ar-SA" altLang="en-US" sz="1800" b="1">
                <a:cs typeface="Zar" pitchFamily="2" charset="-78"/>
              </a:rPr>
              <a:t>  سطح داخلي و خارجي ساكروم و لگن _،</a:t>
            </a:r>
            <a:r>
              <a:rPr lang="fa-IR" sz="1800" b="1">
                <a:cs typeface="Zar" pitchFamily="2" charset="-78"/>
              </a:rPr>
              <a:t>به </a:t>
            </a:r>
            <a:r>
              <a:rPr lang="ar-SA" altLang="en-US" sz="1800" b="1">
                <a:cs typeface="Zar" pitchFamily="2" charset="-78"/>
              </a:rPr>
              <a:t>صورت افقي امتداد مي‌يابند </a:t>
            </a:r>
            <a:r>
              <a:rPr lang="fa-IR" sz="1800" b="1">
                <a:cs typeface="Zar" pitchFamily="2" charset="-78"/>
              </a:rPr>
              <a:t>,</a:t>
            </a:r>
          </a:p>
          <a:p>
            <a:pPr algn="r" rtl="1" eaLnBrk="1" hangingPunct="1">
              <a:lnSpc>
                <a:spcPct val="90000"/>
              </a:lnSpc>
              <a:buFontTx/>
              <a:buNone/>
              <a:defRPr/>
            </a:pPr>
            <a:r>
              <a:rPr lang="en-US" sz="1800" b="1">
                <a:cs typeface="Zar" pitchFamily="2" charset="-78"/>
              </a:rPr>
              <a:t>   </a:t>
            </a:r>
            <a:r>
              <a:rPr lang="en-US" altLang="en-US" sz="1800" b="1">
                <a:cs typeface="Zar" pitchFamily="2" charset="-78"/>
              </a:rPr>
              <a:t>      </a:t>
            </a:r>
            <a:r>
              <a:rPr lang="ar-SA" altLang="en-US" sz="1800" b="1">
                <a:cs typeface="Zar" pitchFamily="2" charset="-78"/>
              </a:rPr>
              <a:t>سر متحرك </a:t>
            </a:r>
            <a:r>
              <a:rPr lang="fa-IR" sz="1800" b="1">
                <a:cs typeface="Zar" pitchFamily="2" charset="-78"/>
              </a:rPr>
              <a:t>:</a:t>
            </a:r>
            <a:r>
              <a:rPr lang="ar-SA" altLang="en-US" sz="1800" b="1">
                <a:cs typeface="Zar" pitchFamily="2" charset="-78"/>
              </a:rPr>
              <a:t>  نماي مياني و پشتي برجستگي بزرگ</a:t>
            </a:r>
            <a:r>
              <a:rPr lang="fa-IR" sz="1800" b="1">
                <a:cs typeface="Zar" pitchFamily="2" charset="-78"/>
              </a:rPr>
              <a:t> </a:t>
            </a:r>
            <a:endParaRPr lang="en-US" sz="1800" b="1">
              <a:cs typeface="Zar" pitchFamily="2" charset="-78"/>
            </a:endParaRPr>
          </a:p>
          <a:p>
            <a:pPr algn="r" rtl="1" eaLnBrk="1" hangingPunct="1">
              <a:lnSpc>
                <a:spcPct val="90000"/>
              </a:lnSpc>
              <a:buFontTx/>
              <a:buNone/>
              <a:defRPr/>
            </a:pPr>
            <a:r>
              <a:rPr lang="fa-IR" sz="1800" b="1">
                <a:cs typeface="Zar" pitchFamily="2" charset="-78"/>
              </a:rPr>
              <a:t>   </a:t>
            </a:r>
          </a:p>
          <a:p>
            <a:pPr algn="r" rtl="1" eaLnBrk="1" hangingPunct="1">
              <a:lnSpc>
                <a:spcPct val="90000"/>
              </a:lnSpc>
              <a:buFontTx/>
              <a:buNone/>
              <a:defRPr/>
            </a:pPr>
            <a:r>
              <a:rPr lang="fa-IR" sz="1800" b="1">
                <a:cs typeface="Zar" pitchFamily="2" charset="-78"/>
              </a:rPr>
              <a:t>      </a:t>
            </a:r>
            <a:r>
              <a:rPr lang="ar-SA" altLang="en-US" sz="1800" b="1">
                <a:cs typeface="Zar" pitchFamily="2" charset="-78"/>
              </a:rPr>
              <a:t>عضلات ديگر</a:t>
            </a:r>
            <a:r>
              <a:rPr lang="fa-IR" sz="1800" b="1">
                <a:cs typeface="Zar" pitchFamily="2" charset="-78"/>
              </a:rPr>
              <a:t>که د</a:t>
            </a:r>
            <a:r>
              <a:rPr lang="ar-SA" altLang="en-US" sz="1800" b="1">
                <a:cs typeface="Zar" pitchFamily="2" charset="-78"/>
              </a:rPr>
              <a:t>ر اجراي حركت چرخش خارجي ران نقش كمك كننده دارن</a:t>
            </a:r>
            <a:r>
              <a:rPr lang="fa-IR" sz="1800" b="1">
                <a:cs typeface="Zar" pitchFamily="2" charset="-78"/>
              </a:rPr>
              <a:t>د </a:t>
            </a:r>
            <a:r>
              <a:rPr lang="ar-SA" altLang="en-US" sz="1800" b="1">
                <a:cs typeface="Zar" pitchFamily="2" charset="-78"/>
              </a:rPr>
              <a:t>عبارت‌اند از: خياطه، شانه‌اي، نزديك</a:t>
            </a:r>
            <a:r>
              <a:rPr lang="en-US" sz="1800" b="1">
                <a:cs typeface="Zar" pitchFamily="2" charset="-78"/>
              </a:rPr>
              <a:t>‎</a:t>
            </a:r>
            <a:r>
              <a:rPr lang="ar-SA" altLang="en-US" sz="1800" b="1">
                <a:cs typeface="Zar" pitchFamily="2" charset="-78"/>
              </a:rPr>
              <a:t>كنندة كوتاه، نزديك</a:t>
            </a:r>
            <a:r>
              <a:rPr lang="en-US" sz="1800" b="1">
                <a:cs typeface="Zar" pitchFamily="2" charset="-78"/>
              </a:rPr>
              <a:t>‎</a:t>
            </a:r>
            <a:r>
              <a:rPr lang="ar-SA" altLang="en-US" sz="1800" b="1">
                <a:cs typeface="Zar" pitchFamily="2" charset="-78"/>
              </a:rPr>
              <a:t>كنندة بزرگ، سريني كوچك، سريني بزرگ و دو سر راني.</a:t>
            </a:r>
          </a:p>
          <a:p>
            <a:pPr algn="r" rtl="1" eaLnBrk="1" hangingPunct="1">
              <a:lnSpc>
                <a:spcPct val="90000"/>
              </a:lnSpc>
              <a:buFontTx/>
              <a:buNone/>
              <a:defRPr/>
            </a:pPr>
            <a:r>
              <a:rPr lang="fa-IR" sz="1800" b="1">
                <a:cs typeface="Zar" pitchFamily="2" charset="-78"/>
              </a:rPr>
              <a:t>      </a:t>
            </a:r>
            <a:endParaRPr lang="ar-SA" altLang="en-US" sz="1800" b="1">
              <a:cs typeface="Zar" pitchFamily="2" charset="-78"/>
            </a:endParaRPr>
          </a:p>
          <a:p>
            <a:pPr algn="r" rtl="1" eaLnBrk="1" hangingPunct="1">
              <a:lnSpc>
                <a:spcPct val="90000"/>
              </a:lnSpc>
              <a:buFontTx/>
              <a:buNone/>
              <a:defRPr/>
            </a:pPr>
            <a:r>
              <a:rPr lang="fa-IR" sz="1800" b="1">
                <a:cs typeface="Zar" pitchFamily="2" charset="-78"/>
              </a:rPr>
              <a:t>       </a:t>
            </a:r>
            <a:r>
              <a:rPr lang="ar-SA" altLang="en-US" sz="1800" b="1">
                <a:cs typeface="Zar" pitchFamily="2" charset="-78"/>
              </a:rPr>
              <a:t>دو عضلة نزديك</a:t>
            </a:r>
            <a:r>
              <a:rPr lang="en-US" sz="1800" b="1">
                <a:cs typeface="Zar" pitchFamily="2" charset="-78"/>
              </a:rPr>
              <a:t>‎</a:t>
            </a:r>
            <a:r>
              <a:rPr lang="ar-SA" altLang="en-US" sz="1800" b="1">
                <a:cs typeface="Zar" pitchFamily="2" charset="-78"/>
              </a:rPr>
              <a:t>كنندة كوتاه و بزرگ نقش بسيار ضعيفي در اجراي حركت چرخش داخلي بعهده دارند. </a:t>
            </a:r>
            <a:endParaRPr lang="fa-IR" sz="1800" b="1">
              <a:cs typeface="Zar" pitchFamily="2" charset="-78"/>
            </a:endParaRPr>
          </a:p>
          <a:p>
            <a:pPr algn="r" rtl="1" eaLnBrk="1" hangingPunct="1">
              <a:lnSpc>
                <a:spcPct val="90000"/>
              </a:lnSpc>
              <a:buFontTx/>
              <a:buNone/>
              <a:defRPr/>
            </a:pPr>
            <a:endParaRPr lang="fa-IR" sz="1800" b="1">
              <a:cs typeface="Zar" pitchFamily="2" charset="-78"/>
            </a:endParaRPr>
          </a:p>
          <a:p>
            <a:pPr algn="r" rtl="1" eaLnBrk="1" hangingPunct="1">
              <a:lnSpc>
                <a:spcPct val="90000"/>
              </a:lnSpc>
              <a:defRPr/>
            </a:pPr>
            <a:r>
              <a:rPr lang="ar-SA" altLang="en-US" sz="2000" b="1">
                <a:solidFill>
                  <a:srgbClr val="99FF33"/>
                </a:solidFill>
                <a:cs typeface="Zar" pitchFamily="2" charset="-78"/>
              </a:rPr>
              <a:t>چرخش داخلي.</a:t>
            </a:r>
            <a:r>
              <a:rPr lang="ar-SA" altLang="en-US" sz="1800" b="1">
                <a:cs typeface="Zar" pitchFamily="2" charset="-78"/>
              </a:rPr>
              <a:t> چرخش داخلي ران به كمك عضلات نيمه</a:t>
            </a:r>
            <a:r>
              <a:rPr lang="en-US" sz="1800" b="1">
                <a:cs typeface="Zar" pitchFamily="2" charset="-78"/>
              </a:rPr>
              <a:t>‎</a:t>
            </a:r>
            <a:r>
              <a:rPr lang="ar-SA" altLang="en-US" sz="1800" b="1">
                <a:cs typeface="Zar" pitchFamily="2" charset="-78"/>
              </a:rPr>
              <a:t>غشايي، نيمه</a:t>
            </a:r>
            <a:r>
              <a:rPr lang="en-US" sz="1800" b="1">
                <a:cs typeface="Zar" pitchFamily="2" charset="-78"/>
              </a:rPr>
              <a:t>‎</a:t>
            </a:r>
            <a:r>
              <a:rPr lang="ar-SA" altLang="en-US" sz="1800" b="1">
                <a:cs typeface="Zar" pitchFamily="2" charset="-78"/>
              </a:rPr>
              <a:t>وتري نزديك</a:t>
            </a:r>
            <a:r>
              <a:rPr lang="en-US" sz="1800" b="1">
                <a:cs typeface="Zar" pitchFamily="2" charset="-78"/>
              </a:rPr>
              <a:t>‎</a:t>
            </a:r>
            <a:r>
              <a:rPr lang="ar-SA" altLang="en-US" sz="1800" b="1">
                <a:cs typeface="Zar" pitchFamily="2" charset="-78"/>
              </a:rPr>
              <a:t>كننده دراز و سريني مياني انجام مي‌گيرد. اين گروه از عضلات قبلاً شرح داده شده‌اند.</a:t>
            </a:r>
          </a:p>
          <a:p>
            <a:pPr algn="r" rtl="1" eaLnBrk="1" hangingPunct="1">
              <a:lnSpc>
                <a:spcPct val="80000"/>
              </a:lnSpc>
              <a:buFontTx/>
              <a:buNone/>
              <a:defRPr/>
            </a:pPr>
            <a:endParaRPr lang="en-US" sz="1800" b="1">
              <a:cs typeface="Zar" pitchFamily="2" charset="-78"/>
            </a:endParaRPr>
          </a:p>
        </p:txBody>
      </p:sp>
    </p:spTree>
    <p:extLst>
      <p:ext uri="{BB962C8B-B14F-4D97-AF65-F5344CB8AC3E}">
        <p14:creationId xmlns:p14="http://schemas.microsoft.com/office/powerpoint/2010/main" val="346116522"/>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47108"/>
                                        </p:tgtEl>
                                        <p:attrNameLst>
                                          <p:attrName>style.visibility</p:attrName>
                                        </p:attrNameLst>
                                      </p:cBhvr>
                                      <p:to>
                                        <p:strVal val="visible"/>
                                      </p:to>
                                    </p:set>
                                    <p:animEffect transition="in" filter="fade">
                                      <p:cBhvr>
                                        <p:cTn id="7" dur="770" decel="100000"/>
                                        <p:tgtEl>
                                          <p:spTgt spid="47108"/>
                                        </p:tgtEl>
                                      </p:cBhvr>
                                    </p:animEffect>
                                    <p:animScale>
                                      <p:cBhvr>
                                        <p:cTn id="8" dur="770" decel="100000"/>
                                        <p:tgtEl>
                                          <p:spTgt spid="47108"/>
                                        </p:tgtEl>
                                      </p:cBhvr>
                                      <p:from x="10000" y="10000"/>
                                      <p:to x="200000" y="450000"/>
                                    </p:animScale>
                                    <p:animScale>
                                      <p:cBhvr>
                                        <p:cTn id="9" dur="1230" accel="100000" fill="hold">
                                          <p:stCondLst>
                                            <p:cond delay="770"/>
                                          </p:stCondLst>
                                        </p:cTn>
                                        <p:tgtEl>
                                          <p:spTgt spid="47108"/>
                                        </p:tgtEl>
                                      </p:cBhvr>
                                      <p:from x="200000" y="450000"/>
                                      <p:to x="100000" y="100000"/>
                                    </p:animScale>
                                    <p:set>
                                      <p:cBhvr>
                                        <p:cTn id="10" dur="770" fill="hold"/>
                                        <p:tgtEl>
                                          <p:spTgt spid="47108"/>
                                        </p:tgtEl>
                                        <p:attrNameLst>
                                          <p:attrName>ppt_x</p:attrName>
                                        </p:attrNameLst>
                                      </p:cBhvr>
                                      <p:to>
                                        <p:strVal val="(0.5)"/>
                                      </p:to>
                                    </p:set>
                                    <p:anim from="(0.5)" to="(#ppt_x)" calcmode="lin" valueType="num">
                                      <p:cBhvr>
                                        <p:cTn id="11" dur="1230" accel="100000" fill="hold">
                                          <p:stCondLst>
                                            <p:cond delay="770"/>
                                          </p:stCondLst>
                                        </p:cTn>
                                        <p:tgtEl>
                                          <p:spTgt spid="47108"/>
                                        </p:tgtEl>
                                        <p:attrNameLst>
                                          <p:attrName>ppt_x</p:attrName>
                                        </p:attrNameLst>
                                      </p:cBhvr>
                                    </p:anim>
                                    <p:set>
                                      <p:cBhvr>
                                        <p:cTn id="12" dur="770" fill="hold"/>
                                        <p:tgtEl>
                                          <p:spTgt spid="47108"/>
                                        </p:tgtEl>
                                        <p:attrNameLst>
                                          <p:attrName>ppt_y</p:attrName>
                                        </p:attrNameLst>
                                      </p:cBhvr>
                                      <p:to>
                                        <p:strVal val="(#ppt_y+0.4)"/>
                                      </p:to>
                                    </p:set>
                                    <p:anim from="(#ppt_y+0.4)" to="(#ppt_y)" calcmode="lin" valueType="num">
                                      <p:cBhvr>
                                        <p:cTn id="13" dur="1230" accel="100000" fill="hold">
                                          <p:stCondLst>
                                            <p:cond delay="770"/>
                                          </p:stCondLst>
                                        </p:cTn>
                                        <p:tgtEl>
                                          <p:spTgt spid="47108"/>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30" presetClass="entr" presetSubtype="0" fill="hold" nodeType="clickEffect">
                                  <p:stCondLst>
                                    <p:cond delay="0"/>
                                  </p:stCondLst>
                                  <p:childTnLst>
                                    <p:set>
                                      <p:cBhvr>
                                        <p:cTn id="17" dur="1" fill="hold">
                                          <p:stCondLst>
                                            <p:cond delay="0"/>
                                          </p:stCondLst>
                                        </p:cTn>
                                        <p:tgtEl>
                                          <p:spTgt spid="47110">
                                            <p:txEl>
                                              <p:pRg st="0" end="0"/>
                                            </p:txEl>
                                          </p:spTgt>
                                        </p:tgtEl>
                                        <p:attrNameLst>
                                          <p:attrName>style.visibility</p:attrName>
                                        </p:attrNameLst>
                                      </p:cBhvr>
                                      <p:to>
                                        <p:strVal val="visible"/>
                                      </p:to>
                                    </p:set>
                                    <p:animEffect transition="in" filter="fade">
                                      <p:cBhvr>
                                        <p:cTn id="18" dur="1600" decel="100000"/>
                                        <p:tgtEl>
                                          <p:spTgt spid="47110">
                                            <p:txEl>
                                              <p:pRg st="0" end="0"/>
                                            </p:txEl>
                                          </p:spTgt>
                                        </p:tgtEl>
                                      </p:cBhvr>
                                    </p:animEffect>
                                    <p:anim calcmode="lin" valueType="num">
                                      <p:cBhvr>
                                        <p:cTn id="19" dur="1600" decel="100000" fill="hold"/>
                                        <p:tgtEl>
                                          <p:spTgt spid="47110">
                                            <p:txEl>
                                              <p:pRg st="0" end="0"/>
                                            </p:txEl>
                                          </p:spTgt>
                                        </p:tgtEl>
                                        <p:attrNameLst>
                                          <p:attrName>style.rotation</p:attrName>
                                        </p:attrNameLst>
                                      </p:cBhvr>
                                      <p:tavLst>
                                        <p:tav tm="0">
                                          <p:val>
                                            <p:fltVal val="-90"/>
                                          </p:val>
                                        </p:tav>
                                        <p:tav tm="100000">
                                          <p:val>
                                            <p:fltVal val="0"/>
                                          </p:val>
                                        </p:tav>
                                      </p:tavLst>
                                    </p:anim>
                                    <p:anim calcmode="lin" valueType="num">
                                      <p:cBhvr>
                                        <p:cTn id="20" dur="1600" decel="100000" fill="hold"/>
                                        <p:tgtEl>
                                          <p:spTgt spid="47110">
                                            <p:txEl>
                                              <p:pRg st="0" end="0"/>
                                            </p:txEl>
                                          </p:spTgt>
                                        </p:tgtEl>
                                        <p:attrNameLst>
                                          <p:attrName>ppt_x</p:attrName>
                                        </p:attrNameLst>
                                      </p:cBhvr>
                                      <p:tavLst>
                                        <p:tav tm="0">
                                          <p:val>
                                            <p:strVal val="#ppt_x+0.4"/>
                                          </p:val>
                                        </p:tav>
                                        <p:tav tm="100000">
                                          <p:val>
                                            <p:strVal val="#ppt_x-0.05"/>
                                          </p:val>
                                        </p:tav>
                                      </p:tavLst>
                                    </p:anim>
                                    <p:anim calcmode="lin" valueType="num">
                                      <p:cBhvr>
                                        <p:cTn id="21" dur="1600" decel="100000" fill="hold"/>
                                        <p:tgtEl>
                                          <p:spTgt spid="47110">
                                            <p:txEl>
                                              <p:pRg st="0" end="0"/>
                                            </p:txEl>
                                          </p:spTgt>
                                        </p:tgtEl>
                                        <p:attrNameLst>
                                          <p:attrName>ppt_y</p:attrName>
                                        </p:attrNameLst>
                                      </p:cBhvr>
                                      <p:tavLst>
                                        <p:tav tm="0">
                                          <p:val>
                                            <p:strVal val="#ppt_y-0.4"/>
                                          </p:val>
                                        </p:tav>
                                        <p:tav tm="100000">
                                          <p:val>
                                            <p:strVal val="#ppt_y+0.1"/>
                                          </p:val>
                                        </p:tav>
                                      </p:tavLst>
                                    </p:anim>
                                    <p:anim calcmode="lin" valueType="num">
                                      <p:cBhvr>
                                        <p:cTn id="22" dur="400" accel="100000" fill="hold">
                                          <p:stCondLst>
                                            <p:cond delay="1600"/>
                                          </p:stCondLst>
                                        </p:cTn>
                                        <p:tgtEl>
                                          <p:spTgt spid="47110">
                                            <p:txEl>
                                              <p:pRg st="0" end="0"/>
                                            </p:txEl>
                                          </p:spTgt>
                                        </p:tgtEl>
                                        <p:attrNameLst>
                                          <p:attrName>ppt_x</p:attrName>
                                        </p:attrNameLst>
                                      </p:cBhvr>
                                      <p:tavLst>
                                        <p:tav tm="0">
                                          <p:val>
                                            <p:strVal val="#ppt_x-0.05"/>
                                          </p:val>
                                        </p:tav>
                                        <p:tav tm="100000">
                                          <p:val>
                                            <p:strVal val="#ppt_x"/>
                                          </p:val>
                                        </p:tav>
                                      </p:tavLst>
                                    </p:anim>
                                    <p:anim calcmode="lin" valueType="num">
                                      <p:cBhvr>
                                        <p:cTn id="23" dur="400" accel="100000" fill="hold">
                                          <p:stCondLst>
                                            <p:cond delay="1600"/>
                                          </p:stCondLst>
                                        </p:cTn>
                                        <p:tgtEl>
                                          <p:spTgt spid="47110">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5" presetClass="entr" presetSubtype="0" fill="hold" nodeType="clickEffect">
                                  <p:stCondLst>
                                    <p:cond delay="0"/>
                                  </p:stCondLst>
                                  <p:childTnLst>
                                    <p:set>
                                      <p:cBhvr>
                                        <p:cTn id="27" dur="1" fill="hold">
                                          <p:stCondLst>
                                            <p:cond delay="0"/>
                                          </p:stCondLst>
                                        </p:cTn>
                                        <p:tgtEl>
                                          <p:spTgt spid="47110">
                                            <p:txEl>
                                              <p:pRg st="1" end="1"/>
                                            </p:txEl>
                                          </p:spTgt>
                                        </p:tgtEl>
                                        <p:attrNameLst>
                                          <p:attrName>style.visibility</p:attrName>
                                        </p:attrNameLst>
                                      </p:cBhvr>
                                      <p:to>
                                        <p:strVal val="visible"/>
                                      </p:to>
                                    </p:set>
                                    <p:anim calcmode="lin" valueType="num">
                                      <p:cBhvr>
                                        <p:cTn id="28" dur="2000" fill="hold"/>
                                        <p:tgtEl>
                                          <p:spTgt spid="47110">
                                            <p:txEl>
                                              <p:pRg st="1" end="1"/>
                                            </p:txEl>
                                          </p:spTgt>
                                        </p:tgtEl>
                                        <p:attrNameLst>
                                          <p:attrName>ppt_w</p:attrName>
                                        </p:attrNameLst>
                                      </p:cBhvr>
                                      <p:tavLst>
                                        <p:tav tm="0">
                                          <p:val>
                                            <p:fltVal val="0"/>
                                          </p:val>
                                        </p:tav>
                                        <p:tav tm="100000">
                                          <p:val>
                                            <p:strVal val="#ppt_w"/>
                                          </p:val>
                                        </p:tav>
                                      </p:tavLst>
                                    </p:anim>
                                    <p:anim calcmode="lin" valueType="num">
                                      <p:cBhvr>
                                        <p:cTn id="29" dur="2000" fill="hold"/>
                                        <p:tgtEl>
                                          <p:spTgt spid="47110">
                                            <p:txEl>
                                              <p:pRg st="1" end="1"/>
                                            </p:txEl>
                                          </p:spTgt>
                                        </p:tgtEl>
                                        <p:attrNameLst>
                                          <p:attrName>ppt_h</p:attrName>
                                        </p:attrNameLst>
                                      </p:cBhvr>
                                      <p:tavLst>
                                        <p:tav tm="0">
                                          <p:val>
                                            <p:fltVal val="0"/>
                                          </p:val>
                                        </p:tav>
                                        <p:tav tm="100000">
                                          <p:val>
                                            <p:strVal val="#ppt_h"/>
                                          </p:val>
                                        </p:tav>
                                      </p:tavLst>
                                    </p:anim>
                                    <p:anim calcmode="lin" valueType="num">
                                      <p:cBhvr>
                                        <p:cTn id="30" dur="2000" fill="hold"/>
                                        <p:tgtEl>
                                          <p:spTgt spid="47110">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31" dur="2000" fill="hold"/>
                                        <p:tgtEl>
                                          <p:spTgt spid="47110">
                                            <p:txEl>
                                              <p:pRg st="1" end="1"/>
                                            </p:txEl>
                                          </p:spTgt>
                                        </p:tgtEl>
                                        <p:attrNameLst>
                                          <p:attrName>ppt_y</p:attrName>
                                        </p:attrNameLst>
                                      </p:cBhvr>
                                      <p:tavLst>
                                        <p:tav tm="0" fmla="#ppt_y+(sin(-2*pi*(1-$))*-#ppt_x+cos(-2*pi*(1-$))*(1-#ppt_y))*(1-$)">
                                          <p:val>
                                            <p:fltVal val="0"/>
                                          </p:val>
                                        </p:tav>
                                        <p:tav tm="100000">
                                          <p:val>
                                            <p:fltVal val="1"/>
                                          </p:val>
                                        </p:tav>
                                      </p:tavLst>
                                    </p:anim>
                                  </p:childTnLst>
                                </p:cTn>
                              </p:par>
                              <p:par>
                                <p:cTn id="32" presetID="15" presetClass="entr" presetSubtype="0" fill="hold" nodeType="withEffect">
                                  <p:stCondLst>
                                    <p:cond delay="0"/>
                                  </p:stCondLst>
                                  <p:childTnLst>
                                    <p:set>
                                      <p:cBhvr>
                                        <p:cTn id="33" dur="1" fill="hold">
                                          <p:stCondLst>
                                            <p:cond delay="0"/>
                                          </p:stCondLst>
                                        </p:cTn>
                                        <p:tgtEl>
                                          <p:spTgt spid="47110">
                                            <p:txEl>
                                              <p:charRg st="218" end="268"/>
                                            </p:txEl>
                                          </p:spTgt>
                                        </p:tgtEl>
                                        <p:attrNameLst>
                                          <p:attrName>style.visibility</p:attrName>
                                        </p:attrNameLst>
                                      </p:cBhvr>
                                      <p:to>
                                        <p:strVal val="visible"/>
                                      </p:to>
                                    </p:set>
                                    <p:anim calcmode="lin" valueType="num">
                                      <p:cBhvr>
                                        <p:cTn id="34" dur="2000" fill="hold"/>
                                        <p:tgtEl>
                                          <p:spTgt spid="47110">
                                            <p:txEl>
                                              <p:charRg st="218" end="268"/>
                                            </p:txEl>
                                          </p:spTgt>
                                        </p:tgtEl>
                                        <p:attrNameLst>
                                          <p:attrName>ppt_w</p:attrName>
                                        </p:attrNameLst>
                                      </p:cBhvr>
                                      <p:tavLst>
                                        <p:tav tm="0">
                                          <p:val>
                                            <p:fltVal val="0"/>
                                          </p:val>
                                        </p:tav>
                                        <p:tav tm="100000">
                                          <p:val>
                                            <p:strVal val="#ppt_w"/>
                                          </p:val>
                                        </p:tav>
                                      </p:tavLst>
                                    </p:anim>
                                    <p:anim calcmode="lin" valueType="num">
                                      <p:cBhvr>
                                        <p:cTn id="35" dur="2000" fill="hold"/>
                                        <p:tgtEl>
                                          <p:spTgt spid="47110">
                                            <p:txEl>
                                              <p:charRg st="218" end="268"/>
                                            </p:txEl>
                                          </p:spTgt>
                                        </p:tgtEl>
                                        <p:attrNameLst>
                                          <p:attrName>ppt_h</p:attrName>
                                        </p:attrNameLst>
                                      </p:cBhvr>
                                      <p:tavLst>
                                        <p:tav tm="0">
                                          <p:val>
                                            <p:fltVal val="0"/>
                                          </p:val>
                                        </p:tav>
                                        <p:tav tm="100000">
                                          <p:val>
                                            <p:strVal val="#ppt_h"/>
                                          </p:val>
                                        </p:tav>
                                      </p:tavLst>
                                    </p:anim>
                                    <p:anim calcmode="lin" valueType="num">
                                      <p:cBhvr>
                                        <p:cTn id="36" dur="2000" fill="hold"/>
                                        <p:tgtEl>
                                          <p:spTgt spid="47110">
                                            <p:txEl>
                                              <p:charRg st="218" end="268"/>
                                            </p:txEl>
                                          </p:spTgt>
                                        </p:tgtEl>
                                        <p:attrNameLst>
                                          <p:attrName>ppt_x</p:attrName>
                                        </p:attrNameLst>
                                      </p:cBhvr>
                                      <p:tavLst>
                                        <p:tav tm="0" fmla="#ppt_x+(cos(-2*pi*(1-$))*-#ppt_x-sin(-2*pi*(1-$))*(1-#ppt_y))*(1-$)">
                                          <p:val>
                                            <p:fltVal val="0"/>
                                          </p:val>
                                        </p:tav>
                                        <p:tav tm="100000">
                                          <p:val>
                                            <p:fltVal val="1"/>
                                          </p:val>
                                        </p:tav>
                                      </p:tavLst>
                                    </p:anim>
                                    <p:anim calcmode="lin" valueType="num">
                                      <p:cBhvr>
                                        <p:cTn id="37" dur="2000" fill="hold"/>
                                        <p:tgtEl>
                                          <p:spTgt spid="47110">
                                            <p:txEl>
                                              <p:charRg st="218" end="268"/>
                                            </p:txEl>
                                          </p:spTgt>
                                        </p:tgtEl>
                                        <p:attrNameLst>
                                          <p:attrName>ppt_y</p:attrName>
                                        </p:attrNameLst>
                                      </p:cBhvr>
                                      <p:tavLst>
                                        <p:tav tm="0" fmla="#ppt_y+(sin(-2*pi*(1-$))*-#ppt_x+cos(-2*pi*(1-$))*(1-#ppt_y))*(1-$)">
                                          <p:val>
                                            <p:fltVal val="0"/>
                                          </p:val>
                                        </p:tav>
                                        <p:tav tm="100000">
                                          <p:val>
                                            <p:fltVal val="1"/>
                                          </p:val>
                                        </p:tav>
                                      </p:tavLst>
                                    </p:anim>
                                  </p:childTnLst>
                                </p:cTn>
                              </p:par>
                              <p:par>
                                <p:cTn id="38" presetID="15" presetClass="entr" presetSubtype="0" fill="hold" nodeType="withEffect">
                                  <p:stCondLst>
                                    <p:cond delay="0"/>
                                  </p:stCondLst>
                                  <p:childTnLst>
                                    <p:set>
                                      <p:cBhvr>
                                        <p:cTn id="39" dur="1" fill="hold">
                                          <p:stCondLst>
                                            <p:cond delay="0"/>
                                          </p:stCondLst>
                                        </p:cTn>
                                        <p:tgtEl>
                                          <p:spTgt spid="47110">
                                            <p:txEl>
                                              <p:charRg st="268" end="306"/>
                                            </p:txEl>
                                          </p:spTgt>
                                        </p:tgtEl>
                                        <p:attrNameLst>
                                          <p:attrName>style.visibility</p:attrName>
                                        </p:attrNameLst>
                                      </p:cBhvr>
                                      <p:to>
                                        <p:strVal val="visible"/>
                                      </p:to>
                                    </p:set>
                                    <p:anim calcmode="lin" valueType="num">
                                      <p:cBhvr>
                                        <p:cTn id="40" dur="2000" fill="hold"/>
                                        <p:tgtEl>
                                          <p:spTgt spid="47110">
                                            <p:txEl>
                                              <p:charRg st="268" end="306"/>
                                            </p:txEl>
                                          </p:spTgt>
                                        </p:tgtEl>
                                        <p:attrNameLst>
                                          <p:attrName>ppt_w</p:attrName>
                                        </p:attrNameLst>
                                      </p:cBhvr>
                                      <p:tavLst>
                                        <p:tav tm="0">
                                          <p:val>
                                            <p:fltVal val="0"/>
                                          </p:val>
                                        </p:tav>
                                        <p:tav tm="100000">
                                          <p:val>
                                            <p:strVal val="#ppt_w"/>
                                          </p:val>
                                        </p:tav>
                                      </p:tavLst>
                                    </p:anim>
                                    <p:anim calcmode="lin" valueType="num">
                                      <p:cBhvr>
                                        <p:cTn id="41" dur="2000" fill="hold"/>
                                        <p:tgtEl>
                                          <p:spTgt spid="47110">
                                            <p:txEl>
                                              <p:charRg st="268" end="306"/>
                                            </p:txEl>
                                          </p:spTgt>
                                        </p:tgtEl>
                                        <p:attrNameLst>
                                          <p:attrName>ppt_h</p:attrName>
                                        </p:attrNameLst>
                                      </p:cBhvr>
                                      <p:tavLst>
                                        <p:tav tm="0">
                                          <p:val>
                                            <p:fltVal val="0"/>
                                          </p:val>
                                        </p:tav>
                                        <p:tav tm="100000">
                                          <p:val>
                                            <p:strVal val="#ppt_h"/>
                                          </p:val>
                                        </p:tav>
                                      </p:tavLst>
                                    </p:anim>
                                    <p:anim calcmode="lin" valueType="num">
                                      <p:cBhvr>
                                        <p:cTn id="42" dur="2000" fill="hold"/>
                                        <p:tgtEl>
                                          <p:spTgt spid="47110">
                                            <p:txEl>
                                              <p:charRg st="268" end="306"/>
                                            </p:txEl>
                                          </p:spTgt>
                                        </p:tgtEl>
                                        <p:attrNameLst>
                                          <p:attrName>ppt_x</p:attrName>
                                        </p:attrNameLst>
                                      </p:cBhvr>
                                      <p:tavLst>
                                        <p:tav tm="0" fmla="#ppt_x+(cos(-2*pi*(1-$))*-#ppt_x-sin(-2*pi*(1-$))*(1-#ppt_y))*(1-$)">
                                          <p:val>
                                            <p:fltVal val="0"/>
                                          </p:val>
                                        </p:tav>
                                        <p:tav tm="100000">
                                          <p:val>
                                            <p:fltVal val="1"/>
                                          </p:val>
                                        </p:tav>
                                      </p:tavLst>
                                    </p:anim>
                                    <p:anim calcmode="lin" valueType="num">
                                      <p:cBhvr>
                                        <p:cTn id="43" dur="2000" fill="hold"/>
                                        <p:tgtEl>
                                          <p:spTgt spid="47110">
                                            <p:txEl>
                                              <p:charRg st="268" end="306"/>
                                            </p:txEl>
                                          </p:spTgt>
                                        </p:tgtEl>
                                        <p:attrNameLst>
                                          <p:attrName>ppt_y</p:attrName>
                                        </p:attrNameLst>
                                      </p:cBhvr>
                                      <p:tavLst>
                                        <p:tav tm="0" fmla="#ppt_y+(sin(-2*pi*(1-$))*-#ppt_x+cos(-2*pi*(1-$))*(1-#ppt_y))*(1-$)">
                                          <p:val>
                                            <p:fltVal val="0"/>
                                          </p:val>
                                        </p:tav>
                                        <p:tav tm="100000">
                                          <p:val>
                                            <p:fltVal val="1"/>
                                          </p:val>
                                        </p:tav>
                                      </p:tavLst>
                                    </p:anim>
                                  </p:childTnLst>
                                </p:cTn>
                              </p:par>
                              <p:par>
                                <p:cTn id="44" presetID="15" presetClass="entr" presetSubtype="0" fill="hold" nodeType="withEffect">
                                  <p:stCondLst>
                                    <p:cond delay="0"/>
                                  </p:stCondLst>
                                  <p:childTnLst>
                                    <p:set>
                                      <p:cBhvr>
                                        <p:cTn id="45" dur="1" fill="hold">
                                          <p:stCondLst>
                                            <p:cond delay="0"/>
                                          </p:stCondLst>
                                        </p:cTn>
                                        <p:tgtEl>
                                          <p:spTgt spid="47110">
                                            <p:txEl>
                                              <p:charRg st="306" end="360"/>
                                            </p:txEl>
                                          </p:spTgt>
                                        </p:tgtEl>
                                        <p:attrNameLst>
                                          <p:attrName>style.visibility</p:attrName>
                                        </p:attrNameLst>
                                      </p:cBhvr>
                                      <p:to>
                                        <p:strVal val="visible"/>
                                      </p:to>
                                    </p:set>
                                    <p:anim calcmode="lin" valueType="num">
                                      <p:cBhvr>
                                        <p:cTn id="46" dur="2000" fill="hold"/>
                                        <p:tgtEl>
                                          <p:spTgt spid="47110">
                                            <p:txEl>
                                              <p:charRg st="306" end="360"/>
                                            </p:txEl>
                                          </p:spTgt>
                                        </p:tgtEl>
                                        <p:attrNameLst>
                                          <p:attrName>ppt_w</p:attrName>
                                        </p:attrNameLst>
                                      </p:cBhvr>
                                      <p:tavLst>
                                        <p:tav tm="0">
                                          <p:val>
                                            <p:fltVal val="0"/>
                                          </p:val>
                                        </p:tav>
                                        <p:tav tm="100000">
                                          <p:val>
                                            <p:strVal val="#ppt_w"/>
                                          </p:val>
                                        </p:tav>
                                      </p:tavLst>
                                    </p:anim>
                                    <p:anim calcmode="lin" valueType="num">
                                      <p:cBhvr>
                                        <p:cTn id="47" dur="2000" fill="hold"/>
                                        <p:tgtEl>
                                          <p:spTgt spid="47110">
                                            <p:txEl>
                                              <p:charRg st="306" end="360"/>
                                            </p:txEl>
                                          </p:spTgt>
                                        </p:tgtEl>
                                        <p:attrNameLst>
                                          <p:attrName>ppt_h</p:attrName>
                                        </p:attrNameLst>
                                      </p:cBhvr>
                                      <p:tavLst>
                                        <p:tav tm="0">
                                          <p:val>
                                            <p:fltVal val="0"/>
                                          </p:val>
                                        </p:tav>
                                        <p:tav tm="100000">
                                          <p:val>
                                            <p:strVal val="#ppt_h"/>
                                          </p:val>
                                        </p:tav>
                                      </p:tavLst>
                                    </p:anim>
                                    <p:anim calcmode="lin" valueType="num">
                                      <p:cBhvr>
                                        <p:cTn id="48" dur="2000" fill="hold"/>
                                        <p:tgtEl>
                                          <p:spTgt spid="47110">
                                            <p:txEl>
                                              <p:charRg st="306" end="360"/>
                                            </p:txEl>
                                          </p:spTgt>
                                        </p:tgtEl>
                                        <p:attrNameLst>
                                          <p:attrName>ppt_x</p:attrName>
                                        </p:attrNameLst>
                                      </p:cBhvr>
                                      <p:tavLst>
                                        <p:tav tm="0" fmla="#ppt_x+(cos(-2*pi*(1-$))*-#ppt_x-sin(-2*pi*(1-$))*(1-#ppt_y))*(1-$)">
                                          <p:val>
                                            <p:fltVal val="0"/>
                                          </p:val>
                                        </p:tav>
                                        <p:tav tm="100000">
                                          <p:val>
                                            <p:fltVal val="1"/>
                                          </p:val>
                                        </p:tav>
                                      </p:tavLst>
                                    </p:anim>
                                    <p:anim calcmode="lin" valueType="num">
                                      <p:cBhvr>
                                        <p:cTn id="49" dur="2000" fill="hold"/>
                                        <p:tgtEl>
                                          <p:spTgt spid="47110">
                                            <p:txEl>
                                              <p:charRg st="306" end="360"/>
                                            </p:txEl>
                                          </p:spTgt>
                                        </p:tgtEl>
                                        <p:attrNameLst>
                                          <p:attrName>ppt_y</p:attrName>
                                        </p:attrNameLst>
                                      </p:cBhvr>
                                      <p:tavLst>
                                        <p:tav tm="0" fmla="#ppt_y+(sin(-2*pi*(1-$))*-#ppt_x+cos(-2*pi*(1-$))*(1-#ppt_y))*(1-$)">
                                          <p:val>
                                            <p:fltVal val="0"/>
                                          </p:val>
                                        </p:tav>
                                        <p:tav tm="100000">
                                          <p:val>
                                            <p:fltVal val="1"/>
                                          </p:val>
                                        </p:tav>
                                      </p:tavLst>
                                    </p:anim>
                                  </p:childTnLst>
                                </p:cTn>
                              </p:par>
                              <p:par>
                                <p:cTn id="50" presetID="15" presetClass="entr" presetSubtype="0" fill="hold" nodeType="withEffect">
                                  <p:stCondLst>
                                    <p:cond delay="0"/>
                                  </p:stCondLst>
                                  <p:childTnLst>
                                    <p:set>
                                      <p:cBhvr>
                                        <p:cTn id="51" dur="1" fill="hold">
                                          <p:stCondLst>
                                            <p:cond delay="0"/>
                                          </p:stCondLst>
                                        </p:cTn>
                                        <p:tgtEl>
                                          <p:spTgt spid="47110">
                                            <p:txEl>
                                              <p:charRg st="360" end="532"/>
                                            </p:txEl>
                                          </p:spTgt>
                                        </p:tgtEl>
                                        <p:attrNameLst>
                                          <p:attrName>style.visibility</p:attrName>
                                        </p:attrNameLst>
                                      </p:cBhvr>
                                      <p:to>
                                        <p:strVal val="visible"/>
                                      </p:to>
                                    </p:set>
                                    <p:anim calcmode="lin" valueType="num">
                                      <p:cBhvr>
                                        <p:cTn id="52" dur="2000" fill="hold"/>
                                        <p:tgtEl>
                                          <p:spTgt spid="47110">
                                            <p:txEl>
                                              <p:charRg st="360" end="532"/>
                                            </p:txEl>
                                          </p:spTgt>
                                        </p:tgtEl>
                                        <p:attrNameLst>
                                          <p:attrName>ppt_w</p:attrName>
                                        </p:attrNameLst>
                                      </p:cBhvr>
                                      <p:tavLst>
                                        <p:tav tm="0">
                                          <p:val>
                                            <p:fltVal val="0"/>
                                          </p:val>
                                        </p:tav>
                                        <p:tav tm="100000">
                                          <p:val>
                                            <p:strVal val="#ppt_w"/>
                                          </p:val>
                                        </p:tav>
                                      </p:tavLst>
                                    </p:anim>
                                    <p:anim calcmode="lin" valueType="num">
                                      <p:cBhvr>
                                        <p:cTn id="53" dur="2000" fill="hold"/>
                                        <p:tgtEl>
                                          <p:spTgt spid="47110">
                                            <p:txEl>
                                              <p:charRg st="360" end="532"/>
                                            </p:txEl>
                                          </p:spTgt>
                                        </p:tgtEl>
                                        <p:attrNameLst>
                                          <p:attrName>ppt_h</p:attrName>
                                        </p:attrNameLst>
                                      </p:cBhvr>
                                      <p:tavLst>
                                        <p:tav tm="0">
                                          <p:val>
                                            <p:fltVal val="0"/>
                                          </p:val>
                                        </p:tav>
                                        <p:tav tm="100000">
                                          <p:val>
                                            <p:strVal val="#ppt_h"/>
                                          </p:val>
                                        </p:tav>
                                      </p:tavLst>
                                    </p:anim>
                                    <p:anim calcmode="lin" valueType="num">
                                      <p:cBhvr>
                                        <p:cTn id="54" dur="2000" fill="hold"/>
                                        <p:tgtEl>
                                          <p:spTgt spid="47110">
                                            <p:txEl>
                                              <p:charRg st="360" end="532"/>
                                            </p:txEl>
                                          </p:spTgt>
                                        </p:tgtEl>
                                        <p:attrNameLst>
                                          <p:attrName>ppt_x</p:attrName>
                                        </p:attrNameLst>
                                      </p:cBhvr>
                                      <p:tavLst>
                                        <p:tav tm="0" fmla="#ppt_x+(cos(-2*pi*(1-$))*-#ppt_x-sin(-2*pi*(1-$))*(1-#ppt_y))*(1-$)">
                                          <p:val>
                                            <p:fltVal val="0"/>
                                          </p:val>
                                        </p:tav>
                                        <p:tav tm="100000">
                                          <p:val>
                                            <p:fltVal val="1"/>
                                          </p:val>
                                        </p:tav>
                                      </p:tavLst>
                                    </p:anim>
                                    <p:anim calcmode="lin" valueType="num">
                                      <p:cBhvr>
                                        <p:cTn id="55" dur="2000" fill="hold"/>
                                        <p:tgtEl>
                                          <p:spTgt spid="47110">
                                            <p:txEl>
                                              <p:charRg st="360" end="532"/>
                                            </p:txEl>
                                          </p:spTgt>
                                        </p:tgtEl>
                                        <p:attrNameLst>
                                          <p:attrName>ppt_y</p:attrName>
                                        </p:attrNameLst>
                                      </p:cBhvr>
                                      <p:tavLst>
                                        <p:tav tm="0" fmla="#ppt_y+(sin(-2*pi*(1-$))*-#ppt_x+cos(-2*pi*(1-$))*(1-#ppt_y))*(1-$)">
                                          <p:val>
                                            <p:fltVal val="0"/>
                                          </p:val>
                                        </p:tav>
                                        <p:tav tm="100000">
                                          <p:val>
                                            <p:fltVal val="1"/>
                                          </p:val>
                                        </p:tav>
                                      </p:tavLst>
                                    </p:anim>
                                  </p:childTnLst>
                                </p:cTn>
                              </p:par>
                              <p:par>
                                <p:cTn id="56" presetID="15" presetClass="entr" presetSubtype="0" fill="hold" nodeType="withEffect">
                                  <p:stCondLst>
                                    <p:cond delay="0"/>
                                  </p:stCondLst>
                                  <p:childTnLst>
                                    <p:set>
                                      <p:cBhvr>
                                        <p:cTn id="57" dur="1" fill="hold">
                                          <p:stCondLst>
                                            <p:cond delay="0"/>
                                          </p:stCondLst>
                                        </p:cTn>
                                        <p:tgtEl>
                                          <p:spTgt spid="47110">
                                            <p:txEl>
                                              <p:charRg st="532" end="539"/>
                                            </p:txEl>
                                          </p:spTgt>
                                        </p:tgtEl>
                                        <p:attrNameLst>
                                          <p:attrName>style.visibility</p:attrName>
                                        </p:attrNameLst>
                                      </p:cBhvr>
                                      <p:to>
                                        <p:strVal val="visible"/>
                                      </p:to>
                                    </p:set>
                                    <p:anim calcmode="lin" valueType="num">
                                      <p:cBhvr>
                                        <p:cTn id="58" dur="2000" fill="hold"/>
                                        <p:tgtEl>
                                          <p:spTgt spid="47110">
                                            <p:txEl>
                                              <p:charRg st="532" end="539"/>
                                            </p:txEl>
                                          </p:spTgt>
                                        </p:tgtEl>
                                        <p:attrNameLst>
                                          <p:attrName>ppt_w</p:attrName>
                                        </p:attrNameLst>
                                      </p:cBhvr>
                                      <p:tavLst>
                                        <p:tav tm="0">
                                          <p:val>
                                            <p:fltVal val="0"/>
                                          </p:val>
                                        </p:tav>
                                        <p:tav tm="100000">
                                          <p:val>
                                            <p:strVal val="#ppt_w"/>
                                          </p:val>
                                        </p:tav>
                                      </p:tavLst>
                                    </p:anim>
                                    <p:anim calcmode="lin" valueType="num">
                                      <p:cBhvr>
                                        <p:cTn id="59" dur="2000" fill="hold"/>
                                        <p:tgtEl>
                                          <p:spTgt spid="47110">
                                            <p:txEl>
                                              <p:charRg st="532" end="539"/>
                                            </p:txEl>
                                          </p:spTgt>
                                        </p:tgtEl>
                                        <p:attrNameLst>
                                          <p:attrName>ppt_h</p:attrName>
                                        </p:attrNameLst>
                                      </p:cBhvr>
                                      <p:tavLst>
                                        <p:tav tm="0">
                                          <p:val>
                                            <p:fltVal val="0"/>
                                          </p:val>
                                        </p:tav>
                                        <p:tav tm="100000">
                                          <p:val>
                                            <p:strVal val="#ppt_h"/>
                                          </p:val>
                                        </p:tav>
                                      </p:tavLst>
                                    </p:anim>
                                    <p:anim calcmode="lin" valueType="num">
                                      <p:cBhvr>
                                        <p:cTn id="60" dur="2000" fill="hold"/>
                                        <p:tgtEl>
                                          <p:spTgt spid="47110">
                                            <p:txEl>
                                              <p:charRg st="532" end="539"/>
                                            </p:txEl>
                                          </p:spTgt>
                                        </p:tgtEl>
                                        <p:attrNameLst>
                                          <p:attrName>ppt_x</p:attrName>
                                        </p:attrNameLst>
                                      </p:cBhvr>
                                      <p:tavLst>
                                        <p:tav tm="0" fmla="#ppt_x+(cos(-2*pi*(1-$))*-#ppt_x-sin(-2*pi*(1-$))*(1-#ppt_y))*(1-$)">
                                          <p:val>
                                            <p:fltVal val="0"/>
                                          </p:val>
                                        </p:tav>
                                        <p:tav tm="100000">
                                          <p:val>
                                            <p:fltVal val="1"/>
                                          </p:val>
                                        </p:tav>
                                      </p:tavLst>
                                    </p:anim>
                                    <p:anim calcmode="lin" valueType="num">
                                      <p:cBhvr>
                                        <p:cTn id="61" dur="2000" fill="hold"/>
                                        <p:tgtEl>
                                          <p:spTgt spid="47110">
                                            <p:txEl>
                                              <p:charRg st="532" end="539"/>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13" presetClass="entr" presetSubtype="16" fill="hold" nodeType="clickEffect">
                                  <p:stCondLst>
                                    <p:cond delay="0"/>
                                  </p:stCondLst>
                                  <p:childTnLst>
                                    <p:set>
                                      <p:cBhvr>
                                        <p:cTn id="65" dur="1" fill="hold">
                                          <p:stCondLst>
                                            <p:cond delay="0"/>
                                          </p:stCondLst>
                                        </p:cTn>
                                        <p:tgtEl>
                                          <p:spTgt spid="47110">
                                            <p:txEl>
                                              <p:charRg st="539" end="634"/>
                                            </p:txEl>
                                          </p:spTgt>
                                        </p:tgtEl>
                                        <p:attrNameLst>
                                          <p:attrName>style.visibility</p:attrName>
                                        </p:attrNameLst>
                                      </p:cBhvr>
                                      <p:to>
                                        <p:strVal val="visible"/>
                                      </p:to>
                                    </p:set>
                                    <p:animEffect transition="in" filter="plus(in)">
                                      <p:cBhvr>
                                        <p:cTn id="66" dur="2000"/>
                                        <p:tgtEl>
                                          <p:spTgt spid="47110">
                                            <p:txEl>
                                              <p:charRg st="539" end="634"/>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6" presetClass="entr" presetSubtype="0" fill="hold" nodeType="clickEffect">
                                  <p:stCondLst>
                                    <p:cond delay="0"/>
                                  </p:stCondLst>
                                  <p:childTnLst>
                                    <p:set>
                                      <p:cBhvr>
                                        <p:cTn id="70" dur="1" fill="hold">
                                          <p:stCondLst>
                                            <p:cond delay="0"/>
                                          </p:stCondLst>
                                        </p:cTn>
                                        <p:tgtEl>
                                          <p:spTgt spid="47110">
                                            <p:txEl>
                                              <p:charRg st="635" end="780"/>
                                            </p:txEl>
                                          </p:spTgt>
                                        </p:tgtEl>
                                        <p:attrNameLst>
                                          <p:attrName>style.visibility</p:attrName>
                                        </p:attrNameLst>
                                      </p:cBhvr>
                                      <p:to>
                                        <p:strVal val="visible"/>
                                      </p:to>
                                    </p:set>
                                    <p:animEffect transition="in" filter="wipe(down)">
                                      <p:cBhvr>
                                        <p:cTn id="71" dur="580">
                                          <p:stCondLst>
                                            <p:cond delay="0"/>
                                          </p:stCondLst>
                                        </p:cTn>
                                        <p:tgtEl>
                                          <p:spTgt spid="47110">
                                            <p:txEl>
                                              <p:charRg st="635" end="780"/>
                                            </p:txEl>
                                          </p:spTgt>
                                        </p:tgtEl>
                                      </p:cBhvr>
                                    </p:animEffect>
                                    <p:anim calcmode="lin" valueType="num">
                                      <p:cBhvr>
                                        <p:cTn id="72" dur="1822" tmFilter="0,0; 0.14,0.36; 0.43,0.73; 0.71,0.91; 1.0,1.0">
                                          <p:stCondLst>
                                            <p:cond delay="0"/>
                                          </p:stCondLst>
                                        </p:cTn>
                                        <p:tgtEl>
                                          <p:spTgt spid="47110">
                                            <p:txEl>
                                              <p:charRg st="635" end="780"/>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7110">
                                            <p:txEl>
                                              <p:charRg st="635" end="780"/>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7110">
                                            <p:txEl>
                                              <p:charRg st="635" end="780"/>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7110">
                                            <p:txEl>
                                              <p:charRg st="635" end="780"/>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7110">
                                            <p:txEl>
                                              <p:charRg st="635" end="780"/>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47110">
                                            <p:txEl>
                                              <p:charRg st="635" end="780"/>
                                            </p:txEl>
                                          </p:spTgt>
                                        </p:tgtEl>
                                      </p:cBhvr>
                                      <p:to x="100000" y="60000"/>
                                    </p:animScale>
                                    <p:animScale>
                                      <p:cBhvr>
                                        <p:cTn id="78" dur="166" decel="50000">
                                          <p:stCondLst>
                                            <p:cond delay="676"/>
                                          </p:stCondLst>
                                        </p:cTn>
                                        <p:tgtEl>
                                          <p:spTgt spid="47110">
                                            <p:txEl>
                                              <p:charRg st="635" end="780"/>
                                            </p:txEl>
                                          </p:spTgt>
                                        </p:tgtEl>
                                      </p:cBhvr>
                                      <p:to x="100000" y="100000"/>
                                    </p:animScale>
                                    <p:animScale>
                                      <p:cBhvr>
                                        <p:cTn id="79" dur="26">
                                          <p:stCondLst>
                                            <p:cond delay="1312"/>
                                          </p:stCondLst>
                                        </p:cTn>
                                        <p:tgtEl>
                                          <p:spTgt spid="47110">
                                            <p:txEl>
                                              <p:charRg st="635" end="780"/>
                                            </p:txEl>
                                          </p:spTgt>
                                        </p:tgtEl>
                                      </p:cBhvr>
                                      <p:to x="100000" y="80000"/>
                                    </p:animScale>
                                    <p:animScale>
                                      <p:cBhvr>
                                        <p:cTn id="80" dur="166" decel="50000">
                                          <p:stCondLst>
                                            <p:cond delay="1338"/>
                                          </p:stCondLst>
                                        </p:cTn>
                                        <p:tgtEl>
                                          <p:spTgt spid="47110">
                                            <p:txEl>
                                              <p:charRg st="635" end="780"/>
                                            </p:txEl>
                                          </p:spTgt>
                                        </p:tgtEl>
                                      </p:cBhvr>
                                      <p:to x="100000" y="100000"/>
                                    </p:animScale>
                                    <p:animScale>
                                      <p:cBhvr>
                                        <p:cTn id="81" dur="26">
                                          <p:stCondLst>
                                            <p:cond delay="1642"/>
                                          </p:stCondLst>
                                        </p:cTn>
                                        <p:tgtEl>
                                          <p:spTgt spid="47110">
                                            <p:txEl>
                                              <p:charRg st="635" end="780"/>
                                            </p:txEl>
                                          </p:spTgt>
                                        </p:tgtEl>
                                      </p:cBhvr>
                                      <p:to x="100000" y="90000"/>
                                    </p:animScale>
                                    <p:animScale>
                                      <p:cBhvr>
                                        <p:cTn id="82" dur="166" decel="50000">
                                          <p:stCondLst>
                                            <p:cond delay="1668"/>
                                          </p:stCondLst>
                                        </p:cTn>
                                        <p:tgtEl>
                                          <p:spTgt spid="47110">
                                            <p:txEl>
                                              <p:charRg st="635" end="780"/>
                                            </p:txEl>
                                          </p:spTgt>
                                        </p:tgtEl>
                                      </p:cBhvr>
                                      <p:to x="100000" y="100000"/>
                                    </p:animScale>
                                    <p:animScale>
                                      <p:cBhvr>
                                        <p:cTn id="83" dur="26">
                                          <p:stCondLst>
                                            <p:cond delay="1808"/>
                                          </p:stCondLst>
                                        </p:cTn>
                                        <p:tgtEl>
                                          <p:spTgt spid="47110">
                                            <p:txEl>
                                              <p:charRg st="635" end="780"/>
                                            </p:txEl>
                                          </p:spTgt>
                                        </p:tgtEl>
                                      </p:cBhvr>
                                      <p:to x="100000" y="95000"/>
                                    </p:animScale>
                                    <p:animScale>
                                      <p:cBhvr>
                                        <p:cTn id="84" dur="166" decel="50000">
                                          <p:stCondLst>
                                            <p:cond delay="1834"/>
                                          </p:stCondLst>
                                        </p:cTn>
                                        <p:tgtEl>
                                          <p:spTgt spid="47110">
                                            <p:txEl>
                                              <p:charRg st="635" end="78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FF2A5B69-4E30-4940-A2DB-2808E3E51FF7}" type="slidenum">
              <a:rPr lang="en-US" sz="1500">
                <a:latin typeface="Arial" panose="020B0604020202020204" pitchFamily="34" charset="0"/>
                <a:cs typeface="Arial" panose="020B0604020202020204" pitchFamily="34" charset="0"/>
              </a:rPr>
              <a:pPr eaLnBrk="1" hangingPunct="1">
                <a:defRPr/>
              </a:pPr>
              <a:t>11</a:t>
            </a:fld>
            <a:endParaRPr lang="en-US" sz="1500">
              <a:latin typeface="Arial" panose="020B0604020202020204" pitchFamily="34" charset="0"/>
              <a:cs typeface="Arial" panose="020B0604020202020204" pitchFamily="34" charset="0"/>
            </a:endParaRPr>
          </a:p>
        </p:txBody>
      </p:sp>
      <p:sp>
        <p:nvSpPr>
          <p:cNvPr id="207874" name="Rectangle 2"/>
          <p:cNvSpPr>
            <a:spLocks noGrp="1" noChangeArrowheads="1"/>
          </p:cNvSpPr>
          <p:nvPr>
            <p:ph type="title"/>
          </p:nvPr>
        </p:nvSpPr>
        <p:spPr>
          <a:xfrm>
            <a:off x="697369" y="404719"/>
            <a:ext cx="7170665" cy="1147496"/>
          </a:xfrm>
        </p:spPr>
        <p:txBody>
          <a:bodyPr>
            <a:normAutofit fontScale="90000"/>
          </a:bodyPr>
          <a:lstStyle/>
          <a:p>
            <a:pPr algn="r" rtl="1" eaLnBrk="1" hangingPunct="1">
              <a:defRPr/>
            </a:pPr>
            <a:r>
              <a:rPr lang="ar-SA" altLang="en-US" sz="3999" b="1">
                <a:cs typeface="Zar" pitchFamily="2" charset="-78"/>
              </a:rPr>
              <a:t>   زانو</a:t>
            </a:r>
            <a:br>
              <a:rPr lang="ar-SA" altLang="en-US" sz="3999" b="1">
                <a:cs typeface="Zar" pitchFamily="2" charset="-78"/>
              </a:rPr>
            </a:br>
            <a:endParaRPr lang="en-US" sz="3999" b="1">
              <a:cs typeface="Zar" pitchFamily="2" charset="-78"/>
            </a:endParaRPr>
          </a:p>
        </p:txBody>
      </p:sp>
      <p:sp>
        <p:nvSpPr>
          <p:cNvPr id="207875" name="Rectangle 3"/>
          <p:cNvSpPr>
            <a:spLocks noGrp="1" noChangeArrowheads="1"/>
          </p:cNvSpPr>
          <p:nvPr>
            <p:ph type="body" idx="1"/>
          </p:nvPr>
        </p:nvSpPr>
        <p:spPr/>
        <p:txBody>
          <a:bodyPr/>
          <a:lstStyle/>
          <a:p>
            <a:pPr algn="r" rtl="1" eaLnBrk="1" hangingPunct="1">
              <a:defRPr/>
            </a:pPr>
            <a:r>
              <a:rPr lang="ar-SA" altLang="en-US" sz="2400" b="1">
                <a:cs typeface="Zar" pitchFamily="2" charset="-78"/>
              </a:rPr>
              <a:t>هدف كلي:</a:t>
            </a:r>
            <a:endParaRPr lang="en-US" altLang="en-US" sz="2400" b="1">
              <a:cs typeface="Zar" pitchFamily="2" charset="-78"/>
            </a:endParaRPr>
          </a:p>
          <a:p>
            <a:pPr algn="r" rtl="1" eaLnBrk="1" hangingPunct="1">
              <a:buFontTx/>
              <a:buNone/>
              <a:defRPr/>
            </a:pPr>
            <a:r>
              <a:rPr lang="en-US" altLang="en-US" sz="2400" b="1">
                <a:cs typeface="Zar" pitchFamily="2" charset="-78"/>
              </a:rPr>
              <a:t>   </a:t>
            </a:r>
          </a:p>
          <a:p>
            <a:pPr algn="r" rtl="1" eaLnBrk="1" hangingPunct="1">
              <a:buFontTx/>
              <a:buNone/>
              <a:defRPr/>
            </a:pPr>
            <a:r>
              <a:rPr lang="ar-SA" altLang="en-US" sz="2400" b="1">
                <a:cs typeface="Zar" pitchFamily="2" charset="-78"/>
              </a:rPr>
              <a:t> </a:t>
            </a:r>
            <a:r>
              <a:rPr lang="ar-SA" altLang="en-US" sz="2400">
                <a:cs typeface="Zar" pitchFamily="2" charset="-78"/>
              </a:rPr>
              <a:t>آشنايي با حركات زانو و عضلات عمل</a:t>
            </a:r>
            <a:r>
              <a:rPr lang="en-US" sz="2400">
                <a:cs typeface="Zar" pitchFamily="2" charset="-78"/>
              </a:rPr>
              <a:t>‎</a:t>
            </a:r>
            <a:r>
              <a:rPr lang="ar-SA" altLang="en-US" sz="2400">
                <a:cs typeface="Zar" pitchFamily="2" charset="-78"/>
              </a:rPr>
              <a:t>كننده در انجام حركات زانو</a:t>
            </a:r>
            <a:endParaRPr lang="ar-SA" altLang="en-US" sz="2400" b="1">
              <a:cs typeface="Zar" pitchFamily="2" charset="-78"/>
            </a:endParaRPr>
          </a:p>
          <a:p>
            <a:pPr algn="r" rtl="1" eaLnBrk="1" hangingPunct="1">
              <a:buFontTx/>
              <a:buNone/>
              <a:defRPr/>
            </a:pPr>
            <a:endParaRPr lang="en-US" sz="2400">
              <a:cs typeface="Zar" pitchFamily="2" charset="-78"/>
            </a:endParaRPr>
          </a:p>
        </p:txBody>
      </p:sp>
      <p:sp>
        <p:nvSpPr>
          <p:cNvPr id="207876" name="Rectangle 4"/>
          <p:cNvSpPr>
            <a:spLocks noChangeArrowheads="1"/>
          </p:cNvSpPr>
          <p:nvPr/>
        </p:nvSpPr>
        <p:spPr bwMode="auto">
          <a:xfrm>
            <a:off x="1489348" y="4148764"/>
            <a:ext cx="8816521" cy="886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6419" tIns="73210" rIns="146419" bIns="73210">
            <a:spAutoFit/>
          </a:bodyPr>
          <a:lstStyle>
            <a:lvl1pPr defTabSz="1465263">
              <a:spcBef>
                <a:spcPct val="20000"/>
              </a:spcBef>
              <a:buClr>
                <a:schemeClr val="hlink"/>
              </a:buClr>
              <a:buSzPct val="120000"/>
              <a:buChar char="•"/>
              <a:defRPr sz="3300">
                <a:solidFill>
                  <a:schemeClr val="tx1"/>
                </a:solidFill>
                <a:latin typeface="Tahoma" panose="020B0604030504040204" pitchFamily="34" charset="0"/>
                <a:cs typeface="Arial" panose="020B0604020202020204" pitchFamily="34" charset="0"/>
              </a:defRPr>
            </a:lvl1pPr>
            <a:lvl2pPr marL="742950" indent="-285750" defTabSz="1465263">
              <a:spcBef>
                <a:spcPct val="20000"/>
              </a:spcBef>
              <a:buFont typeface="Tahoma" panose="020B0604030504040204" pitchFamily="34" charset="0"/>
              <a:buChar char="–"/>
              <a:defRPr sz="2900">
                <a:solidFill>
                  <a:schemeClr val="tx1"/>
                </a:solidFill>
                <a:latin typeface="Tahoma" panose="020B0604030504040204" pitchFamily="34" charset="0"/>
                <a:cs typeface="Arial" panose="020B0604020202020204" pitchFamily="34" charset="0"/>
              </a:defRPr>
            </a:lvl2pPr>
            <a:lvl3pPr marL="1143000" indent="-228600" defTabSz="1465263">
              <a:spcBef>
                <a:spcPct val="20000"/>
              </a:spcBef>
              <a:buClr>
                <a:schemeClr val="hlink"/>
              </a:buClr>
              <a:buSzPct val="120000"/>
              <a:buChar char="•"/>
              <a:defRPr sz="2500">
                <a:solidFill>
                  <a:schemeClr val="tx1"/>
                </a:solidFill>
                <a:latin typeface="Tahoma" panose="020B0604030504040204" pitchFamily="34" charset="0"/>
                <a:cs typeface="Arial" panose="020B0604020202020204" pitchFamily="34" charset="0"/>
              </a:defRPr>
            </a:lvl3pPr>
            <a:lvl4pPr marL="1600200" indent="-228600" defTabSz="1465263">
              <a:spcBef>
                <a:spcPct val="20000"/>
              </a:spcBef>
              <a:buFont typeface="Tahoma" panose="020B0604030504040204" pitchFamily="34" charset="0"/>
              <a:buChar char="–"/>
              <a:defRPr sz="2100">
                <a:solidFill>
                  <a:schemeClr val="tx1"/>
                </a:solidFill>
                <a:latin typeface="Tahoma" panose="020B0604030504040204" pitchFamily="34" charset="0"/>
                <a:cs typeface="Arial" panose="020B0604020202020204" pitchFamily="34" charset="0"/>
              </a:defRPr>
            </a:lvl4pPr>
            <a:lvl5pPr marL="2057400" indent="-228600" defTabSz="1465263">
              <a:spcBef>
                <a:spcPct val="20000"/>
              </a:spcBef>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5pPr>
            <a:lvl6pPr marL="2514600" indent="-228600" defTabSz="1465263"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6pPr>
            <a:lvl7pPr marL="2971800" indent="-228600" defTabSz="1465263"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7pPr>
            <a:lvl8pPr marL="3429000" indent="-228600" defTabSz="1465263"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8pPr>
            <a:lvl9pPr marL="3886200" indent="-228600" defTabSz="1465263"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9pPr>
          </a:lstStyle>
          <a:p>
            <a:pPr algn="r" rtl="1" eaLnBrk="1" hangingPunct="1">
              <a:spcBef>
                <a:spcPct val="0"/>
              </a:spcBef>
              <a:buClrTx/>
              <a:buSzTx/>
              <a:buFontTx/>
              <a:buNone/>
            </a:pPr>
            <a:r>
              <a:rPr lang="ar-SA" altLang="en-US" sz="2400">
                <a:latin typeface="Arial" panose="020B0604020202020204" pitchFamily="34" charset="0"/>
              </a:rPr>
              <a:t>مفصل زانو حجيم</a:t>
            </a:r>
            <a:r>
              <a:rPr lang="ar-SA" altLang="en-US" sz="2400">
                <a:latin typeface="Arial" panose="020B0604020202020204" pitchFamily="34" charset="0"/>
                <a:cs typeface="Zar" pitchFamily="2" charset="-78"/>
              </a:rPr>
              <a:t> </a:t>
            </a:r>
            <a:r>
              <a:rPr lang="ar-SA" altLang="en-US" sz="2400">
                <a:latin typeface="Arial" panose="020B0604020202020204" pitchFamily="34" charset="0"/>
              </a:rPr>
              <a:t>ترين مفصل بدن است، اما از لحاظ استحكام استخواني ضعيف است و بيشتر به تاندونها و ليگمانهاي اطراف خود اتكا دارد</a:t>
            </a:r>
            <a:r>
              <a:rPr lang="en-US" altLang="en-US" sz="2400">
                <a:latin typeface="Arial" panose="020B0604020202020204" pitchFamily="34" charset="0"/>
              </a:rPr>
              <a:t>.</a:t>
            </a:r>
          </a:p>
        </p:txBody>
      </p:sp>
    </p:spTree>
    <p:extLst>
      <p:ext uri="{BB962C8B-B14F-4D97-AF65-F5344CB8AC3E}">
        <p14:creationId xmlns:p14="http://schemas.microsoft.com/office/powerpoint/2010/main" val="366667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07874"/>
                                        </p:tgtEl>
                                        <p:attrNameLst>
                                          <p:attrName>style.visibility</p:attrName>
                                        </p:attrNameLst>
                                      </p:cBhvr>
                                      <p:to>
                                        <p:strVal val="visible"/>
                                      </p:to>
                                    </p:set>
                                    <p:animEffect transition="in" filter="plus(in)">
                                      <p:cBhvr>
                                        <p:cTn id="7" dur="2000"/>
                                        <p:tgtEl>
                                          <p:spTgt spid="2078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207875">
                                            <p:txEl>
                                              <p:pRg st="0" end="0"/>
                                            </p:txEl>
                                          </p:spTgt>
                                        </p:tgtEl>
                                        <p:attrNameLst>
                                          <p:attrName>style.visibility</p:attrName>
                                        </p:attrNameLst>
                                      </p:cBhvr>
                                      <p:to>
                                        <p:strVal val="visible"/>
                                      </p:to>
                                    </p:set>
                                    <p:anim calcmode="lin" valueType="num">
                                      <p:cBhvr>
                                        <p:cTn id="12" dur="2000" fill="hold"/>
                                        <p:tgtEl>
                                          <p:spTgt spid="207875">
                                            <p:txEl>
                                              <p:pRg st="0" end="0"/>
                                            </p:txEl>
                                          </p:spTgt>
                                        </p:tgtEl>
                                        <p:attrNameLst>
                                          <p:attrName>ppt_w</p:attrName>
                                        </p:attrNameLst>
                                      </p:cBhvr>
                                      <p:tavLst>
                                        <p:tav tm="0">
                                          <p:val>
                                            <p:fltVal val="0"/>
                                          </p:val>
                                        </p:tav>
                                        <p:tav tm="100000">
                                          <p:val>
                                            <p:strVal val="#ppt_w"/>
                                          </p:val>
                                        </p:tav>
                                      </p:tavLst>
                                    </p:anim>
                                    <p:anim calcmode="lin" valueType="num">
                                      <p:cBhvr>
                                        <p:cTn id="13" dur="2000" fill="hold"/>
                                        <p:tgtEl>
                                          <p:spTgt spid="207875">
                                            <p:txEl>
                                              <p:pRg st="0" end="0"/>
                                            </p:txEl>
                                          </p:spTgt>
                                        </p:tgtEl>
                                        <p:attrNameLst>
                                          <p:attrName>ppt_h</p:attrName>
                                        </p:attrNameLst>
                                      </p:cBhvr>
                                      <p:tavLst>
                                        <p:tav tm="0">
                                          <p:val>
                                            <p:fltVal val="0"/>
                                          </p:val>
                                        </p:tav>
                                        <p:tav tm="100000">
                                          <p:val>
                                            <p:strVal val="#ppt_h"/>
                                          </p:val>
                                        </p:tav>
                                      </p:tavLst>
                                    </p:anim>
                                    <p:anim calcmode="lin" valueType="num">
                                      <p:cBhvr>
                                        <p:cTn id="14" dur="2000" fill="hold"/>
                                        <p:tgtEl>
                                          <p:spTgt spid="20787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5" dur="2000" fill="hold"/>
                                        <p:tgtEl>
                                          <p:spTgt spid="20787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5" presetClass="entr" presetSubtype="0" fill="hold" grpId="0" nodeType="clickEffect">
                                  <p:stCondLst>
                                    <p:cond delay="0"/>
                                  </p:stCondLst>
                                  <p:childTnLst>
                                    <p:set>
                                      <p:cBhvr>
                                        <p:cTn id="19" dur="1" fill="hold">
                                          <p:stCondLst>
                                            <p:cond delay="0"/>
                                          </p:stCondLst>
                                        </p:cTn>
                                        <p:tgtEl>
                                          <p:spTgt spid="207875">
                                            <p:txEl>
                                              <p:pRg st="1" end="1"/>
                                            </p:txEl>
                                          </p:spTgt>
                                        </p:tgtEl>
                                        <p:attrNameLst>
                                          <p:attrName>style.visibility</p:attrName>
                                        </p:attrNameLst>
                                      </p:cBhvr>
                                      <p:to>
                                        <p:strVal val="visible"/>
                                      </p:to>
                                    </p:set>
                                    <p:anim calcmode="lin" valueType="num">
                                      <p:cBhvr>
                                        <p:cTn id="20" dur="2000" fill="hold"/>
                                        <p:tgtEl>
                                          <p:spTgt spid="207875">
                                            <p:txEl>
                                              <p:pRg st="1" end="1"/>
                                            </p:txEl>
                                          </p:spTgt>
                                        </p:tgtEl>
                                        <p:attrNameLst>
                                          <p:attrName>ppt_w</p:attrName>
                                        </p:attrNameLst>
                                      </p:cBhvr>
                                      <p:tavLst>
                                        <p:tav tm="0">
                                          <p:val>
                                            <p:fltVal val="0"/>
                                          </p:val>
                                        </p:tav>
                                        <p:tav tm="100000">
                                          <p:val>
                                            <p:strVal val="#ppt_w"/>
                                          </p:val>
                                        </p:tav>
                                      </p:tavLst>
                                    </p:anim>
                                    <p:anim calcmode="lin" valueType="num">
                                      <p:cBhvr>
                                        <p:cTn id="21" dur="2000" fill="hold"/>
                                        <p:tgtEl>
                                          <p:spTgt spid="207875">
                                            <p:txEl>
                                              <p:pRg st="1" end="1"/>
                                            </p:txEl>
                                          </p:spTgt>
                                        </p:tgtEl>
                                        <p:attrNameLst>
                                          <p:attrName>ppt_h</p:attrName>
                                        </p:attrNameLst>
                                      </p:cBhvr>
                                      <p:tavLst>
                                        <p:tav tm="0">
                                          <p:val>
                                            <p:fltVal val="0"/>
                                          </p:val>
                                        </p:tav>
                                        <p:tav tm="100000">
                                          <p:val>
                                            <p:strVal val="#ppt_h"/>
                                          </p:val>
                                        </p:tav>
                                      </p:tavLst>
                                    </p:anim>
                                    <p:anim calcmode="lin" valueType="num">
                                      <p:cBhvr>
                                        <p:cTn id="22" dur="2000" fill="hold"/>
                                        <p:tgtEl>
                                          <p:spTgt spid="20787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3" dur="2000" fill="hold"/>
                                        <p:tgtEl>
                                          <p:spTgt spid="20787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5" presetClass="entr" presetSubtype="0" fill="hold" grpId="0" nodeType="clickEffect">
                                  <p:stCondLst>
                                    <p:cond delay="0"/>
                                  </p:stCondLst>
                                  <p:childTnLst>
                                    <p:set>
                                      <p:cBhvr>
                                        <p:cTn id="27" dur="1" fill="hold">
                                          <p:stCondLst>
                                            <p:cond delay="0"/>
                                          </p:stCondLst>
                                        </p:cTn>
                                        <p:tgtEl>
                                          <p:spTgt spid="207875">
                                            <p:txEl>
                                              <p:pRg st="2" end="2"/>
                                            </p:txEl>
                                          </p:spTgt>
                                        </p:tgtEl>
                                        <p:attrNameLst>
                                          <p:attrName>style.visibility</p:attrName>
                                        </p:attrNameLst>
                                      </p:cBhvr>
                                      <p:to>
                                        <p:strVal val="visible"/>
                                      </p:to>
                                    </p:set>
                                    <p:anim calcmode="lin" valueType="num">
                                      <p:cBhvr>
                                        <p:cTn id="28" dur="2000" fill="hold"/>
                                        <p:tgtEl>
                                          <p:spTgt spid="207875">
                                            <p:txEl>
                                              <p:pRg st="2" end="2"/>
                                            </p:txEl>
                                          </p:spTgt>
                                        </p:tgtEl>
                                        <p:attrNameLst>
                                          <p:attrName>ppt_w</p:attrName>
                                        </p:attrNameLst>
                                      </p:cBhvr>
                                      <p:tavLst>
                                        <p:tav tm="0">
                                          <p:val>
                                            <p:fltVal val="0"/>
                                          </p:val>
                                        </p:tav>
                                        <p:tav tm="100000">
                                          <p:val>
                                            <p:strVal val="#ppt_w"/>
                                          </p:val>
                                        </p:tav>
                                      </p:tavLst>
                                    </p:anim>
                                    <p:anim calcmode="lin" valueType="num">
                                      <p:cBhvr>
                                        <p:cTn id="29" dur="2000" fill="hold"/>
                                        <p:tgtEl>
                                          <p:spTgt spid="207875">
                                            <p:txEl>
                                              <p:pRg st="2" end="2"/>
                                            </p:txEl>
                                          </p:spTgt>
                                        </p:tgtEl>
                                        <p:attrNameLst>
                                          <p:attrName>ppt_h</p:attrName>
                                        </p:attrNameLst>
                                      </p:cBhvr>
                                      <p:tavLst>
                                        <p:tav tm="0">
                                          <p:val>
                                            <p:fltVal val="0"/>
                                          </p:val>
                                        </p:tav>
                                        <p:tav tm="100000">
                                          <p:val>
                                            <p:strVal val="#ppt_h"/>
                                          </p:val>
                                        </p:tav>
                                      </p:tavLst>
                                    </p:anim>
                                    <p:anim calcmode="lin" valueType="num">
                                      <p:cBhvr>
                                        <p:cTn id="30" dur="2000" fill="hold"/>
                                        <p:tgtEl>
                                          <p:spTgt spid="20787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1" dur="2000" fill="hold"/>
                                        <p:tgtEl>
                                          <p:spTgt spid="20787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1" presetClass="entr" presetSubtype="4" fill="hold" grpId="0" nodeType="clickEffect">
                                  <p:stCondLst>
                                    <p:cond delay="0"/>
                                  </p:stCondLst>
                                  <p:childTnLst>
                                    <p:set>
                                      <p:cBhvr>
                                        <p:cTn id="35" dur="1" fill="hold">
                                          <p:stCondLst>
                                            <p:cond delay="0"/>
                                          </p:stCondLst>
                                        </p:cTn>
                                        <p:tgtEl>
                                          <p:spTgt spid="207876"/>
                                        </p:tgtEl>
                                        <p:attrNameLst>
                                          <p:attrName>style.visibility</p:attrName>
                                        </p:attrNameLst>
                                      </p:cBhvr>
                                      <p:to>
                                        <p:strVal val="visible"/>
                                      </p:to>
                                    </p:set>
                                    <p:animEffect transition="in" filter="wheel(4)">
                                      <p:cBhvr>
                                        <p:cTn id="36" dur="2000"/>
                                        <p:tgtEl>
                                          <p:spTgt spid="207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4" grpId="0"/>
      <p:bldP spid="207875" grpId="0" build="p"/>
      <p:bldP spid="20787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7B1D64A2-6662-4E43-AFCD-71C988EC784D}" type="slidenum">
              <a:rPr lang="en-US" sz="1500">
                <a:latin typeface="Arial" panose="020B0604020202020204" pitchFamily="34" charset="0"/>
                <a:cs typeface="Arial" panose="020B0604020202020204" pitchFamily="34" charset="0"/>
              </a:rPr>
              <a:pPr eaLnBrk="1" hangingPunct="1">
                <a:defRPr/>
              </a:pPr>
              <a:t>12</a:t>
            </a:fld>
            <a:endParaRPr lang="en-US" sz="1500">
              <a:latin typeface="Arial" panose="020B0604020202020204" pitchFamily="34" charset="0"/>
              <a:cs typeface="Arial" panose="020B0604020202020204" pitchFamily="34" charset="0"/>
            </a:endParaRPr>
          </a:p>
        </p:txBody>
      </p:sp>
      <p:sp>
        <p:nvSpPr>
          <p:cNvPr id="208898" name="Rectangle 2"/>
          <p:cNvSpPr>
            <a:spLocks noGrp="1" noChangeArrowheads="1"/>
          </p:cNvSpPr>
          <p:nvPr>
            <p:ph type="title"/>
          </p:nvPr>
        </p:nvSpPr>
        <p:spPr>
          <a:xfrm>
            <a:off x="1227471" y="188869"/>
            <a:ext cx="8762560" cy="1383980"/>
          </a:xfrm>
        </p:spPr>
        <p:txBody>
          <a:bodyPr/>
          <a:lstStyle/>
          <a:p>
            <a:pPr algn="r" rtl="1" eaLnBrk="1" hangingPunct="1">
              <a:defRPr/>
            </a:pPr>
            <a:r>
              <a:rPr lang="en-US" altLang="en-US" sz="4099" b="1">
                <a:cs typeface="Zar" pitchFamily="2" charset="-78"/>
              </a:rPr>
              <a:t>    </a:t>
            </a:r>
            <a:r>
              <a:rPr lang="ar-SA" altLang="en-US" sz="4099" b="1">
                <a:cs typeface="Zar" pitchFamily="2" charset="-78"/>
              </a:rPr>
              <a:t>حركات زانو</a:t>
            </a:r>
            <a:br>
              <a:rPr lang="ar-SA" altLang="en-US" sz="4099" b="1">
                <a:cs typeface="Zar" pitchFamily="2" charset="-78"/>
              </a:rPr>
            </a:br>
            <a:endParaRPr lang="en-US" altLang="en-US" sz="4099" b="1">
              <a:cs typeface="Zar" pitchFamily="2" charset="-78"/>
            </a:endParaRPr>
          </a:p>
        </p:txBody>
      </p:sp>
      <p:sp>
        <p:nvSpPr>
          <p:cNvPr id="208899" name="Rectangle 3"/>
          <p:cNvSpPr>
            <a:spLocks noGrp="1" noChangeArrowheads="1"/>
          </p:cNvSpPr>
          <p:nvPr>
            <p:ph sz="quarter" idx="2"/>
          </p:nvPr>
        </p:nvSpPr>
        <p:spPr>
          <a:xfrm>
            <a:off x="1684565" y="5713677"/>
            <a:ext cx="380912" cy="152365"/>
          </a:xfrm>
        </p:spPr>
        <p:txBody>
          <a:bodyPr>
            <a:normAutofit fontScale="25000" lnSpcReduction="20000"/>
          </a:bodyPr>
          <a:lstStyle/>
          <a:p>
            <a:pPr eaLnBrk="1" hangingPunct="1">
              <a:defRPr/>
            </a:pPr>
            <a:endParaRPr lang="en-US" sz="2500"/>
          </a:p>
        </p:txBody>
      </p:sp>
      <p:sp>
        <p:nvSpPr>
          <p:cNvPr id="208900" name="Rectangle 4"/>
          <p:cNvSpPr>
            <a:spLocks noGrp="1" noChangeArrowheads="1"/>
          </p:cNvSpPr>
          <p:nvPr>
            <p:ph type="body" sz="half" idx="4294967295"/>
          </p:nvPr>
        </p:nvSpPr>
        <p:spPr>
          <a:xfrm>
            <a:off x="4655677" y="1341128"/>
            <a:ext cx="5866042" cy="5134373"/>
          </a:xfrm>
        </p:spPr>
        <p:txBody>
          <a:bodyPr/>
          <a:lstStyle/>
          <a:p>
            <a:pPr algn="r" rtl="1" eaLnBrk="1" hangingPunct="1">
              <a:lnSpc>
                <a:spcPct val="120000"/>
              </a:lnSpc>
              <a:defRPr/>
            </a:pPr>
            <a:r>
              <a:rPr lang="ar-SA" altLang="en-US" sz="1600" b="1">
                <a:cs typeface="Zar" pitchFamily="2" charset="-78"/>
              </a:rPr>
              <a:t>1</a:t>
            </a:r>
            <a:r>
              <a:rPr lang="ar-SA" altLang="en-US" sz="2000" b="1">
                <a:cs typeface="Zar" pitchFamily="2" charset="-78"/>
              </a:rPr>
              <a:t>- خم</a:t>
            </a:r>
            <a:r>
              <a:rPr lang="en-US" sz="2000" b="1">
                <a:cs typeface="Zar" pitchFamily="2" charset="-78"/>
              </a:rPr>
              <a:t>‎</a:t>
            </a:r>
            <a:r>
              <a:rPr lang="ar-SA" altLang="en-US" sz="2000" b="1">
                <a:cs typeface="Zar" pitchFamily="2" charset="-78"/>
              </a:rPr>
              <a:t>شدن زانو</a:t>
            </a:r>
            <a:r>
              <a:rPr lang="en-US" sz="2000" b="1">
                <a:cs typeface="Zar" pitchFamily="2" charset="-78"/>
              </a:rPr>
              <a:t>)</a:t>
            </a:r>
            <a:r>
              <a:rPr lang="fa-IR" sz="2000" b="1">
                <a:cs typeface="Zar" pitchFamily="2" charset="-78"/>
              </a:rPr>
              <a:t>فلکشن)</a:t>
            </a:r>
            <a:r>
              <a:rPr lang="ar-SA" altLang="en-US" sz="2000" b="1">
                <a:cs typeface="Zar" pitchFamily="2" charset="-78"/>
              </a:rPr>
              <a:t>: حركت ساق پا به سمت عقب به صورتي كه زاويه بين ساق پا و ران كم شود</a:t>
            </a:r>
            <a:r>
              <a:rPr lang="fa-IR" sz="2000" b="1">
                <a:cs typeface="Zar" pitchFamily="2" charset="-78"/>
              </a:rPr>
              <a:t>.</a:t>
            </a:r>
          </a:p>
          <a:p>
            <a:pPr algn="r" rtl="1" eaLnBrk="1" hangingPunct="1">
              <a:lnSpc>
                <a:spcPct val="120000"/>
              </a:lnSpc>
              <a:buFontTx/>
              <a:buNone/>
              <a:defRPr/>
            </a:pPr>
            <a:endParaRPr lang="ar-SA" altLang="en-US" sz="2000" b="1">
              <a:cs typeface="Zar" pitchFamily="2" charset="-78"/>
            </a:endParaRPr>
          </a:p>
          <a:p>
            <a:pPr algn="r" rtl="1" eaLnBrk="1" hangingPunct="1">
              <a:lnSpc>
                <a:spcPct val="120000"/>
              </a:lnSpc>
              <a:defRPr/>
            </a:pPr>
            <a:r>
              <a:rPr lang="ar-SA" altLang="en-US" sz="2000" b="1">
                <a:cs typeface="Zar" pitchFamily="2" charset="-78"/>
              </a:rPr>
              <a:t>2- باز شدن زانو</a:t>
            </a:r>
            <a:r>
              <a:rPr lang="fa-IR" sz="2000" b="1">
                <a:cs typeface="Zar" pitchFamily="2" charset="-78"/>
              </a:rPr>
              <a:t>(اکستنشن)</a:t>
            </a:r>
            <a:r>
              <a:rPr lang="ar-SA" altLang="en-US" sz="2000" b="1">
                <a:cs typeface="Zar" pitchFamily="2" charset="-78"/>
              </a:rPr>
              <a:t>: برگشت از حالت خم</a:t>
            </a:r>
            <a:r>
              <a:rPr lang="en-US" sz="2000" b="1">
                <a:cs typeface="Zar" pitchFamily="2" charset="-78"/>
              </a:rPr>
              <a:t>‎</a:t>
            </a:r>
            <a:r>
              <a:rPr lang="ar-SA" altLang="en-US" sz="2000" b="1">
                <a:cs typeface="Zar" pitchFamily="2" charset="-78"/>
              </a:rPr>
              <a:t>شدن تا رسيدن به وضعيت مطالعه </a:t>
            </a:r>
            <a:r>
              <a:rPr lang="fa-IR" sz="2000" b="1">
                <a:cs typeface="Zar" pitchFamily="2" charset="-78"/>
              </a:rPr>
              <a:t>.</a:t>
            </a:r>
            <a:r>
              <a:rPr lang="ar-SA" altLang="en-US" sz="2000" b="1">
                <a:cs typeface="Zar" pitchFamily="2" charset="-78"/>
              </a:rPr>
              <a:t> </a:t>
            </a:r>
            <a:endParaRPr lang="fa-IR" sz="2000" b="1">
              <a:cs typeface="Zar" pitchFamily="2" charset="-78"/>
            </a:endParaRPr>
          </a:p>
          <a:p>
            <a:pPr algn="r" rtl="1" eaLnBrk="1" hangingPunct="1">
              <a:lnSpc>
                <a:spcPct val="120000"/>
              </a:lnSpc>
              <a:buFontTx/>
              <a:buNone/>
              <a:defRPr/>
            </a:pPr>
            <a:endParaRPr lang="fa-IR" sz="2000" b="1">
              <a:cs typeface="Zar" pitchFamily="2" charset="-78"/>
            </a:endParaRPr>
          </a:p>
          <a:p>
            <a:pPr algn="r" rtl="1" eaLnBrk="1" hangingPunct="1">
              <a:lnSpc>
                <a:spcPct val="120000"/>
              </a:lnSpc>
              <a:defRPr/>
            </a:pPr>
            <a:r>
              <a:rPr lang="ar-SA" altLang="en-US" sz="2000" b="1">
                <a:cs typeface="Zar" pitchFamily="2" charset="-78"/>
              </a:rPr>
              <a:t>3- حركات چرخشي زانو ( چرخش داخلي و خارجي): حركات چرخشي زماني در مفصل زانو رخ مي‌دهد كه زانو در حالت </a:t>
            </a:r>
            <a:r>
              <a:rPr lang="fa-IR" sz="2000" b="1">
                <a:cs typeface="Zar" pitchFamily="2" charset="-78"/>
              </a:rPr>
              <a:t>فلکشن</a:t>
            </a:r>
            <a:r>
              <a:rPr lang="ar-SA" altLang="en-US" sz="2000" b="1">
                <a:cs typeface="Zar" pitchFamily="2" charset="-78"/>
              </a:rPr>
              <a:t> باشد. چنانچه سطح قدامي ساق پا به سمت داخل بچرخد</a:t>
            </a:r>
            <a:r>
              <a:rPr lang="fa-IR" sz="2000" b="1">
                <a:cs typeface="Zar" pitchFamily="2" charset="-78"/>
              </a:rPr>
              <a:t>،</a:t>
            </a:r>
            <a:r>
              <a:rPr lang="ar-SA" altLang="en-US" sz="2000" b="1">
                <a:cs typeface="Zar" pitchFamily="2" charset="-78"/>
              </a:rPr>
              <a:t> چرخش داخلي زانو و زماني كه به سمت خارج بچرخد چرخش خارجي انجام شده است.</a:t>
            </a:r>
          </a:p>
          <a:p>
            <a:pPr algn="r" rtl="1" eaLnBrk="1" hangingPunct="1">
              <a:lnSpc>
                <a:spcPct val="120000"/>
              </a:lnSpc>
              <a:defRPr/>
            </a:pPr>
            <a:endParaRPr lang="en-US" altLang="en-US" sz="2000" b="1">
              <a:cs typeface="Zar" pitchFamily="2" charset="-78"/>
            </a:endParaRPr>
          </a:p>
        </p:txBody>
      </p:sp>
      <p:pic>
        <p:nvPicPr>
          <p:cNvPr id="31750" name="Picture 5" descr="8"/>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532200" y="533277"/>
            <a:ext cx="3123477" cy="2320388"/>
          </a:xfrm>
          <a:noFill/>
          <a:extLst>
            <a:ext uri="{909E8E84-426E-40DD-AFC4-6F175D3DCCD1}">
              <a14:hiddenFill xmlns:a14="http://schemas.microsoft.com/office/drawing/2010/main">
                <a:solidFill>
                  <a:srgbClr val="FFFFFF"/>
                </a:solidFill>
              </a14:hiddenFill>
            </a:ext>
          </a:extLst>
        </p:spPr>
      </p:pic>
      <p:pic>
        <p:nvPicPr>
          <p:cNvPr id="31751" name="Picture 6" descr="8"/>
          <p:cNvPicPr>
            <a:picLocks noGrp="1" noChangeAspect="1" noChangeArrowheads="1"/>
          </p:cNvPicPr>
          <p:nvPr>
            <p:ph sz="half" idx="3"/>
          </p:nvPr>
        </p:nvPicPr>
        <p:blipFill>
          <a:blip r:embed="rId3">
            <a:extLst>
              <a:ext uri="{28A0092B-C50C-407E-A947-70E740481C1C}">
                <a14:useLocalDpi xmlns:a14="http://schemas.microsoft.com/office/drawing/2010/main" val="0"/>
              </a:ext>
            </a:extLst>
          </a:blip>
          <a:srcRect/>
          <a:stretch>
            <a:fillRect/>
          </a:stretch>
        </p:blipFill>
        <p:spPr>
          <a:xfrm>
            <a:off x="1684565" y="3352024"/>
            <a:ext cx="2902866" cy="2244206"/>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2122693"/>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08898"/>
                                        </p:tgtEl>
                                        <p:attrNameLst>
                                          <p:attrName>style.visibility</p:attrName>
                                        </p:attrNameLst>
                                      </p:cBhvr>
                                      <p:to>
                                        <p:strVal val="visible"/>
                                      </p:to>
                                    </p:set>
                                    <p:animEffect transition="in" filter="strips(downLeft)">
                                      <p:cBhvr>
                                        <p:cTn id="7" dur="2000"/>
                                        <p:tgtEl>
                                          <p:spTgt spid="2088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nodeType="clickEffect">
                                  <p:stCondLst>
                                    <p:cond delay="0"/>
                                  </p:stCondLst>
                                  <p:childTnLst>
                                    <p:set>
                                      <p:cBhvr>
                                        <p:cTn id="11" dur="1" fill="hold">
                                          <p:stCondLst>
                                            <p:cond delay="0"/>
                                          </p:stCondLst>
                                        </p:cTn>
                                        <p:tgtEl>
                                          <p:spTgt spid="208900">
                                            <p:txEl>
                                              <p:pRg st="0" end="0"/>
                                            </p:txEl>
                                          </p:spTgt>
                                        </p:tgtEl>
                                        <p:attrNameLst>
                                          <p:attrName>style.visibility</p:attrName>
                                        </p:attrNameLst>
                                      </p:cBhvr>
                                      <p:to>
                                        <p:strVal val="visible"/>
                                      </p:to>
                                    </p:set>
                                    <p:anim calcmode="lin" valueType="num">
                                      <p:cBhvr>
                                        <p:cTn id="12" dur="2000" fill="hold"/>
                                        <p:tgtEl>
                                          <p:spTgt spid="208900">
                                            <p:txEl>
                                              <p:pRg st="0" end="0"/>
                                            </p:txEl>
                                          </p:spTgt>
                                        </p:tgtEl>
                                        <p:attrNameLst>
                                          <p:attrName>ppt_w</p:attrName>
                                        </p:attrNameLst>
                                      </p:cBhvr>
                                      <p:tavLst>
                                        <p:tav tm="0">
                                          <p:val>
                                            <p:fltVal val="0"/>
                                          </p:val>
                                        </p:tav>
                                        <p:tav tm="100000">
                                          <p:val>
                                            <p:strVal val="#ppt_w"/>
                                          </p:val>
                                        </p:tav>
                                      </p:tavLst>
                                    </p:anim>
                                    <p:anim calcmode="lin" valueType="num">
                                      <p:cBhvr>
                                        <p:cTn id="13" dur="2000" fill="hold"/>
                                        <p:tgtEl>
                                          <p:spTgt spid="208900">
                                            <p:txEl>
                                              <p:pRg st="0" end="0"/>
                                            </p:txEl>
                                          </p:spTgt>
                                        </p:tgtEl>
                                        <p:attrNameLst>
                                          <p:attrName>ppt_h</p:attrName>
                                        </p:attrNameLst>
                                      </p:cBhvr>
                                      <p:tavLst>
                                        <p:tav tm="0">
                                          <p:val>
                                            <p:fltVal val="0"/>
                                          </p:val>
                                        </p:tav>
                                        <p:tav tm="100000">
                                          <p:val>
                                            <p:strVal val="#ppt_h"/>
                                          </p:val>
                                        </p:tav>
                                      </p:tavLst>
                                    </p:anim>
                                    <p:anim calcmode="lin" valueType="num">
                                      <p:cBhvr>
                                        <p:cTn id="14" dur="2000" fill="hold"/>
                                        <p:tgtEl>
                                          <p:spTgt spid="208900">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5" dur="2000" fill="hold"/>
                                        <p:tgtEl>
                                          <p:spTgt spid="208900">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5" presetClass="entr" presetSubtype="0" fill="hold" nodeType="clickEffect">
                                  <p:stCondLst>
                                    <p:cond delay="0"/>
                                  </p:stCondLst>
                                  <p:childTnLst>
                                    <p:set>
                                      <p:cBhvr>
                                        <p:cTn id="19" dur="1" fill="hold">
                                          <p:stCondLst>
                                            <p:cond delay="0"/>
                                          </p:stCondLst>
                                        </p:cTn>
                                        <p:tgtEl>
                                          <p:spTgt spid="208900">
                                            <p:txEl>
                                              <p:pRg st="2" end="2"/>
                                            </p:txEl>
                                          </p:spTgt>
                                        </p:tgtEl>
                                        <p:attrNameLst>
                                          <p:attrName>style.visibility</p:attrName>
                                        </p:attrNameLst>
                                      </p:cBhvr>
                                      <p:to>
                                        <p:strVal val="visible"/>
                                      </p:to>
                                    </p:set>
                                    <p:anim calcmode="lin" valueType="num">
                                      <p:cBhvr>
                                        <p:cTn id="20" dur="2000" fill="hold"/>
                                        <p:tgtEl>
                                          <p:spTgt spid="208900">
                                            <p:txEl>
                                              <p:pRg st="2" end="2"/>
                                            </p:txEl>
                                          </p:spTgt>
                                        </p:tgtEl>
                                        <p:attrNameLst>
                                          <p:attrName>ppt_w</p:attrName>
                                        </p:attrNameLst>
                                      </p:cBhvr>
                                      <p:tavLst>
                                        <p:tav tm="0">
                                          <p:val>
                                            <p:fltVal val="0"/>
                                          </p:val>
                                        </p:tav>
                                        <p:tav tm="100000">
                                          <p:val>
                                            <p:strVal val="#ppt_w"/>
                                          </p:val>
                                        </p:tav>
                                      </p:tavLst>
                                    </p:anim>
                                    <p:anim calcmode="lin" valueType="num">
                                      <p:cBhvr>
                                        <p:cTn id="21" dur="2000" fill="hold"/>
                                        <p:tgtEl>
                                          <p:spTgt spid="208900">
                                            <p:txEl>
                                              <p:pRg st="2" end="2"/>
                                            </p:txEl>
                                          </p:spTgt>
                                        </p:tgtEl>
                                        <p:attrNameLst>
                                          <p:attrName>ppt_h</p:attrName>
                                        </p:attrNameLst>
                                      </p:cBhvr>
                                      <p:tavLst>
                                        <p:tav tm="0">
                                          <p:val>
                                            <p:fltVal val="0"/>
                                          </p:val>
                                        </p:tav>
                                        <p:tav tm="100000">
                                          <p:val>
                                            <p:strVal val="#ppt_h"/>
                                          </p:val>
                                        </p:tav>
                                      </p:tavLst>
                                    </p:anim>
                                    <p:anim calcmode="lin" valueType="num">
                                      <p:cBhvr>
                                        <p:cTn id="22" dur="2000" fill="hold"/>
                                        <p:tgtEl>
                                          <p:spTgt spid="208900">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3" dur="2000" fill="hold"/>
                                        <p:tgtEl>
                                          <p:spTgt spid="208900">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5" presetClass="entr" presetSubtype="0" fill="hold" nodeType="clickEffect">
                                  <p:stCondLst>
                                    <p:cond delay="0"/>
                                  </p:stCondLst>
                                  <p:childTnLst>
                                    <p:set>
                                      <p:cBhvr>
                                        <p:cTn id="27" dur="1" fill="hold">
                                          <p:stCondLst>
                                            <p:cond delay="0"/>
                                          </p:stCondLst>
                                        </p:cTn>
                                        <p:tgtEl>
                                          <p:spTgt spid="208900">
                                            <p:txEl>
                                              <p:pRg st="4" end="4"/>
                                            </p:txEl>
                                          </p:spTgt>
                                        </p:tgtEl>
                                        <p:attrNameLst>
                                          <p:attrName>style.visibility</p:attrName>
                                        </p:attrNameLst>
                                      </p:cBhvr>
                                      <p:to>
                                        <p:strVal val="visible"/>
                                      </p:to>
                                    </p:set>
                                    <p:anim calcmode="lin" valueType="num">
                                      <p:cBhvr>
                                        <p:cTn id="28" dur="2000" fill="hold"/>
                                        <p:tgtEl>
                                          <p:spTgt spid="208900">
                                            <p:txEl>
                                              <p:pRg st="4" end="4"/>
                                            </p:txEl>
                                          </p:spTgt>
                                        </p:tgtEl>
                                        <p:attrNameLst>
                                          <p:attrName>ppt_w</p:attrName>
                                        </p:attrNameLst>
                                      </p:cBhvr>
                                      <p:tavLst>
                                        <p:tav tm="0">
                                          <p:val>
                                            <p:fltVal val="0"/>
                                          </p:val>
                                        </p:tav>
                                        <p:tav tm="100000">
                                          <p:val>
                                            <p:strVal val="#ppt_w"/>
                                          </p:val>
                                        </p:tav>
                                      </p:tavLst>
                                    </p:anim>
                                    <p:anim calcmode="lin" valueType="num">
                                      <p:cBhvr>
                                        <p:cTn id="29" dur="2000" fill="hold"/>
                                        <p:tgtEl>
                                          <p:spTgt spid="208900">
                                            <p:txEl>
                                              <p:pRg st="4" end="4"/>
                                            </p:txEl>
                                          </p:spTgt>
                                        </p:tgtEl>
                                        <p:attrNameLst>
                                          <p:attrName>ppt_h</p:attrName>
                                        </p:attrNameLst>
                                      </p:cBhvr>
                                      <p:tavLst>
                                        <p:tav tm="0">
                                          <p:val>
                                            <p:fltVal val="0"/>
                                          </p:val>
                                        </p:tav>
                                        <p:tav tm="100000">
                                          <p:val>
                                            <p:strVal val="#ppt_h"/>
                                          </p:val>
                                        </p:tav>
                                      </p:tavLst>
                                    </p:anim>
                                    <p:anim calcmode="lin" valueType="num">
                                      <p:cBhvr>
                                        <p:cTn id="30" dur="2000" fill="hold"/>
                                        <p:tgtEl>
                                          <p:spTgt spid="208900">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1" dur="2000" fill="hold"/>
                                        <p:tgtEl>
                                          <p:spTgt spid="208900">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6D3B7E9A-1C2E-498C-9E27-D8DBF47068D3}" type="slidenum">
              <a:rPr lang="en-US" sz="1500">
                <a:latin typeface="Arial" panose="020B0604020202020204" pitchFamily="34" charset="0"/>
                <a:cs typeface="Arial" panose="020B0604020202020204" pitchFamily="34" charset="0"/>
              </a:rPr>
              <a:pPr eaLnBrk="1" hangingPunct="1">
                <a:defRPr/>
              </a:pPr>
              <a:t>13</a:t>
            </a:fld>
            <a:endParaRPr lang="en-US" sz="1500">
              <a:latin typeface="Arial" panose="020B0604020202020204" pitchFamily="34" charset="0"/>
              <a:cs typeface="Arial" panose="020B0604020202020204" pitchFamily="34" charset="0"/>
            </a:endParaRPr>
          </a:p>
        </p:txBody>
      </p:sp>
      <p:sp>
        <p:nvSpPr>
          <p:cNvPr id="209922" name="Rectangle 2"/>
          <p:cNvSpPr>
            <a:spLocks noGrp="1" noChangeArrowheads="1"/>
          </p:cNvSpPr>
          <p:nvPr>
            <p:ph type="title"/>
          </p:nvPr>
        </p:nvSpPr>
        <p:spPr>
          <a:xfrm>
            <a:off x="1848041" y="0"/>
            <a:ext cx="8762559" cy="1383980"/>
          </a:xfrm>
        </p:spPr>
        <p:txBody>
          <a:bodyPr/>
          <a:lstStyle/>
          <a:p>
            <a:pPr algn="ctr" rtl="1" eaLnBrk="1" hangingPunct="1">
              <a:defRPr/>
            </a:pPr>
            <a:r>
              <a:rPr lang="en-US" sz="3999" b="1">
                <a:cs typeface="Zar" pitchFamily="2" charset="-78"/>
              </a:rPr>
              <a:t>‎ </a:t>
            </a:r>
            <a:r>
              <a:rPr lang="ar-SA" altLang="en-US" sz="3999">
                <a:cs typeface="Zar" pitchFamily="2" charset="-78"/>
              </a:rPr>
              <a:t/>
            </a:r>
            <a:br>
              <a:rPr lang="ar-SA" altLang="en-US" sz="3999">
                <a:cs typeface="Zar" pitchFamily="2" charset="-78"/>
              </a:rPr>
            </a:br>
            <a:r>
              <a:rPr lang="ar-SA" altLang="en-US" sz="3999">
                <a:cs typeface="Zar" pitchFamily="2" charset="-78"/>
              </a:rPr>
              <a:t> </a:t>
            </a:r>
            <a:r>
              <a:rPr lang="ar-SA" altLang="en-US" sz="3999" b="1">
                <a:cs typeface="Zar" pitchFamily="2" charset="-78"/>
              </a:rPr>
              <a:t>عضلات</a:t>
            </a:r>
            <a:r>
              <a:rPr lang="ar-SA" altLang="en-US" sz="3999">
                <a:cs typeface="Zar" pitchFamily="2" charset="-78"/>
              </a:rPr>
              <a:t> </a:t>
            </a:r>
            <a:r>
              <a:rPr lang="ar-SA" altLang="en-US" sz="3999" b="1">
                <a:cs typeface="Zar" pitchFamily="2" charset="-78"/>
              </a:rPr>
              <a:t>خم</a:t>
            </a:r>
            <a:r>
              <a:rPr lang="ar-SA" altLang="en-US" sz="3999">
                <a:cs typeface="Zar" pitchFamily="2" charset="-78"/>
              </a:rPr>
              <a:t> </a:t>
            </a:r>
            <a:r>
              <a:rPr lang="ar-SA" altLang="en-US" sz="3999" b="1">
                <a:cs typeface="Zar" pitchFamily="2" charset="-78"/>
              </a:rPr>
              <a:t>كنندة زانو</a:t>
            </a:r>
          </a:p>
        </p:txBody>
      </p:sp>
      <p:sp>
        <p:nvSpPr>
          <p:cNvPr id="209923" name="Rectangle 3"/>
          <p:cNvSpPr>
            <a:spLocks noGrp="1" noChangeArrowheads="1"/>
          </p:cNvSpPr>
          <p:nvPr>
            <p:ph type="body" sz="half" idx="2"/>
          </p:nvPr>
        </p:nvSpPr>
        <p:spPr>
          <a:xfrm>
            <a:off x="4884225" y="1904559"/>
            <a:ext cx="5593055" cy="4115435"/>
          </a:xfrm>
        </p:spPr>
        <p:txBody>
          <a:bodyPr/>
          <a:lstStyle/>
          <a:p>
            <a:pPr algn="r" rtl="1" eaLnBrk="1" hangingPunct="1">
              <a:lnSpc>
                <a:spcPct val="110000"/>
              </a:lnSpc>
              <a:buFontTx/>
              <a:buNone/>
              <a:defRPr/>
            </a:pPr>
            <a:r>
              <a:rPr lang="fa-IR" sz="2000" b="1">
                <a:cs typeface="Zar" pitchFamily="2" charset="-78"/>
              </a:rPr>
              <a:t>    </a:t>
            </a:r>
            <a:r>
              <a:rPr lang="ar-SA" altLang="en-US" sz="2000" b="1">
                <a:cs typeface="Zar" pitchFamily="2" charset="-78"/>
              </a:rPr>
              <a:t>در حركت خم</a:t>
            </a:r>
            <a:r>
              <a:rPr lang="en-US" sz="2000" b="1">
                <a:cs typeface="Zar" pitchFamily="2" charset="-78"/>
              </a:rPr>
              <a:t>‎</a:t>
            </a:r>
            <a:r>
              <a:rPr lang="ar-SA" altLang="en-US" sz="2000" b="1">
                <a:cs typeface="Zar" pitchFamily="2" charset="-78"/>
              </a:rPr>
              <a:t>شدن زانو عضلات </a:t>
            </a:r>
            <a:r>
              <a:rPr lang="ar-SA" altLang="en-US" sz="2000" b="1">
                <a:solidFill>
                  <a:srgbClr val="FF3300"/>
                </a:solidFill>
                <a:cs typeface="Zar" pitchFamily="2" charset="-78"/>
              </a:rPr>
              <a:t>دو قلو، كف پايي، ركبي، راست داخلي، خياطه، دو سرراني و گروه عضلات همسترينگ</a:t>
            </a:r>
            <a:r>
              <a:rPr lang="ar-SA" altLang="en-US" sz="2000" b="1">
                <a:cs typeface="Zar" pitchFamily="2" charset="-78"/>
              </a:rPr>
              <a:t> دخالت دارند.</a:t>
            </a:r>
            <a:endParaRPr lang="en-US" altLang="en-US" sz="2000" b="1">
              <a:cs typeface="Zar" pitchFamily="2" charset="-78"/>
            </a:endParaRPr>
          </a:p>
          <a:p>
            <a:pPr algn="r" rtl="1" eaLnBrk="1" hangingPunct="1">
              <a:lnSpc>
                <a:spcPct val="110000"/>
              </a:lnSpc>
              <a:buFontTx/>
              <a:buNone/>
              <a:defRPr/>
            </a:pPr>
            <a:endParaRPr lang="ar-SA" altLang="en-US" sz="2000" b="1">
              <a:cs typeface="Zar" pitchFamily="2" charset="-78"/>
            </a:endParaRPr>
          </a:p>
          <a:p>
            <a:pPr algn="r" rtl="1" eaLnBrk="1" hangingPunct="1">
              <a:lnSpc>
                <a:spcPct val="110000"/>
              </a:lnSpc>
              <a:defRPr/>
            </a:pPr>
            <a:r>
              <a:rPr lang="ar-SA" altLang="en-US" sz="2400" b="1">
                <a:solidFill>
                  <a:srgbClr val="FF3300"/>
                </a:solidFill>
                <a:cs typeface="Zar" pitchFamily="2" charset="-78"/>
              </a:rPr>
              <a:t>عضلة دوقلو</a:t>
            </a:r>
          </a:p>
          <a:p>
            <a:pPr algn="r" rtl="1" eaLnBrk="1" hangingPunct="1">
              <a:lnSpc>
                <a:spcPct val="110000"/>
              </a:lnSpc>
              <a:buFontTx/>
              <a:buNone/>
              <a:defRPr/>
            </a:pPr>
            <a:r>
              <a:rPr lang="fa-IR" sz="2000" b="1">
                <a:cs typeface="Zar" pitchFamily="2" charset="-78"/>
              </a:rPr>
              <a:t>   </a:t>
            </a:r>
            <a:r>
              <a:rPr lang="ar-SA" altLang="en-US" sz="2000" b="1">
                <a:cs typeface="Zar" pitchFamily="2" charset="-78"/>
              </a:rPr>
              <a:t>در پشت ساق پا قرار دارد </a:t>
            </a:r>
            <a:r>
              <a:rPr lang="fa-IR" sz="2000" b="1">
                <a:cs typeface="Zar" pitchFamily="2" charset="-78"/>
              </a:rPr>
              <a:t>.</a:t>
            </a:r>
          </a:p>
          <a:p>
            <a:pPr algn="r" rtl="1" eaLnBrk="1" hangingPunct="1">
              <a:lnSpc>
                <a:spcPct val="110000"/>
              </a:lnSpc>
              <a:buFontTx/>
              <a:buNone/>
              <a:defRPr/>
            </a:pPr>
            <a:r>
              <a:rPr lang="fa-IR" sz="2000" b="1">
                <a:cs typeface="Zar" pitchFamily="2" charset="-78"/>
              </a:rPr>
              <a:t>   </a:t>
            </a:r>
            <a:r>
              <a:rPr lang="ar-SA" altLang="en-US" sz="2000" b="1">
                <a:cs typeface="Zar" pitchFamily="2" charset="-78"/>
              </a:rPr>
              <a:t>سرثابت </a:t>
            </a:r>
            <a:r>
              <a:rPr lang="fa-IR" sz="2000" b="1">
                <a:cs typeface="Zar" pitchFamily="2" charset="-78"/>
              </a:rPr>
              <a:t>:</a:t>
            </a:r>
            <a:r>
              <a:rPr lang="ar-SA" altLang="en-US" sz="2000" b="1">
                <a:cs typeface="Zar" pitchFamily="2" charset="-78"/>
              </a:rPr>
              <a:t> سطح خلفي كنديل‌هاي مياني و داخلي ران </a:t>
            </a:r>
          </a:p>
          <a:p>
            <a:pPr algn="r" rtl="1" eaLnBrk="1" hangingPunct="1">
              <a:lnSpc>
                <a:spcPct val="110000"/>
              </a:lnSpc>
              <a:buFontTx/>
              <a:buNone/>
              <a:defRPr/>
            </a:pPr>
            <a:r>
              <a:rPr lang="fa-IR" sz="2000" b="1">
                <a:cs typeface="Zar" pitchFamily="2" charset="-78"/>
              </a:rPr>
              <a:t>   </a:t>
            </a:r>
            <a:r>
              <a:rPr lang="ar-SA" altLang="en-US" sz="2000" b="1">
                <a:cs typeface="Zar" pitchFamily="2" charset="-78"/>
              </a:rPr>
              <a:t>سرمتحرك </a:t>
            </a:r>
            <a:r>
              <a:rPr lang="fa-IR" sz="2000" b="1">
                <a:cs typeface="Zar" pitchFamily="2" charset="-78"/>
              </a:rPr>
              <a:t>:</a:t>
            </a:r>
            <a:r>
              <a:rPr lang="ar-SA" altLang="en-US" sz="2000" b="1">
                <a:cs typeface="Zar" pitchFamily="2" charset="-78"/>
              </a:rPr>
              <a:t>سطح خلفي استخوان پاشنه </a:t>
            </a:r>
            <a:endParaRPr lang="fa-IR" sz="2000" b="1">
              <a:cs typeface="Zar" pitchFamily="2" charset="-78"/>
            </a:endParaRPr>
          </a:p>
          <a:p>
            <a:pPr algn="r" rtl="1" eaLnBrk="1" hangingPunct="1">
              <a:lnSpc>
                <a:spcPct val="110000"/>
              </a:lnSpc>
              <a:buFontTx/>
              <a:buNone/>
              <a:defRPr/>
            </a:pPr>
            <a:r>
              <a:rPr lang="fa-IR" sz="2000" b="1">
                <a:cs typeface="Zar" pitchFamily="2" charset="-78"/>
              </a:rPr>
              <a:t>  عملکرد:</a:t>
            </a:r>
            <a:r>
              <a:rPr lang="ar-SA" altLang="en-US" sz="2000" b="1">
                <a:cs typeface="Zar" pitchFamily="2" charset="-78"/>
              </a:rPr>
              <a:t>روي دو مفصل مچ پا و زانو</a:t>
            </a:r>
            <a:r>
              <a:rPr lang="fa-IR" sz="2000" b="1">
                <a:cs typeface="Zar" pitchFamily="2" charset="-78"/>
              </a:rPr>
              <a:t>عمل می کند.</a:t>
            </a:r>
            <a:r>
              <a:rPr lang="ar-SA" altLang="en-US" sz="2000" b="1">
                <a:cs typeface="Zar" pitchFamily="2" charset="-78"/>
              </a:rPr>
              <a:t> علاوه بر خم</a:t>
            </a:r>
            <a:r>
              <a:rPr lang="en-US" sz="2000" b="1">
                <a:cs typeface="Zar" pitchFamily="2" charset="-78"/>
              </a:rPr>
              <a:t>‎</a:t>
            </a:r>
            <a:r>
              <a:rPr lang="ar-SA" altLang="en-US" sz="2000" b="1">
                <a:cs typeface="Zar" pitchFamily="2" charset="-78"/>
              </a:rPr>
              <a:t>شدن زانو، در حركات پلانتارفلكشن پا نيز نقش دارد.</a:t>
            </a:r>
          </a:p>
          <a:p>
            <a:pPr algn="r" rtl="1" eaLnBrk="1" hangingPunct="1">
              <a:lnSpc>
                <a:spcPct val="110000"/>
              </a:lnSpc>
              <a:defRPr/>
            </a:pPr>
            <a:endParaRPr lang="ar-SA" altLang="en-US" sz="2000" b="1">
              <a:cs typeface="Zar" pitchFamily="2" charset="-78"/>
            </a:endParaRPr>
          </a:p>
          <a:p>
            <a:pPr algn="r" rtl="1" eaLnBrk="1" hangingPunct="1">
              <a:lnSpc>
                <a:spcPct val="110000"/>
              </a:lnSpc>
              <a:defRPr/>
            </a:pPr>
            <a:endParaRPr lang="en-US" altLang="en-US" sz="2000" b="1">
              <a:cs typeface="Zar" pitchFamily="2" charset="-78"/>
            </a:endParaRPr>
          </a:p>
        </p:txBody>
      </p:sp>
      <p:grpSp>
        <p:nvGrpSpPr>
          <p:cNvPr id="32773" name="Group 4"/>
          <p:cNvGrpSpPr>
            <a:grpSpLocks/>
          </p:cNvGrpSpPr>
          <p:nvPr/>
        </p:nvGrpSpPr>
        <p:grpSpPr bwMode="auto">
          <a:xfrm>
            <a:off x="2065477" y="1599830"/>
            <a:ext cx="2864775" cy="4115435"/>
            <a:chOff x="240" y="1200"/>
            <a:chExt cx="1805" cy="2593"/>
          </a:xfrm>
        </p:grpSpPr>
        <p:pic>
          <p:nvPicPr>
            <p:cNvPr id="3277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 y="1200"/>
              <a:ext cx="1709" cy="259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32775" name="AutoShape 6"/>
            <p:cNvSpPr>
              <a:spLocks noChangeArrowheads="1"/>
            </p:cNvSpPr>
            <p:nvPr/>
          </p:nvSpPr>
          <p:spPr bwMode="auto">
            <a:xfrm>
              <a:off x="240" y="1824"/>
              <a:ext cx="288" cy="192"/>
            </a:xfrm>
            <a:prstGeom prst="rightArrow">
              <a:avLst>
                <a:gd name="adj1" fmla="val 50000"/>
                <a:gd name="adj2" fmla="val 37500"/>
              </a:avLst>
            </a:prstGeom>
            <a:solidFill>
              <a:schemeClr val="accent1"/>
            </a:solidFill>
            <a:ln w="9525">
              <a:solidFill>
                <a:srgbClr val="FF0000"/>
              </a:solidFill>
              <a:miter lim="800000"/>
              <a:headEnd/>
              <a:tailEnd/>
            </a:ln>
          </p:spPr>
          <p:txBody>
            <a:bodyPr wrap="none" anchor="ctr"/>
            <a:lstStyle>
              <a:lvl1pPr>
                <a:spcBef>
                  <a:spcPct val="20000"/>
                </a:spcBef>
                <a:buClr>
                  <a:schemeClr val="hlink"/>
                </a:buClr>
                <a:buSzPct val="120000"/>
                <a:buChar char="•"/>
                <a:defRPr sz="3300">
                  <a:solidFill>
                    <a:schemeClr val="tx1"/>
                  </a:solidFill>
                  <a:latin typeface="Tahoma" panose="020B0604030504040204" pitchFamily="34" charset="0"/>
                  <a:cs typeface="Arial" panose="020B0604020202020204" pitchFamily="34" charset="0"/>
                </a:defRPr>
              </a:lvl1pPr>
              <a:lvl2pPr marL="742950" indent="-285750">
                <a:spcBef>
                  <a:spcPct val="20000"/>
                </a:spcBef>
                <a:buFont typeface="Tahoma" panose="020B0604030504040204" pitchFamily="34" charset="0"/>
                <a:buChar char="–"/>
                <a:defRPr sz="29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hlink"/>
                </a:buClr>
                <a:buSzPct val="120000"/>
                <a:buChar char="•"/>
                <a:defRPr sz="2500">
                  <a:solidFill>
                    <a:schemeClr val="tx1"/>
                  </a:solidFill>
                  <a:latin typeface="Tahoma" panose="020B0604030504040204" pitchFamily="34" charset="0"/>
                  <a:cs typeface="Arial" panose="020B0604020202020204" pitchFamily="34" charset="0"/>
                </a:defRPr>
              </a:lvl3pPr>
              <a:lvl4pPr marL="1600200" indent="-228600">
                <a:spcBef>
                  <a:spcPct val="20000"/>
                </a:spcBef>
                <a:buFont typeface="Tahoma" panose="020B0604030504040204" pitchFamily="34" charset="0"/>
                <a:buChar char="–"/>
                <a:defRPr sz="21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9pPr>
            </a:lstStyle>
            <a:p>
              <a:pPr algn="r" eaLnBrk="1" hangingPunct="1">
                <a:spcBef>
                  <a:spcPct val="0"/>
                </a:spcBef>
                <a:buClrTx/>
                <a:buSzTx/>
                <a:buFontTx/>
                <a:buNone/>
              </a:pPr>
              <a:endParaRPr lang="en-US" altLang="en-US" sz="1600">
                <a:cs typeface="Zar" pitchFamily="2" charset="-78"/>
              </a:endParaRPr>
            </a:p>
          </p:txBody>
        </p:sp>
        <p:sp>
          <p:nvSpPr>
            <p:cNvPr id="32776" name="AutoShape 7"/>
            <p:cNvSpPr>
              <a:spLocks noChangeArrowheads="1"/>
            </p:cNvSpPr>
            <p:nvPr/>
          </p:nvSpPr>
          <p:spPr bwMode="auto">
            <a:xfrm>
              <a:off x="480" y="2352"/>
              <a:ext cx="288" cy="192"/>
            </a:xfrm>
            <a:prstGeom prst="rightArrow">
              <a:avLst>
                <a:gd name="adj1" fmla="val 50000"/>
                <a:gd name="adj2" fmla="val 37500"/>
              </a:avLst>
            </a:prstGeom>
            <a:solidFill>
              <a:schemeClr val="accent1"/>
            </a:solidFill>
            <a:ln w="9525">
              <a:solidFill>
                <a:srgbClr val="FF0000"/>
              </a:solidFill>
              <a:miter lim="800000"/>
              <a:headEnd/>
              <a:tailEnd/>
            </a:ln>
          </p:spPr>
          <p:txBody>
            <a:bodyPr wrap="none" anchor="ctr"/>
            <a:lstStyle>
              <a:lvl1pPr>
                <a:spcBef>
                  <a:spcPct val="20000"/>
                </a:spcBef>
                <a:buClr>
                  <a:schemeClr val="hlink"/>
                </a:buClr>
                <a:buSzPct val="120000"/>
                <a:buChar char="•"/>
                <a:defRPr sz="3300">
                  <a:solidFill>
                    <a:schemeClr val="tx1"/>
                  </a:solidFill>
                  <a:latin typeface="Tahoma" panose="020B0604030504040204" pitchFamily="34" charset="0"/>
                  <a:cs typeface="Arial" panose="020B0604020202020204" pitchFamily="34" charset="0"/>
                </a:defRPr>
              </a:lvl1pPr>
              <a:lvl2pPr marL="742950" indent="-285750">
                <a:spcBef>
                  <a:spcPct val="20000"/>
                </a:spcBef>
                <a:buFont typeface="Tahoma" panose="020B0604030504040204" pitchFamily="34" charset="0"/>
                <a:buChar char="–"/>
                <a:defRPr sz="29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hlink"/>
                </a:buClr>
                <a:buSzPct val="120000"/>
                <a:buChar char="•"/>
                <a:defRPr sz="2500">
                  <a:solidFill>
                    <a:schemeClr val="tx1"/>
                  </a:solidFill>
                  <a:latin typeface="Tahoma" panose="020B0604030504040204" pitchFamily="34" charset="0"/>
                  <a:cs typeface="Arial" panose="020B0604020202020204" pitchFamily="34" charset="0"/>
                </a:defRPr>
              </a:lvl3pPr>
              <a:lvl4pPr marL="1600200" indent="-228600">
                <a:spcBef>
                  <a:spcPct val="20000"/>
                </a:spcBef>
                <a:buFont typeface="Tahoma" panose="020B0604030504040204" pitchFamily="34" charset="0"/>
                <a:buChar char="–"/>
                <a:defRPr sz="21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100">
                  <a:solidFill>
                    <a:schemeClr val="tx1"/>
                  </a:solidFill>
                  <a:latin typeface="Tahoma" panose="020B0604030504040204" pitchFamily="34" charset="0"/>
                  <a:cs typeface="Arial" panose="020B0604020202020204" pitchFamily="34" charset="0"/>
                </a:defRPr>
              </a:lvl9pPr>
            </a:lstStyle>
            <a:p>
              <a:pPr algn="r" eaLnBrk="1" hangingPunct="1">
                <a:spcBef>
                  <a:spcPct val="0"/>
                </a:spcBef>
                <a:buClrTx/>
                <a:buSzTx/>
                <a:buFontTx/>
                <a:buNone/>
              </a:pPr>
              <a:endParaRPr lang="en-US" altLang="en-US" sz="1600">
                <a:cs typeface="Zar" pitchFamily="2" charset="-78"/>
              </a:endParaRPr>
            </a:p>
          </p:txBody>
        </p:sp>
      </p:grpSp>
    </p:spTree>
    <p:extLst>
      <p:ext uri="{BB962C8B-B14F-4D97-AF65-F5344CB8AC3E}">
        <p14:creationId xmlns:p14="http://schemas.microsoft.com/office/powerpoint/2010/main" val="2902642789"/>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09922"/>
                                        </p:tgtEl>
                                        <p:attrNameLst>
                                          <p:attrName>style.visibility</p:attrName>
                                        </p:attrNameLst>
                                      </p:cBhvr>
                                      <p:to>
                                        <p:strVal val="visible"/>
                                      </p:to>
                                    </p:set>
                                    <p:anim calcmode="lin" valueType="num">
                                      <p:cBhvr>
                                        <p:cTn id="7" dur="2000" fill="hold"/>
                                        <p:tgtEl>
                                          <p:spTgt spid="209922"/>
                                        </p:tgtEl>
                                        <p:attrNameLst>
                                          <p:attrName>ppt_w</p:attrName>
                                        </p:attrNameLst>
                                      </p:cBhvr>
                                      <p:tavLst>
                                        <p:tav tm="0">
                                          <p:val>
                                            <p:strVal val="#ppt_w*0.05"/>
                                          </p:val>
                                        </p:tav>
                                        <p:tav tm="100000">
                                          <p:val>
                                            <p:strVal val="#ppt_w"/>
                                          </p:val>
                                        </p:tav>
                                      </p:tavLst>
                                    </p:anim>
                                    <p:anim calcmode="lin" valueType="num">
                                      <p:cBhvr>
                                        <p:cTn id="8" dur="2000" fill="hold"/>
                                        <p:tgtEl>
                                          <p:spTgt spid="209922"/>
                                        </p:tgtEl>
                                        <p:attrNameLst>
                                          <p:attrName>ppt_h</p:attrName>
                                        </p:attrNameLst>
                                      </p:cBhvr>
                                      <p:tavLst>
                                        <p:tav tm="0">
                                          <p:val>
                                            <p:strVal val="#ppt_h"/>
                                          </p:val>
                                        </p:tav>
                                        <p:tav tm="100000">
                                          <p:val>
                                            <p:strVal val="#ppt_h"/>
                                          </p:val>
                                        </p:tav>
                                      </p:tavLst>
                                    </p:anim>
                                    <p:anim calcmode="lin" valueType="num">
                                      <p:cBhvr>
                                        <p:cTn id="9" dur="2000" fill="hold"/>
                                        <p:tgtEl>
                                          <p:spTgt spid="209922"/>
                                        </p:tgtEl>
                                        <p:attrNameLst>
                                          <p:attrName>ppt_x</p:attrName>
                                        </p:attrNameLst>
                                      </p:cBhvr>
                                      <p:tavLst>
                                        <p:tav tm="0">
                                          <p:val>
                                            <p:strVal val="#ppt_x-.2"/>
                                          </p:val>
                                        </p:tav>
                                        <p:tav tm="100000">
                                          <p:val>
                                            <p:strVal val="#ppt_x"/>
                                          </p:val>
                                        </p:tav>
                                      </p:tavLst>
                                    </p:anim>
                                    <p:anim calcmode="lin" valueType="num">
                                      <p:cBhvr>
                                        <p:cTn id="10" dur="2000" fill="hold"/>
                                        <p:tgtEl>
                                          <p:spTgt spid="209922"/>
                                        </p:tgtEl>
                                        <p:attrNameLst>
                                          <p:attrName>ppt_y</p:attrName>
                                        </p:attrNameLst>
                                      </p:cBhvr>
                                      <p:tavLst>
                                        <p:tav tm="0">
                                          <p:val>
                                            <p:strVal val="#ppt_y"/>
                                          </p:val>
                                        </p:tav>
                                        <p:tav tm="100000">
                                          <p:val>
                                            <p:strVal val="#ppt_y"/>
                                          </p:val>
                                        </p:tav>
                                      </p:tavLst>
                                    </p:anim>
                                    <p:animEffect transition="in" filter="fade">
                                      <p:cBhvr>
                                        <p:cTn id="11" dur="2000"/>
                                        <p:tgtEl>
                                          <p:spTgt spid="20992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3" presetClass="entr" presetSubtype="16" fill="hold" nodeType="clickEffect">
                                  <p:stCondLst>
                                    <p:cond delay="0"/>
                                  </p:stCondLst>
                                  <p:childTnLst>
                                    <p:set>
                                      <p:cBhvr>
                                        <p:cTn id="15" dur="1" fill="hold">
                                          <p:stCondLst>
                                            <p:cond delay="0"/>
                                          </p:stCondLst>
                                        </p:cTn>
                                        <p:tgtEl>
                                          <p:spTgt spid="209923">
                                            <p:txEl>
                                              <p:pRg st="0" end="0"/>
                                            </p:txEl>
                                          </p:spTgt>
                                        </p:tgtEl>
                                        <p:attrNameLst>
                                          <p:attrName>style.visibility</p:attrName>
                                        </p:attrNameLst>
                                      </p:cBhvr>
                                      <p:to>
                                        <p:strVal val="visible"/>
                                      </p:to>
                                    </p:set>
                                    <p:animEffect transition="in" filter="plus(in)">
                                      <p:cBhvr>
                                        <p:cTn id="16" dur="2000"/>
                                        <p:tgtEl>
                                          <p:spTgt spid="209923">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8" presetClass="entr" presetSubtype="16" fill="hold" nodeType="clickEffect">
                                  <p:stCondLst>
                                    <p:cond delay="0"/>
                                  </p:stCondLst>
                                  <p:childTnLst>
                                    <p:set>
                                      <p:cBhvr>
                                        <p:cTn id="20" dur="1" fill="hold">
                                          <p:stCondLst>
                                            <p:cond delay="0"/>
                                          </p:stCondLst>
                                        </p:cTn>
                                        <p:tgtEl>
                                          <p:spTgt spid="209923">
                                            <p:txEl>
                                              <p:pRg st="2" end="2"/>
                                            </p:txEl>
                                          </p:spTgt>
                                        </p:tgtEl>
                                        <p:attrNameLst>
                                          <p:attrName>style.visibility</p:attrName>
                                        </p:attrNameLst>
                                      </p:cBhvr>
                                      <p:to>
                                        <p:strVal val="visible"/>
                                      </p:to>
                                    </p:set>
                                    <p:animEffect transition="in" filter="diamond(in)">
                                      <p:cBhvr>
                                        <p:cTn id="21" dur="2000"/>
                                        <p:tgtEl>
                                          <p:spTgt spid="209923">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1" presetClass="entr" presetSubtype="4" fill="hold" nodeType="clickEffect">
                                  <p:stCondLst>
                                    <p:cond delay="0"/>
                                  </p:stCondLst>
                                  <p:childTnLst>
                                    <p:set>
                                      <p:cBhvr>
                                        <p:cTn id="25" dur="1" fill="hold">
                                          <p:stCondLst>
                                            <p:cond delay="0"/>
                                          </p:stCondLst>
                                        </p:cTn>
                                        <p:tgtEl>
                                          <p:spTgt spid="209923">
                                            <p:txEl>
                                              <p:pRg st="3" end="3"/>
                                            </p:txEl>
                                          </p:spTgt>
                                        </p:tgtEl>
                                        <p:attrNameLst>
                                          <p:attrName>style.visibility</p:attrName>
                                        </p:attrNameLst>
                                      </p:cBhvr>
                                      <p:to>
                                        <p:strVal val="visible"/>
                                      </p:to>
                                    </p:set>
                                    <p:animEffect transition="in" filter="wheel(4)">
                                      <p:cBhvr>
                                        <p:cTn id="26" dur="2000"/>
                                        <p:tgtEl>
                                          <p:spTgt spid="209923">
                                            <p:txEl>
                                              <p:pRg st="3" end="3"/>
                                            </p:txEl>
                                          </p:spTgt>
                                        </p:tgtEl>
                                      </p:cBhvr>
                                    </p:animEffect>
                                  </p:childTnLst>
                                </p:cTn>
                              </p:par>
                              <p:par>
                                <p:cTn id="27" presetID="21" presetClass="entr" presetSubtype="4" fill="hold" nodeType="withEffect">
                                  <p:stCondLst>
                                    <p:cond delay="0"/>
                                  </p:stCondLst>
                                  <p:childTnLst>
                                    <p:set>
                                      <p:cBhvr>
                                        <p:cTn id="28" dur="1" fill="hold">
                                          <p:stCondLst>
                                            <p:cond delay="0"/>
                                          </p:stCondLst>
                                        </p:cTn>
                                        <p:tgtEl>
                                          <p:spTgt spid="209923">
                                            <p:txEl>
                                              <p:pRg st="4" end="4"/>
                                            </p:txEl>
                                          </p:spTgt>
                                        </p:tgtEl>
                                        <p:attrNameLst>
                                          <p:attrName>style.visibility</p:attrName>
                                        </p:attrNameLst>
                                      </p:cBhvr>
                                      <p:to>
                                        <p:strVal val="visible"/>
                                      </p:to>
                                    </p:set>
                                    <p:animEffect transition="in" filter="wheel(4)">
                                      <p:cBhvr>
                                        <p:cTn id="29" dur="2000"/>
                                        <p:tgtEl>
                                          <p:spTgt spid="209923">
                                            <p:txEl>
                                              <p:pRg st="4" end="4"/>
                                            </p:txEl>
                                          </p:spTgt>
                                        </p:tgtEl>
                                      </p:cBhvr>
                                    </p:animEffect>
                                  </p:childTnLst>
                                </p:cTn>
                              </p:par>
                              <p:par>
                                <p:cTn id="30" presetID="21" presetClass="entr" presetSubtype="4" fill="hold" nodeType="withEffect">
                                  <p:stCondLst>
                                    <p:cond delay="0"/>
                                  </p:stCondLst>
                                  <p:childTnLst>
                                    <p:set>
                                      <p:cBhvr>
                                        <p:cTn id="31" dur="1" fill="hold">
                                          <p:stCondLst>
                                            <p:cond delay="0"/>
                                          </p:stCondLst>
                                        </p:cTn>
                                        <p:tgtEl>
                                          <p:spTgt spid="209923">
                                            <p:txEl>
                                              <p:pRg st="5" end="5"/>
                                            </p:txEl>
                                          </p:spTgt>
                                        </p:tgtEl>
                                        <p:attrNameLst>
                                          <p:attrName>style.visibility</p:attrName>
                                        </p:attrNameLst>
                                      </p:cBhvr>
                                      <p:to>
                                        <p:strVal val="visible"/>
                                      </p:to>
                                    </p:set>
                                    <p:animEffect transition="in" filter="wheel(4)">
                                      <p:cBhvr>
                                        <p:cTn id="32" dur="2000"/>
                                        <p:tgtEl>
                                          <p:spTgt spid="209923">
                                            <p:txEl>
                                              <p:pRg st="5" end="5"/>
                                            </p:txEl>
                                          </p:spTgt>
                                        </p:tgtEl>
                                      </p:cBhvr>
                                    </p:animEffect>
                                  </p:childTnLst>
                                </p:cTn>
                              </p:par>
                              <p:par>
                                <p:cTn id="33" presetID="21" presetClass="entr" presetSubtype="4" fill="hold" nodeType="withEffect">
                                  <p:stCondLst>
                                    <p:cond delay="0"/>
                                  </p:stCondLst>
                                  <p:childTnLst>
                                    <p:set>
                                      <p:cBhvr>
                                        <p:cTn id="34" dur="1" fill="hold">
                                          <p:stCondLst>
                                            <p:cond delay="0"/>
                                          </p:stCondLst>
                                        </p:cTn>
                                        <p:tgtEl>
                                          <p:spTgt spid="209923">
                                            <p:txEl>
                                              <p:pRg st="6" end="6"/>
                                            </p:txEl>
                                          </p:spTgt>
                                        </p:tgtEl>
                                        <p:attrNameLst>
                                          <p:attrName>style.visibility</p:attrName>
                                        </p:attrNameLst>
                                      </p:cBhvr>
                                      <p:to>
                                        <p:strVal val="visible"/>
                                      </p:to>
                                    </p:set>
                                    <p:animEffect transition="in" filter="wheel(4)">
                                      <p:cBhvr>
                                        <p:cTn id="35" dur="2000"/>
                                        <p:tgtEl>
                                          <p:spTgt spid="2099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24058CD9-5EAD-49A0-8D7F-A4BF77304BE1}" type="slidenum">
              <a:rPr lang="en-US" sz="1500">
                <a:latin typeface="Arial" panose="020B0604020202020204" pitchFamily="34" charset="0"/>
                <a:cs typeface="Arial" panose="020B0604020202020204" pitchFamily="34" charset="0"/>
              </a:rPr>
              <a:pPr eaLnBrk="1" hangingPunct="1">
                <a:defRPr/>
              </a:pPr>
              <a:t>14</a:t>
            </a:fld>
            <a:endParaRPr lang="en-US" sz="1500">
              <a:latin typeface="Arial" panose="020B0604020202020204" pitchFamily="34" charset="0"/>
              <a:cs typeface="Arial" panose="020B0604020202020204" pitchFamily="34" charset="0"/>
            </a:endParaRPr>
          </a:p>
        </p:txBody>
      </p:sp>
      <p:sp>
        <p:nvSpPr>
          <p:cNvPr id="210946" name="Rectangle 2"/>
          <p:cNvSpPr>
            <a:spLocks noGrp="1" noChangeArrowheads="1"/>
          </p:cNvSpPr>
          <p:nvPr>
            <p:ph type="body" sz="half" idx="3"/>
          </p:nvPr>
        </p:nvSpPr>
        <p:spPr>
          <a:xfrm>
            <a:off x="5493683" y="304729"/>
            <a:ext cx="5135961" cy="2361653"/>
          </a:xfrm>
        </p:spPr>
        <p:txBody>
          <a:bodyPr>
            <a:normAutofit fontScale="70000" lnSpcReduction="20000"/>
          </a:bodyPr>
          <a:lstStyle/>
          <a:p>
            <a:pPr algn="r" rtl="1" eaLnBrk="1" hangingPunct="1">
              <a:lnSpc>
                <a:spcPct val="80000"/>
              </a:lnSpc>
              <a:defRPr/>
            </a:pPr>
            <a:r>
              <a:rPr lang="ar-SA" altLang="en-US" sz="2000" b="1">
                <a:solidFill>
                  <a:srgbClr val="FF0000"/>
                </a:solidFill>
                <a:cs typeface="Zar" pitchFamily="2" charset="-78"/>
              </a:rPr>
              <a:t>عضلة كف پايي</a:t>
            </a:r>
          </a:p>
          <a:p>
            <a:pPr algn="r" rtl="1" eaLnBrk="1" hangingPunct="1">
              <a:lnSpc>
                <a:spcPct val="120000"/>
              </a:lnSpc>
              <a:buFontTx/>
              <a:buNone/>
              <a:defRPr/>
            </a:pPr>
            <a:r>
              <a:rPr lang="fa-IR" sz="1800" b="1">
                <a:cs typeface="Zar" pitchFamily="2" charset="-78"/>
              </a:rPr>
              <a:t>   </a:t>
            </a:r>
            <a:r>
              <a:rPr lang="ar-SA" altLang="en-US" sz="1800" b="1">
                <a:cs typeface="Zar" pitchFamily="2" charset="-78"/>
              </a:rPr>
              <a:t> </a:t>
            </a:r>
            <a:r>
              <a:rPr lang="fa-IR" sz="1800" b="1">
                <a:cs typeface="Zar" pitchFamily="2" charset="-78"/>
              </a:rPr>
              <a:t>سرثابت: لقمه خارجی استخوان ران</a:t>
            </a:r>
            <a:r>
              <a:rPr lang="ar-SA" altLang="en-US" sz="1800" b="1">
                <a:cs typeface="Zar" pitchFamily="2" charset="-78"/>
              </a:rPr>
              <a:t>	 </a:t>
            </a:r>
            <a:endParaRPr lang="fa-IR" sz="1800" b="1">
              <a:cs typeface="Zar" pitchFamily="2" charset="-78"/>
            </a:endParaRPr>
          </a:p>
          <a:p>
            <a:pPr algn="r" rtl="1" eaLnBrk="1" hangingPunct="1">
              <a:lnSpc>
                <a:spcPct val="120000"/>
              </a:lnSpc>
              <a:buFontTx/>
              <a:buNone/>
              <a:defRPr/>
            </a:pPr>
            <a:r>
              <a:rPr lang="fa-IR" sz="1800" b="1">
                <a:cs typeface="Zar" pitchFamily="2" charset="-78"/>
              </a:rPr>
              <a:t>    سرمتحرک:</a:t>
            </a:r>
            <a:r>
              <a:rPr lang="ar-SA" altLang="en-US" sz="1800" b="1">
                <a:cs typeface="Zar" pitchFamily="2" charset="-78"/>
              </a:rPr>
              <a:t> قسمت خلفي استخوان پاشنه </a:t>
            </a:r>
            <a:endParaRPr lang="fa-IR" sz="1800" b="1">
              <a:cs typeface="Zar" pitchFamily="2" charset="-78"/>
            </a:endParaRPr>
          </a:p>
          <a:p>
            <a:pPr algn="r" rtl="1" eaLnBrk="1" hangingPunct="1">
              <a:lnSpc>
                <a:spcPct val="120000"/>
              </a:lnSpc>
              <a:buFontTx/>
              <a:buNone/>
              <a:defRPr/>
            </a:pPr>
            <a:r>
              <a:rPr lang="fa-IR" sz="1800" b="1">
                <a:cs typeface="Zar" pitchFamily="2" charset="-78"/>
              </a:rPr>
              <a:t>    </a:t>
            </a:r>
            <a:r>
              <a:rPr lang="ar-SA" altLang="en-US" sz="1800" b="1">
                <a:cs typeface="Zar" pitchFamily="2" charset="-78"/>
              </a:rPr>
              <a:t>در ناحية خلفي ساق پا </a:t>
            </a:r>
            <a:r>
              <a:rPr lang="fa-IR" sz="1800" b="1">
                <a:cs typeface="Zar" pitchFamily="2" charset="-78"/>
              </a:rPr>
              <a:t>قرارگرفته و</a:t>
            </a:r>
            <a:r>
              <a:rPr lang="ar-SA" altLang="en-US" sz="1800" b="1">
                <a:cs typeface="Zar" pitchFamily="2" charset="-78"/>
              </a:rPr>
              <a:t> در حركات دو مفصل زانو و مچ دخالت دارد </a:t>
            </a:r>
            <a:r>
              <a:rPr lang="fa-IR" sz="1800" b="1">
                <a:cs typeface="Zar" pitchFamily="2" charset="-78"/>
              </a:rPr>
              <a:t>.</a:t>
            </a:r>
            <a:endParaRPr lang="en-US" sz="1800" b="1">
              <a:cs typeface="Zar" pitchFamily="2" charset="-78"/>
            </a:endParaRPr>
          </a:p>
          <a:p>
            <a:pPr algn="r" rtl="1" eaLnBrk="1" hangingPunct="1">
              <a:lnSpc>
                <a:spcPct val="120000"/>
              </a:lnSpc>
              <a:buFontTx/>
              <a:buNone/>
              <a:defRPr/>
            </a:pPr>
            <a:endParaRPr lang="en-US" altLang="en-US" sz="1800" b="1">
              <a:cs typeface="Zar" pitchFamily="2" charset="-78"/>
            </a:endParaRPr>
          </a:p>
          <a:p>
            <a:pPr algn="r" rtl="1" eaLnBrk="1" hangingPunct="1">
              <a:lnSpc>
                <a:spcPct val="80000"/>
              </a:lnSpc>
              <a:buFontTx/>
              <a:buNone/>
              <a:defRPr/>
            </a:pPr>
            <a:endParaRPr lang="en-US" altLang="en-US" sz="1800" b="1">
              <a:cs typeface="Zar" pitchFamily="2" charset="-78"/>
            </a:endParaRPr>
          </a:p>
          <a:p>
            <a:pPr algn="r" rtl="1" eaLnBrk="1" hangingPunct="1">
              <a:lnSpc>
                <a:spcPct val="80000"/>
              </a:lnSpc>
              <a:buFontTx/>
              <a:buNone/>
              <a:defRPr/>
            </a:pPr>
            <a:r>
              <a:rPr lang="ar-SA" altLang="en-US" sz="1800" b="1">
                <a:cs typeface="Zar" pitchFamily="2" charset="-78"/>
              </a:rPr>
              <a:t>				</a:t>
            </a:r>
            <a:endParaRPr lang="fa-IR" sz="1800" b="1">
              <a:cs typeface="Zar" pitchFamily="2" charset="-78"/>
            </a:endParaRPr>
          </a:p>
          <a:p>
            <a:pPr algn="r" rtl="1" eaLnBrk="1" hangingPunct="1">
              <a:lnSpc>
                <a:spcPct val="80000"/>
              </a:lnSpc>
              <a:defRPr/>
            </a:pPr>
            <a:r>
              <a:rPr lang="fa-IR" sz="1800" b="1">
                <a:solidFill>
                  <a:schemeClr val="accent1"/>
                </a:solidFill>
                <a:cs typeface="Zar" pitchFamily="2" charset="-78"/>
              </a:rPr>
              <a:t> </a:t>
            </a:r>
            <a:endParaRPr lang="en-US" altLang="en-US" sz="1800" b="1">
              <a:cs typeface="Zar" pitchFamily="2" charset="-78"/>
            </a:endParaRPr>
          </a:p>
        </p:txBody>
      </p:sp>
      <p:pic>
        <p:nvPicPr>
          <p:cNvPr id="33796" name="Picture 3" descr="scan0007"/>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913112" y="914189"/>
            <a:ext cx="1904559" cy="2639402"/>
          </a:xfrm>
          <a:ln>
            <a:solidFill>
              <a:srgbClr val="FF0000"/>
            </a:solidFill>
          </a:ln>
        </p:spPr>
      </p:pic>
      <p:pic>
        <p:nvPicPr>
          <p:cNvPr id="33797" name="Picture 4" descr="2-25"/>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7093513" y="2971112"/>
            <a:ext cx="1642683" cy="3352024"/>
          </a:xfrm>
          <a:noFill/>
          <a:ln>
            <a:solidFill>
              <a:srgbClr val="FF0000"/>
            </a:solidFill>
          </a:ln>
          <a:extLst>
            <a:ext uri="{909E8E84-426E-40DD-AFC4-6F175D3DCCD1}">
              <a14:hiddenFill xmlns:a14="http://schemas.microsoft.com/office/drawing/2010/main">
                <a:solidFill>
                  <a:srgbClr val="FFFFFF"/>
                </a:solidFill>
              </a14:hiddenFill>
            </a:ext>
          </a:extLst>
        </p:spPr>
      </p:pic>
      <p:sp>
        <p:nvSpPr>
          <p:cNvPr id="210949" name="Text Box 5"/>
          <p:cNvSpPr txBox="1">
            <a:spLocks noChangeArrowheads="1"/>
          </p:cNvSpPr>
          <p:nvPr/>
        </p:nvSpPr>
        <p:spPr bwMode="auto">
          <a:xfrm>
            <a:off x="1760748" y="3732936"/>
            <a:ext cx="4647124" cy="2633957"/>
          </a:xfrm>
          <a:prstGeom prst="rect">
            <a:avLst/>
          </a:prstGeom>
          <a:noFill/>
          <a:ln w="9525">
            <a:noFill/>
            <a:miter lim="800000"/>
            <a:headEnd/>
            <a:tailEnd/>
          </a:ln>
          <a:effectLst/>
        </p:spPr>
        <p:txBody>
          <a:bodyPr>
            <a:spAutoFit/>
          </a:bodyPr>
          <a:lstStyle/>
          <a:p>
            <a:pPr algn="r" rtl="1" eaLnBrk="1" hangingPunct="1">
              <a:lnSpc>
                <a:spcPct val="80000"/>
              </a:lnSpc>
              <a:spcBef>
                <a:spcPct val="20000"/>
              </a:spcBef>
              <a:buClr>
                <a:schemeClr val="hlink"/>
              </a:buClr>
              <a:buSzPct val="120000"/>
              <a:buFontTx/>
              <a:buChar char="•"/>
              <a:defRPr/>
            </a:pPr>
            <a:r>
              <a:rPr lang="ar-SA" altLang="en-US" sz="2400" b="1">
                <a:solidFill>
                  <a:srgbClr val="FF0000"/>
                </a:solidFill>
                <a:effectLst>
                  <a:outerShdw blurRad="38100" dist="38100" dir="2700000" algn="tl">
                    <a:srgbClr val="000000"/>
                  </a:outerShdw>
                </a:effectLst>
              </a:rPr>
              <a:t>عضلة ركبي</a:t>
            </a:r>
          </a:p>
          <a:p>
            <a:pPr algn="r" rtl="1" eaLnBrk="1" hangingPunct="1">
              <a:lnSpc>
                <a:spcPct val="80000"/>
              </a:lnSpc>
              <a:spcBef>
                <a:spcPct val="20000"/>
              </a:spcBef>
              <a:buClr>
                <a:schemeClr val="hlink"/>
              </a:buClr>
              <a:buSzPct val="120000"/>
              <a:defRPr/>
            </a:pPr>
            <a:r>
              <a:rPr lang="fa-IR" sz="2000" b="1">
                <a:effectLst>
                  <a:outerShdw blurRad="38100" dist="38100" dir="2700000" algn="tl">
                    <a:srgbClr val="000000"/>
                  </a:outerShdw>
                </a:effectLst>
              </a:rPr>
              <a:t>    </a:t>
            </a:r>
            <a:r>
              <a:rPr lang="ar-SA" altLang="en-US" sz="2000" b="1">
                <a:effectLst>
                  <a:outerShdw blurRad="38100" dist="38100" dir="2700000" algn="tl">
                    <a:srgbClr val="000000"/>
                  </a:outerShdw>
                </a:effectLst>
              </a:rPr>
              <a:t>از عضلات عمقي بدن در ناحية خلفي و درست در ناحية پشت زانو است. </a:t>
            </a:r>
            <a:endParaRPr lang="fa-IR" sz="2000" b="1">
              <a:effectLst>
                <a:outerShdw blurRad="38100" dist="38100" dir="2700000" algn="tl">
                  <a:srgbClr val="000000"/>
                </a:outerShdw>
              </a:effectLst>
            </a:endParaRPr>
          </a:p>
          <a:p>
            <a:pPr algn="r" rtl="1" eaLnBrk="1" hangingPunct="1">
              <a:lnSpc>
                <a:spcPct val="80000"/>
              </a:lnSpc>
              <a:spcBef>
                <a:spcPct val="20000"/>
              </a:spcBef>
              <a:buClr>
                <a:schemeClr val="hlink"/>
              </a:buClr>
              <a:buSzPct val="120000"/>
              <a:defRPr/>
            </a:pPr>
            <a:r>
              <a:rPr lang="fa-IR" sz="2000" b="1">
                <a:effectLst>
                  <a:outerShdw blurRad="38100" dist="38100" dir="2700000" algn="tl">
                    <a:srgbClr val="000000"/>
                  </a:outerShdw>
                </a:effectLst>
              </a:rPr>
              <a:t>     سرثابت: </a:t>
            </a:r>
            <a:r>
              <a:rPr lang="ar-SA" altLang="en-US" sz="2000" b="1">
                <a:effectLst>
                  <a:outerShdw blurRad="38100" dist="38100" dir="2700000" algn="tl">
                    <a:srgbClr val="000000"/>
                  </a:outerShdw>
                </a:effectLst>
              </a:rPr>
              <a:t>لقمة خارجي و تحتاني استخوان ران </a:t>
            </a:r>
            <a:endParaRPr lang="fa-IR" sz="2000" b="1">
              <a:effectLst>
                <a:outerShdw blurRad="38100" dist="38100" dir="2700000" algn="tl">
                  <a:srgbClr val="000000"/>
                </a:outerShdw>
              </a:effectLst>
            </a:endParaRPr>
          </a:p>
          <a:p>
            <a:pPr algn="r" rtl="1" eaLnBrk="1" hangingPunct="1">
              <a:lnSpc>
                <a:spcPct val="80000"/>
              </a:lnSpc>
              <a:spcBef>
                <a:spcPct val="20000"/>
              </a:spcBef>
              <a:buClr>
                <a:schemeClr val="hlink"/>
              </a:buClr>
              <a:buSzPct val="120000"/>
              <a:defRPr/>
            </a:pPr>
            <a:r>
              <a:rPr lang="fa-IR" sz="2000" b="1">
                <a:effectLst>
                  <a:outerShdw blurRad="38100" dist="38100" dir="2700000" algn="tl">
                    <a:srgbClr val="000000"/>
                  </a:outerShdw>
                </a:effectLst>
              </a:rPr>
              <a:t>    سرمتحرک:</a:t>
            </a:r>
            <a:r>
              <a:rPr lang="ar-SA" altLang="en-US" sz="2000" b="1">
                <a:effectLst>
                  <a:outerShdw blurRad="38100" dist="38100" dir="2700000" algn="tl">
                    <a:srgbClr val="000000"/>
                  </a:outerShdw>
                </a:effectLst>
              </a:rPr>
              <a:t> بخش خلفي و فوقاني استخوان درشت ني </a:t>
            </a:r>
            <a:endParaRPr lang="fa-IR" sz="2000" b="1">
              <a:effectLst>
                <a:outerShdw blurRad="38100" dist="38100" dir="2700000" algn="tl">
                  <a:srgbClr val="000000"/>
                </a:outerShdw>
              </a:effectLst>
            </a:endParaRPr>
          </a:p>
          <a:p>
            <a:pPr algn="r" rtl="1" eaLnBrk="1" hangingPunct="1">
              <a:lnSpc>
                <a:spcPct val="80000"/>
              </a:lnSpc>
              <a:spcBef>
                <a:spcPct val="20000"/>
              </a:spcBef>
              <a:buClr>
                <a:schemeClr val="hlink"/>
              </a:buClr>
              <a:buSzPct val="120000"/>
              <a:defRPr/>
            </a:pPr>
            <a:r>
              <a:rPr lang="fa-IR" sz="2000" b="1">
                <a:effectLst>
                  <a:outerShdw blurRad="38100" dist="38100" dir="2700000" algn="tl">
                    <a:srgbClr val="000000"/>
                  </a:outerShdw>
                </a:effectLst>
              </a:rPr>
              <a:t>   عملکرد:</a:t>
            </a:r>
            <a:r>
              <a:rPr lang="ar-SA" altLang="en-US" sz="2000" b="1">
                <a:effectLst>
                  <a:outerShdw blurRad="38100" dist="38100" dir="2700000" algn="tl">
                    <a:srgbClr val="000000"/>
                  </a:outerShdw>
                </a:effectLst>
              </a:rPr>
              <a:t> حركت خم</a:t>
            </a:r>
            <a:r>
              <a:rPr lang="en-US" sz="2000" b="1">
                <a:effectLst>
                  <a:outerShdw blurRad="38100" dist="38100" dir="2700000" algn="tl">
                    <a:srgbClr val="000000"/>
                  </a:outerShdw>
                </a:effectLst>
              </a:rPr>
              <a:t>‎</a:t>
            </a:r>
            <a:r>
              <a:rPr lang="ar-SA" altLang="en-US" sz="2000" b="1">
                <a:effectLst>
                  <a:outerShdw blurRad="38100" dist="38100" dir="2700000" algn="tl">
                    <a:srgbClr val="000000"/>
                  </a:outerShdw>
                </a:effectLst>
              </a:rPr>
              <a:t>شدن زانو و چرخش داخلي ساق پا را به عهده دارد.</a:t>
            </a:r>
          </a:p>
          <a:p>
            <a:pPr algn="r" rtl="1" eaLnBrk="1" hangingPunct="1">
              <a:lnSpc>
                <a:spcPct val="80000"/>
              </a:lnSpc>
              <a:spcBef>
                <a:spcPct val="20000"/>
              </a:spcBef>
              <a:buClr>
                <a:schemeClr val="hlink"/>
              </a:buClr>
              <a:buSzPct val="120000"/>
              <a:buFontTx/>
              <a:buChar char="•"/>
              <a:defRPr/>
            </a:pPr>
            <a:endParaRPr lang="en-US"/>
          </a:p>
        </p:txBody>
      </p:sp>
    </p:spTree>
    <p:extLst>
      <p:ext uri="{BB962C8B-B14F-4D97-AF65-F5344CB8AC3E}">
        <p14:creationId xmlns:p14="http://schemas.microsoft.com/office/powerpoint/2010/main" val="3185526172"/>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210946">
                                            <p:txEl>
                                              <p:pRg st="0" end="0"/>
                                            </p:txEl>
                                          </p:spTgt>
                                        </p:tgtEl>
                                        <p:attrNameLst>
                                          <p:attrName>style.visibility</p:attrName>
                                        </p:attrNameLst>
                                      </p:cBhvr>
                                      <p:to>
                                        <p:strVal val="visible"/>
                                      </p:to>
                                    </p:set>
                                    <p:animEffect transition="in" filter="strips(downLeft)">
                                      <p:cBhvr>
                                        <p:cTn id="7" dur="2000"/>
                                        <p:tgtEl>
                                          <p:spTgt spid="21094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nodeType="clickEffect">
                                  <p:stCondLst>
                                    <p:cond delay="0"/>
                                  </p:stCondLst>
                                  <p:childTnLst>
                                    <p:set>
                                      <p:cBhvr>
                                        <p:cTn id="11" dur="1" fill="hold">
                                          <p:stCondLst>
                                            <p:cond delay="0"/>
                                          </p:stCondLst>
                                        </p:cTn>
                                        <p:tgtEl>
                                          <p:spTgt spid="210946">
                                            <p:txEl>
                                              <p:pRg st="1" end="1"/>
                                            </p:txEl>
                                          </p:spTgt>
                                        </p:tgtEl>
                                        <p:attrNameLst>
                                          <p:attrName>style.visibility</p:attrName>
                                        </p:attrNameLst>
                                      </p:cBhvr>
                                      <p:to>
                                        <p:strVal val="visible"/>
                                      </p:to>
                                    </p:set>
                                    <p:animEffect transition="in" filter="plus(in)">
                                      <p:cBhvr>
                                        <p:cTn id="12" dur="2000"/>
                                        <p:tgtEl>
                                          <p:spTgt spid="210946">
                                            <p:txEl>
                                              <p:pRg st="1" end="1"/>
                                            </p:txEl>
                                          </p:spTgt>
                                        </p:tgtEl>
                                      </p:cBhvr>
                                    </p:animEffect>
                                  </p:childTnLst>
                                </p:cTn>
                              </p:par>
                              <p:par>
                                <p:cTn id="13" presetID="13" presetClass="entr" presetSubtype="16" fill="hold" nodeType="withEffect">
                                  <p:stCondLst>
                                    <p:cond delay="0"/>
                                  </p:stCondLst>
                                  <p:childTnLst>
                                    <p:set>
                                      <p:cBhvr>
                                        <p:cTn id="14" dur="1" fill="hold">
                                          <p:stCondLst>
                                            <p:cond delay="0"/>
                                          </p:stCondLst>
                                        </p:cTn>
                                        <p:tgtEl>
                                          <p:spTgt spid="210946">
                                            <p:txEl>
                                              <p:pRg st="2" end="2"/>
                                            </p:txEl>
                                          </p:spTgt>
                                        </p:tgtEl>
                                        <p:attrNameLst>
                                          <p:attrName>style.visibility</p:attrName>
                                        </p:attrNameLst>
                                      </p:cBhvr>
                                      <p:to>
                                        <p:strVal val="visible"/>
                                      </p:to>
                                    </p:set>
                                    <p:animEffect transition="in" filter="plus(in)">
                                      <p:cBhvr>
                                        <p:cTn id="15" dur="2000"/>
                                        <p:tgtEl>
                                          <p:spTgt spid="210946">
                                            <p:txEl>
                                              <p:pRg st="2" end="2"/>
                                            </p:txEl>
                                          </p:spTgt>
                                        </p:tgtEl>
                                      </p:cBhvr>
                                    </p:animEffect>
                                  </p:childTnLst>
                                </p:cTn>
                              </p:par>
                              <p:par>
                                <p:cTn id="16" presetID="13" presetClass="entr" presetSubtype="16" fill="hold" nodeType="withEffect">
                                  <p:stCondLst>
                                    <p:cond delay="0"/>
                                  </p:stCondLst>
                                  <p:childTnLst>
                                    <p:set>
                                      <p:cBhvr>
                                        <p:cTn id="17" dur="1" fill="hold">
                                          <p:stCondLst>
                                            <p:cond delay="0"/>
                                          </p:stCondLst>
                                        </p:cTn>
                                        <p:tgtEl>
                                          <p:spTgt spid="210946">
                                            <p:txEl>
                                              <p:pRg st="3" end="3"/>
                                            </p:txEl>
                                          </p:spTgt>
                                        </p:tgtEl>
                                        <p:attrNameLst>
                                          <p:attrName>style.visibility</p:attrName>
                                        </p:attrNameLst>
                                      </p:cBhvr>
                                      <p:to>
                                        <p:strVal val="visible"/>
                                      </p:to>
                                    </p:set>
                                    <p:animEffect transition="in" filter="plus(in)">
                                      <p:cBhvr>
                                        <p:cTn id="18" dur="2000"/>
                                        <p:tgtEl>
                                          <p:spTgt spid="210946">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3" presetClass="entr" presetSubtype="16" fill="hold" nodeType="clickEffect">
                                  <p:stCondLst>
                                    <p:cond delay="0"/>
                                  </p:stCondLst>
                                  <p:childTnLst>
                                    <p:set>
                                      <p:cBhvr>
                                        <p:cTn id="22" dur="1" fill="hold">
                                          <p:stCondLst>
                                            <p:cond delay="0"/>
                                          </p:stCondLst>
                                        </p:cTn>
                                        <p:tgtEl>
                                          <p:spTgt spid="210946">
                                            <p:txEl>
                                              <p:pRg st="7" end="7"/>
                                            </p:txEl>
                                          </p:spTgt>
                                        </p:tgtEl>
                                        <p:attrNameLst>
                                          <p:attrName>style.visibility</p:attrName>
                                        </p:attrNameLst>
                                      </p:cBhvr>
                                      <p:to>
                                        <p:strVal val="visible"/>
                                      </p:to>
                                    </p:set>
                                    <p:animEffect transition="in" filter="plus(in)">
                                      <p:cBhvr>
                                        <p:cTn id="23" dur="2000"/>
                                        <p:tgtEl>
                                          <p:spTgt spid="210946">
                                            <p:txEl>
                                              <p:pRg st="7" end="7"/>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4" presetClass="entr" presetSubtype="0" accel="100000" fill="hold" nodeType="clickEffect">
                                  <p:stCondLst>
                                    <p:cond delay="0"/>
                                  </p:stCondLst>
                                  <p:childTnLst>
                                    <p:set>
                                      <p:cBhvr>
                                        <p:cTn id="27" dur="1" fill="hold">
                                          <p:stCondLst>
                                            <p:cond delay="0"/>
                                          </p:stCondLst>
                                        </p:cTn>
                                        <p:tgtEl>
                                          <p:spTgt spid="210946">
                                            <p:txEl>
                                              <p:charRg st="174" end="174"/>
                                            </p:txEl>
                                          </p:spTgt>
                                        </p:tgtEl>
                                        <p:attrNameLst>
                                          <p:attrName>style.visibility</p:attrName>
                                        </p:attrNameLst>
                                      </p:cBhvr>
                                      <p:to>
                                        <p:strVal val="visible"/>
                                      </p:to>
                                    </p:set>
                                    <p:anim calcmode="lin" valueType="num">
                                      <p:cBhvr>
                                        <p:cTn id="28" dur="2000" fill="hold"/>
                                        <p:tgtEl>
                                          <p:spTgt spid="210946">
                                            <p:txEl>
                                              <p:charRg st="174" end="174"/>
                                            </p:txEl>
                                          </p:spTgt>
                                        </p:tgtEl>
                                        <p:attrNameLst>
                                          <p:attrName>ppt_w</p:attrName>
                                        </p:attrNameLst>
                                      </p:cBhvr>
                                      <p:tavLst>
                                        <p:tav tm="0">
                                          <p:val>
                                            <p:strVal val="#ppt_w*0.05"/>
                                          </p:val>
                                        </p:tav>
                                        <p:tav tm="100000">
                                          <p:val>
                                            <p:strVal val="#ppt_w"/>
                                          </p:val>
                                        </p:tav>
                                      </p:tavLst>
                                    </p:anim>
                                    <p:anim calcmode="lin" valueType="num">
                                      <p:cBhvr>
                                        <p:cTn id="29" dur="2000" fill="hold"/>
                                        <p:tgtEl>
                                          <p:spTgt spid="210946">
                                            <p:txEl>
                                              <p:charRg st="174" end="174"/>
                                            </p:txEl>
                                          </p:spTgt>
                                        </p:tgtEl>
                                        <p:attrNameLst>
                                          <p:attrName>ppt_h</p:attrName>
                                        </p:attrNameLst>
                                      </p:cBhvr>
                                      <p:tavLst>
                                        <p:tav tm="0">
                                          <p:val>
                                            <p:strVal val="#ppt_h"/>
                                          </p:val>
                                        </p:tav>
                                        <p:tav tm="100000">
                                          <p:val>
                                            <p:strVal val="#ppt_h"/>
                                          </p:val>
                                        </p:tav>
                                      </p:tavLst>
                                    </p:anim>
                                    <p:anim calcmode="lin" valueType="num">
                                      <p:cBhvr>
                                        <p:cTn id="30" dur="2000" fill="hold"/>
                                        <p:tgtEl>
                                          <p:spTgt spid="210946">
                                            <p:txEl>
                                              <p:charRg st="174" end="174"/>
                                            </p:txEl>
                                          </p:spTgt>
                                        </p:tgtEl>
                                        <p:attrNameLst>
                                          <p:attrName>ppt_x</p:attrName>
                                        </p:attrNameLst>
                                      </p:cBhvr>
                                      <p:tavLst>
                                        <p:tav tm="0">
                                          <p:val>
                                            <p:strVal val="#ppt_x-.2"/>
                                          </p:val>
                                        </p:tav>
                                        <p:tav tm="100000">
                                          <p:val>
                                            <p:strVal val="#ppt_x"/>
                                          </p:val>
                                        </p:tav>
                                      </p:tavLst>
                                    </p:anim>
                                    <p:anim calcmode="lin" valueType="num">
                                      <p:cBhvr>
                                        <p:cTn id="31" dur="2000" fill="hold"/>
                                        <p:tgtEl>
                                          <p:spTgt spid="210946">
                                            <p:txEl>
                                              <p:charRg st="174" end="174"/>
                                            </p:txEl>
                                          </p:spTgt>
                                        </p:tgtEl>
                                        <p:attrNameLst>
                                          <p:attrName>ppt_y</p:attrName>
                                        </p:attrNameLst>
                                      </p:cBhvr>
                                      <p:tavLst>
                                        <p:tav tm="0">
                                          <p:val>
                                            <p:strVal val="#ppt_y"/>
                                          </p:val>
                                        </p:tav>
                                        <p:tav tm="100000">
                                          <p:val>
                                            <p:strVal val="#ppt_y"/>
                                          </p:val>
                                        </p:tav>
                                      </p:tavLst>
                                    </p:anim>
                                    <p:animEffect transition="in" filter="fade">
                                      <p:cBhvr>
                                        <p:cTn id="32" dur="2000"/>
                                        <p:tgtEl>
                                          <p:spTgt spid="210946">
                                            <p:txEl>
                                              <p:charRg st="174" end="174"/>
                                            </p:txEl>
                                          </p:spTgt>
                                        </p:tgtEl>
                                      </p:cBhvr>
                                    </p:animEffect>
                                  </p:childTnLst>
                                </p:cTn>
                              </p:par>
                              <p:par>
                                <p:cTn id="33" presetID="54" presetClass="entr" presetSubtype="0" accel="100000" fill="hold" nodeType="withEffect">
                                  <p:stCondLst>
                                    <p:cond delay="0"/>
                                  </p:stCondLst>
                                  <p:childTnLst>
                                    <p:set>
                                      <p:cBhvr>
                                        <p:cTn id="34" dur="1" fill="hold">
                                          <p:stCondLst>
                                            <p:cond delay="0"/>
                                          </p:stCondLst>
                                        </p:cTn>
                                        <p:tgtEl>
                                          <p:spTgt spid="210946">
                                            <p:txEl>
                                              <p:charRg st="174" end="174"/>
                                            </p:txEl>
                                          </p:spTgt>
                                        </p:tgtEl>
                                        <p:attrNameLst>
                                          <p:attrName>style.visibility</p:attrName>
                                        </p:attrNameLst>
                                      </p:cBhvr>
                                      <p:to>
                                        <p:strVal val="visible"/>
                                      </p:to>
                                    </p:set>
                                    <p:anim calcmode="lin" valueType="num">
                                      <p:cBhvr>
                                        <p:cTn id="35" dur="2000" fill="hold"/>
                                        <p:tgtEl>
                                          <p:spTgt spid="210946">
                                            <p:txEl>
                                              <p:charRg st="174" end="174"/>
                                            </p:txEl>
                                          </p:spTgt>
                                        </p:tgtEl>
                                        <p:attrNameLst>
                                          <p:attrName>ppt_w</p:attrName>
                                        </p:attrNameLst>
                                      </p:cBhvr>
                                      <p:tavLst>
                                        <p:tav tm="0">
                                          <p:val>
                                            <p:strVal val="#ppt_w*0.05"/>
                                          </p:val>
                                        </p:tav>
                                        <p:tav tm="100000">
                                          <p:val>
                                            <p:strVal val="#ppt_w"/>
                                          </p:val>
                                        </p:tav>
                                      </p:tavLst>
                                    </p:anim>
                                    <p:anim calcmode="lin" valueType="num">
                                      <p:cBhvr>
                                        <p:cTn id="36" dur="2000" fill="hold"/>
                                        <p:tgtEl>
                                          <p:spTgt spid="210946">
                                            <p:txEl>
                                              <p:charRg st="174" end="174"/>
                                            </p:txEl>
                                          </p:spTgt>
                                        </p:tgtEl>
                                        <p:attrNameLst>
                                          <p:attrName>ppt_h</p:attrName>
                                        </p:attrNameLst>
                                      </p:cBhvr>
                                      <p:tavLst>
                                        <p:tav tm="0">
                                          <p:val>
                                            <p:strVal val="#ppt_h"/>
                                          </p:val>
                                        </p:tav>
                                        <p:tav tm="100000">
                                          <p:val>
                                            <p:strVal val="#ppt_h"/>
                                          </p:val>
                                        </p:tav>
                                      </p:tavLst>
                                    </p:anim>
                                    <p:anim calcmode="lin" valueType="num">
                                      <p:cBhvr>
                                        <p:cTn id="37" dur="2000" fill="hold"/>
                                        <p:tgtEl>
                                          <p:spTgt spid="210946">
                                            <p:txEl>
                                              <p:charRg st="174" end="174"/>
                                            </p:txEl>
                                          </p:spTgt>
                                        </p:tgtEl>
                                        <p:attrNameLst>
                                          <p:attrName>ppt_x</p:attrName>
                                        </p:attrNameLst>
                                      </p:cBhvr>
                                      <p:tavLst>
                                        <p:tav tm="0">
                                          <p:val>
                                            <p:strVal val="#ppt_x-.2"/>
                                          </p:val>
                                        </p:tav>
                                        <p:tav tm="100000">
                                          <p:val>
                                            <p:strVal val="#ppt_x"/>
                                          </p:val>
                                        </p:tav>
                                      </p:tavLst>
                                    </p:anim>
                                    <p:anim calcmode="lin" valueType="num">
                                      <p:cBhvr>
                                        <p:cTn id="38" dur="2000" fill="hold"/>
                                        <p:tgtEl>
                                          <p:spTgt spid="210946">
                                            <p:txEl>
                                              <p:charRg st="174" end="174"/>
                                            </p:txEl>
                                          </p:spTgt>
                                        </p:tgtEl>
                                        <p:attrNameLst>
                                          <p:attrName>ppt_y</p:attrName>
                                        </p:attrNameLst>
                                      </p:cBhvr>
                                      <p:tavLst>
                                        <p:tav tm="0">
                                          <p:val>
                                            <p:strVal val="#ppt_y"/>
                                          </p:val>
                                        </p:tav>
                                        <p:tav tm="100000">
                                          <p:val>
                                            <p:strVal val="#ppt_y"/>
                                          </p:val>
                                        </p:tav>
                                      </p:tavLst>
                                    </p:anim>
                                    <p:animEffect transition="in" filter="fade">
                                      <p:cBhvr>
                                        <p:cTn id="39" dur="2000"/>
                                        <p:tgtEl>
                                          <p:spTgt spid="210946">
                                            <p:txEl>
                                              <p:charRg st="174" end="174"/>
                                            </p:txEl>
                                          </p:spTgt>
                                        </p:tgtEl>
                                      </p:cBhvr>
                                    </p:animEffect>
                                  </p:childTnLst>
                                </p:cTn>
                              </p:par>
                              <p:par>
                                <p:cTn id="40" presetID="54" presetClass="entr" presetSubtype="0" accel="100000" fill="hold" nodeType="withEffect">
                                  <p:stCondLst>
                                    <p:cond delay="0"/>
                                  </p:stCondLst>
                                  <p:childTnLst>
                                    <p:set>
                                      <p:cBhvr>
                                        <p:cTn id="41" dur="1" fill="hold">
                                          <p:stCondLst>
                                            <p:cond delay="0"/>
                                          </p:stCondLst>
                                        </p:cTn>
                                        <p:tgtEl>
                                          <p:spTgt spid="210946">
                                            <p:txEl>
                                              <p:charRg st="174" end="174"/>
                                            </p:txEl>
                                          </p:spTgt>
                                        </p:tgtEl>
                                        <p:attrNameLst>
                                          <p:attrName>style.visibility</p:attrName>
                                        </p:attrNameLst>
                                      </p:cBhvr>
                                      <p:to>
                                        <p:strVal val="visible"/>
                                      </p:to>
                                    </p:set>
                                    <p:anim calcmode="lin" valueType="num">
                                      <p:cBhvr>
                                        <p:cTn id="42" dur="2000" fill="hold"/>
                                        <p:tgtEl>
                                          <p:spTgt spid="210946">
                                            <p:txEl>
                                              <p:charRg st="174" end="174"/>
                                            </p:txEl>
                                          </p:spTgt>
                                        </p:tgtEl>
                                        <p:attrNameLst>
                                          <p:attrName>ppt_w</p:attrName>
                                        </p:attrNameLst>
                                      </p:cBhvr>
                                      <p:tavLst>
                                        <p:tav tm="0">
                                          <p:val>
                                            <p:strVal val="#ppt_w*0.05"/>
                                          </p:val>
                                        </p:tav>
                                        <p:tav tm="100000">
                                          <p:val>
                                            <p:strVal val="#ppt_w"/>
                                          </p:val>
                                        </p:tav>
                                      </p:tavLst>
                                    </p:anim>
                                    <p:anim calcmode="lin" valueType="num">
                                      <p:cBhvr>
                                        <p:cTn id="43" dur="2000" fill="hold"/>
                                        <p:tgtEl>
                                          <p:spTgt spid="210946">
                                            <p:txEl>
                                              <p:charRg st="174" end="174"/>
                                            </p:txEl>
                                          </p:spTgt>
                                        </p:tgtEl>
                                        <p:attrNameLst>
                                          <p:attrName>ppt_h</p:attrName>
                                        </p:attrNameLst>
                                      </p:cBhvr>
                                      <p:tavLst>
                                        <p:tav tm="0">
                                          <p:val>
                                            <p:strVal val="#ppt_h"/>
                                          </p:val>
                                        </p:tav>
                                        <p:tav tm="100000">
                                          <p:val>
                                            <p:strVal val="#ppt_h"/>
                                          </p:val>
                                        </p:tav>
                                      </p:tavLst>
                                    </p:anim>
                                    <p:anim calcmode="lin" valueType="num">
                                      <p:cBhvr>
                                        <p:cTn id="44" dur="2000" fill="hold"/>
                                        <p:tgtEl>
                                          <p:spTgt spid="210946">
                                            <p:txEl>
                                              <p:charRg st="174" end="174"/>
                                            </p:txEl>
                                          </p:spTgt>
                                        </p:tgtEl>
                                        <p:attrNameLst>
                                          <p:attrName>ppt_x</p:attrName>
                                        </p:attrNameLst>
                                      </p:cBhvr>
                                      <p:tavLst>
                                        <p:tav tm="0">
                                          <p:val>
                                            <p:strVal val="#ppt_x-.2"/>
                                          </p:val>
                                        </p:tav>
                                        <p:tav tm="100000">
                                          <p:val>
                                            <p:strVal val="#ppt_x"/>
                                          </p:val>
                                        </p:tav>
                                      </p:tavLst>
                                    </p:anim>
                                    <p:anim calcmode="lin" valueType="num">
                                      <p:cBhvr>
                                        <p:cTn id="45" dur="2000" fill="hold"/>
                                        <p:tgtEl>
                                          <p:spTgt spid="210946">
                                            <p:txEl>
                                              <p:charRg st="174" end="174"/>
                                            </p:txEl>
                                          </p:spTgt>
                                        </p:tgtEl>
                                        <p:attrNameLst>
                                          <p:attrName>ppt_y</p:attrName>
                                        </p:attrNameLst>
                                      </p:cBhvr>
                                      <p:tavLst>
                                        <p:tav tm="0">
                                          <p:val>
                                            <p:strVal val="#ppt_y"/>
                                          </p:val>
                                        </p:tav>
                                        <p:tav tm="100000">
                                          <p:val>
                                            <p:strVal val="#ppt_y"/>
                                          </p:val>
                                        </p:tav>
                                      </p:tavLst>
                                    </p:anim>
                                    <p:animEffect transition="in" filter="fade">
                                      <p:cBhvr>
                                        <p:cTn id="46" dur="2000"/>
                                        <p:tgtEl>
                                          <p:spTgt spid="210946">
                                            <p:txEl>
                                              <p:charRg st="174" end="174"/>
                                            </p:txEl>
                                          </p:spTgt>
                                        </p:tgtEl>
                                      </p:cBhvr>
                                    </p:animEffect>
                                  </p:childTnLst>
                                </p:cTn>
                              </p:par>
                              <p:par>
                                <p:cTn id="47" presetID="54" presetClass="entr" presetSubtype="0" accel="100000" fill="hold" nodeType="withEffect">
                                  <p:stCondLst>
                                    <p:cond delay="0"/>
                                  </p:stCondLst>
                                  <p:childTnLst>
                                    <p:set>
                                      <p:cBhvr>
                                        <p:cTn id="48" dur="1" fill="hold">
                                          <p:stCondLst>
                                            <p:cond delay="0"/>
                                          </p:stCondLst>
                                        </p:cTn>
                                        <p:tgtEl>
                                          <p:spTgt spid="210946">
                                            <p:txEl>
                                              <p:charRg st="174" end="174"/>
                                            </p:txEl>
                                          </p:spTgt>
                                        </p:tgtEl>
                                        <p:attrNameLst>
                                          <p:attrName>style.visibility</p:attrName>
                                        </p:attrNameLst>
                                      </p:cBhvr>
                                      <p:to>
                                        <p:strVal val="visible"/>
                                      </p:to>
                                    </p:set>
                                    <p:anim calcmode="lin" valueType="num">
                                      <p:cBhvr>
                                        <p:cTn id="49" dur="2000" fill="hold"/>
                                        <p:tgtEl>
                                          <p:spTgt spid="210946">
                                            <p:txEl>
                                              <p:charRg st="174" end="174"/>
                                            </p:txEl>
                                          </p:spTgt>
                                        </p:tgtEl>
                                        <p:attrNameLst>
                                          <p:attrName>ppt_w</p:attrName>
                                        </p:attrNameLst>
                                      </p:cBhvr>
                                      <p:tavLst>
                                        <p:tav tm="0">
                                          <p:val>
                                            <p:strVal val="#ppt_w*0.05"/>
                                          </p:val>
                                        </p:tav>
                                        <p:tav tm="100000">
                                          <p:val>
                                            <p:strVal val="#ppt_w"/>
                                          </p:val>
                                        </p:tav>
                                      </p:tavLst>
                                    </p:anim>
                                    <p:anim calcmode="lin" valueType="num">
                                      <p:cBhvr>
                                        <p:cTn id="50" dur="2000" fill="hold"/>
                                        <p:tgtEl>
                                          <p:spTgt spid="210946">
                                            <p:txEl>
                                              <p:charRg st="174" end="174"/>
                                            </p:txEl>
                                          </p:spTgt>
                                        </p:tgtEl>
                                        <p:attrNameLst>
                                          <p:attrName>ppt_h</p:attrName>
                                        </p:attrNameLst>
                                      </p:cBhvr>
                                      <p:tavLst>
                                        <p:tav tm="0">
                                          <p:val>
                                            <p:strVal val="#ppt_h"/>
                                          </p:val>
                                        </p:tav>
                                        <p:tav tm="100000">
                                          <p:val>
                                            <p:strVal val="#ppt_h"/>
                                          </p:val>
                                        </p:tav>
                                      </p:tavLst>
                                    </p:anim>
                                    <p:anim calcmode="lin" valueType="num">
                                      <p:cBhvr>
                                        <p:cTn id="51" dur="2000" fill="hold"/>
                                        <p:tgtEl>
                                          <p:spTgt spid="210946">
                                            <p:txEl>
                                              <p:charRg st="174" end="174"/>
                                            </p:txEl>
                                          </p:spTgt>
                                        </p:tgtEl>
                                        <p:attrNameLst>
                                          <p:attrName>ppt_x</p:attrName>
                                        </p:attrNameLst>
                                      </p:cBhvr>
                                      <p:tavLst>
                                        <p:tav tm="0">
                                          <p:val>
                                            <p:strVal val="#ppt_x-.2"/>
                                          </p:val>
                                        </p:tav>
                                        <p:tav tm="100000">
                                          <p:val>
                                            <p:strVal val="#ppt_x"/>
                                          </p:val>
                                        </p:tav>
                                      </p:tavLst>
                                    </p:anim>
                                    <p:anim calcmode="lin" valueType="num">
                                      <p:cBhvr>
                                        <p:cTn id="52" dur="2000" fill="hold"/>
                                        <p:tgtEl>
                                          <p:spTgt spid="210946">
                                            <p:txEl>
                                              <p:charRg st="174" end="174"/>
                                            </p:txEl>
                                          </p:spTgt>
                                        </p:tgtEl>
                                        <p:attrNameLst>
                                          <p:attrName>ppt_y</p:attrName>
                                        </p:attrNameLst>
                                      </p:cBhvr>
                                      <p:tavLst>
                                        <p:tav tm="0">
                                          <p:val>
                                            <p:strVal val="#ppt_y"/>
                                          </p:val>
                                        </p:tav>
                                        <p:tav tm="100000">
                                          <p:val>
                                            <p:strVal val="#ppt_y"/>
                                          </p:val>
                                        </p:tav>
                                      </p:tavLst>
                                    </p:anim>
                                    <p:animEffect transition="in" filter="fade">
                                      <p:cBhvr>
                                        <p:cTn id="53" dur="2000"/>
                                        <p:tgtEl>
                                          <p:spTgt spid="210946">
                                            <p:txEl>
                                              <p:charRg st="174" end="17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8"/>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FB75B5D5-5D5A-4062-A7A2-00458D86B330}" type="slidenum">
              <a:rPr lang="en-US" sz="1500">
                <a:latin typeface="Arial" panose="020B0604020202020204" pitchFamily="34" charset="0"/>
                <a:cs typeface="Arial" panose="020B0604020202020204" pitchFamily="34" charset="0"/>
              </a:rPr>
              <a:pPr eaLnBrk="1" hangingPunct="1">
                <a:defRPr/>
              </a:pPr>
              <a:t>15</a:t>
            </a:fld>
            <a:endParaRPr lang="en-US" sz="1500">
              <a:latin typeface="Arial" panose="020B0604020202020204" pitchFamily="34" charset="0"/>
              <a:cs typeface="Arial" panose="020B0604020202020204" pitchFamily="34" charset="0"/>
            </a:endParaRPr>
          </a:p>
        </p:txBody>
      </p:sp>
      <p:sp>
        <p:nvSpPr>
          <p:cNvPr id="211970" name="Rectangle 2"/>
          <p:cNvSpPr>
            <a:spLocks noGrp="1" noChangeArrowheads="1"/>
          </p:cNvSpPr>
          <p:nvPr>
            <p:ph type="title" sz="quarter"/>
          </p:nvPr>
        </p:nvSpPr>
        <p:spPr>
          <a:xfrm>
            <a:off x="5636525" y="333298"/>
            <a:ext cx="5328005" cy="1142735"/>
          </a:xfrm>
        </p:spPr>
        <p:txBody>
          <a:bodyPr>
            <a:normAutofit fontScale="90000"/>
          </a:bodyPr>
          <a:lstStyle/>
          <a:p>
            <a:pPr algn="r" rtl="1" eaLnBrk="1" hangingPunct="1">
              <a:defRPr/>
            </a:pPr>
            <a:r>
              <a:rPr lang="en-US" altLang="en-US" sz="3999" b="1">
                <a:cs typeface="Zar" pitchFamily="2" charset="-78"/>
              </a:rPr>
              <a:t>   </a:t>
            </a:r>
            <a:r>
              <a:rPr lang="ar-SA" altLang="en-US" sz="3999" b="1">
                <a:cs typeface="Zar" pitchFamily="2" charset="-78"/>
              </a:rPr>
              <a:t>عضلات بازكنندة زانو</a:t>
            </a:r>
            <a:br>
              <a:rPr lang="ar-SA" altLang="en-US" sz="3999" b="1">
                <a:cs typeface="Zar" pitchFamily="2" charset="-78"/>
              </a:rPr>
            </a:br>
            <a:endParaRPr lang="en-US" altLang="en-US" sz="3999" b="1">
              <a:cs typeface="Zar" pitchFamily="2" charset="-78"/>
            </a:endParaRPr>
          </a:p>
        </p:txBody>
      </p:sp>
      <p:pic>
        <p:nvPicPr>
          <p:cNvPr id="34820" name="Picture 3"/>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a:xfrm>
            <a:off x="2141660" y="1371283"/>
            <a:ext cx="1330017" cy="2187069"/>
          </a:xfrm>
          <a:ln>
            <a:solidFill>
              <a:srgbClr val="FF0000"/>
            </a:solidFill>
          </a:ln>
        </p:spPr>
      </p:pic>
      <p:pic>
        <p:nvPicPr>
          <p:cNvPr id="34821" name="Picture 4"/>
          <p:cNvPicPr>
            <a:picLocks noGrp="1" noChangeAspect="1" noChangeArrowheads="1"/>
          </p:cNvPicPr>
          <p:nvPr>
            <p:ph sz="quarter" idx="3"/>
          </p:nvPr>
        </p:nvPicPr>
        <p:blipFill>
          <a:blip r:embed="rId3" cstate="print">
            <a:extLst>
              <a:ext uri="{28A0092B-C50C-407E-A947-70E740481C1C}">
                <a14:useLocalDpi xmlns:a14="http://schemas.microsoft.com/office/drawing/2010/main" val="0"/>
              </a:ext>
            </a:extLst>
          </a:blip>
          <a:srcRect/>
          <a:stretch>
            <a:fillRect/>
          </a:stretch>
        </p:blipFill>
        <p:spPr>
          <a:xfrm>
            <a:off x="2065477" y="3885300"/>
            <a:ext cx="1436356" cy="2185482"/>
          </a:xfrm>
          <a:ln>
            <a:solidFill>
              <a:srgbClr val="FF0000"/>
            </a:solidFill>
          </a:ln>
        </p:spPr>
      </p:pic>
      <p:sp>
        <p:nvSpPr>
          <p:cNvPr id="211973" name="Rectangle 5"/>
          <p:cNvSpPr>
            <a:spLocks noGrp="1" noChangeArrowheads="1"/>
          </p:cNvSpPr>
          <p:nvPr>
            <p:ph type="body" idx="4294967295"/>
          </p:nvPr>
        </p:nvSpPr>
        <p:spPr>
          <a:xfrm>
            <a:off x="3817671" y="1053856"/>
            <a:ext cx="6959577" cy="5804144"/>
          </a:xfrm>
        </p:spPr>
        <p:txBody>
          <a:bodyPr/>
          <a:lstStyle/>
          <a:p>
            <a:pPr marL="628524" indent="-628524" algn="r" rtl="1">
              <a:lnSpc>
                <a:spcPct val="160000"/>
              </a:lnSpc>
              <a:buNone/>
              <a:defRPr/>
            </a:pPr>
            <a:r>
              <a:rPr lang="ar-SA" altLang="en-US" sz="2000" b="1">
                <a:latin typeface="Arial" charset="0"/>
                <a:cs typeface="Zar" pitchFamily="2" charset="-78"/>
              </a:rPr>
              <a:t>چهار عضلة </a:t>
            </a:r>
            <a:r>
              <a:rPr lang="ar-SA" altLang="en-US" sz="2000" b="1">
                <a:solidFill>
                  <a:srgbClr val="FF0066"/>
                </a:solidFill>
                <a:latin typeface="Arial" charset="0"/>
                <a:cs typeface="Zar" pitchFamily="2" charset="-78"/>
              </a:rPr>
              <a:t>راست راني (راست قدامي)، پهن داخلي، پهن خارجي وپهن مياني</a:t>
            </a:r>
            <a:r>
              <a:rPr lang="ar-SA" altLang="en-US" sz="2000" b="1">
                <a:latin typeface="Arial" charset="0"/>
                <a:cs typeface="Zar" pitchFamily="2" charset="-78"/>
              </a:rPr>
              <a:t>، كه در گروه عضلات چهار سرراني‌اند، انجام عمل</a:t>
            </a:r>
            <a:r>
              <a:rPr lang="fa-IR" sz="2000" b="1">
                <a:latin typeface="Arial" charset="0"/>
                <a:cs typeface="Zar" pitchFamily="2" charset="-78"/>
              </a:rPr>
              <a:t> </a:t>
            </a:r>
            <a:r>
              <a:rPr lang="ar-SA" altLang="en-US" sz="2000" b="1">
                <a:latin typeface="Arial" charset="0"/>
                <a:cs typeface="Zar" pitchFamily="2" charset="-78"/>
              </a:rPr>
              <a:t> بازشدن زانو را بر عهده دارند. از حجيم‌ترين و قويترين عضلات</a:t>
            </a:r>
            <a:r>
              <a:rPr lang="fa-IR" sz="2000" b="1">
                <a:latin typeface="Arial" charset="0"/>
                <a:cs typeface="Zar" pitchFamily="2" charset="-78"/>
              </a:rPr>
              <a:t> </a:t>
            </a:r>
            <a:r>
              <a:rPr lang="ar-SA" altLang="en-US" sz="2000" b="1">
                <a:latin typeface="Arial" charset="0"/>
                <a:cs typeface="Zar" pitchFamily="2" charset="-78"/>
              </a:rPr>
              <a:t> بدن‌اند</a:t>
            </a:r>
            <a:r>
              <a:rPr lang="fa-IR" sz="2000" b="1">
                <a:latin typeface="Arial" charset="0"/>
                <a:cs typeface="Zar" pitchFamily="2" charset="-78"/>
              </a:rPr>
              <a:t>.</a:t>
            </a:r>
          </a:p>
          <a:p>
            <a:pPr marL="628524" indent="-628524" algn="r" rtl="1">
              <a:lnSpc>
                <a:spcPct val="160000"/>
              </a:lnSpc>
              <a:buNone/>
              <a:defRPr/>
            </a:pPr>
            <a:r>
              <a:rPr lang="fa-IR" sz="2000" b="1">
                <a:latin typeface="Arial" charset="0"/>
                <a:cs typeface="Zar" pitchFamily="2" charset="-78"/>
              </a:rPr>
              <a:t>       </a:t>
            </a:r>
            <a:r>
              <a:rPr lang="ar-SA" altLang="en-US" sz="2000" b="1">
                <a:latin typeface="Arial" charset="0"/>
                <a:cs typeface="Zar" pitchFamily="2" charset="-78"/>
              </a:rPr>
              <a:t> </a:t>
            </a:r>
            <a:r>
              <a:rPr lang="fa-IR" sz="2000" b="1">
                <a:latin typeface="Arial" charset="0"/>
                <a:cs typeface="Zar" pitchFamily="2" charset="-78"/>
              </a:rPr>
              <a:t>سرثابت این گروه عضلات با یکدیگر متفاوت </a:t>
            </a:r>
            <a:r>
              <a:rPr lang="ar-SA" altLang="en-US" sz="2000" b="1">
                <a:latin typeface="Arial" charset="0"/>
                <a:cs typeface="Zar" pitchFamily="2" charset="-78"/>
              </a:rPr>
              <a:t>و به شرح ذيل است:</a:t>
            </a:r>
          </a:p>
          <a:p>
            <a:pPr marL="628524" indent="-628524" algn="r" rtl="1">
              <a:lnSpc>
                <a:spcPct val="160000"/>
              </a:lnSpc>
              <a:buClr>
                <a:schemeClr val="tx1"/>
              </a:buClr>
              <a:buNone/>
              <a:defRPr/>
            </a:pPr>
            <a:r>
              <a:rPr lang="ar-SA" altLang="en-US" sz="2000" b="1">
                <a:latin typeface="Arial" charset="0"/>
                <a:cs typeface="Zar" pitchFamily="2" charset="-78"/>
              </a:rPr>
              <a:t>عضلة راست راني به خار قدامي و تحتاني استخوان خاصره</a:t>
            </a:r>
            <a:endParaRPr lang="fa-IR" sz="2000" b="1">
              <a:latin typeface="Arial" charset="0"/>
              <a:cs typeface="Zar" pitchFamily="2" charset="-78"/>
            </a:endParaRPr>
          </a:p>
          <a:p>
            <a:pPr marL="628524" indent="-628524" algn="r" rtl="1">
              <a:lnSpc>
                <a:spcPct val="160000"/>
              </a:lnSpc>
              <a:buClr>
                <a:schemeClr val="tx1"/>
              </a:buClr>
              <a:buNone/>
              <a:defRPr/>
            </a:pPr>
            <a:r>
              <a:rPr lang="ar-SA" altLang="en-US" sz="2000" b="1">
                <a:latin typeface="Arial" charset="0"/>
                <a:cs typeface="Zar" pitchFamily="2" charset="-78"/>
              </a:rPr>
              <a:t>عضلة پهن خارجي به برجستگي بزرگ استخوان ران و لبه بيروني خط خشن</a:t>
            </a:r>
            <a:endParaRPr lang="fa-IR" sz="2000" b="1">
              <a:latin typeface="Arial" charset="0"/>
              <a:cs typeface="Zar" pitchFamily="2" charset="-78"/>
            </a:endParaRPr>
          </a:p>
          <a:p>
            <a:pPr marL="628524" indent="-628524" algn="r" rtl="1">
              <a:lnSpc>
                <a:spcPct val="160000"/>
              </a:lnSpc>
              <a:buClr>
                <a:schemeClr val="tx1"/>
              </a:buClr>
              <a:buNone/>
              <a:defRPr/>
            </a:pPr>
            <a:r>
              <a:rPr lang="ar-SA" altLang="en-US" sz="2000" b="1">
                <a:latin typeface="Arial" charset="0"/>
                <a:cs typeface="Zar" pitchFamily="2" charset="-78"/>
              </a:rPr>
              <a:t>عضلة پهن مياني به </a:t>
            </a:r>
            <a:r>
              <a:rPr lang="fa-IR" sz="2000" b="1">
                <a:latin typeface="Arial" charset="0"/>
                <a:cs typeface="Zar" pitchFamily="2" charset="-78"/>
              </a:rPr>
              <a:t>4/3</a:t>
            </a:r>
            <a:r>
              <a:rPr lang="ar-SA" altLang="en-US" sz="2000" b="1">
                <a:latin typeface="Arial" charset="0"/>
                <a:cs typeface="Zar" pitchFamily="2" charset="-78"/>
              </a:rPr>
              <a:t>   سطح فوقاني و قدامي تنه استخوان ران</a:t>
            </a:r>
            <a:endParaRPr lang="fa-IR" sz="2000" b="1">
              <a:latin typeface="Arial" charset="0"/>
              <a:cs typeface="Zar" pitchFamily="2" charset="-78"/>
            </a:endParaRPr>
          </a:p>
          <a:p>
            <a:pPr marL="628524" indent="-628524" algn="r" rtl="1">
              <a:lnSpc>
                <a:spcPct val="160000"/>
              </a:lnSpc>
              <a:buClr>
                <a:schemeClr val="tx1"/>
              </a:buClr>
              <a:buNone/>
              <a:defRPr/>
            </a:pPr>
            <a:r>
              <a:rPr lang="ar-SA" altLang="en-US" sz="2000" b="1">
                <a:latin typeface="Arial" charset="0"/>
                <a:cs typeface="Zar" pitchFamily="2" charset="-78"/>
              </a:rPr>
              <a:t>عضلة پهن داخلي به  برآمدگي استخوان ران (خط خشن)</a:t>
            </a:r>
            <a:endParaRPr lang="fa-IR" sz="2000" b="1">
              <a:latin typeface="Arial" charset="0"/>
              <a:cs typeface="Zar" pitchFamily="2" charset="-78"/>
            </a:endParaRPr>
          </a:p>
          <a:p>
            <a:pPr marL="628524" indent="-628524" algn="r" rtl="1">
              <a:lnSpc>
                <a:spcPct val="160000"/>
              </a:lnSpc>
              <a:buClr>
                <a:schemeClr val="tx1"/>
              </a:buClr>
              <a:buNone/>
              <a:defRPr/>
            </a:pPr>
            <a:endParaRPr lang="fa-IR" sz="2000" b="1">
              <a:latin typeface="Arial" charset="0"/>
              <a:cs typeface="Zar" pitchFamily="2" charset="-78"/>
            </a:endParaRPr>
          </a:p>
          <a:p>
            <a:pPr marL="628524" indent="-628524" algn="r" rtl="1">
              <a:buClr>
                <a:schemeClr val="tx1"/>
              </a:buClr>
              <a:buNone/>
              <a:defRPr/>
            </a:pPr>
            <a:r>
              <a:rPr lang="fa-IR" sz="1800" b="1">
                <a:latin typeface="Arial" charset="0"/>
                <a:cs typeface="Zar" pitchFamily="2" charset="-78"/>
              </a:rPr>
              <a:t>       </a:t>
            </a:r>
            <a:endParaRPr lang="en-US" altLang="en-US" sz="1800" b="1">
              <a:latin typeface="Arial" charset="0"/>
              <a:cs typeface="Zar" pitchFamily="2" charset="-78"/>
            </a:endParaRPr>
          </a:p>
        </p:txBody>
      </p:sp>
      <p:sp>
        <p:nvSpPr>
          <p:cNvPr id="211974" name="Rectangle 6"/>
          <p:cNvSpPr>
            <a:spLocks noGrp="1" noChangeArrowheads="1"/>
          </p:cNvSpPr>
          <p:nvPr>
            <p:ph sz="quarter" idx="4"/>
          </p:nvPr>
        </p:nvSpPr>
        <p:spPr>
          <a:xfrm>
            <a:off x="6171390" y="5637495"/>
            <a:ext cx="1379218" cy="382499"/>
          </a:xfrm>
        </p:spPr>
        <p:txBody>
          <a:bodyPr>
            <a:normAutofit fontScale="92500" lnSpcReduction="10000"/>
          </a:bodyPr>
          <a:lstStyle/>
          <a:p>
            <a:pPr eaLnBrk="1" hangingPunct="1">
              <a:defRPr/>
            </a:pPr>
            <a:endParaRPr lang="en-US" sz="2500"/>
          </a:p>
        </p:txBody>
      </p:sp>
    </p:spTree>
    <p:extLst>
      <p:ext uri="{BB962C8B-B14F-4D97-AF65-F5344CB8AC3E}">
        <p14:creationId xmlns:p14="http://schemas.microsoft.com/office/powerpoint/2010/main" val="4114786051"/>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11970"/>
                                        </p:tgtEl>
                                        <p:attrNameLst>
                                          <p:attrName>style.visibility</p:attrName>
                                        </p:attrNameLst>
                                      </p:cBhvr>
                                      <p:to>
                                        <p:strVal val="visible"/>
                                      </p:to>
                                    </p:set>
                                    <p:anim calcmode="lin" valueType="num">
                                      <p:cBhvr>
                                        <p:cTn id="7" dur="2000" fill="hold"/>
                                        <p:tgtEl>
                                          <p:spTgt spid="211970"/>
                                        </p:tgtEl>
                                        <p:attrNameLst>
                                          <p:attrName>ppt_w</p:attrName>
                                        </p:attrNameLst>
                                      </p:cBhvr>
                                      <p:tavLst>
                                        <p:tav tm="0">
                                          <p:val>
                                            <p:strVal val="#ppt_w*0.05"/>
                                          </p:val>
                                        </p:tav>
                                        <p:tav tm="100000">
                                          <p:val>
                                            <p:strVal val="#ppt_w"/>
                                          </p:val>
                                        </p:tav>
                                      </p:tavLst>
                                    </p:anim>
                                    <p:anim calcmode="lin" valueType="num">
                                      <p:cBhvr>
                                        <p:cTn id="8" dur="2000" fill="hold"/>
                                        <p:tgtEl>
                                          <p:spTgt spid="211970"/>
                                        </p:tgtEl>
                                        <p:attrNameLst>
                                          <p:attrName>ppt_h</p:attrName>
                                        </p:attrNameLst>
                                      </p:cBhvr>
                                      <p:tavLst>
                                        <p:tav tm="0">
                                          <p:val>
                                            <p:strVal val="#ppt_h"/>
                                          </p:val>
                                        </p:tav>
                                        <p:tav tm="100000">
                                          <p:val>
                                            <p:strVal val="#ppt_h"/>
                                          </p:val>
                                        </p:tav>
                                      </p:tavLst>
                                    </p:anim>
                                    <p:anim calcmode="lin" valueType="num">
                                      <p:cBhvr>
                                        <p:cTn id="9" dur="2000" fill="hold"/>
                                        <p:tgtEl>
                                          <p:spTgt spid="211970"/>
                                        </p:tgtEl>
                                        <p:attrNameLst>
                                          <p:attrName>ppt_x</p:attrName>
                                        </p:attrNameLst>
                                      </p:cBhvr>
                                      <p:tavLst>
                                        <p:tav tm="0">
                                          <p:val>
                                            <p:strVal val="#ppt_x-.2"/>
                                          </p:val>
                                        </p:tav>
                                        <p:tav tm="100000">
                                          <p:val>
                                            <p:strVal val="#ppt_x"/>
                                          </p:val>
                                        </p:tav>
                                      </p:tavLst>
                                    </p:anim>
                                    <p:anim calcmode="lin" valueType="num">
                                      <p:cBhvr>
                                        <p:cTn id="10" dur="2000" fill="hold"/>
                                        <p:tgtEl>
                                          <p:spTgt spid="211970"/>
                                        </p:tgtEl>
                                        <p:attrNameLst>
                                          <p:attrName>ppt_y</p:attrName>
                                        </p:attrNameLst>
                                      </p:cBhvr>
                                      <p:tavLst>
                                        <p:tav tm="0">
                                          <p:val>
                                            <p:strVal val="#ppt_y"/>
                                          </p:val>
                                        </p:tav>
                                        <p:tav tm="100000">
                                          <p:val>
                                            <p:strVal val="#ppt_y"/>
                                          </p:val>
                                        </p:tav>
                                      </p:tavLst>
                                    </p:anim>
                                    <p:animEffect transition="in" filter="fade">
                                      <p:cBhvr>
                                        <p:cTn id="11" dur="2000"/>
                                        <p:tgtEl>
                                          <p:spTgt spid="21197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0" presetClass="entr" presetSubtype="0" fill="hold" nodeType="clickEffect">
                                  <p:stCondLst>
                                    <p:cond delay="0"/>
                                  </p:stCondLst>
                                  <p:childTnLst>
                                    <p:set>
                                      <p:cBhvr>
                                        <p:cTn id="15" dur="1" fill="hold">
                                          <p:stCondLst>
                                            <p:cond delay="0"/>
                                          </p:stCondLst>
                                        </p:cTn>
                                        <p:tgtEl>
                                          <p:spTgt spid="211973">
                                            <p:txEl>
                                              <p:pRg st="0" end="0"/>
                                            </p:txEl>
                                          </p:spTgt>
                                        </p:tgtEl>
                                        <p:attrNameLst>
                                          <p:attrName>style.visibility</p:attrName>
                                        </p:attrNameLst>
                                      </p:cBhvr>
                                      <p:to>
                                        <p:strVal val="visible"/>
                                      </p:to>
                                    </p:set>
                                    <p:animEffect transition="in" filter="fade">
                                      <p:cBhvr>
                                        <p:cTn id="16" dur="1600" decel="100000"/>
                                        <p:tgtEl>
                                          <p:spTgt spid="211973">
                                            <p:txEl>
                                              <p:pRg st="0" end="0"/>
                                            </p:txEl>
                                          </p:spTgt>
                                        </p:tgtEl>
                                      </p:cBhvr>
                                    </p:animEffect>
                                    <p:anim calcmode="lin" valueType="num">
                                      <p:cBhvr>
                                        <p:cTn id="17" dur="1600" decel="100000" fill="hold"/>
                                        <p:tgtEl>
                                          <p:spTgt spid="211973">
                                            <p:txEl>
                                              <p:pRg st="0" end="0"/>
                                            </p:txEl>
                                          </p:spTgt>
                                        </p:tgtEl>
                                        <p:attrNameLst>
                                          <p:attrName>style.rotation</p:attrName>
                                        </p:attrNameLst>
                                      </p:cBhvr>
                                      <p:tavLst>
                                        <p:tav tm="0">
                                          <p:val>
                                            <p:fltVal val="-90"/>
                                          </p:val>
                                        </p:tav>
                                        <p:tav tm="100000">
                                          <p:val>
                                            <p:fltVal val="0"/>
                                          </p:val>
                                        </p:tav>
                                      </p:tavLst>
                                    </p:anim>
                                    <p:anim calcmode="lin" valueType="num">
                                      <p:cBhvr>
                                        <p:cTn id="18" dur="1600" decel="100000" fill="hold"/>
                                        <p:tgtEl>
                                          <p:spTgt spid="211973">
                                            <p:txEl>
                                              <p:pRg st="0" end="0"/>
                                            </p:txEl>
                                          </p:spTgt>
                                        </p:tgtEl>
                                        <p:attrNameLst>
                                          <p:attrName>ppt_x</p:attrName>
                                        </p:attrNameLst>
                                      </p:cBhvr>
                                      <p:tavLst>
                                        <p:tav tm="0">
                                          <p:val>
                                            <p:strVal val="#ppt_x+0.4"/>
                                          </p:val>
                                        </p:tav>
                                        <p:tav tm="100000">
                                          <p:val>
                                            <p:strVal val="#ppt_x-0.05"/>
                                          </p:val>
                                        </p:tav>
                                      </p:tavLst>
                                    </p:anim>
                                    <p:anim calcmode="lin" valueType="num">
                                      <p:cBhvr>
                                        <p:cTn id="19" dur="1600" decel="100000" fill="hold"/>
                                        <p:tgtEl>
                                          <p:spTgt spid="211973">
                                            <p:txEl>
                                              <p:pRg st="0" end="0"/>
                                            </p:txEl>
                                          </p:spTgt>
                                        </p:tgtEl>
                                        <p:attrNameLst>
                                          <p:attrName>ppt_y</p:attrName>
                                        </p:attrNameLst>
                                      </p:cBhvr>
                                      <p:tavLst>
                                        <p:tav tm="0">
                                          <p:val>
                                            <p:strVal val="#ppt_y-0.4"/>
                                          </p:val>
                                        </p:tav>
                                        <p:tav tm="100000">
                                          <p:val>
                                            <p:strVal val="#ppt_y+0.1"/>
                                          </p:val>
                                        </p:tav>
                                      </p:tavLst>
                                    </p:anim>
                                    <p:anim calcmode="lin" valueType="num">
                                      <p:cBhvr>
                                        <p:cTn id="20" dur="400" accel="100000" fill="hold">
                                          <p:stCondLst>
                                            <p:cond delay="1600"/>
                                          </p:stCondLst>
                                        </p:cTn>
                                        <p:tgtEl>
                                          <p:spTgt spid="211973">
                                            <p:txEl>
                                              <p:pRg st="0" end="0"/>
                                            </p:txEl>
                                          </p:spTgt>
                                        </p:tgtEl>
                                        <p:attrNameLst>
                                          <p:attrName>ppt_x</p:attrName>
                                        </p:attrNameLst>
                                      </p:cBhvr>
                                      <p:tavLst>
                                        <p:tav tm="0">
                                          <p:val>
                                            <p:strVal val="#ppt_x-0.05"/>
                                          </p:val>
                                        </p:tav>
                                        <p:tav tm="100000">
                                          <p:val>
                                            <p:strVal val="#ppt_x"/>
                                          </p:val>
                                        </p:tav>
                                      </p:tavLst>
                                    </p:anim>
                                    <p:anim calcmode="lin" valueType="num">
                                      <p:cBhvr>
                                        <p:cTn id="21" dur="400" accel="100000" fill="hold">
                                          <p:stCondLst>
                                            <p:cond delay="1600"/>
                                          </p:stCondLst>
                                        </p:cTn>
                                        <p:tgtEl>
                                          <p:spTgt spid="211973">
                                            <p:txEl>
                                              <p:pRg st="0" end="0"/>
                                            </p:txEl>
                                          </p:spTgt>
                                        </p:tgtEl>
                                        <p:attrNameLst>
                                          <p:attrName>ppt_y</p:attrName>
                                        </p:attrNameLst>
                                      </p:cBhvr>
                                      <p:tavLst>
                                        <p:tav tm="0">
                                          <p:val>
                                            <p:strVal val="#ppt_y+0.1"/>
                                          </p:val>
                                        </p:tav>
                                        <p:tav tm="100000">
                                          <p:val>
                                            <p:strVal val="#ppt_y"/>
                                          </p:val>
                                        </p:tav>
                                      </p:tavLst>
                                    </p:anim>
                                  </p:childTnLst>
                                </p:cTn>
                              </p:par>
                              <p:par>
                                <p:cTn id="22" presetID="30" presetClass="entr" presetSubtype="0" fill="hold" nodeType="withEffect">
                                  <p:stCondLst>
                                    <p:cond delay="0"/>
                                  </p:stCondLst>
                                  <p:childTnLst>
                                    <p:set>
                                      <p:cBhvr>
                                        <p:cTn id="23" dur="1" fill="hold">
                                          <p:stCondLst>
                                            <p:cond delay="0"/>
                                          </p:stCondLst>
                                        </p:cTn>
                                        <p:tgtEl>
                                          <p:spTgt spid="211973">
                                            <p:txEl>
                                              <p:pRg st="1" end="1"/>
                                            </p:txEl>
                                          </p:spTgt>
                                        </p:tgtEl>
                                        <p:attrNameLst>
                                          <p:attrName>style.visibility</p:attrName>
                                        </p:attrNameLst>
                                      </p:cBhvr>
                                      <p:to>
                                        <p:strVal val="visible"/>
                                      </p:to>
                                    </p:set>
                                    <p:animEffect transition="in" filter="fade">
                                      <p:cBhvr>
                                        <p:cTn id="24" dur="1600" decel="100000"/>
                                        <p:tgtEl>
                                          <p:spTgt spid="211973">
                                            <p:txEl>
                                              <p:pRg st="1" end="1"/>
                                            </p:txEl>
                                          </p:spTgt>
                                        </p:tgtEl>
                                      </p:cBhvr>
                                    </p:animEffect>
                                    <p:anim calcmode="lin" valueType="num">
                                      <p:cBhvr>
                                        <p:cTn id="25" dur="1600" decel="100000" fill="hold"/>
                                        <p:tgtEl>
                                          <p:spTgt spid="211973">
                                            <p:txEl>
                                              <p:pRg st="1" end="1"/>
                                            </p:txEl>
                                          </p:spTgt>
                                        </p:tgtEl>
                                        <p:attrNameLst>
                                          <p:attrName>style.rotation</p:attrName>
                                        </p:attrNameLst>
                                      </p:cBhvr>
                                      <p:tavLst>
                                        <p:tav tm="0">
                                          <p:val>
                                            <p:fltVal val="-90"/>
                                          </p:val>
                                        </p:tav>
                                        <p:tav tm="100000">
                                          <p:val>
                                            <p:fltVal val="0"/>
                                          </p:val>
                                        </p:tav>
                                      </p:tavLst>
                                    </p:anim>
                                    <p:anim calcmode="lin" valueType="num">
                                      <p:cBhvr>
                                        <p:cTn id="26" dur="1600" decel="100000" fill="hold"/>
                                        <p:tgtEl>
                                          <p:spTgt spid="211973">
                                            <p:txEl>
                                              <p:pRg st="1" end="1"/>
                                            </p:txEl>
                                          </p:spTgt>
                                        </p:tgtEl>
                                        <p:attrNameLst>
                                          <p:attrName>ppt_x</p:attrName>
                                        </p:attrNameLst>
                                      </p:cBhvr>
                                      <p:tavLst>
                                        <p:tav tm="0">
                                          <p:val>
                                            <p:strVal val="#ppt_x+0.4"/>
                                          </p:val>
                                        </p:tav>
                                        <p:tav tm="100000">
                                          <p:val>
                                            <p:strVal val="#ppt_x-0.05"/>
                                          </p:val>
                                        </p:tav>
                                      </p:tavLst>
                                    </p:anim>
                                    <p:anim calcmode="lin" valueType="num">
                                      <p:cBhvr>
                                        <p:cTn id="27" dur="1600" decel="100000" fill="hold"/>
                                        <p:tgtEl>
                                          <p:spTgt spid="211973">
                                            <p:txEl>
                                              <p:pRg st="1" end="1"/>
                                            </p:txEl>
                                          </p:spTgt>
                                        </p:tgtEl>
                                        <p:attrNameLst>
                                          <p:attrName>ppt_y</p:attrName>
                                        </p:attrNameLst>
                                      </p:cBhvr>
                                      <p:tavLst>
                                        <p:tav tm="0">
                                          <p:val>
                                            <p:strVal val="#ppt_y-0.4"/>
                                          </p:val>
                                        </p:tav>
                                        <p:tav tm="100000">
                                          <p:val>
                                            <p:strVal val="#ppt_y+0.1"/>
                                          </p:val>
                                        </p:tav>
                                      </p:tavLst>
                                    </p:anim>
                                    <p:anim calcmode="lin" valueType="num">
                                      <p:cBhvr>
                                        <p:cTn id="28" dur="400" accel="100000" fill="hold">
                                          <p:stCondLst>
                                            <p:cond delay="1600"/>
                                          </p:stCondLst>
                                        </p:cTn>
                                        <p:tgtEl>
                                          <p:spTgt spid="211973">
                                            <p:txEl>
                                              <p:pRg st="1" end="1"/>
                                            </p:txEl>
                                          </p:spTgt>
                                        </p:tgtEl>
                                        <p:attrNameLst>
                                          <p:attrName>ppt_x</p:attrName>
                                        </p:attrNameLst>
                                      </p:cBhvr>
                                      <p:tavLst>
                                        <p:tav tm="0">
                                          <p:val>
                                            <p:strVal val="#ppt_x-0.05"/>
                                          </p:val>
                                        </p:tav>
                                        <p:tav tm="100000">
                                          <p:val>
                                            <p:strVal val="#ppt_x"/>
                                          </p:val>
                                        </p:tav>
                                      </p:tavLst>
                                    </p:anim>
                                    <p:anim calcmode="lin" valueType="num">
                                      <p:cBhvr>
                                        <p:cTn id="29" dur="400" accel="100000" fill="hold">
                                          <p:stCondLst>
                                            <p:cond delay="1600"/>
                                          </p:stCondLst>
                                        </p:cTn>
                                        <p:tgtEl>
                                          <p:spTgt spid="211973">
                                            <p:txEl>
                                              <p:pRg st="1" end="1"/>
                                            </p:txEl>
                                          </p:spTgt>
                                        </p:tgtEl>
                                        <p:attrNameLst>
                                          <p:attrName>ppt_y</p:attrName>
                                        </p:attrNameLst>
                                      </p:cBhvr>
                                      <p:tavLst>
                                        <p:tav tm="0">
                                          <p:val>
                                            <p:strVal val="#ppt_y+0.1"/>
                                          </p:val>
                                        </p:tav>
                                        <p:tav tm="100000">
                                          <p:val>
                                            <p:strVal val="#ppt_y"/>
                                          </p:val>
                                        </p:tav>
                                      </p:tavLst>
                                    </p:anim>
                                  </p:childTnLst>
                                </p:cTn>
                              </p:par>
                            </p:childTnLst>
                          </p:cTn>
                        </p:par>
                        <p:par>
                          <p:cTn id="30" fill="hold" nodeType="afterGroup">
                            <p:stCondLst>
                              <p:cond delay="2000"/>
                            </p:stCondLst>
                            <p:childTnLst>
                              <p:par>
                                <p:cTn id="31" presetID="54" presetClass="entr" presetSubtype="0" accel="100000" fill="hold" nodeType="afterEffect">
                                  <p:stCondLst>
                                    <p:cond delay="0"/>
                                  </p:stCondLst>
                                  <p:childTnLst>
                                    <p:set>
                                      <p:cBhvr>
                                        <p:cTn id="32" dur="1" fill="hold">
                                          <p:stCondLst>
                                            <p:cond delay="0"/>
                                          </p:stCondLst>
                                        </p:cTn>
                                        <p:tgtEl>
                                          <p:spTgt spid="211973">
                                            <p:txEl>
                                              <p:pRg st="2" end="2"/>
                                            </p:txEl>
                                          </p:spTgt>
                                        </p:tgtEl>
                                        <p:attrNameLst>
                                          <p:attrName>style.visibility</p:attrName>
                                        </p:attrNameLst>
                                      </p:cBhvr>
                                      <p:to>
                                        <p:strVal val="visible"/>
                                      </p:to>
                                    </p:set>
                                    <p:anim calcmode="lin" valueType="num">
                                      <p:cBhvr>
                                        <p:cTn id="33" dur="500" fill="hold"/>
                                        <p:tgtEl>
                                          <p:spTgt spid="211973">
                                            <p:txEl>
                                              <p:pRg st="2" end="2"/>
                                            </p:txEl>
                                          </p:spTgt>
                                        </p:tgtEl>
                                        <p:attrNameLst>
                                          <p:attrName>ppt_w</p:attrName>
                                        </p:attrNameLst>
                                      </p:cBhvr>
                                      <p:tavLst>
                                        <p:tav tm="0">
                                          <p:val>
                                            <p:strVal val="#ppt_w*0.05"/>
                                          </p:val>
                                        </p:tav>
                                        <p:tav tm="100000">
                                          <p:val>
                                            <p:strVal val="#ppt_w"/>
                                          </p:val>
                                        </p:tav>
                                      </p:tavLst>
                                    </p:anim>
                                    <p:anim calcmode="lin" valueType="num">
                                      <p:cBhvr>
                                        <p:cTn id="34" dur="500" fill="hold"/>
                                        <p:tgtEl>
                                          <p:spTgt spid="211973">
                                            <p:txEl>
                                              <p:pRg st="2" end="2"/>
                                            </p:txEl>
                                          </p:spTgt>
                                        </p:tgtEl>
                                        <p:attrNameLst>
                                          <p:attrName>ppt_h</p:attrName>
                                        </p:attrNameLst>
                                      </p:cBhvr>
                                      <p:tavLst>
                                        <p:tav tm="0">
                                          <p:val>
                                            <p:strVal val="#ppt_h"/>
                                          </p:val>
                                        </p:tav>
                                        <p:tav tm="100000">
                                          <p:val>
                                            <p:strVal val="#ppt_h"/>
                                          </p:val>
                                        </p:tav>
                                      </p:tavLst>
                                    </p:anim>
                                    <p:anim calcmode="lin" valueType="num">
                                      <p:cBhvr>
                                        <p:cTn id="35" dur="500" fill="hold"/>
                                        <p:tgtEl>
                                          <p:spTgt spid="211973">
                                            <p:txEl>
                                              <p:pRg st="2" end="2"/>
                                            </p:txEl>
                                          </p:spTgt>
                                        </p:tgtEl>
                                        <p:attrNameLst>
                                          <p:attrName>ppt_x</p:attrName>
                                        </p:attrNameLst>
                                      </p:cBhvr>
                                      <p:tavLst>
                                        <p:tav tm="0">
                                          <p:val>
                                            <p:strVal val="#ppt_x-.2"/>
                                          </p:val>
                                        </p:tav>
                                        <p:tav tm="100000">
                                          <p:val>
                                            <p:strVal val="#ppt_x"/>
                                          </p:val>
                                        </p:tav>
                                      </p:tavLst>
                                    </p:anim>
                                    <p:anim calcmode="lin" valueType="num">
                                      <p:cBhvr>
                                        <p:cTn id="36" dur="500" fill="hold"/>
                                        <p:tgtEl>
                                          <p:spTgt spid="211973">
                                            <p:txEl>
                                              <p:pRg st="2" end="2"/>
                                            </p:txEl>
                                          </p:spTgt>
                                        </p:tgtEl>
                                        <p:attrNameLst>
                                          <p:attrName>ppt_y</p:attrName>
                                        </p:attrNameLst>
                                      </p:cBhvr>
                                      <p:tavLst>
                                        <p:tav tm="0">
                                          <p:val>
                                            <p:strVal val="#ppt_y"/>
                                          </p:val>
                                        </p:tav>
                                        <p:tav tm="100000">
                                          <p:val>
                                            <p:strVal val="#ppt_y"/>
                                          </p:val>
                                        </p:tav>
                                      </p:tavLst>
                                    </p:anim>
                                    <p:animEffect transition="in" filter="fade">
                                      <p:cBhvr>
                                        <p:cTn id="37" dur="500"/>
                                        <p:tgtEl>
                                          <p:spTgt spid="211973">
                                            <p:txEl>
                                              <p:pRg st="2" end="2"/>
                                            </p:txEl>
                                          </p:spTgt>
                                        </p:tgtEl>
                                      </p:cBhvr>
                                    </p:animEffect>
                                  </p:childTnLst>
                                </p:cTn>
                              </p:par>
                            </p:childTnLst>
                          </p:cTn>
                        </p:par>
                        <p:par>
                          <p:cTn id="38" fill="hold" nodeType="afterGroup">
                            <p:stCondLst>
                              <p:cond delay="2500"/>
                            </p:stCondLst>
                            <p:childTnLst>
                              <p:par>
                                <p:cTn id="39" presetID="54" presetClass="entr" presetSubtype="0" accel="100000" fill="hold" nodeType="afterEffect">
                                  <p:stCondLst>
                                    <p:cond delay="0"/>
                                  </p:stCondLst>
                                  <p:childTnLst>
                                    <p:set>
                                      <p:cBhvr>
                                        <p:cTn id="40" dur="1" fill="hold">
                                          <p:stCondLst>
                                            <p:cond delay="0"/>
                                          </p:stCondLst>
                                        </p:cTn>
                                        <p:tgtEl>
                                          <p:spTgt spid="211973">
                                            <p:txEl>
                                              <p:pRg st="3" end="3"/>
                                            </p:txEl>
                                          </p:spTgt>
                                        </p:tgtEl>
                                        <p:attrNameLst>
                                          <p:attrName>style.visibility</p:attrName>
                                        </p:attrNameLst>
                                      </p:cBhvr>
                                      <p:to>
                                        <p:strVal val="visible"/>
                                      </p:to>
                                    </p:set>
                                    <p:anim calcmode="lin" valueType="num">
                                      <p:cBhvr>
                                        <p:cTn id="41" dur="500" fill="hold"/>
                                        <p:tgtEl>
                                          <p:spTgt spid="211973">
                                            <p:txEl>
                                              <p:pRg st="3" end="3"/>
                                            </p:txEl>
                                          </p:spTgt>
                                        </p:tgtEl>
                                        <p:attrNameLst>
                                          <p:attrName>ppt_w</p:attrName>
                                        </p:attrNameLst>
                                      </p:cBhvr>
                                      <p:tavLst>
                                        <p:tav tm="0">
                                          <p:val>
                                            <p:strVal val="#ppt_w*0.05"/>
                                          </p:val>
                                        </p:tav>
                                        <p:tav tm="100000">
                                          <p:val>
                                            <p:strVal val="#ppt_w"/>
                                          </p:val>
                                        </p:tav>
                                      </p:tavLst>
                                    </p:anim>
                                    <p:anim calcmode="lin" valueType="num">
                                      <p:cBhvr>
                                        <p:cTn id="42" dur="500" fill="hold"/>
                                        <p:tgtEl>
                                          <p:spTgt spid="211973">
                                            <p:txEl>
                                              <p:pRg st="3" end="3"/>
                                            </p:txEl>
                                          </p:spTgt>
                                        </p:tgtEl>
                                        <p:attrNameLst>
                                          <p:attrName>ppt_h</p:attrName>
                                        </p:attrNameLst>
                                      </p:cBhvr>
                                      <p:tavLst>
                                        <p:tav tm="0">
                                          <p:val>
                                            <p:strVal val="#ppt_h"/>
                                          </p:val>
                                        </p:tav>
                                        <p:tav tm="100000">
                                          <p:val>
                                            <p:strVal val="#ppt_h"/>
                                          </p:val>
                                        </p:tav>
                                      </p:tavLst>
                                    </p:anim>
                                    <p:anim calcmode="lin" valueType="num">
                                      <p:cBhvr>
                                        <p:cTn id="43" dur="500" fill="hold"/>
                                        <p:tgtEl>
                                          <p:spTgt spid="211973">
                                            <p:txEl>
                                              <p:pRg st="3" end="3"/>
                                            </p:txEl>
                                          </p:spTgt>
                                        </p:tgtEl>
                                        <p:attrNameLst>
                                          <p:attrName>ppt_x</p:attrName>
                                        </p:attrNameLst>
                                      </p:cBhvr>
                                      <p:tavLst>
                                        <p:tav tm="0">
                                          <p:val>
                                            <p:strVal val="#ppt_x-.2"/>
                                          </p:val>
                                        </p:tav>
                                        <p:tav tm="100000">
                                          <p:val>
                                            <p:strVal val="#ppt_x"/>
                                          </p:val>
                                        </p:tav>
                                      </p:tavLst>
                                    </p:anim>
                                    <p:anim calcmode="lin" valueType="num">
                                      <p:cBhvr>
                                        <p:cTn id="44" dur="500" fill="hold"/>
                                        <p:tgtEl>
                                          <p:spTgt spid="211973">
                                            <p:txEl>
                                              <p:pRg st="3" end="3"/>
                                            </p:txEl>
                                          </p:spTgt>
                                        </p:tgtEl>
                                        <p:attrNameLst>
                                          <p:attrName>ppt_y</p:attrName>
                                        </p:attrNameLst>
                                      </p:cBhvr>
                                      <p:tavLst>
                                        <p:tav tm="0">
                                          <p:val>
                                            <p:strVal val="#ppt_y"/>
                                          </p:val>
                                        </p:tav>
                                        <p:tav tm="100000">
                                          <p:val>
                                            <p:strVal val="#ppt_y"/>
                                          </p:val>
                                        </p:tav>
                                      </p:tavLst>
                                    </p:anim>
                                    <p:animEffect transition="in" filter="fade">
                                      <p:cBhvr>
                                        <p:cTn id="45" dur="500"/>
                                        <p:tgtEl>
                                          <p:spTgt spid="211973">
                                            <p:txEl>
                                              <p:pRg st="3" end="3"/>
                                            </p:txEl>
                                          </p:spTgt>
                                        </p:tgtEl>
                                      </p:cBhvr>
                                    </p:animEffect>
                                  </p:childTnLst>
                                </p:cTn>
                              </p:par>
                            </p:childTnLst>
                          </p:cTn>
                        </p:par>
                        <p:par>
                          <p:cTn id="46" fill="hold" nodeType="afterGroup">
                            <p:stCondLst>
                              <p:cond delay="3000"/>
                            </p:stCondLst>
                            <p:childTnLst>
                              <p:par>
                                <p:cTn id="47" presetID="54" presetClass="entr" presetSubtype="0" accel="100000" fill="hold" nodeType="afterEffect">
                                  <p:stCondLst>
                                    <p:cond delay="0"/>
                                  </p:stCondLst>
                                  <p:childTnLst>
                                    <p:set>
                                      <p:cBhvr>
                                        <p:cTn id="48" dur="1" fill="hold">
                                          <p:stCondLst>
                                            <p:cond delay="0"/>
                                          </p:stCondLst>
                                        </p:cTn>
                                        <p:tgtEl>
                                          <p:spTgt spid="211973">
                                            <p:txEl>
                                              <p:pRg st="4" end="4"/>
                                            </p:txEl>
                                          </p:spTgt>
                                        </p:tgtEl>
                                        <p:attrNameLst>
                                          <p:attrName>style.visibility</p:attrName>
                                        </p:attrNameLst>
                                      </p:cBhvr>
                                      <p:to>
                                        <p:strVal val="visible"/>
                                      </p:to>
                                    </p:set>
                                    <p:anim calcmode="lin" valueType="num">
                                      <p:cBhvr>
                                        <p:cTn id="49" dur="500" fill="hold"/>
                                        <p:tgtEl>
                                          <p:spTgt spid="211973">
                                            <p:txEl>
                                              <p:pRg st="4" end="4"/>
                                            </p:txEl>
                                          </p:spTgt>
                                        </p:tgtEl>
                                        <p:attrNameLst>
                                          <p:attrName>ppt_w</p:attrName>
                                        </p:attrNameLst>
                                      </p:cBhvr>
                                      <p:tavLst>
                                        <p:tav tm="0">
                                          <p:val>
                                            <p:strVal val="#ppt_w*0.05"/>
                                          </p:val>
                                        </p:tav>
                                        <p:tav tm="100000">
                                          <p:val>
                                            <p:strVal val="#ppt_w"/>
                                          </p:val>
                                        </p:tav>
                                      </p:tavLst>
                                    </p:anim>
                                    <p:anim calcmode="lin" valueType="num">
                                      <p:cBhvr>
                                        <p:cTn id="50" dur="500" fill="hold"/>
                                        <p:tgtEl>
                                          <p:spTgt spid="211973">
                                            <p:txEl>
                                              <p:pRg st="4" end="4"/>
                                            </p:txEl>
                                          </p:spTgt>
                                        </p:tgtEl>
                                        <p:attrNameLst>
                                          <p:attrName>ppt_h</p:attrName>
                                        </p:attrNameLst>
                                      </p:cBhvr>
                                      <p:tavLst>
                                        <p:tav tm="0">
                                          <p:val>
                                            <p:strVal val="#ppt_h"/>
                                          </p:val>
                                        </p:tav>
                                        <p:tav tm="100000">
                                          <p:val>
                                            <p:strVal val="#ppt_h"/>
                                          </p:val>
                                        </p:tav>
                                      </p:tavLst>
                                    </p:anim>
                                    <p:anim calcmode="lin" valueType="num">
                                      <p:cBhvr>
                                        <p:cTn id="51" dur="500" fill="hold"/>
                                        <p:tgtEl>
                                          <p:spTgt spid="211973">
                                            <p:txEl>
                                              <p:pRg st="4" end="4"/>
                                            </p:txEl>
                                          </p:spTgt>
                                        </p:tgtEl>
                                        <p:attrNameLst>
                                          <p:attrName>ppt_x</p:attrName>
                                        </p:attrNameLst>
                                      </p:cBhvr>
                                      <p:tavLst>
                                        <p:tav tm="0">
                                          <p:val>
                                            <p:strVal val="#ppt_x-.2"/>
                                          </p:val>
                                        </p:tav>
                                        <p:tav tm="100000">
                                          <p:val>
                                            <p:strVal val="#ppt_x"/>
                                          </p:val>
                                        </p:tav>
                                      </p:tavLst>
                                    </p:anim>
                                    <p:anim calcmode="lin" valueType="num">
                                      <p:cBhvr>
                                        <p:cTn id="52" dur="500" fill="hold"/>
                                        <p:tgtEl>
                                          <p:spTgt spid="211973">
                                            <p:txEl>
                                              <p:pRg st="4" end="4"/>
                                            </p:txEl>
                                          </p:spTgt>
                                        </p:tgtEl>
                                        <p:attrNameLst>
                                          <p:attrName>ppt_y</p:attrName>
                                        </p:attrNameLst>
                                      </p:cBhvr>
                                      <p:tavLst>
                                        <p:tav tm="0">
                                          <p:val>
                                            <p:strVal val="#ppt_y"/>
                                          </p:val>
                                        </p:tav>
                                        <p:tav tm="100000">
                                          <p:val>
                                            <p:strVal val="#ppt_y"/>
                                          </p:val>
                                        </p:tav>
                                      </p:tavLst>
                                    </p:anim>
                                    <p:animEffect transition="in" filter="fade">
                                      <p:cBhvr>
                                        <p:cTn id="53" dur="500"/>
                                        <p:tgtEl>
                                          <p:spTgt spid="211973">
                                            <p:txEl>
                                              <p:pRg st="4" end="4"/>
                                            </p:txEl>
                                          </p:spTgt>
                                        </p:tgtEl>
                                      </p:cBhvr>
                                    </p:animEffect>
                                  </p:childTnLst>
                                </p:cTn>
                              </p:par>
                            </p:childTnLst>
                          </p:cTn>
                        </p:par>
                        <p:par>
                          <p:cTn id="54" fill="hold" nodeType="afterGroup">
                            <p:stCondLst>
                              <p:cond delay="3500"/>
                            </p:stCondLst>
                            <p:childTnLst>
                              <p:par>
                                <p:cTn id="55" presetID="54" presetClass="entr" presetSubtype="0" accel="100000" fill="hold" nodeType="afterEffect">
                                  <p:stCondLst>
                                    <p:cond delay="0"/>
                                  </p:stCondLst>
                                  <p:childTnLst>
                                    <p:set>
                                      <p:cBhvr>
                                        <p:cTn id="56" dur="1" fill="hold">
                                          <p:stCondLst>
                                            <p:cond delay="0"/>
                                          </p:stCondLst>
                                        </p:cTn>
                                        <p:tgtEl>
                                          <p:spTgt spid="211973">
                                            <p:txEl>
                                              <p:pRg st="5" end="5"/>
                                            </p:txEl>
                                          </p:spTgt>
                                        </p:tgtEl>
                                        <p:attrNameLst>
                                          <p:attrName>style.visibility</p:attrName>
                                        </p:attrNameLst>
                                      </p:cBhvr>
                                      <p:to>
                                        <p:strVal val="visible"/>
                                      </p:to>
                                    </p:set>
                                    <p:anim calcmode="lin" valueType="num">
                                      <p:cBhvr>
                                        <p:cTn id="57" dur="500" fill="hold"/>
                                        <p:tgtEl>
                                          <p:spTgt spid="211973">
                                            <p:txEl>
                                              <p:pRg st="5" end="5"/>
                                            </p:txEl>
                                          </p:spTgt>
                                        </p:tgtEl>
                                        <p:attrNameLst>
                                          <p:attrName>ppt_w</p:attrName>
                                        </p:attrNameLst>
                                      </p:cBhvr>
                                      <p:tavLst>
                                        <p:tav tm="0">
                                          <p:val>
                                            <p:strVal val="#ppt_w*0.05"/>
                                          </p:val>
                                        </p:tav>
                                        <p:tav tm="100000">
                                          <p:val>
                                            <p:strVal val="#ppt_w"/>
                                          </p:val>
                                        </p:tav>
                                      </p:tavLst>
                                    </p:anim>
                                    <p:anim calcmode="lin" valueType="num">
                                      <p:cBhvr>
                                        <p:cTn id="58" dur="500" fill="hold"/>
                                        <p:tgtEl>
                                          <p:spTgt spid="211973">
                                            <p:txEl>
                                              <p:pRg st="5" end="5"/>
                                            </p:txEl>
                                          </p:spTgt>
                                        </p:tgtEl>
                                        <p:attrNameLst>
                                          <p:attrName>ppt_h</p:attrName>
                                        </p:attrNameLst>
                                      </p:cBhvr>
                                      <p:tavLst>
                                        <p:tav tm="0">
                                          <p:val>
                                            <p:strVal val="#ppt_h"/>
                                          </p:val>
                                        </p:tav>
                                        <p:tav tm="100000">
                                          <p:val>
                                            <p:strVal val="#ppt_h"/>
                                          </p:val>
                                        </p:tav>
                                      </p:tavLst>
                                    </p:anim>
                                    <p:anim calcmode="lin" valueType="num">
                                      <p:cBhvr>
                                        <p:cTn id="59" dur="500" fill="hold"/>
                                        <p:tgtEl>
                                          <p:spTgt spid="211973">
                                            <p:txEl>
                                              <p:pRg st="5" end="5"/>
                                            </p:txEl>
                                          </p:spTgt>
                                        </p:tgtEl>
                                        <p:attrNameLst>
                                          <p:attrName>ppt_x</p:attrName>
                                        </p:attrNameLst>
                                      </p:cBhvr>
                                      <p:tavLst>
                                        <p:tav tm="0">
                                          <p:val>
                                            <p:strVal val="#ppt_x-.2"/>
                                          </p:val>
                                        </p:tav>
                                        <p:tav tm="100000">
                                          <p:val>
                                            <p:strVal val="#ppt_x"/>
                                          </p:val>
                                        </p:tav>
                                      </p:tavLst>
                                    </p:anim>
                                    <p:anim calcmode="lin" valueType="num">
                                      <p:cBhvr>
                                        <p:cTn id="60" dur="500" fill="hold"/>
                                        <p:tgtEl>
                                          <p:spTgt spid="211973">
                                            <p:txEl>
                                              <p:pRg st="5" end="5"/>
                                            </p:txEl>
                                          </p:spTgt>
                                        </p:tgtEl>
                                        <p:attrNameLst>
                                          <p:attrName>ppt_y</p:attrName>
                                        </p:attrNameLst>
                                      </p:cBhvr>
                                      <p:tavLst>
                                        <p:tav tm="0">
                                          <p:val>
                                            <p:strVal val="#ppt_y"/>
                                          </p:val>
                                        </p:tav>
                                        <p:tav tm="100000">
                                          <p:val>
                                            <p:strVal val="#ppt_y"/>
                                          </p:val>
                                        </p:tav>
                                      </p:tavLst>
                                    </p:anim>
                                    <p:animEffect transition="in" filter="fade">
                                      <p:cBhvr>
                                        <p:cTn id="61" dur="500"/>
                                        <p:tgtEl>
                                          <p:spTgt spid="211973">
                                            <p:txEl>
                                              <p:pRg st="5" end="5"/>
                                            </p:txEl>
                                          </p:spTgt>
                                        </p:tgtEl>
                                      </p:cBhvr>
                                    </p:animEffect>
                                  </p:childTnLst>
                                </p:cTn>
                              </p:par>
                            </p:childTnLst>
                          </p:cTn>
                        </p:par>
                        <p:par>
                          <p:cTn id="62" fill="hold" nodeType="afterGroup">
                            <p:stCondLst>
                              <p:cond delay="4000"/>
                            </p:stCondLst>
                            <p:childTnLst>
                              <p:par>
                                <p:cTn id="63" presetID="54" presetClass="entr" presetSubtype="0" accel="100000" fill="hold" nodeType="afterEffect">
                                  <p:stCondLst>
                                    <p:cond delay="0"/>
                                  </p:stCondLst>
                                  <p:childTnLst>
                                    <p:set>
                                      <p:cBhvr>
                                        <p:cTn id="64" dur="1" fill="hold">
                                          <p:stCondLst>
                                            <p:cond delay="0"/>
                                          </p:stCondLst>
                                        </p:cTn>
                                        <p:tgtEl>
                                          <p:spTgt spid="211973">
                                            <p:txEl>
                                              <p:pRg st="7" end="7"/>
                                            </p:txEl>
                                          </p:spTgt>
                                        </p:tgtEl>
                                        <p:attrNameLst>
                                          <p:attrName>style.visibility</p:attrName>
                                        </p:attrNameLst>
                                      </p:cBhvr>
                                      <p:to>
                                        <p:strVal val="visible"/>
                                      </p:to>
                                    </p:set>
                                    <p:anim calcmode="lin" valueType="num">
                                      <p:cBhvr>
                                        <p:cTn id="65" dur="500" fill="hold"/>
                                        <p:tgtEl>
                                          <p:spTgt spid="211973">
                                            <p:txEl>
                                              <p:pRg st="7" end="7"/>
                                            </p:txEl>
                                          </p:spTgt>
                                        </p:tgtEl>
                                        <p:attrNameLst>
                                          <p:attrName>ppt_w</p:attrName>
                                        </p:attrNameLst>
                                      </p:cBhvr>
                                      <p:tavLst>
                                        <p:tav tm="0">
                                          <p:val>
                                            <p:strVal val="#ppt_w*0.05"/>
                                          </p:val>
                                        </p:tav>
                                        <p:tav tm="100000">
                                          <p:val>
                                            <p:strVal val="#ppt_w"/>
                                          </p:val>
                                        </p:tav>
                                      </p:tavLst>
                                    </p:anim>
                                    <p:anim calcmode="lin" valueType="num">
                                      <p:cBhvr>
                                        <p:cTn id="66" dur="500" fill="hold"/>
                                        <p:tgtEl>
                                          <p:spTgt spid="211973">
                                            <p:txEl>
                                              <p:pRg st="7" end="7"/>
                                            </p:txEl>
                                          </p:spTgt>
                                        </p:tgtEl>
                                        <p:attrNameLst>
                                          <p:attrName>ppt_h</p:attrName>
                                        </p:attrNameLst>
                                      </p:cBhvr>
                                      <p:tavLst>
                                        <p:tav tm="0">
                                          <p:val>
                                            <p:strVal val="#ppt_h"/>
                                          </p:val>
                                        </p:tav>
                                        <p:tav tm="100000">
                                          <p:val>
                                            <p:strVal val="#ppt_h"/>
                                          </p:val>
                                        </p:tav>
                                      </p:tavLst>
                                    </p:anim>
                                    <p:anim calcmode="lin" valueType="num">
                                      <p:cBhvr>
                                        <p:cTn id="67" dur="500" fill="hold"/>
                                        <p:tgtEl>
                                          <p:spTgt spid="211973">
                                            <p:txEl>
                                              <p:pRg st="7" end="7"/>
                                            </p:txEl>
                                          </p:spTgt>
                                        </p:tgtEl>
                                        <p:attrNameLst>
                                          <p:attrName>ppt_x</p:attrName>
                                        </p:attrNameLst>
                                      </p:cBhvr>
                                      <p:tavLst>
                                        <p:tav tm="0">
                                          <p:val>
                                            <p:strVal val="#ppt_x-.2"/>
                                          </p:val>
                                        </p:tav>
                                        <p:tav tm="100000">
                                          <p:val>
                                            <p:strVal val="#ppt_x"/>
                                          </p:val>
                                        </p:tav>
                                      </p:tavLst>
                                    </p:anim>
                                    <p:anim calcmode="lin" valueType="num">
                                      <p:cBhvr>
                                        <p:cTn id="68" dur="500" fill="hold"/>
                                        <p:tgtEl>
                                          <p:spTgt spid="211973">
                                            <p:txEl>
                                              <p:pRg st="7" end="7"/>
                                            </p:txEl>
                                          </p:spTgt>
                                        </p:tgtEl>
                                        <p:attrNameLst>
                                          <p:attrName>ppt_y</p:attrName>
                                        </p:attrNameLst>
                                      </p:cBhvr>
                                      <p:tavLst>
                                        <p:tav tm="0">
                                          <p:val>
                                            <p:strVal val="#ppt_y"/>
                                          </p:val>
                                        </p:tav>
                                        <p:tav tm="100000">
                                          <p:val>
                                            <p:strVal val="#ppt_y"/>
                                          </p:val>
                                        </p:tav>
                                      </p:tavLst>
                                    </p:anim>
                                    <p:animEffect transition="in" filter="fade">
                                      <p:cBhvr>
                                        <p:cTn id="69" dur="500"/>
                                        <p:tgtEl>
                                          <p:spTgt spid="211973">
                                            <p:txEl>
                                              <p:pRg st="7" end="7"/>
                                            </p:txEl>
                                          </p:spTgt>
                                        </p:tgtEl>
                                      </p:cBhvr>
                                    </p:animEffect>
                                  </p:childTnLst>
                                </p:cTn>
                              </p:par>
                            </p:childTnLst>
                          </p:cTn>
                        </p:par>
                        <p:par>
                          <p:cTn id="70" fill="hold" nodeType="afterGroup">
                            <p:stCondLst>
                              <p:cond delay="4500"/>
                            </p:stCondLst>
                            <p:childTnLst>
                              <p:par>
                                <p:cTn id="71" presetID="54" presetClass="entr" presetSubtype="0" accel="100000" fill="hold" nodeType="afterEffect">
                                  <p:stCondLst>
                                    <p:cond delay="0"/>
                                  </p:stCondLst>
                                  <p:childTnLst>
                                    <p:set>
                                      <p:cBhvr>
                                        <p:cTn id="72" dur="1" fill="hold">
                                          <p:stCondLst>
                                            <p:cond delay="0"/>
                                          </p:stCondLst>
                                        </p:cTn>
                                        <p:tgtEl>
                                          <p:spTgt spid="211973">
                                            <p:txEl>
                                              <p:charRg st="476" end="476"/>
                                            </p:txEl>
                                          </p:spTgt>
                                        </p:tgtEl>
                                        <p:attrNameLst>
                                          <p:attrName>style.visibility</p:attrName>
                                        </p:attrNameLst>
                                      </p:cBhvr>
                                      <p:to>
                                        <p:strVal val="visible"/>
                                      </p:to>
                                    </p:set>
                                    <p:anim calcmode="lin" valueType="num">
                                      <p:cBhvr>
                                        <p:cTn id="73" dur="500" fill="hold"/>
                                        <p:tgtEl>
                                          <p:spTgt spid="211973">
                                            <p:txEl>
                                              <p:charRg st="476" end="476"/>
                                            </p:txEl>
                                          </p:spTgt>
                                        </p:tgtEl>
                                        <p:attrNameLst>
                                          <p:attrName>ppt_w</p:attrName>
                                        </p:attrNameLst>
                                      </p:cBhvr>
                                      <p:tavLst>
                                        <p:tav tm="0">
                                          <p:val>
                                            <p:strVal val="#ppt_w*0.05"/>
                                          </p:val>
                                        </p:tav>
                                        <p:tav tm="100000">
                                          <p:val>
                                            <p:strVal val="#ppt_w"/>
                                          </p:val>
                                        </p:tav>
                                      </p:tavLst>
                                    </p:anim>
                                    <p:anim calcmode="lin" valueType="num">
                                      <p:cBhvr>
                                        <p:cTn id="74" dur="500" fill="hold"/>
                                        <p:tgtEl>
                                          <p:spTgt spid="211973">
                                            <p:txEl>
                                              <p:charRg st="476" end="476"/>
                                            </p:txEl>
                                          </p:spTgt>
                                        </p:tgtEl>
                                        <p:attrNameLst>
                                          <p:attrName>ppt_h</p:attrName>
                                        </p:attrNameLst>
                                      </p:cBhvr>
                                      <p:tavLst>
                                        <p:tav tm="0">
                                          <p:val>
                                            <p:strVal val="#ppt_h"/>
                                          </p:val>
                                        </p:tav>
                                        <p:tav tm="100000">
                                          <p:val>
                                            <p:strVal val="#ppt_h"/>
                                          </p:val>
                                        </p:tav>
                                      </p:tavLst>
                                    </p:anim>
                                    <p:anim calcmode="lin" valueType="num">
                                      <p:cBhvr>
                                        <p:cTn id="75" dur="500" fill="hold"/>
                                        <p:tgtEl>
                                          <p:spTgt spid="211973">
                                            <p:txEl>
                                              <p:charRg st="476" end="476"/>
                                            </p:txEl>
                                          </p:spTgt>
                                        </p:tgtEl>
                                        <p:attrNameLst>
                                          <p:attrName>ppt_x</p:attrName>
                                        </p:attrNameLst>
                                      </p:cBhvr>
                                      <p:tavLst>
                                        <p:tav tm="0">
                                          <p:val>
                                            <p:strVal val="#ppt_x-.2"/>
                                          </p:val>
                                        </p:tav>
                                        <p:tav tm="100000">
                                          <p:val>
                                            <p:strVal val="#ppt_x"/>
                                          </p:val>
                                        </p:tav>
                                      </p:tavLst>
                                    </p:anim>
                                    <p:anim calcmode="lin" valueType="num">
                                      <p:cBhvr>
                                        <p:cTn id="76" dur="500" fill="hold"/>
                                        <p:tgtEl>
                                          <p:spTgt spid="211973">
                                            <p:txEl>
                                              <p:charRg st="476" end="476"/>
                                            </p:txEl>
                                          </p:spTgt>
                                        </p:tgtEl>
                                        <p:attrNameLst>
                                          <p:attrName>ppt_y</p:attrName>
                                        </p:attrNameLst>
                                      </p:cBhvr>
                                      <p:tavLst>
                                        <p:tav tm="0">
                                          <p:val>
                                            <p:strVal val="#ppt_y"/>
                                          </p:val>
                                        </p:tav>
                                        <p:tav tm="100000">
                                          <p:val>
                                            <p:strVal val="#ppt_y"/>
                                          </p:val>
                                        </p:tav>
                                      </p:tavLst>
                                    </p:anim>
                                    <p:animEffect transition="in" filter="fade">
                                      <p:cBhvr>
                                        <p:cTn id="77" dur="500"/>
                                        <p:tgtEl>
                                          <p:spTgt spid="211973">
                                            <p:txEl>
                                              <p:charRg st="476" end="476"/>
                                            </p:txEl>
                                          </p:spTgt>
                                        </p:tgtEl>
                                      </p:cBhvr>
                                    </p:animEffect>
                                  </p:childTnLst>
                                </p:cTn>
                              </p:par>
                            </p:childTnLst>
                          </p:cTn>
                        </p:par>
                        <p:par>
                          <p:cTn id="78" fill="hold" nodeType="afterGroup">
                            <p:stCondLst>
                              <p:cond delay="5000"/>
                            </p:stCondLst>
                            <p:childTnLst>
                              <p:par>
                                <p:cTn id="79" presetID="54" presetClass="entr" presetSubtype="0" accel="100000" fill="hold" nodeType="afterEffect">
                                  <p:stCondLst>
                                    <p:cond delay="0"/>
                                  </p:stCondLst>
                                  <p:childTnLst>
                                    <p:set>
                                      <p:cBhvr>
                                        <p:cTn id="80" dur="1" fill="hold">
                                          <p:stCondLst>
                                            <p:cond delay="0"/>
                                          </p:stCondLst>
                                        </p:cTn>
                                        <p:tgtEl>
                                          <p:spTgt spid="211973">
                                            <p:txEl>
                                              <p:charRg st="476" end="476"/>
                                            </p:txEl>
                                          </p:spTgt>
                                        </p:tgtEl>
                                        <p:attrNameLst>
                                          <p:attrName>style.visibility</p:attrName>
                                        </p:attrNameLst>
                                      </p:cBhvr>
                                      <p:to>
                                        <p:strVal val="visible"/>
                                      </p:to>
                                    </p:set>
                                    <p:anim calcmode="lin" valueType="num">
                                      <p:cBhvr>
                                        <p:cTn id="81" dur="500" fill="hold"/>
                                        <p:tgtEl>
                                          <p:spTgt spid="211973">
                                            <p:txEl>
                                              <p:charRg st="476" end="476"/>
                                            </p:txEl>
                                          </p:spTgt>
                                        </p:tgtEl>
                                        <p:attrNameLst>
                                          <p:attrName>ppt_w</p:attrName>
                                        </p:attrNameLst>
                                      </p:cBhvr>
                                      <p:tavLst>
                                        <p:tav tm="0">
                                          <p:val>
                                            <p:strVal val="#ppt_w*0.05"/>
                                          </p:val>
                                        </p:tav>
                                        <p:tav tm="100000">
                                          <p:val>
                                            <p:strVal val="#ppt_w"/>
                                          </p:val>
                                        </p:tav>
                                      </p:tavLst>
                                    </p:anim>
                                    <p:anim calcmode="lin" valueType="num">
                                      <p:cBhvr>
                                        <p:cTn id="82" dur="500" fill="hold"/>
                                        <p:tgtEl>
                                          <p:spTgt spid="211973">
                                            <p:txEl>
                                              <p:charRg st="476" end="476"/>
                                            </p:txEl>
                                          </p:spTgt>
                                        </p:tgtEl>
                                        <p:attrNameLst>
                                          <p:attrName>ppt_h</p:attrName>
                                        </p:attrNameLst>
                                      </p:cBhvr>
                                      <p:tavLst>
                                        <p:tav tm="0">
                                          <p:val>
                                            <p:strVal val="#ppt_h"/>
                                          </p:val>
                                        </p:tav>
                                        <p:tav tm="100000">
                                          <p:val>
                                            <p:strVal val="#ppt_h"/>
                                          </p:val>
                                        </p:tav>
                                      </p:tavLst>
                                    </p:anim>
                                    <p:anim calcmode="lin" valueType="num">
                                      <p:cBhvr>
                                        <p:cTn id="83" dur="500" fill="hold"/>
                                        <p:tgtEl>
                                          <p:spTgt spid="211973">
                                            <p:txEl>
                                              <p:charRg st="476" end="476"/>
                                            </p:txEl>
                                          </p:spTgt>
                                        </p:tgtEl>
                                        <p:attrNameLst>
                                          <p:attrName>ppt_x</p:attrName>
                                        </p:attrNameLst>
                                      </p:cBhvr>
                                      <p:tavLst>
                                        <p:tav tm="0">
                                          <p:val>
                                            <p:strVal val="#ppt_x-.2"/>
                                          </p:val>
                                        </p:tav>
                                        <p:tav tm="100000">
                                          <p:val>
                                            <p:strVal val="#ppt_x"/>
                                          </p:val>
                                        </p:tav>
                                      </p:tavLst>
                                    </p:anim>
                                    <p:anim calcmode="lin" valueType="num">
                                      <p:cBhvr>
                                        <p:cTn id="84" dur="500" fill="hold"/>
                                        <p:tgtEl>
                                          <p:spTgt spid="211973">
                                            <p:txEl>
                                              <p:charRg st="476" end="476"/>
                                            </p:txEl>
                                          </p:spTgt>
                                        </p:tgtEl>
                                        <p:attrNameLst>
                                          <p:attrName>ppt_y</p:attrName>
                                        </p:attrNameLst>
                                      </p:cBhvr>
                                      <p:tavLst>
                                        <p:tav tm="0">
                                          <p:val>
                                            <p:strVal val="#ppt_y"/>
                                          </p:val>
                                        </p:tav>
                                        <p:tav tm="100000">
                                          <p:val>
                                            <p:strVal val="#ppt_y"/>
                                          </p:val>
                                        </p:tav>
                                      </p:tavLst>
                                    </p:anim>
                                    <p:animEffect transition="in" filter="fade">
                                      <p:cBhvr>
                                        <p:cTn id="85" dur="500"/>
                                        <p:tgtEl>
                                          <p:spTgt spid="211973">
                                            <p:txEl>
                                              <p:charRg st="476" end="476"/>
                                            </p:txEl>
                                          </p:spTgt>
                                        </p:tgtEl>
                                      </p:cBhvr>
                                    </p:animEffect>
                                  </p:childTnLst>
                                </p:cTn>
                              </p:par>
                            </p:childTnLst>
                          </p:cTn>
                        </p:par>
                        <p:par>
                          <p:cTn id="86" fill="hold" nodeType="afterGroup">
                            <p:stCondLst>
                              <p:cond delay="5500"/>
                            </p:stCondLst>
                            <p:childTnLst>
                              <p:par>
                                <p:cTn id="87" presetID="54" presetClass="entr" presetSubtype="0" accel="100000" fill="hold" nodeType="afterEffect">
                                  <p:stCondLst>
                                    <p:cond delay="0"/>
                                  </p:stCondLst>
                                  <p:childTnLst>
                                    <p:set>
                                      <p:cBhvr>
                                        <p:cTn id="88" dur="1" fill="hold">
                                          <p:stCondLst>
                                            <p:cond delay="0"/>
                                          </p:stCondLst>
                                        </p:cTn>
                                        <p:tgtEl>
                                          <p:spTgt spid="211973">
                                            <p:txEl>
                                              <p:charRg st="476" end="476"/>
                                            </p:txEl>
                                          </p:spTgt>
                                        </p:tgtEl>
                                        <p:attrNameLst>
                                          <p:attrName>style.visibility</p:attrName>
                                        </p:attrNameLst>
                                      </p:cBhvr>
                                      <p:to>
                                        <p:strVal val="visible"/>
                                      </p:to>
                                    </p:set>
                                    <p:anim calcmode="lin" valueType="num">
                                      <p:cBhvr>
                                        <p:cTn id="89" dur="500" fill="hold"/>
                                        <p:tgtEl>
                                          <p:spTgt spid="211973">
                                            <p:txEl>
                                              <p:charRg st="476" end="476"/>
                                            </p:txEl>
                                          </p:spTgt>
                                        </p:tgtEl>
                                        <p:attrNameLst>
                                          <p:attrName>ppt_w</p:attrName>
                                        </p:attrNameLst>
                                      </p:cBhvr>
                                      <p:tavLst>
                                        <p:tav tm="0">
                                          <p:val>
                                            <p:strVal val="#ppt_w*0.05"/>
                                          </p:val>
                                        </p:tav>
                                        <p:tav tm="100000">
                                          <p:val>
                                            <p:strVal val="#ppt_w"/>
                                          </p:val>
                                        </p:tav>
                                      </p:tavLst>
                                    </p:anim>
                                    <p:anim calcmode="lin" valueType="num">
                                      <p:cBhvr>
                                        <p:cTn id="90" dur="500" fill="hold"/>
                                        <p:tgtEl>
                                          <p:spTgt spid="211973">
                                            <p:txEl>
                                              <p:charRg st="476" end="476"/>
                                            </p:txEl>
                                          </p:spTgt>
                                        </p:tgtEl>
                                        <p:attrNameLst>
                                          <p:attrName>ppt_h</p:attrName>
                                        </p:attrNameLst>
                                      </p:cBhvr>
                                      <p:tavLst>
                                        <p:tav tm="0">
                                          <p:val>
                                            <p:strVal val="#ppt_h"/>
                                          </p:val>
                                        </p:tav>
                                        <p:tav tm="100000">
                                          <p:val>
                                            <p:strVal val="#ppt_h"/>
                                          </p:val>
                                        </p:tav>
                                      </p:tavLst>
                                    </p:anim>
                                    <p:anim calcmode="lin" valueType="num">
                                      <p:cBhvr>
                                        <p:cTn id="91" dur="500" fill="hold"/>
                                        <p:tgtEl>
                                          <p:spTgt spid="211973">
                                            <p:txEl>
                                              <p:charRg st="476" end="476"/>
                                            </p:txEl>
                                          </p:spTgt>
                                        </p:tgtEl>
                                        <p:attrNameLst>
                                          <p:attrName>ppt_x</p:attrName>
                                        </p:attrNameLst>
                                      </p:cBhvr>
                                      <p:tavLst>
                                        <p:tav tm="0">
                                          <p:val>
                                            <p:strVal val="#ppt_x-.2"/>
                                          </p:val>
                                        </p:tav>
                                        <p:tav tm="100000">
                                          <p:val>
                                            <p:strVal val="#ppt_x"/>
                                          </p:val>
                                        </p:tav>
                                      </p:tavLst>
                                    </p:anim>
                                    <p:anim calcmode="lin" valueType="num">
                                      <p:cBhvr>
                                        <p:cTn id="92" dur="500" fill="hold"/>
                                        <p:tgtEl>
                                          <p:spTgt spid="211973">
                                            <p:txEl>
                                              <p:charRg st="476" end="476"/>
                                            </p:txEl>
                                          </p:spTgt>
                                        </p:tgtEl>
                                        <p:attrNameLst>
                                          <p:attrName>ppt_y</p:attrName>
                                        </p:attrNameLst>
                                      </p:cBhvr>
                                      <p:tavLst>
                                        <p:tav tm="0">
                                          <p:val>
                                            <p:strVal val="#ppt_y"/>
                                          </p:val>
                                        </p:tav>
                                        <p:tav tm="100000">
                                          <p:val>
                                            <p:strVal val="#ppt_y"/>
                                          </p:val>
                                        </p:tav>
                                      </p:tavLst>
                                    </p:anim>
                                    <p:animEffect transition="in" filter="fade">
                                      <p:cBhvr>
                                        <p:cTn id="93" dur="500"/>
                                        <p:tgtEl>
                                          <p:spTgt spid="211973">
                                            <p:txEl>
                                              <p:charRg st="476" end="47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3B07F31C-7A7D-4D5C-BF0B-86B4401C83B2}" type="slidenum">
              <a:rPr lang="en-US" sz="1500">
                <a:latin typeface="Arial" panose="020B0604020202020204" pitchFamily="34" charset="0"/>
                <a:cs typeface="Arial" panose="020B0604020202020204" pitchFamily="34" charset="0"/>
              </a:rPr>
              <a:pPr eaLnBrk="1" hangingPunct="1">
                <a:defRPr/>
              </a:pPr>
              <a:t>16</a:t>
            </a:fld>
            <a:endParaRPr lang="en-US" sz="1500">
              <a:latin typeface="Arial" panose="020B0604020202020204" pitchFamily="34" charset="0"/>
              <a:cs typeface="Arial" panose="020B0604020202020204" pitchFamily="34" charset="0"/>
            </a:endParaRPr>
          </a:p>
        </p:txBody>
      </p:sp>
      <p:sp>
        <p:nvSpPr>
          <p:cNvPr id="212994" name="Rectangle 2"/>
          <p:cNvSpPr>
            <a:spLocks noGrp="1" noChangeArrowheads="1"/>
          </p:cNvSpPr>
          <p:nvPr>
            <p:ph type="body" sz="half" idx="1"/>
          </p:nvPr>
        </p:nvSpPr>
        <p:spPr>
          <a:xfrm>
            <a:off x="4731860" y="836419"/>
            <a:ext cx="5745420" cy="4191617"/>
          </a:xfrm>
        </p:spPr>
        <p:txBody>
          <a:bodyPr/>
          <a:lstStyle/>
          <a:p>
            <a:pPr algn="r" rtl="1" eaLnBrk="1" hangingPunct="1">
              <a:lnSpc>
                <a:spcPct val="90000"/>
              </a:lnSpc>
              <a:buClr>
                <a:schemeClr val="tx1"/>
              </a:buClr>
              <a:buFont typeface="Arial" charset="0"/>
              <a:buNone/>
              <a:defRPr/>
            </a:pPr>
            <a:r>
              <a:rPr lang="ar-SA" altLang="en-US" sz="2400" b="1">
                <a:latin typeface="Arial" charset="0"/>
                <a:cs typeface="Zar" pitchFamily="2" charset="-78"/>
              </a:rPr>
              <a:t>محل اتصال سر متحرك اين عضلات در يك نقطه است. </a:t>
            </a:r>
            <a:r>
              <a:rPr lang="fa-IR" sz="2400" b="1">
                <a:latin typeface="Arial" charset="0"/>
                <a:cs typeface="Zar" pitchFamily="2" charset="-78"/>
              </a:rPr>
              <a:t>عضله به وسیله </a:t>
            </a:r>
            <a:r>
              <a:rPr lang="ar-SA" altLang="en-US" sz="2400" b="1">
                <a:latin typeface="Arial" charset="0"/>
                <a:cs typeface="Zar" pitchFamily="2" charset="-78"/>
              </a:rPr>
              <a:t> تاندون به كشكك زانو متصل </a:t>
            </a:r>
            <a:r>
              <a:rPr lang="fa-IR" sz="2400" b="1">
                <a:latin typeface="Arial" charset="0"/>
                <a:cs typeface="Zar" pitchFamily="2" charset="-78"/>
              </a:rPr>
              <a:t>می ش</a:t>
            </a:r>
            <a:r>
              <a:rPr lang="ar-SA" altLang="en-US" sz="2400" b="1">
                <a:latin typeface="Arial" charset="0"/>
                <a:cs typeface="Zar" pitchFamily="2" charset="-78"/>
              </a:rPr>
              <a:t>و</a:t>
            </a:r>
            <a:r>
              <a:rPr lang="fa-IR" sz="2400" b="1">
                <a:latin typeface="Arial" charset="0"/>
                <a:cs typeface="Zar" pitchFamily="2" charset="-78"/>
              </a:rPr>
              <a:t>دو</a:t>
            </a:r>
            <a:r>
              <a:rPr lang="ar-SA" altLang="en-US" sz="2400" b="1">
                <a:latin typeface="Arial" charset="0"/>
                <a:cs typeface="Zar" pitchFamily="2" charset="-78"/>
              </a:rPr>
              <a:t> نهايتاً به برجستگي فوقاني و قدامي درشت ني مي‌چسبد.</a:t>
            </a:r>
            <a:endParaRPr lang="fa-IR" sz="2400" b="1">
              <a:latin typeface="Arial" charset="0"/>
              <a:cs typeface="Zar" pitchFamily="2" charset="-78"/>
            </a:endParaRPr>
          </a:p>
          <a:p>
            <a:pPr algn="r" rtl="1" eaLnBrk="1" hangingPunct="1">
              <a:lnSpc>
                <a:spcPct val="90000"/>
              </a:lnSpc>
              <a:buClr>
                <a:schemeClr val="tx1"/>
              </a:buClr>
              <a:buFont typeface="Arial" charset="0"/>
              <a:buNone/>
              <a:defRPr/>
            </a:pPr>
            <a:endParaRPr lang="ar-SA" altLang="en-US" sz="2400" b="1">
              <a:latin typeface="Arial" charset="0"/>
              <a:cs typeface="Zar" pitchFamily="2" charset="-78"/>
            </a:endParaRPr>
          </a:p>
          <a:p>
            <a:pPr algn="r" rtl="1" eaLnBrk="1" hangingPunct="1">
              <a:lnSpc>
                <a:spcPct val="90000"/>
              </a:lnSpc>
              <a:buClr>
                <a:schemeClr val="tx1"/>
              </a:buClr>
              <a:buFont typeface="Arial" charset="0"/>
              <a:buNone/>
              <a:defRPr/>
            </a:pPr>
            <a:r>
              <a:rPr lang="ar-SA" altLang="en-US" sz="2400" b="1">
                <a:latin typeface="Arial" charset="0"/>
                <a:cs typeface="Zar" pitchFamily="2" charset="-78"/>
              </a:rPr>
              <a:t>	</a:t>
            </a:r>
            <a:r>
              <a:rPr lang="fa-IR" sz="2400" b="1">
                <a:latin typeface="Arial" charset="0"/>
                <a:cs typeface="Zar" pitchFamily="2" charset="-78"/>
              </a:rPr>
              <a:t>عملکرد:بازکردن مفصل زانو..هریک از عضلات بالا دردامنه حرکتی متفاوتی ،بیشتر درگیرعمل خواهندشد. </a:t>
            </a:r>
            <a:r>
              <a:rPr lang="ar-SA" altLang="en-US" sz="2400" b="1">
                <a:latin typeface="Arial" charset="0"/>
                <a:cs typeface="Zar" pitchFamily="2" charset="-78"/>
              </a:rPr>
              <a:t>		</a:t>
            </a:r>
          </a:p>
          <a:p>
            <a:pPr algn="r" rtl="1" eaLnBrk="1" hangingPunct="1">
              <a:lnSpc>
                <a:spcPct val="90000"/>
              </a:lnSpc>
              <a:buClr>
                <a:schemeClr val="tx1"/>
              </a:buClr>
              <a:buFont typeface="Arial" charset="0"/>
              <a:buNone/>
              <a:defRPr/>
            </a:pPr>
            <a:r>
              <a:rPr lang="ar-SA" altLang="en-US" sz="2400" b="1">
                <a:latin typeface="Arial" charset="0"/>
                <a:cs typeface="Zar" pitchFamily="2" charset="-78"/>
              </a:rPr>
              <a:t>عضلة پهن داخلي در هنگام بازكردن نهايي ساق پا در زمرة فعالترين عضلات است </a:t>
            </a:r>
            <a:r>
              <a:rPr lang="fa-IR" sz="2400" b="1">
                <a:latin typeface="Arial" charset="0"/>
                <a:cs typeface="Zar" pitchFamily="2" charset="-78"/>
              </a:rPr>
              <a:t>.</a:t>
            </a:r>
          </a:p>
          <a:p>
            <a:pPr algn="r" rtl="1" eaLnBrk="1" hangingPunct="1">
              <a:lnSpc>
                <a:spcPct val="90000"/>
              </a:lnSpc>
              <a:buClr>
                <a:schemeClr val="tx1"/>
              </a:buClr>
              <a:buFont typeface="Arial" charset="0"/>
              <a:buNone/>
              <a:defRPr/>
            </a:pPr>
            <a:r>
              <a:rPr lang="ar-SA" altLang="en-US" sz="2400" b="1">
                <a:latin typeface="Arial" charset="0"/>
                <a:cs typeface="Zar" pitchFamily="2" charset="-78"/>
              </a:rPr>
              <a:t>عمل عضلة پهن مياني هدايت صحيح كشكك زانوست. 	</a:t>
            </a:r>
            <a:endParaRPr lang="en-US" altLang="en-US" sz="2400" b="1">
              <a:latin typeface="Arial" charset="0"/>
              <a:cs typeface="Zar" pitchFamily="2" charset="-78"/>
            </a:endParaRPr>
          </a:p>
          <a:p>
            <a:pPr algn="ctr" eaLnBrk="1" hangingPunct="1">
              <a:lnSpc>
                <a:spcPct val="90000"/>
              </a:lnSpc>
              <a:defRPr/>
            </a:pPr>
            <a:endParaRPr lang="en-US" altLang="en-US" sz="2400" b="1">
              <a:cs typeface="Zar" pitchFamily="2" charset="-78"/>
            </a:endParaRPr>
          </a:p>
        </p:txBody>
      </p:sp>
      <p:sp>
        <p:nvSpPr>
          <p:cNvPr id="212995" name="Rectangle 3"/>
          <p:cNvSpPr>
            <a:spLocks noGrp="1" noChangeArrowheads="1"/>
          </p:cNvSpPr>
          <p:nvPr>
            <p:ph sz="half" idx="2"/>
          </p:nvPr>
        </p:nvSpPr>
        <p:spPr>
          <a:xfrm>
            <a:off x="1760747" y="5180401"/>
            <a:ext cx="8762560" cy="439636"/>
          </a:xfrm>
        </p:spPr>
        <p:txBody>
          <a:bodyPr>
            <a:normAutofit fontScale="55000" lnSpcReduction="20000"/>
          </a:bodyPr>
          <a:lstStyle/>
          <a:p>
            <a:pPr algn="ctr" eaLnBrk="1" hangingPunct="1">
              <a:lnSpc>
                <a:spcPct val="170000"/>
              </a:lnSpc>
              <a:buFontTx/>
              <a:buNone/>
              <a:defRPr/>
            </a:pPr>
            <a:r>
              <a:rPr lang="ar-SA" altLang="en-US" sz="2799" b="1">
                <a:cs typeface="Zar" pitchFamily="2" charset="-78"/>
              </a:rPr>
              <a:t>اين گروه عضلات با تغيير پيداكردن زواياي مفصلي، عملكرد و فشار وارد بر آنها در حد بسيار بالايي تحت تأثير قرار مي‌گيرد.</a:t>
            </a:r>
          </a:p>
          <a:p>
            <a:pPr eaLnBrk="1" hangingPunct="1">
              <a:defRPr/>
            </a:pPr>
            <a:endParaRPr lang="en-US" sz="2899"/>
          </a:p>
        </p:txBody>
      </p:sp>
      <p:pic>
        <p:nvPicPr>
          <p:cNvPr id="3584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1660" y="990371"/>
            <a:ext cx="1980741" cy="3199659"/>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0506813"/>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212994">
                                            <p:txEl>
                                              <p:charRg st="0" end="307"/>
                                            </p:txEl>
                                          </p:spTgt>
                                        </p:tgtEl>
                                        <p:attrNameLst>
                                          <p:attrName>style.visibility</p:attrName>
                                        </p:attrNameLst>
                                      </p:cBhvr>
                                      <p:to>
                                        <p:strVal val="visible"/>
                                      </p:to>
                                    </p:set>
                                    <p:animEffect transition="in" filter="strips(downLeft)">
                                      <p:cBhvr>
                                        <p:cTn id="7" dur="2000"/>
                                        <p:tgtEl>
                                          <p:spTgt spid="212994">
                                            <p:txEl>
                                              <p:charRg st="0" end="307"/>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xit" presetSubtype="16" fill="hold" nodeType="clickEffect">
                                  <p:stCondLst>
                                    <p:cond delay="0"/>
                                  </p:stCondLst>
                                  <p:childTnLst>
                                    <p:animEffect transition="out" filter="diamond(in)">
                                      <p:cBhvr>
                                        <p:cTn id="11" dur="1000"/>
                                        <p:tgtEl>
                                          <p:spTgt spid="212994">
                                            <p:txEl>
                                              <p:charRg st="0" end="307"/>
                                            </p:txEl>
                                          </p:spTgt>
                                        </p:tgtEl>
                                      </p:cBhvr>
                                    </p:animEffect>
                                    <p:set>
                                      <p:cBhvr>
                                        <p:cTn id="12" dur="1" fill="hold">
                                          <p:stCondLst>
                                            <p:cond delay="999"/>
                                          </p:stCondLst>
                                        </p:cTn>
                                        <p:tgtEl>
                                          <p:spTgt spid="212994">
                                            <p:txEl>
                                              <p:charRg st="0" end="30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18C58778-F2CB-484D-934D-0BE3363EDCA5}" type="slidenum">
              <a:rPr lang="en-US" sz="1500">
                <a:latin typeface="Arial" panose="020B0604020202020204" pitchFamily="34" charset="0"/>
                <a:cs typeface="Arial" panose="020B0604020202020204" pitchFamily="34" charset="0"/>
              </a:rPr>
              <a:pPr eaLnBrk="1" hangingPunct="1">
                <a:defRPr/>
              </a:pPr>
              <a:t>2</a:t>
            </a:fld>
            <a:endParaRPr lang="en-US" sz="1500">
              <a:latin typeface="Arial" panose="020B0604020202020204" pitchFamily="34" charset="0"/>
              <a:cs typeface="Arial" panose="020B0604020202020204" pitchFamily="34" charset="0"/>
            </a:endParaRPr>
          </a:p>
        </p:txBody>
      </p:sp>
      <p:pic>
        <p:nvPicPr>
          <p:cNvPr id="20483" name="Picture 5"/>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a:xfrm>
            <a:off x="1913112" y="685641"/>
            <a:ext cx="1218918" cy="2185482"/>
          </a:xfrm>
          <a:ln>
            <a:solidFill>
              <a:srgbClr val="990099"/>
            </a:solidFill>
          </a:ln>
        </p:spPr>
      </p:pic>
      <p:pic>
        <p:nvPicPr>
          <p:cNvPr id="20484" name="Picture 6"/>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1760748" y="3809119"/>
            <a:ext cx="1066553" cy="2188656"/>
          </a:xfrm>
          <a:ln>
            <a:solidFill>
              <a:srgbClr val="990099"/>
            </a:solidFill>
          </a:ln>
        </p:spPr>
      </p:pic>
      <p:sp>
        <p:nvSpPr>
          <p:cNvPr id="29703" name="Rectangle 7"/>
          <p:cNvSpPr>
            <a:spLocks noGrp="1" noChangeArrowheads="1"/>
          </p:cNvSpPr>
          <p:nvPr>
            <p:ph type="body" sz="half" idx="3"/>
          </p:nvPr>
        </p:nvSpPr>
        <p:spPr>
          <a:xfrm>
            <a:off x="3284396" y="304729"/>
            <a:ext cx="7234150" cy="5529570"/>
          </a:xfrm>
        </p:spPr>
        <p:txBody>
          <a:bodyPr>
            <a:normAutofit lnSpcReduction="10000"/>
          </a:bodyPr>
          <a:lstStyle/>
          <a:p>
            <a:pPr algn="r" rtl="1" eaLnBrk="1" hangingPunct="1">
              <a:lnSpc>
                <a:spcPct val="90000"/>
              </a:lnSpc>
              <a:defRPr/>
            </a:pPr>
            <a:r>
              <a:rPr lang="ar-SA" altLang="en-US" sz="2799" b="1">
                <a:solidFill>
                  <a:schemeClr val="hlink"/>
                </a:solidFill>
                <a:latin typeface="IPT.Mitra" pitchFamily="2" charset="2"/>
                <a:cs typeface="Zar" pitchFamily="2" charset="-78"/>
              </a:rPr>
              <a:t>عضلة نيمه</a:t>
            </a:r>
            <a:r>
              <a:rPr lang="en-US" sz="2799" b="1">
                <a:solidFill>
                  <a:schemeClr val="hlink"/>
                </a:solidFill>
                <a:latin typeface="IPT.Mitra" pitchFamily="2" charset="2"/>
                <a:cs typeface="Zar" pitchFamily="2" charset="-78"/>
              </a:rPr>
              <a:t>‎</a:t>
            </a:r>
            <a:r>
              <a:rPr lang="ar-SA" altLang="en-US" sz="2799" b="1">
                <a:solidFill>
                  <a:schemeClr val="hlink"/>
                </a:solidFill>
                <a:latin typeface="IPT.Mitra" pitchFamily="2" charset="2"/>
                <a:cs typeface="Zar" pitchFamily="2" charset="-78"/>
              </a:rPr>
              <a:t>غشايي</a:t>
            </a:r>
          </a:p>
          <a:p>
            <a:pPr algn="r" rtl="1" eaLnBrk="1" hangingPunct="1">
              <a:lnSpc>
                <a:spcPct val="120000"/>
              </a:lnSpc>
              <a:buFontTx/>
              <a:buNone/>
              <a:defRPr/>
            </a:pPr>
            <a:r>
              <a:rPr lang="fa-IR" sz="1800" b="1">
                <a:latin typeface="IPT.Mitra" pitchFamily="2" charset="2"/>
                <a:cs typeface="Zar" pitchFamily="2" charset="-78"/>
              </a:rPr>
              <a:t>     </a:t>
            </a:r>
            <a:r>
              <a:rPr lang="ar-SA" altLang="en-US" sz="2400" b="1">
                <a:latin typeface="IPT.Mitra" pitchFamily="2" charset="2"/>
                <a:cs typeface="Zar" pitchFamily="2" charset="-78"/>
              </a:rPr>
              <a:t>عضلة نيمه</a:t>
            </a:r>
            <a:r>
              <a:rPr lang="en-US" sz="2400" b="1">
                <a:latin typeface="IPT.Mitra" pitchFamily="2" charset="2"/>
                <a:cs typeface="Zar" pitchFamily="2" charset="-78"/>
              </a:rPr>
              <a:t>‎</a:t>
            </a:r>
            <a:r>
              <a:rPr lang="ar-SA" altLang="en-US" sz="2400" b="1">
                <a:latin typeface="IPT.Mitra" pitchFamily="2" charset="2"/>
                <a:cs typeface="Zar" pitchFamily="2" charset="-78"/>
              </a:rPr>
              <a:t>غشايي يكي از عضلات گروه همسترينگ است </a:t>
            </a:r>
            <a:r>
              <a:rPr lang="fa-IR" sz="2400" b="1">
                <a:latin typeface="IPT.Mitra" pitchFamily="2" charset="2"/>
                <a:cs typeface="Zar" pitchFamily="2" charset="-78"/>
              </a:rPr>
              <a:t>.</a:t>
            </a:r>
          </a:p>
          <a:p>
            <a:pPr algn="r" rtl="1" eaLnBrk="1" hangingPunct="1">
              <a:lnSpc>
                <a:spcPct val="120000"/>
              </a:lnSpc>
              <a:buFontTx/>
              <a:buNone/>
              <a:defRPr/>
            </a:pPr>
            <a:r>
              <a:rPr lang="fa-IR" sz="2400" b="1">
                <a:latin typeface="IPT.Mitra" pitchFamily="2" charset="2"/>
                <a:cs typeface="Zar" pitchFamily="2" charset="-78"/>
              </a:rPr>
              <a:t>     </a:t>
            </a:r>
            <a:r>
              <a:rPr lang="ar-SA" altLang="en-US" sz="2400" b="1">
                <a:latin typeface="IPT.Mitra" pitchFamily="2" charset="2"/>
                <a:cs typeface="Zar" pitchFamily="2" charset="-78"/>
              </a:rPr>
              <a:t>سرثابت </a:t>
            </a:r>
            <a:r>
              <a:rPr lang="fa-IR" sz="2400" b="1">
                <a:latin typeface="IPT.Mitra" pitchFamily="2" charset="2"/>
                <a:cs typeface="Zar" pitchFamily="2" charset="-78"/>
              </a:rPr>
              <a:t>: </a:t>
            </a:r>
            <a:r>
              <a:rPr lang="ar-SA" altLang="en-US" sz="2400" b="1">
                <a:latin typeface="IPT.Mitra" pitchFamily="2" charset="2"/>
                <a:cs typeface="Zar" pitchFamily="2" charset="-78"/>
              </a:rPr>
              <a:t>قسمت خارجي برجستگي وركي</a:t>
            </a:r>
          </a:p>
          <a:p>
            <a:pPr algn="r" rtl="1" eaLnBrk="1" hangingPunct="1">
              <a:lnSpc>
                <a:spcPct val="120000"/>
              </a:lnSpc>
              <a:buFontTx/>
              <a:buNone/>
              <a:defRPr/>
            </a:pPr>
            <a:r>
              <a:rPr lang="fa-IR" sz="2400" b="1">
                <a:latin typeface="IPT.Mitra" pitchFamily="2" charset="2"/>
                <a:cs typeface="Zar" pitchFamily="2" charset="-78"/>
              </a:rPr>
              <a:t>     </a:t>
            </a:r>
            <a:r>
              <a:rPr lang="ar-SA" altLang="en-US" sz="2400" b="1">
                <a:latin typeface="IPT.Mitra" pitchFamily="2" charset="2"/>
                <a:cs typeface="Zar" pitchFamily="2" charset="-78"/>
              </a:rPr>
              <a:t>سرمتحرك </a:t>
            </a:r>
            <a:r>
              <a:rPr lang="fa-IR" sz="2400" b="1">
                <a:latin typeface="IPT.Mitra" pitchFamily="2" charset="2"/>
                <a:cs typeface="Zar" pitchFamily="2" charset="-78"/>
              </a:rPr>
              <a:t>:</a:t>
            </a:r>
            <a:r>
              <a:rPr lang="ar-SA" altLang="en-US" sz="2400" b="1">
                <a:latin typeface="IPT.Mitra" pitchFamily="2" charset="2"/>
                <a:cs typeface="Zar" pitchFamily="2" charset="-78"/>
              </a:rPr>
              <a:t>بخش خلفي و داخلي استخوان درشت ني</a:t>
            </a:r>
          </a:p>
          <a:p>
            <a:pPr algn="r" rtl="1" eaLnBrk="1" hangingPunct="1">
              <a:lnSpc>
                <a:spcPct val="120000"/>
              </a:lnSpc>
              <a:buFontTx/>
              <a:buNone/>
              <a:defRPr/>
            </a:pPr>
            <a:r>
              <a:rPr lang="fa-IR" sz="2400" b="1">
                <a:latin typeface="IPT.Mitra" pitchFamily="2" charset="2"/>
                <a:cs typeface="Zar" pitchFamily="2" charset="-78"/>
              </a:rPr>
              <a:t>     عملکرد:</a:t>
            </a:r>
            <a:r>
              <a:rPr lang="ar-SA" altLang="en-US" sz="2400" b="1">
                <a:latin typeface="IPT.Mitra" pitchFamily="2" charset="2"/>
                <a:cs typeface="Zar" pitchFamily="2" charset="-78"/>
              </a:rPr>
              <a:t>اين عضله، علاوه بر اينكه از گروه عضلاتي است كه در انجام عمل باز شدن و فرا بازشدن ران دخالت دارد. خم</a:t>
            </a:r>
            <a:r>
              <a:rPr lang="en-US" sz="2400" b="1">
                <a:latin typeface="IPT.Mitra" pitchFamily="2" charset="2"/>
                <a:cs typeface="Zar" pitchFamily="2" charset="-78"/>
              </a:rPr>
              <a:t>‎</a:t>
            </a:r>
            <a:r>
              <a:rPr lang="ar-SA" altLang="en-US" sz="2400" b="1">
                <a:latin typeface="IPT.Mitra" pitchFamily="2" charset="2"/>
                <a:cs typeface="Zar" pitchFamily="2" charset="-78"/>
              </a:rPr>
              <a:t>كننده ساق پا نيز هست و در چرخش داخلي و دورشدن ران نيز مشاركت دارد.</a:t>
            </a:r>
            <a:endParaRPr lang="fa-IR" sz="2400" b="1">
              <a:latin typeface="IPT.Mitra" pitchFamily="2" charset="2"/>
              <a:cs typeface="Zar" pitchFamily="2" charset="-78"/>
            </a:endParaRPr>
          </a:p>
          <a:p>
            <a:pPr algn="r" rtl="1" eaLnBrk="1" hangingPunct="1">
              <a:lnSpc>
                <a:spcPct val="120000"/>
              </a:lnSpc>
              <a:buFontTx/>
              <a:buNone/>
              <a:defRPr/>
            </a:pPr>
            <a:r>
              <a:rPr lang="ar-SA" altLang="en-US" sz="2799" b="1">
                <a:solidFill>
                  <a:schemeClr val="hlink"/>
                </a:solidFill>
                <a:cs typeface="Zar" pitchFamily="2" charset="-78"/>
              </a:rPr>
              <a:t>عضلة نيمه</a:t>
            </a:r>
            <a:r>
              <a:rPr lang="en-US" sz="2799" b="1">
                <a:solidFill>
                  <a:schemeClr val="hlink"/>
                </a:solidFill>
                <a:cs typeface="Zar" pitchFamily="2" charset="-78"/>
              </a:rPr>
              <a:t>‎</a:t>
            </a:r>
            <a:r>
              <a:rPr lang="ar-SA" altLang="en-US" sz="2799" b="1">
                <a:solidFill>
                  <a:schemeClr val="hlink"/>
                </a:solidFill>
                <a:cs typeface="Zar" pitchFamily="2" charset="-78"/>
              </a:rPr>
              <a:t>وتري</a:t>
            </a:r>
            <a:endParaRPr lang="fa-IR" sz="2799" b="1">
              <a:solidFill>
                <a:schemeClr val="hlink"/>
              </a:solidFill>
              <a:cs typeface="Zar" pitchFamily="2" charset="-78"/>
            </a:endParaRPr>
          </a:p>
          <a:p>
            <a:pPr algn="r" rtl="1" eaLnBrk="1" hangingPunct="1">
              <a:lnSpc>
                <a:spcPct val="90000"/>
              </a:lnSpc>
              <a:buFontTx/>
              <a:buNone/>
              <a:defRPr/>
            </a:pPr>
            <a:r>
              <a:rPr lang="fa-IR" sz="2400" b="1">
                <a:cs typeface="Zar" pitchFamily="2" charset="-78"/>
              </a:rPr>
              <a:t>     </a:t>
            </a:r>
            <a:r>
              <a:rPr lang="ar-SA" altLang="en-US" sz="2400" b="1">
                <a:cs typeface="Zar" pitchFamily="2" charset="-78"/>
              </a:rPr>
              <a:t>سرثابت </a:t>
            </a:r>
            <a:r>
              <a:rPr lang="fa-IR" sz="2400" b="1">
                <a:cs typeface="Zar" pitchFamily="2" charset="-78"/>
              </a:rPr>
              <a:t>: </a:t>
            </a:r>
            <a:r>
              <a:rPr lang="ar-SA" altLang="en-US" sz="2400" b="1">
                <a:cs typeface="Zar" pitchFamily="2" charset="-78"/>
              </a:rPr>
              <a:t>برجستگي وركي لگن </a:t>
            </a:r>
            <a:endParaRPr lang="fa-IR" sz="2400" b="1">
              <a:cs typeface="Zar" pitchFamily="2" charset="-78"/>
            </a:endParaRPr>
          </a:p>
          <a:p>
            <a:pPr algn="r" rtl="1" eaLnBrk="1" hangingPunct="1">
              <a:lnSpc>
                <a:spcPct val="90000"/>
              </a:lnSpc>
              <a:buFontTx/>
              <a:buNone/>
              <a:defRPr/>
            </a:pPr>
            <a:r>
              <a:rPr lang="fa-IR" sz="2400" b="1">
                <a:cs typeface="Zar" pitchFamily="2" charset="-78"/>
              </a:rPr>
              <a:t>     </a:t>
            </a:r>
            <a:r>
              <a:rPr lang="ar-SA" altLang="en-US" sz="2400" b="1">
                <a:cs typeface="Zar" pitchFamily="2" charset="-78"/>
              </a:rPr>
              <a:t>سرمتحرك</a:t>
            </a:r>
            <a:r>
              <a:rPr lang="fa-IR" sz="2400" b="1">
                <a:cs typeface="Zar" pitchFamily="2" charset="-78"/>
              </a:rPr>
              <a:t>:</a:t>
            </a:r>
            <a:r>
              <a:rPr lang="ar-SA" altLang="en-US" sz="2400" b="1">
                <a:cs typeface="Zar" pitchFamily="2" charset="-78"/>
              </a:rPr>
              <a:t> بخش فوقاني و سطح داخلي درشت ني </a:t>
            </a:r>
            <a:endParaRPr lang="en-US" sz="2400" b="1">
              <a:cs typeface="Zar" pitchFamily="2" charset="-78"/>
            </a:endParaRPr>
          </a:p>
          <a:p>
            <a:pPr algn="r" rtl="1" eaLnBrk="1" hangingPunct="1">
              <a:lnSpc>
                <a:spcPct val="90000"/>
              </a:lnSpc>
              <a:buFontTx/>
              <a:buNone/>
              <a:defRPr/>
            </a:pPr>
            <a:r>
              <a:rPr lang="fa-IR" sz="2400" b="1">
                <a:cs typeface="Zar" pitchFamily="2" charset="-78"/>
              </a:rPr>
              <a:t>    عملکرد:</a:t>
            </a:r>
            <a:r>
              <a:rPr lang="ar-SA" altLang="en-US" sz="2400" b="1">
                <a:cs typeface="Zar" pitchFamily="2" charset="-78"/>
              </a:rPr>
              <a:t>عضلة بالا، علاوه بر عمل باز شدن و فرا باز شدن ران، در چرخش داخلي استخوان و نزديك شدن ران نيز دخالت دارد.</a:t>
            </a:r>
          </a:p>
          <a:p>
            <a:pPr algn="r" rtl="1" eaLnBrk="1" hangingPunct="1">
              <a:lnSpc>
                <a:spcPct val="90000"/>
              </a:lnSpc>
              <a:buFontTx/>
              <a:buNone/>
              <a:defRPr/>
            </a:pPr>
            <a:endParaRPr lang="ar-SA" altLang="en-US" sz="2400" b="1">
              <a:cs typeface="Zar" pitchFamily="2" charset="-78"/>
            </a:endParaRPr>
          </a:p>
          <a:p>
            <a:pPr algn="r" rtl="1" eaLnBrk="1" hangingPunct="1">
              <a:lnSpc>
                <a:spcPct val="90000"/>
              </a:lnSpc>
              <a:defRPr/>
            </a:pPr>
            <a:endParaRPr lang="en-US" altLang="en-US" sz="2400" b="1">
              <a:cs typeface="Zar" pitchFamily="2" charset="-78"/>
            </a:endParaRPr>
          </a:p>
        </p:txBody>
      </p:sp>
    </p:spTree>
    <p:extLst>
      <p:ext uri="{BB962C8B-B14F-4D97-AF65-F5344CB8AC3E}">
        <p14:creationId xmlns:p14="http://schemas.microsoft.com/office/powerpoint/2010/main" val="3487484269"/>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29703">
                                            <p:txEl>
                                              <p:pRg st="0" end="0"/>
                                            </p:txEl>
                                          </p:spTgt>
                                        </p:tgtEl>
                                        <p:attrNameLst>
                                          <p:attrName>style.visibility</p:attrName>
                                        </p:attrNameLst>
                                      </p:cBhvr>
                                      <p:to>
                                        <p:strVal val="visible"/>
                                      </p:to>
                                    </p:set>
                                    <p:anim to="" calcmode="lin" valueType="num">
                                      <p:cBhvr>
                                        <p:cTn id="7" dur="1" fill="hold"/>
                                        <p:tgtEl>
                                          <p:spTgt spid="29703">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43" presetClass="entr" presetSubtype="0" fill="hold" nodeType="clickEffect">
                                  <p:stCondLst>
                                    <p:cond delay="0"/>
                                  </p:stCondLst>
                                  <p:childTnLst>
                                    <p:set>
                                      <p:cBhvr>
                                        <p:cTn id="11" dur="1" fill="hold">
                                          <p:stCondLst>
                                            <p:cond delay="0"/>
                                          </p:stCondLst>
                                        </p:cTn>
                                        <p:tgtEl>
                                          <p:spTgt spid="29703">
                                            <p:txEl>
                                              <p:pRg st="1" end="1"/>
                                            </p:txEl>
                                          </p:spTgt>
                                        </p:tgtEl>
                                        <p:attrNameLst>
                                          <p:attrName>style.visibility</p:attrName>
                                        </p:attrNameLst>
                                      </p:cBhvr>
                                      <p:to>
                                        <p:strVal val="visible"/>
                                      </p:to>
                                    </p:set>
                                    <p:animEffect transition="in" filter="fade">
                                      <p:cBhvr>
                                        <p:cTn id="12" dur="200"/>
                                        <p:tgtEl>
                                          <p:spTgt spid="29703">
                                            <p:txEl>
                                              <p:pRg st="1" end="1"/>
                                            </p:txEl>
                                          </p:spTgt>
                                        </p:tgtEl>
                                      </p:cBhvr>
                                    </p:animEffect>
                                    <p:anim calcmode="lin" valueType="num">
                                      <p:cBhvr>
                                        <p:cTn id="13" dur="800" fill="hold"/>
                                        <p:tgtEl>
                                          <p:spTgt spid="29703">
                                            <p:txEl>
                                              <p:pRg st="1" end="1"/>
                                            </p:txEl>
                                          </p:spTgt>
                                        </p:tgtEl>
                                        <p:attrNameLst>
                                          <p:attrName>ppt_x</p:attrName>
                                        </p:attrNameLst>
                                      </p:cBhvr>
                                      <p:tavLst>
                                        <p:tav tm="0">
                                          <p:val>
                                            <p:strVal val="#ppt_x"/>
                                          </p:val>
                                        </p:tav>
                                        <p:tav tm="100000">
                                          <p:val>
                                            <p:strVal val="#ppt_x"/>
                                          </p:val>
                                        </p:tav>
                                      </p:tavLst>
                                    </p:anim>
                                    <p:anim calcmode="lin" valueType="num">
                                      <p:cBhvr>
                                        <p:cTn id="14" dur="800" fill="hold"/>
                                        <p:tgtEl>
                                          <p:spTgt spid="29703">
                                            <p:txEl>
                                              <p:pRg st="1" end="1"/>
                                            </p:txEl>
                                          </p:spTgt>
                                        </p:tgtEl>
                                        <p:attrNameLst>
                                          <p:attrName>ppt_y</p:attrName>
                                        </p:attrNameLst>
                                      </p:cBhvr>
                                      <p:tavLst>
                                        <p:tav tm="0">
                                          <p:val>
                                            <p:strVal val="#ppt_y+0.31"/>
                                          </p:val>
                                        </p:tav>
                                        <p:tav tm="100000">
                                          <p:val>
                                            <p:strVal val="#ppt_y+0.31"/>
                                          </p:val>
                                        </p:tav>
                                      </p:tavLst>
                                    </p:anim>
                                    <p:anim calcmode="lin" valueType="num">
                                      <p:cBhvr>
                                        <p:cTn id="15" dur="1200" decel="50000" fill="hold">
                                          <p:stCondLst>
                                            <p:cond delay="800"/>
                                          </p:stCondLst>
                                        </p:cTn>
                                        <p:tgtEl>
                                          <p:spTgt spid="2970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6" dur="1200" decel="50000" fill="hold">
                                          <p:stCondLst>
                                            <p:cond delay="800"/>
                                          </p:stCondLst>
                                        </p:cTn>
                                        <p:tgtEl>
                                          <p:spTgt spid="2970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7" presetID="43" presetClass="entr" presetSubtype="0" fill="hold" nodeType="withEffect">
                                  <p:stCondLst>
                                    <p:cond delay="0"/>
                                  </p:stCondLst>
                                  <p:childTnLst>
                                    <p:set>
                                      <p:cBhvr>
                                        <p:cTn id="18" dur="1" fill="hold">
                                          <p:stCondLst>
                                            <p:cond delay="0"/>
                                          </p:stCondLst>
                                        </p:cTn>
                                        <p:tgtEl>
                                          <p:spTgt spid="29703">
                                            <p:txEl>
                                              <p:pRg st="2" end="2"/>
                                            </p:txEl>
                                          </p:spTgt>
                                        </p:tgtEl>
                                        <p:attrNameLst>
                                          <p:attrName>style.visibility</p:attrName>
                                        </p:attrNameLst>
                                      </p:cBhvr>
                                      <p:to>
                                        <p:strVal val="visible"/>
                                      </p:to>
                                    </p:set>
                                    <p:animEffect transition="in" filter="fade">
                                      <p:cBhvr>
                                        <p:cTn id="19" dur="200"/>
                                        <p:tgtEl>
                                          <p:spTgt spid="29703">
                                            <p:txEl>
                                              <p:pRg st="2" end="2"/>
                                            </p:txEl>
                                          </p:spTgt>
                                        </p:tgtEl>
                                      </p:cBhvr>
                                    </p:animEffect>
                                    <p:anim calcmode="lin" valueType="num">
                                      <p:cBhvr>
                                        <p:cTn id="20" dur="800" fill="hold"/>
                                        <p:tgtEl>
                                          <p:spTgt spid="29703">
                                            <p:txEl>
                                              <p:pRg st="2" end="2"/>
                                            </p:txEl>
                                          </p:spTgt>
                                        </p:tgtEl>
                                        <p:attrNameLst>
                                          <p:attrName>ppt_x</p:attrName>
                                        </p:attrNameLst>
                                      </p:cBhvr>
                                      <p:tavLst>
                                        <p:tav tm="0">
                                          <p:val>
                                            <p:strVal val="#ppt_x"/>
                                          </p:val>
                                        </p:tav>
                                        <p:tav tm="100000">
                                          <p:val>
                                            <p:strVal val="#ppt_x"/>
                                          </p:val>
                                        </p:tav>
                                      </p:tavLst>
                                    </p:anim>
                                    <p:anim calcmode="lin" valueType="num">
                                      <p:cBhvr>
                                        <p:cTn id="21" dur="800" fill="hold"/>
                                        <p:tgtEl>
                                          <p:spTgt spid="29703">
                                            <p:txEl>
                                              <p:pRg st="2" end="2"/>
                                            </p:txEl>
                                          </p:spTgt>
                                        </p:tgtEl>
                                        <p:attrNameLst>
                                          <p:attrName>ppt_y</p:attrName>
                                        </p:attrNameLst>
                                      </p:cBhvr>
                                      <p:tavLst>
                                        <p:tav tm="0">
                                          <p:val>
                                            <p:strVal val="#ppt_y+0.31"/>
                                          </p:val>
                                        </p:tav>
                                        <p:tav tm="100000">
                                          <p:val>
                                            <p:strVal val="#ppt_y+0.31"/>
                                          </p:val>
                                        </p:tav>
                                      </p:tavLst>
                                    </p:anim>
                                    <p:anim calcmode="lin" valueType="num">
                                      <p:cBhvr>
                                        <p:cTn id="22" dur="1200" decel="50000" fill="hold">
                                          <p:stCondLst>
                                            <p:cond delay="800"/>
                                          </p:stCondLst>
                                        </p:cTn>
                                        <p:tgtEl>
                                          <p:spTgt spid="2970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3" dur="1200" decel="50000" fill="hold">
                                          <p:stCondLst>
                                            <p:cond delay="800"/>
                                          </p:stCondLst>
                                        </p:cTn>
                                        <p:tgtEl>
                                          <p:spTgt spid="2970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24" presetID="43" presetClass="entr" presetSubtype="0" fill="hold" nodeType="withEffect">
                                  <p:stCondLst>
                                    <p:cond delay="0"/>
                                  </p:stCondLst>
                                  <p:childTnLst>
                                    <p:set>
                                      <p:cBhvr>
                                        <p:cTn id="25" dur="1" fill="hold">
                                          <p:stCondLst>
                                            <p:cond delay="0"/>
                                          </p:stCondLst>
                                        </p:cTn>
                                        <p:tgtEl>
                                          <p:spTgt spid="29703">
                                            <p:txEl>
                                              <p:pRg st="3" end="3"/>
                                            </p:txEl>
                                          </p:spTgt>
                                        </p:tgtEl>
                                        <p:attrNameLst>
                                          <p:attrName>style.visibility</p:attrName>
                                        </p:attrNameLst>
                                      </p:cBhvr>
                                      <p:to>
                                        <p:strVal val="visible"/>
                                      </p:to>
                                    </p:set>
                                    <p:animEffect transition="in" filter="fade">
                                      <p:cBhvr>
                                        <p:cTn id="26" dur="200"/>
                                        <p:tgtEl>
                                          <p:spTgt spid="29703">
                                            <p:txEl>
                                              <p:pRg st="3" end="3"/>
                                            </p:txEl>
                                          </p:spTgt>
                                        </p:tgtEl>
                                      </p:cBhvr>
                                    </p:animEffect>
                                    <p:anim calcmode="lin" valueType="num">
                                      <p:cBhvr>
                                        <p:cTn id="27" dur="800" fill="hold"/>
                                        <p:tgtEl>
                                          <p:spTgt spid="29703">
                                            <p:txEl>
                                              <p:pRg st="3" end="3"/>
                                            </p:txEl>
                                          </p:spTgt>
                                        </p:tgtEl>
                                        <p:attrNameLst>
                                          <p:attrName>ppt_x</p:attrName>
                                        </p:attrNameLst>
                                      </p:cBhvr>
                                      <p:tavLst>
                                        <p:tav tm="0">
                                          <p:val>
                                            <p:strVal val="#ppt_x"/>
                                          </p:val>
                                        </p:tav>
                                        <p:tav tm="100000">
                                          <p:val>
                                            <p:strVal val="#ppt_x"/>
                                          </p:val>
                                        </p:tav>
                                      </p:tavLst>
                                    </p:anim>
                                    <p:anim calcmode="lin" valueType="num">
                                      <p:cBhvr>
                                        <p:cTn id="28" dur="800" fill="hold"/>
                                        <p:tgtEl>
                                          <p:spTgt spid="29703">
                                            <p:txEl>
                                              <p:pRg st="3" end="3"/>
                                            </p:txEl>
                                          </p:spTgt>
                                        </p:tgtEl>
                                        <p:attrNameLst>
                                          <p:attrName>ppt_y</p:attrName>
                                        </p:attrNameLst>
                                      </p:cBhvr>
                                      <p:tavLst>
                                        <p:tav tm="0">
                                          <p:val>
                                            <p:strVal val="#ppt_y+0.31"/>
                                          </p:val>
                                        </p:tav>
                                        <p:tav tm="100000">
                                          <p:val>
                                            <p:strVal val="#ppt_y+0.31"/>
                                          </p:val>
                                        </p:tav>
                                      </p:tavLst>
                                    </p:anim>
                                    <p:anim calcmode="lin" valueType="num">
                                      <p:cBhvr>
                                        <p:cTn id="29" dur="1200" decel="50000" fill="hold">
                                          <p:stCondLst>
                                            <p:cond delay="800"/>
                                          </p:stCondLst>
                                        </p:cTn>
                                        <p:tgtEl>
                                          <p:spTgt spid="2970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0" dur="1200" decel="50000" fill="hold">
                                          <p:stCondLst>
                                            <p:cond delay="800"/>
                                          </p:stCondLst>
                                        </p:cTn>
                                        <p:tgtEl>
                                          <p:spTgt spid="2970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31" presetID="43" presetClass="entr" presetSubtype="0" fill="hold" nodeType="withEffect">
                                  <p:stCondLst>
                                    <p:cond delay="0"/>
                                  </p:stCondLst>
                                  <p:childTnLst>
                                    <p:set>
                                      <p:cBhvr>
                                        <p:cTn id="32" dur="1" fill="hold">
                                          <p:stCondLst>
                                            <p:cond delay="0"/>
                                          </p:stCondLst>
                                        </p:cTn>
                                        <p:tgtEl>
                                          <p:spTgt spid="29703">
                                            <p:txEl>
                                              <p:pRg st="4" end="4"/>
                                            </p:txEl>
                                          </p:spTgt>
                                        </p:tgtEl>
                                        <p:attrNameLst>
                                          <p:attrName>style.visibility</p:attrName>
                                        </p:attrNameLst>
                                      </p:cBhvr>
                                      <p:to>
                                        <p:strVal val="visible"/>
                                      </p:to>
                                    </p:set>
                                    <p:animEffect transition="in" filter="fade">
                                      <p:cBhvr>
                                        <p:cTn id="33" dur="200"/>
                                        <p:tgtEl>
                                          <p:spTgt spid="29703">
                                            <p:txEl>
                                              <p:pRg st="4" end="4"/>
                                            </p:txEl>
                                          </p:spTgt>
                                        </p:tgtEl>
                                      </p:cBhvr>
                                    </p:animEffect>
                                    <p:anim calcmode="lin" valueType="num">
                                      <p:cBhvr>
                                        <p:cTn id="34" dur="800" fill="hold"/>
                                        <p:tgtEl>
                                          <p:spTgt spid="29703">
                                            <p:txEl>
                                              <p:pRg st="4" end="4"/>
                                            </p:txEl>
                                          </p:spTgt>
                                        </p:tgtEl>
                                        <p:attrNameLst>
                                          <p:attrName>ppt_x</p:attrName>
                                        </p:attrNameLst>
                                      </p:cBhvr>
                                      <p:tavLst>
                                        <p:tav tm="0">
                                          <p:val>
                                            <p:strVal val="#ppt_x"/>
                                          </p:val>
                                        </p:tav>
                                        <p:tav tm="100000">
                                          <p:val>
                                            <p:strVal val="#ppt_x"/>
                                          </p:val>
                                        </p:tav>
                                      </p:tavLst>
                                    </p:anim>
                                    <p:anim calcmode="lin" valueType="num">
                                      <p:cBhvr>
                                        <p:cTn id="35" dur="800" fill="hold"/>
                                        <p:tgtEl>
                                          <p:spTgt spid="29703">
                                            <p:txEl>
                                              <p:pRg st="4" end="4"/>
                                            </p:txEl>
                                          </p:spTgt>
                                        </p:tgtEl>
                                        <p:attrNameLst>
                                          <p:attrName>ppt_y</p:attrName>
                                        </p:attrNameLst>
                                      </p:cBhvr>
                                      <p:tavLst>
                                        <p:tav tm="0">
                                          <p:val>
                                            <p:strVal val="#ppt_y+0.31"/>
                                          </p:val>
                                        </p:tav>
                                        <p:tav tm="100000">
                                          <p:val>
                                            <p:strVal val="#ppt_y+0.31"/>
                                          </p:val>
                                        </p:tav>
                                      </p:tavLst>
                                    </p:anim>
                                    <p:anim calcmode="lin" valueType="num">
                                      <p:cBhvr>
                                        <p:cTn id="36" dur="1200" decel="50000" fill="hold">
                                          <p:stCondLst>
                                            <p:cond delay="800"/>
                                          </p:stCondLst>
                                        </p:cTn>
                                        <p:tgtEl>
                                          <p:spTgt spid="29703">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7" dur="1200" decel="50000" fill="hold">
                                          <p:stCondLst>
                                            <p:cond delay="800"/>
                                          </p:stCondLst>
                                        </p:cTn>
                                        <p:tgtEl>
                                          <p:spTgt spid="29703">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4" presetClass="entr" presetSubtype="0" fill="hold" nodeType="clickEffect">
                                  <p:stCondLst>
                                    <p:cond delay="0"/>
                                  </p:stCondLst>
                                  <p:childTnLst>
                                    <p:set>
                                      <p:cBhvr>
                                        <p:cTn id="41" dur="1" fill="hold">
                                          <p:stCondLst>
                                            <p:cond delay="0"/>
                                          </p:stCondLst>
                                        </p:cTn>
                                        <p:tgtEl>
                                          <p:spTgt spid="29703">
                                            <p:txEl>
                                              <p:charRg st="335" end="350"/>
                                            </p:txEl>
                                          </p:spTgt>
                                        </p:tgtEl>
                                        <p:attrNameLst>
                                          <p:attrName>style.visibility</p:attrName>
                                        </p:attrNameLst>
                                      </p:cBhvr>
                                      <p:to>
                                        <p:strVal val="visible"/>
                                      </p:to>
                                    </p:set>
                                    <p:anim to="" calcmode="lin" valueType="num">
                                      <p:cBhvr>
                                        <p:cTn id="42" dur="1" fill="hold"/>
                                        <p:tgtEl>
                                          <p:spTgt spid="29703">
                                            <p:txEl>
                                              <p:charRg st="335" end="350"/>
                                            </p:txEl>
                                          </p:spTgt>
                                        </p:tgtEl>
                                        <p:attrNameLst>
                                          <p:attrName/>
                                        </p:attrNameLst>
                                      </p:cBhvr>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43" presetClass="entr" presetSubtype="0" fill="hold" nodeType="clickEffect">
                                  <p:stCondLst>
                                    <p:cond delay="0"/>
                                  </p:stCondLst>
                                  <p:childTnLst>
                                    <p:set>
                                      <p:cBhvr>
                                        <p:cTn id="46" dur="1" fill="hold">
                                          <p:stCondLst>
                                            <p:cond delay="0"/>
                                          </p:stCondLst>
                                        </p:cTn>
                                        <p:tgtEl>
                                          <p:spTgt spid="29703">
                                            <p:txEl>
                                              <p:charRg st="350" end="382"/>
                                            </p:txEl>
                                          </p:spTgt>
                                        </p:tgtEl>
                                        <p:attrNameLst>
                                          <p:attrName>style.visibility</p:attrName>
                                        </p:attrNameLst>
                                      </p:cBhvr>
                                      <p:to>
                                        <p:strVal val="visible"/>
                                      </p:to>
                                    </p:set>
                                    <p:animEffect transition="in" filter="fade">
                                      <p:cBhvr>
                                        <p:cTn id="47" dur="200"/>
                                        <p:tgtEl>
                                          <p:spTgt spid="29703">
                                            <p:txEl>
                                              <p:charRg st="350" end="382"/>
                                            </p:txEl>
                                          </p:spTgt>
                                        </p:tgtEl>
                                      </p:cBhvr>
                                    </p:animEffect>
                                    <p:anim calcmode="lin" valueType="num">
                                      <p:cBhvr>
                                        <p:cTn id="48" dur="800" fill="hold"/>
                                        <p:tgtEl>
                                          <p:spTgt spid="29703">
                                            <p:txEl>
                                              <p:charRg st="350" end="382"/>
                                            </p:txEl>
                                          </p:spTgt>
                                        </p:tgtEl>
                                        <p:attrNameLst>
                                          <p:attrName>ppt_x</p:attrName>
                                        </p:attrNameLst>
                                      </p:cBhvr>
                                      <p:tavLst>
                                        <p:tav tm="0">
                                          <p:val>
                                            <p:strVal val="#ppt_x"/>
                                          </p:val>
                                        </p:tav>
                                        <p:tav tm="100000">
                                          <p:val>
                                            <p:strVal val="#ppt_x"/>
                                          </p:val>
                                        </p:tav>
                                      </p:tavLst>
                                    </p:anim>
                                    <p:anim calcmode="lin" valueType="num">
                                      <p:cBhvr>
                                        <p:cTn id="49" dur="800" fill="hold"/>
                                        <p:tgtEl>
                                          <p:spTgt spid="29703">
                                            <p:txEl>
                                              <p:charRg st="350" end="382"/>
                                            </p:txEl>
                                          </p:spTgt>
                                        </p:tgtEl>
                                        <p:attrNameLst>
                                          <p:attrName>ppt_y</p:attrName>
                                        </p:attrNameLst>
                                      </p:cBhvr>
                                      <p:tavLst>
                                        <p:tav tm="0">
                                          <p:val>
                                            <p:strVal val="#ppt_y+0.31"/>
                                          </p:val>
                                        </p:tav>
                                        <p:tav tm="100000">
                                          <p:val>
                                            <p:strVal val="#ppt_y+0.31"/>
                                          </p:val>
                                        </p:tav>
                                      </p:tavLst>
                                    </p:anim>
                                    <p:anim calcmode="lin" valueType="num">
                                      <p:cBhvr>
                                        <p:cTn id="50" dur="1200" decel="50000" fill="hold">
                                          <p:stCondLst>
                                            <p:cond delay="800"/>
                                          </p:stCondLst>
                                        </p:cTn>
                                        <p:tgtEl>
                                          <p:spTgt spid="29703">
                                            <p:txEl>
                                              <p:charRg st="350" end="38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1" dur="1200" decel="50000" fill="hold">
                                          <p:stCondLst>
                                            <p:cond delay="800"/>
                                          </p:stCondLst>
                                        </p:cTn>
                                        <p:tgtEl>
                                          <p:spTgt spid="29703">
                                            <p:txEl>
                                              <p:charRg st="350" end="38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52" presetID="43" presetClass="entr" presetSubtype="0" fill="hold" nodeType="withEffect">
                                  <p:stCondLst>
                                    <p:cond delay="0"/>
                                  </p:stCondLst>
                                  <p:childTnLst>
                                    <p:set>
                                      <p:cBhvr>
                                        <p:cTn id="53" dur="1" fill="hold">
                                          <p:stCondLst>
                                            <p:cond delay="0"/>
                                          </p:stCondLst>
                                        </p:cTn>
                                        <p:tgtEl>
                                          <p:spTgt spid="29703">
                                            <p:txEl>
                                              <p:charRg st="382" end="428"/>
                                            </p:txEl>
                                          </p:spTgt>
                                        </p:tgtEl>
                                        <p:attrNameLst>
                                          <p:attrName>style.visibility</p:attrName>
                                        </p:attrNameLst>
                                      </p:cBhvr>
                                      <p:to>
                                        <p:strVal val="visible"/>
                                      </p:to>
                                    </p:set>
                                    <p:animEffect transition="in" filter="fade">
                                      <p:cBhvr>
                                        <p:cTn id="54" dur="200"/>
                                        <p:tgtEl>
                                          <p:spTgt spid="29703">
                                            <p:txEl>
                                              <p:charRg st="382" end="428"/>
                                            </p:txEl>
                                          </p:spTgt>
                                        </p:tgtEl>
                                      </p:cBhvr>
                                    </p:animEffect>
                                    <p:anim calcmode="lin" valueType="num">
                                      <p:cBhvr>
                                        <p:cTn id="55" dur="800" fill="hold"/>
                                        <p:tgtEl>
                                          <p:spTgt spid="29703">
                                            <p:txEl>
                                              <p:charRg st="382" end="428"/>
                                            </p:txEl>
                                          </p:spTgt>
                                        </p:tgtEl>
                                        <p:attrNameLst>
                                          <p:attrName>ppt_x</p:attrName>
                                        </p:attrNameLst>
                                      </p:cBhvr>
                                      <p:tavLst>
                                        <p:tav tm="0">
                                          <p:val>
                                            <p:strVal val="#ppt_x"/>
                                          </p:val>
                                        </p:tav>
                                        <p:tav tm="100000">
                                          <p:val>
                                            <p:strVal val="#ppt_x"/>
                                          </p:val>
                                        </p:tav>
                                      </p:tavLst>
                                    </p:anim>
                                    <p:anim calcmode="lin" valueType="num">
                                      <p:cBhvr>
                                        <p:cTn id="56" dur="800" fill="hold"/>
                                        <p:tgtEl>
                                          <p:spTgt spid="29703">
                                            <p:txEl>
                                              <p:charRg st="382" end="428"/>
                                            </p:txEl>
                                          </p:spTgt>
                                        </p:tgtEl>
                                        <p:attrNameLst>
                                          <p:attrName>ppt_y</p:attrName>
                                        </p:attrNameLst>
                                      </p:cBhvr>
                                      <p:tavLst>
                                        <p:tav tm="0">
                                          <p:val>
                                            <p:strVal val="#ppt_y+0.31"/>
                                          </p:val>
                                        </p:tav>
                                        <p:tav tm="100000">
                                          <p:val>
                                            <p:strVal val="#ppt_y+0.31"/>
                                          </p:val>
                                        </p:tav>
                                      </p:tavLst>
                                    </p:anim>
                                    <p:anim calcmode="lin" valueType="num">
                                      <p:cBhvr>
                                        <p:cTn id="57" dur="1200" decel="50000" fill="hold">
                                          <p:stCondLst>
                                            <p:cond delay="800"/>
                                          </p:stCondLst>
                                        </p:cTn>
                                        <p:tgtEl>
                                          <p:spTgt spid="29703">
                                            <p:txEl>
                                              <p:charRg st="382" end="428"/>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8" dur="1200" decel="50000" fill="hold">
                                          <p:stCondLst>
                                            <p:cond delay="800"/>
                                          </p:stCondLst>
                                        </p:cTn>
                                        <p:tgtEl>
                                          <p:spTgt spid="29703">
                                            <p:txEl>
                                              <p:charRg st="382" end="428"/>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59" presetID="43" presetClass="entr" presetSubtype="0" fill="hold" nodeType="withEffect">
                                  <p:stCondLst>
                                    <p:cond delay="0"/>
                                  </p:stCondLst>
                                  <p:childTnLst>
                                    <p:set>
                                      <p:cBhvr>
                                        <p:cTn id="60" dur="1" fill="hold">
                                          <p:stCondLst>
                                            <p:cond delay="0"/>
                                          </p:stCondLst>
                                        </p:cTn>
                                        <p:tgtEl>
                                          <p:spTgt spid="29703">
                                            <p:txEl>
                                              <p:charRg st="428" end="544"/>
                                            </p:txEl>
                                          </p:spTgt>
                                        </p:tgtEl>
                                        <p:attrNameLst>
                                          <p:attrName>style.visibility</p:attrName>
                                        </p:attrNameLst>
                                      </p:cBhvr>
                                      <p:to>
                                        <p:strVal val="visible"/>
                                      </p:to>
                                    </p:set>
                                    <p:animEffect transition="in" filter="fade">
                                      <p:cBhvr>
                                        <p:cTn id="61" dur="200"/>
                                        <p:tgtEl>
                                          <p:spTgt spid="29703">
                                            <p:txEl>
                                              <p:charRg st="428" end="544"/>
                                            </p:txEl>
                                          </p:spTgt>
                                        </p:tgtEl>
                                      </p:cBhvr>
                                    </p:animEffect>
                                    <p:anim calcmode="lin" valueType="num">
                                      <p:cBhvr>
                                        <p:cTn id="62" dur="800" fill="hold"/>
                                        <p:tgtEl>
                                          <p:spTgt spid="29703">
                                            <p:txEl>
                                              <p:charRg st="428" end="544"/>
                                            </p:txEl>
                                          </p:spTgt>
                                        </p:tgtEl>
                                        <p:attrNameLst>
                                          <p:attrName>ppt_x</p:attrName>
                                        </p:attrNameLst>
                                      </p:cBhvr>
                                      <p:tavLst>
                                        <p:tav tm="0">
                                          <p:val>
                                            <p:strVal val="#ppt_x"/>
                                          </p:val>
                                        </p:tav>
                                        <p:tav tm="100000">
                                          <p:val>
                                            <p:strVal val="#ppt_x"/>
                                          </p:val>
                                        </p:tav>
                                      </p:tavLst>
                                    </p:anim>
                                    <p:anim calcmode="lin" valueType="num">
                                      <p:cBhvr>
                                        <p:cTn id="63" dur="800" fill="hold"/>
                                        <p:tgtEl>
                                          <p:spTgt spid="29703">
                                            <p:txEl>
                                              <p:charRg st="428" end="544"/>
                                            </p:txEl>
                                          </p:spTgt>
                                        </p:tgtEl>
                                        <p:attrNameLst>
                                          <p:attrName>ppt_y</p:attrName>
                                        </p:attrNameLst>
                                      </p:cBhvr>
                                      <p:tavLst>
                                        <p:tav tm="0">
                                          <p:val>
                                            <p:strVal val="#ppt_y+0.31"/>
                                          </p:val>
                                        </p:tav>
                                        <p:tav tm="100000">
                                          <p:val>
                                            <p:strVal val="#ppt_y+0.31"/>
                                          </p:val>
                                        </p:tav>
                                      </p:tavLst>
                                    </p:anim>
                                    <p:anim calcmode="lin" valueType="num">
                                      <p:cBhvr>
                                        <p:cTn id="64" dur="1200" decel="50000" fill="hold">
                                          <p:stCondLst>
                                            <p:cond delay="800"/>
                                          </p:stCondLst>
                                        </p:cTn>
                                        <p:tgtEl>
                                          <p:spTgt spid="29703">
                                            <p:txEl>
                                              <p:charRg st="428" end="54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5" dur="1200" decel="50000" fill="hold">
                                          <p:stCondLst>
                                            <p:cond delay="800"/>
                                          </p:stCondLst>
                                        </p:cTn>
                                        <p:tgtEl>
                                          <p:spTgt spid="29703">
                                            <p:txEl>
                                              <p:charRg st="428" end="54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18C58778-F2CB-484D-934D-0BE3363EDCA5}" type="slidenum">
              <a:rPr lang="en-US" sz="1500">
                <a:latin typeface="Arial" panose="020B0604020202020204" pitchFamily="34" charset="0"/>
                <a:cs typeface="Arial" panose="020B0604020202020204" pitchFamily="34" charset="0"/>
              </a:rPr>
              <a:pPr eaLnBrk="1" hangingPunct="1">
                <a:defRPr/>
              </a:pPr>
              <a:t>3</a:t>
            </a:fld>
            <a:endParaRPr lang="en-US" sz="1500">
              <a:latin typeface="Arial" panose="020B0604020202020204" pitchFamily="34" charset="0"/>
              <a:cs typeface="Arial" panose="020B0604020202020204" pitchFamily="34" charset="0"/>
            </a:endParaRPr>
          </a:p>
        </p:txBody>
      </p:sp>
      <p:pic>
        <p:nvPicPr>
          <p:cNvPr id="20483" name="Picture 5"/>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a:xfrm>
            <a:off x="1913112" y="685641"/>
            <a:ext cx="1218918" cy="2185482"/>
          </a:xfrm>
          <a:ln>
            <a:solidFill>
              <a:srgbClr val="990099"/>
            </a:solidFill>
          </a:ln>
        </p:spPr>
      </p:pic>
      <p:pic>
        <p:nvPicPr>
          <p:cNvPr id="20484" name="Picture 6"/>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1760748" y="3809119"/>
            <a:ext cx="1066553" cy="2188656"/>
          </a:xfrm>
          <a:ln>
            <a:solidFill>
              <a:srgbClr val="990099"/>
            </a:solidFill>
          </a:ln>
        </p:spPr>
      </p:pic>
      <p:sp>
        <p:nvSpPr>
          <p:cNvPr id="29703" name="Rectangle 7"/>
          <p:cNvSpPr>
            <a:spLocks noGrp="1" noChangeArrowheads="1"/>
          </p:cNvSpPr>
          <p:nvPr>
            <p:ph type="body" sz="half" idx="3"/>
          </p:nvPr>
        </p:nvSpPr>
        <p:spPr>
          <a:xfrm>
            <a:off x="3284396" y="304729"/>
            <a:ext cx="7234150" cy="5529570"/>
          </a:xfrm>
        </p:spPr>
        <p:txBody>
          <a:bodyPr>
            <a:normAutofit lnSpcReduction="10000"/>
          </a:bodyPr>
          <a:lstStyle/>
          <a:p>
            <a:pPr algn="r" rtl="1" eaLnBrk="1" hangingPunct="1">
              <a:lnSpc>
                <a:spcPct val="90000"/>
              </a:lnSpc>
              <a:defRPr/>
            </a:pPr>
            <a:r>
              <a:rPr lang="ar-SA" altLang="en-US" sz="2799" b="1">
                <a:solidFill>
                  <a:schemeClr val="hlink"/>
                </a:solidFill>
                <a:latin typeface="IPT.Mitra" pitchFamily="2" charset="2"/>
                <a:cs typeface="Zar" pitchFamily="2" charset="-78"/>
              </a:rPr>
              <a:t>عضلة نيمه</a:t>
            </a:r>
            <a:r>
              <a:rPr lang="en-US" sz="2799" b="1">
                <a:solidFill>
                  <a:schemeClr val="hlink"/>
                </a:solidFill>
                <a:latin typeface="IPT.Mitra" pitchFamily="2" charset="2"/>
                <a:cs typeface="Zar" pitchFamily="2" charset="-78"/>
              </a:rPr>
              <a:t>‎</a:t>
            </a:r>
            <a:r>
              <a:rPr lang="ar-SA" altLang="en-US" sz="2799" b="1">
                <a:solidFill>
                  <a:schemeClr val="hlink"/>
                </a:solidFill>
                <a:latin typeface="IPT.Mitra" pitchFamily="2" charset="2"/>
                <a:cs typeface="Zar" pitchFamily="2" charset="-78"/>
              </a:rPr>
              <a:t>غشايي</a:t>
            </a:r>
          </a:p>
          <a:p>
            <a:pPr algn="r" rtl="1" eaLnBrk="1" hangingPunct="1">
              <a:lnSpc>
                <a:spcPct val="120000"/>
              </a:lnSpc>
              <a:buFontTx/>
              <a:buNone/>
              <a:defRPr/>
            </a:pPr>
            <a:r>
              <a:rPr lang="fa-IR" sz="1800" b="1">
                <a:latin typeface="IPT.Mitra" pitchFamily="2" charset="2"/>
                <a:cs typeface="Zar" pitchFamily="2" charset="-78"/>
              </a:rPr>
              <a:t>     </a:t>
            </a:r>
            <a:r>
              <a:rPr lang="ar-SA" altLang="en-US" sz="2400" b="1">
                <a:latin typeface="IPT.Mitra" pitchFamily="2" charset="2"/>
                <a:cs typeface="Zar" pitchFamily="2" charset="-78"/>
              </a:rPr>
              <a:t>عضلة نيمه</a:t>
            </a:r>
            <a:r>
              <a:rPr lang="en-US" sz="2400" b="1">
                <a:latin typeface="IPT.Mitra" pitchFamily="2" charset="2"/>
                <a:cs typeface="Zar" pitchFamily="2" charset="-78"/>
              </a:rPr>
              <a:t>‎</a:t>
            </a:r>
            <a:r>
              <a:rPr lang="ar-SA" altLang="en-US" sz="2400" b="1">
                <a:latin typeface="IPT.Mitra" pitchFamily="2" charset="2"/>
                <a:cs typeface="Zar" pitchFamily="2" charset="-78"/>
              </a:rPr>
              <a:t>غشايي يكي از عضلات گروه همسترينگ است </a:t>
            </a:r>
            <a:r>
              <a:rPr lang="fa-IR" sz="2400" b="1">
                <a:latin typeface="IPT.Mitra" pitchFamily="2" charset="2"/>
                <a:cs typeface="Zar" pitchFamily="2" charset="-78"/>
              </a:rPr>
              <a:t>.</a:t>
            </a:r>
          </a:p>
          <a:p>
            <a:pPr algn="r" rtl="1" eaLnBrk="1" hangingPunct="1">
              <a:lnSpc>
                <a:spcPct val="120000"/>
              </a:lnSpc>
              <a:buFontTx/>
              <a:buNone/>
              <a:defRPr/>
            </a:pPr>
            <a:r>
              <a:rPr lang="fa-IR" sz="2400" b="1">
                <a:latin typeface="IPT.Mitra" pitchFamily="2" charset="2"/>
                <a:cs typeface="Zar" pitchFamily="2" charset="-78"/>
              </a:rPr>
              <a:t>     </a:t>
            </a:r>
            <a:r>
              <a:rPr lang="ar-SA" altLang="en-US" sz="2400" b="1">
                <a:latin typeface="IPT.Mitra" pitchFamily="2" charset="2"/>
                <a:cs typeface="Zar" pitchFamily="2" charset="-78"/>
              </a:rPr>
              <a:t>سرثابت </a:t>
            </a:r>
            <a:r>
              <a:rPr lang="fa-IR" sz="2400" b="1">
                <a:latin typeface="IPT.Mitra" pitchFamily="2" charset="2"/>
                <a:cs typeface="Zar" pitchFamily="2" charset="-78"/>
              </a:rPr>
              <a:t>: </a:t>
            </a:r>
            <a:r>
              <a:rPr lang="ar-SA" altLang="en-US" sz="2400" b="1">
                <a:latin typeface="IPT.Mitra" pitchFamily="2" charset="2"/>
                <a:cs typeface="Zar" pitchFamily="2" charset="-78"/>
              </a:rPr>
              <a:t>قسمت خارجي برجستگي وركي</a:t>
            </a:r>
          </a:p>
          <a:p>
            <a:pPr algn="r" rtl="1" eaLnBrk="1" hangingPunct="1">
              <a:lnSpc>
                <a:spcPct val="120000"/>
              </a:lnSpc>
              <a:buFontTx/>
              <a:buNone/>
              <a:defRPr/>
            </a:pPr>
            <a:r>
              <a:rPr lang="fa-IR" sz="2400" b="1">
                <a:latin typeface="IPT.Mitra" pitchFamily="2" charset="2"/>
                <a:cs typeface="Zar" pitchFamily="2" charset="-78"/>
              </a:rPr>
              <a:t>     </a:t>
            </a:r>
            <a:r>
              <a:rPr lang="ar-SA" altLang="en-US" sz="2400" b="1">
                <a:latin typeface="IPT.Mitra" pitchFamily="2" charset="2"/>
                <a:cs typeface="Zar" pitchFamily="2" charset="-78"/>
              </a:rPr>
              <a:t>سرمتحرك </a:t>
            </a:r>
            <a:r>
              <a:rPr lang="fa-IR" sz="2400" b="1">
                <a:latin typeface="IPT.Mitra" pitchFamily="2" charset="2"/>
                <a:cs typeface="Zar" pitchFamily="2" charset="-78"/>
              </a:rPr>
              <a:t>:</a:t>
            </a:r>
            <a:r>
              <a:rPr lang="ar-SA" altLang="en-US" sz="2400" b="1">
                <a:latin typeface="IPT.Mitra" pitchFamily="2" charset="2"/>
                <a:cs typeface="Zar" pitchFamily="2" charset="-78"/>
              </a:rPr>
              <a:t>بخش خلفي و داخلي استخوان درشت ني</a:t>
            </a:r>
          </a:p>
          <a:p>
            <a:pPr algn="r" rtl="1" eaLnBrk="1" hangingPunct="1">
              <a:lnSpc>
                <a:spcPct val="120000"/>
              </a:lnSpc>
              <a:buFontTx/>
              <a:buNone/>
              <a:defRPr/>
            </a:pPr>
            <a:r>
              <a:rPr lang="fa-IR" sz="2400" b="1">
                <a:latin typeface="IPT.Mitra" pitchFamily="2" charset="2"/>
                <a:cs typeface="Zar" pitchFamily="2" charset="-78"/>
              </a:rPr>
              <a:t>     عملکرد:</a:t>
            </a:r>
            <a:r>
              <a:rPr lang="ar-SA" altLang="en-US" sz="2400" b="1">
                <a:latin typeface="IPT.Mitra" pitchFamily="2" charset="2"/>
                <a:cs typeface="Zar" pitchFamily="2" charset="-78"/>
              </a:rPr>
              <a:t>اين عضله، علاوه بر اينكه از گروه عضلاتي است كه در انجام عمل باز شدن و فرا بازشدن ران دخالت دارد. خم</a:t>
            </a:r>
            <a:r>
              <a:rPr lang="en-US" sz="2400" b="1">
                <a:latin typeface="IPT.Mitra" pitchFamily="2" charset="2"/>
                <a:cs typeface="Zar" pitchFamily="2" charset="-78"/>
              </a:rPr>
              <a:t>‎</a:t>
            </a:r>
            <a:r>
              <a:rPr lang="ar-SA" altLang="en-US" sz="2400" b="1">
                <a:latin typeface="IPT.Mitra" pitchFamily="2" charset="2"/>
                <a:cs typeface="Zar" pitchFamily="2" charset="-78"/>
              </a:rPr>
              <a:t>كننده ساق پا نيز هست و در چرخش داخلي و دورشدن ران نيز مشاركت دارد.</a:t>
            </a:r>
            <a:endParaRPr lang="fa-IR" sz="2400" b="1">
              <a:latin typeface="IPT.Mitra" pitchFamily="2" charset="2"/>
              <a:cs typeface="Zar" pitchFamily="2" charset="-78"/>
            </a:endParaRPr>
          </a:p>
          <a:p>
            <a:pPr algn="r" rtl="1" eaLnBrk="1" hangingPunct="1">
              <a:lnSpc>
                <a:spcPct val="120000"/>
              </a:lnSpc>
              <a:buFontTx/>
              <a:buNone/>
              <a:defRPr/>
            </a:pPr>
            <a:r>
              <a:rPr lang="ar-SA" altLang="en-US" sz="2799" b="1">
                <a:solidFill>
                  <a:schemeClr val="hlink"/>
                </a:solidFill>
                <a:cs typeface="Zar" pitchFamily="2" charset="-78"/>
              </a:rPr>
              <a:t>عضلة نيمه</a:t>
            </a:r>
            <a:r>
              <a:rPr lang="en-US" sz="2799" b="1">
                <a:solidFill>
                  <a:schemeClr val="hlink"/>
                </a:solidFill>
                <a:cs typeface="Zar" pitchFamily="2" charset="-78"/>
              </a:rPr>
              <a:t>‎</a:t>
            </a:r>
            <a:r>
              <a:rPr lang="ar-SA" altLang="en-US" sz="2799" b="1">
                <a:solidFill>
                  <a:schemeClr val="hlink"/>
                </a:solidFill>
                <a:cs typeface="Zar" pitchFamily="2" charset="-78"/>
              </a:rPr>
              <a:t>وتري</a:t>
            </a:r>
            <a:endParaRPr lang="fa-IR" sz="2799" b="1">
              <a:solidFill>
                <a:schemeClr val="hlink"/>
              </a:solidFill>
              <a:cs typeface="Zar" pitchFamily="2" charset="-78"/>
            </a:endParaRPr>
          </a:p>
          <a:p>
            <a:pPr algn="r" rtl="1" eaLnBrk="1" hangingPunct="1">
              <a:lnSpc>
                <a:spcPct val="90000"/>
              </a:lnSpc>
              <a:buFontTx/>
              <a:buNone/>
              <a:defRPr/>
            </a:pPr>
            <a:r>
              <a:rPr lang="fa-IR" sz="2400" b="1">
                <a:cs typeface="Zar" pitchFamily="2" charset="-78"/>
              </a:rPr>
              <a:t>     </a:t>
            </a:r>
            <a:r>
              <a:rPr lang="ar-SA" altLang="en-US" sz="2400" b="1">
                <a:cs typeface="Zar" pitchFamily="2" charset="-78"/>
              </a:rPr>
              <a:t>سرثابت </a:t>
            </a:r>
            <a:r>
              <a:rPr lang="fa-IR" sz="2400" b="1">
                <a:cs typeface="Zar" pitchFamily="2" charset="-78"/>
              </a:rPr>
              <a:t>: </a:t>
            </a:r>
            <a:r>
              <a:rPr lang="ar-SA" altLang="en-US" sz="2400" b="1">
                <a:cs typeface="Zar" pitchFamily="2" charset="-78"/>
              </a:rPr>
              <a:t>برجستگي وركي لگن </a:t>
            </a:r>
            <a:endParaRPr lang="fa-IR" sz="2400" b="1">
              <a:cs typeface="Zar" pitchFamily="2" charset="-78"/>
            </a:endParaRPr>
          </a:p>
          <a:p>
            <a:pPr algn="r" rtl="1" eaLnBrk="1" hangingPunct="1">
              <a:lnSpc>
                <a:spcPct val="90000"/>
              </a:lnSpc>
              <a:buFontTx/>
              <a:buNone/>
              <a:defRPr/>
            </a:pPr>
            <a:r>
              <a:rPr lang="fa-IR" sz="2400" b="1">
                <a:cs typeface="Zar" pitchFamily="2" charset="-78"/>
              </a:rPr>
              <a:t>     </a:t>
            </a:r>
            <a:r>
              <a:rPr lang="ar-SA" altLang="en-US" sz="2400" b="1">
                <a:cs typeface="Zar" pitchFamily="2" charset="-78"/>
              </a:rPr>
              <a:t>سرمتحرك</a:t>
            </a:r>
            <a:r>
              <a:rPr lang="fa-IR" sz="2400" b="1">
                <a:cs typeface="Zar" pitchFamily="2" charset="-78"/>
              </a:rPr>
              <a:t>:</a:t>
            </a:r>
            <a:r>
              <a:rPr lang="ar-SA" altLang="en-US" sz="2400" b="1">
                <a:cs typeface="Zar" pitchFamily="2" charset="-78"/>
              </a:rPr>
              <a:t> بخش فوقاني و سطح داخلي درشت ني </a:t>
            </a:r>
            <a:endParaRPr lang="en-US" sz="2400" b="1">
              <a:cs typeface="Zar" pitchFamily="2" charset="-78"/>
            </a:endParaRPr>
          </a:p>
          <a:p>
            <a:pPr algn="r" rtl="1" eaLnBrk="1" hangingPunct="1">
              <a:lnSpc>
                <a:spcPct val="90000"/>
              </a:lnSpc>
              <a:buFontTx/>
              <a:buNone/>
              <a:defRPr/>
            </a:pPr>
            <a:r>
              <a:rPr lang="fa-IR" sz="2400" b="1">
                <a:cs typeface="Zar" pitchFamily="2" charset="-78"/>
              </a:rPr>
              <a:t>    عملکرد:</a:t>
            </a:r>
            <a:r>
              <a:rPr lang="ar-SA" altLang="en-US" sz="2400" b="1">
                <a:cs typeface="Zar" pitchFamily="2" charset="-78"/>
              </a:rPr>
              <a:t>عضلة بالا، علاوه بر عمل باز شدن و فرا باز شدن ران، در چرخش داخلي استخوان و نزديك شدن ران نيز دخالت دارد.</a:t>
            </a:r>
          </a:p>
          <a:p>
            <a:pPr algn="r" rtl="1" eaLnBrk="1" hangingPunct="1">
              <a:lnSpc>
                <a:spcPct val="90000"/>
              </a:lnSpc>
              <a:buFontTx/>
              <a:buNone/>
              <a:defRPr/>
            </a:pPr>
            <a:endParaRPr lang="ar-SA" altLang="en-US" sz="2400" b="1">
              <a:cs typeface="Zar" pitchFamily="2" charset="-78"/>
            </a:endParaRPr>
          </a:p>
          <a:p>
            <a:pPr algn="r" rtl="1" eaLnBrk="1" hangingPunct="1">
              <a:lnSpc>
                <a:spcPct val="90000"/>
              </a:lnSpc>
              <a:defRPr/>
            </a:pPr>
            <a:endParaRPr lang="en-US" altLang="en-US" sz="2400" b="1">
              <a:cs typeface="Zar" pitchFamily="2" charset="-78"/>
            </a:endParaRPr>
          </a:p>
        </p:txBody>
      </p:sp>
    </p:spTree>
    <p:extLst>
      <p:ext uri="{BB962C8B-B14F-4D97-AF65-F5344CB8AC3E}">
        <p14:creationId xmlns:p14="http://schemas.microsoft.com/office/powerpoint/2010/main" val="712266629"/>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29703">
                                            <p:txEl>
                                              <p:pRg st="0" end="0"/>
                                            </p:txEl>
                                          </p:spTgt>
                                        </p:tgtEl>
                                        <p:attrNameLst>
                                          <p:attrName>style.visibility</p:attrName>
                                        </p:attrNameLst>
                                      </p:cBhvr>
                                      <p:to>
                                        <p:strVal val="visible"/>
                                      </p:to>
                                    </p:set>
                                    <p:anim to="" calcmode="lin" valueType="num">
                                      <p:cBhvr>
                                        <p:cTn id="7" dur="1" fill="hold"/>
                                        <p:tgtEl>
                                          <p:spTgt spid="29703">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43" presetClass="entr" presetSubtype="0" fill="hold" nodeType="clickEffect">
                                  <p:stCondLst>
                                    <p:cond delay="0"/>
                                  </p:stCondLst>
                                  <p:childTnLst>
                                    <p:set>
                                      <p:cBhvr>
                                        <p:cTn id="11" dur="1" fill="hold">
                                          <p:stCondLst>
                                            <p:cond delay="0"/>
                                          </p:stCondLst>
                                        </p:cTn>
                                        <p:tgtEl>
                                          <p:spTgt spid="29703">
                                            <p:txEl>
                                              <p:pRg st="1" end="1"/>
                                            </p:txEl>
                                          </p:spTgt>
                                        </p:tgtEl>
                                        <p:attrNameLst>
                                          <p:attrName>style.visibility</p:attrName>
                                        </p:attrNameLst>
                                      </p:cBhvr>
                                      <p:to>
                                        <p:strVal val="visible"/>
                                      </p:to>
                                    </p:set>
                                    <p:animEffect transition="in" filter="fade">
                                      <p:cBhvr>
                                        <p:cTn id="12" dur="200"/>
                                        <p:tgtEl>
                                          <p:spTgt spid="29703">
                                            <p:txEl>
                                              <p:pRg st="1" end="1"/>
                                            </p:txEl>
                                          </p:spTgt>
                                        </p:tgtEl>
                                      </p:cBhvr>
                                    </p:animEffect>
                                    <p:anim calcmode="lin" valueType="num">
                                      <p:cBhvr>
                                        <p:cTn id="13" dur="800" fill="hold"/>
                                        <p:tgtEl>
                                          <p:spTgt spid="29703">
                                            <p:txEl>
                                              <p:pRg st="1" end="1"/>
                                            </p:txEl>
                                          </p:spTgt>
                                        </p:tgtEl>
                                        <p:attrNameLst>
                                          <p:attrName>ppt_x</p:attrName>
                                        </p:attrNameLst>
                                      </p:cBhvr>
                                      <p:tavLst>
                                        <p:tav tm="0">
                                          <p:val>
                                            <p:strVal val="#ppt_x"/>
                                          </p:val>
                                        </p:tav>
                                        <p:tav tm="100000">
                                          <p:val>
                                            <p:strVal val="#ppt_x"/>
                                          </p:val>
                                        </p:tav>
                                      </p:tavLst>
                                    </p:anim>
                                    <p:anim calcmode="lin" valueType="num">
                                      <p:cBhvr>
                                        <p:cTn id="14" dur="800" fill="hold"/>
                                        <p:tgtEl>
                                          <p:spTgt spid="29703">
                                            <p:txEl>
                                              <p:pRg st="1" end="1"/>
                                            </p:txEl>
                                          </p:spTgt>
                                        </p:tgtEl>
                                        <p:attrNameLst>
                                          <p:attrName>ppt_y</p:attrName>
                                        </p:attrNameLst>
                                      </p:cBhvr>
                                      <p:tavLst>
                                        <p:tav tm="0">
                                          <p:val>
                                            <p:strVal val="#ppt_y+0.31"/>
                                          </p:val>
                                        </p:tav>
                                        <p:tav tm="100000">
                                          <p:val>
                                            <p:strVal val="#ppt_y+0.31"/>
                                          </p:val>
                                        </p:tav>
                                      </p:tavLst>
                                    </p:anim>
                                    <p:anim calcmode="lin" valueType="num">
                                      <p:cBhvr>
                                        <p:cTn id="15" dur="1200" decel="50000" fill="hold">
                                          <p:stCondLst>
                                            <p:cond delay="800"/>
                                          </p:stCondLst>
                                        </p:cTn>
                                        <p:tgtEl>
                                          <p:spTgt spid="2970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6" dur="1200" decel="50000" fill="hold">
                                          <p:stCondLst>
                                            <p:cond delay="800"/>
                                          </p:stCondLst>
                                        </p:cTn>
                                        <p:tgtEl>
                                          <p:spTgt spid="2970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7" presetID="43" presetClass="entr" presetSubtype="0" fill="hold" nodeType="withEffect">
                                  <p:stCondLst>
                                    <p:cond delay="0"/>
                                  </p:stCondLst>
                                  <p:childTnLst>
                                    <p:set>
                                      <p:cBhvr>
                                        <p:cTn id="18" dur="1" fill="hold">
                                          <p:stCondLst>
                                            <p:cond delay="0"/>
                                          </p:stCondLst>
                                        </p:cTn>
                                        <p:tgtEl>
                                          <p:spTgt spid="29703">
                                            <p:txEl>
                                              <p:pRg st="2" end="2"/>
                                            </p:txEl>
                                          </p:spTgt>
                                        </p:tgtEl>
                                        <p:attrNameLst>
                                          <p:attrName>style.visibility</p:attrName>
                                        </p:attrNameLst>
                                      </p:cBhvr>
                                      <p:to>
                                        <p:strVal val="visible"/>
                                      </p:to>
                                    </p:set>
                                    <p:animEffect transition="in" filter="fade">
                                      <p:cBhvr>
                                        <p:cTn id="19" dur="200"/>
                                        <p:tgtEl>
                                          <p:spTgt spid="29703">
                                            <p:txEl>
                                              <p:pRg st="2" end="2"/>
                                            </p:txEl>
                                          </p:spTgt>
                                        </p:tgtEl>
                                      </p:cBhvr>
                                    </p:animEffect>
                                    <p:anim calcmode="lin" valueType="num">
                                      <p:cBhvr>
                                        <p:cTn id="20" dur="800" fill="hold"/>
                                        <p:tgtEl>
                                          <p:spTgt spid="29703">
                                            <p:txEl>
                                              <p:pRg st="2" end="2"/>
                                            </p:txEl>
                                          </p:spTgt>
                                        </p:tgtEl>
                                        <p:attrNameLst>
                                          <p:attrName>ppt_x</p:attrName>
                                        </p:attrNameLst>
                                      </p:cBhvr>
                                      <p:tavLst>
                                        <p:tav tm="0">
                                          <p:val>
                                            <p:strVal val="#ppt_x"/>
                                          </p:val>
                                        </p:tav>
                                        <p:tav tm="100000">
                                          <p:val>
                                            <p:strVal val="#ppt_x"/>
                                          </p:val>
                                        </p:tav>
                                      </p:tavLst>
                                    </p:anim>
                                    <p:anim calcmode="lin" valueType="num">
                                      <p:cBhvr>
                                        <p:cTn id="21" dur="800" fill="hold"/>
                                        <p:tgtEl>
                                          <p:spTgt spid="29703">
                                            <p:txEl>
                                              <p:pRg st="2" end="2"/>
                                            </p:txEl>
                                          </p:spTgt>
                                        </p:tgtEl>
                                        <p:attrNameLst>
                                          <p:attrName>ppt_y</p:attrName>
                                        </p:attrNameLst>
                                      </p:cBhvr>
                                      <p:tavLst>
                                        <p:tav tm="0">
                                          <p:val>
                                            <p:strVal val="#ppt_y+0.31"/>
                                          </p:val>
                                        </p:tav>
                                        <p:tav tm="100000">
                                          <p:val>
                                            <p:strVal val="#ppt_y+0.31"/>
                                          </p:val>
                                        </p:tav>
                                      </p:tavLst>
                                    </p:anim>
                                    <p:anim calcmode="lin" valueType="num">
                                      <p:cBhvr>
                                        <p:cTn id="22" dur="1200" decel="50000" fill="hold">
                                          <p:stCondLst>
                                            <p:cond delay="800"/>
                                          </p:stCondLst>
                                        </p:cTn>
                                        <p:tgtEl>
                                          <p:spTgt spid="2970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3" dur="1200" decel="50000" fill="hold">
                                          <p:stCondLst>
                                            <p:cond delay="800"/>
                                          </p:stCondLst>
                                        </p:cTn>
                                        <p:tgtEl>
                                          <p:spTgt spid="2970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24" presetID="43" presetClass="entr" presetSubtype="0" fill="hold" nodeType="withEffect">
                                  <p:stCondLst>
                                    <p:cond delay="0"/>
                                  </p:stCondLst>
                                  <p:childTnLst>
                                    <p:set>
                                      <p:cBhvr>
                                        <p:cTn id="25" dur="1" fill="hold">
                                          <p:stCondLst>
                                            <p:cond delay="0"/>
                                          </p:stCondLst>
                                        </p:cTn>
                                        <p:tgtEl>
                                          <p:spTgt spid="29703">
                                            <p:txEl>
                                              <p:pRg st="3" end="3"/>
                                            </p:txEl>
                                          </p:spTgt>
                                        </p:tgtEl>
                                        <p:attrNameLst>
                                          <p:attrName>style.visibility</p:attrName>
                                        </p:attrNameLst>
                                      </p:cBhvr>
                                      <p:to>
                                        <p:strVal val="visible"/>
                                      </p:to>
                                    </p:set>
                                    <p:animEffect transition="in" filter="fade">
                                      <p:cBhvr>
                                        <p:cTn id="26" dur="200"/>
                                        <p:tgtEl>
                                          <p:spTgt spid="29703">
                                            <p:txEl>
                                              <p:pRg st="3" end="3"/>
                                            </p:txEl>
                                          </p:spTgt>
                                        </p:tgtEl>
                                      </p:cBhvr>
                                    </p:animEffect>
                                    <p:anim calcmode="lin" valueType="num">
                                      <p:cBhvr>
                                        <p:cTn id="27" dur="800" fill="hold"/>
                                        <p:tgtEl>
                                          <p:spTgt spid="29703">
                                            <p:txEl>
                                              <p:pRg st="3" end="3"/>
                                            </p:txEl>
                                          </p:spTgt>
                                        </p:tgtEl>
                                        <p:attrNameLst>
                                          <p:attrName>ppt_x</p:attrName>
                                        </p:attrNameLst>
                                      </p:cBhvr>
                                      <p:tavLst>
                                        <p:tav tm="0">
                                          <p:val>
                                            <p:strVal val="#ppt_x"/>
                                          </p:val>
                                        </p:tav>
                                        <p:tav tm="100000">
                                          <p:val>
                                            <p:strVal val="#ppt_x"/>
                                          </p:val>
                                        </p:tav>
                                      </p:tavLst>
                                    </p:anim>
                                    <p:anim calcmode="lin" valueType="num">
                                      <p:cBhvr>
                                        <p:cTn id="28" dur="800" fill="hold"/>
                                        <p:tgtEl>
                                          <p:spTgt spid="29703">
                                            <p:txEl>
                                              <p:pRg st="3" end="3"/>
                                            </p:txEl>
                                          </p:spTgt>
                                        </p:tgtEl>
                                        <p:attrNameLst>
                                          <p:attrName>ppt_y</p:attrName>
                                        </p:attrNameLst>
                                      </p:cBhvr>
                                      <p:tavLst>
                                        <p:tav tm="0">
                                          <p:val>
                                            <p:strVal val="#ppt_y+0.31"/>
                                          </p:val>
                                        </p:tav>
                                        <p:tav tm="100000">
                                          <p:val>
                                            <p:strVal val="#ppt_y+0.31"/>
                                          </p:val>
                                        </p:tav>
                                      </p:tavLst>
                                    </p:anim>
                                    <p:anim calcmode="lin" valueType="num">
                                      <p:cBhvr>
                                        <p:cTn id="29" dur="1200" decel="50000" fill="hold">
                                          <p:stCondLst>
                                            <p:cond delay="800"/>
                                          </p:stCondLst>
                                        </p:cTn>
                                        <p:tgtEl>
                                          <p:spTgt spid="2970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0" dur="1200" decel="50000" fill="hold">
                                          <p:stCondLst>
                                            <p:cond delay="800"/>
                                          </p:stCondLst>
                                        </p:cTn>
                                        <p:tgtEl>
                                          <p:spTgt spid="2970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31" presetID="43" presetClass="entr" presetSubtype="0" fill="hold" nodeType="withEffect">
                                  <p:stCondLst>
                                    <p:cond delay="0"/>
                                  </p:stCondLst>
                                  <p:childTnLst>
                                    <p:set>
                                      <p:cBhvr>
                                        <p:cTn id="32" dur="1" fill="hold">
                                          <p:stCondLst>
                                            <p:cond delay="0"/>
                                          </p:stCondLst>
                                        </p:cTn>
                                        <p:tgtEl>
                                          <p:spTgt spid="29703">
                                            <p:txEl>
                                              <p:pRg st="4" end="4"/>
                                            </p:txEl>
                                          </p:spTgt>
                                        </p:tgtEl>
                                        <p:attrNameLst>
                                          <p:attrName>style.visibility</p:attrName>
                                        </p:attrNameLst>
                                      </p:cBhvr>
                                      <p:to>
                                        <p:strVal val="visible"/>
                                      </p:to>
                                    </p:set>
                                    <p:animEffect transition="in" filter="fade">
                                      <p:cBhvr>
                                        <p:cTn id="33" dur="200"/>
                                        <p:tgtEl>
                                          <p:spTgt spid="29703">
                                            <p:txEl>
                                              <p:pRg st="4" end="4"/>
                                            </p:txEl>
                                          </p:spTgt>
                                        </p:tgtEl>
                                      </p:cBhvr>
                                    </p:animEffect>
                                    <p:anim calcmode="lin" valueType="num">
                                      <p:cBhvr>
                                        <p:cTn id="34" dur="800" fill="hold"/>
                                        <p:tgtEl>
                                          <p:spTgt spid="29703">
                                            <p:txEl>
                                              <p:pRg st="4" end="4"/>
                                            </p:txEl>
                                          </p:spTgt>
                                        </p:tgtEl>
                                        <p:attrNameLst>
                                          <p:attrName>ppt_x</p:attrName>
                                        </p:attrNameLst>
                                      </p:cBhvr>
                                      <p:tavLst>
                                        <p:tav tm="0">
                                          <p:val>
                                            <p:strVal val="#ppt_x"/>
                                          </p:val>
                                        </p:tav>
                                        <p:tav tm="100000">
                                          <p:val>
                                            <p:strVal val="#ppt_x"/>
                                          </p:val>
                                        </p:tav>
                                      </p:tavLst>
                                    </p:anim>
                                    <p:anim calcmode="lin" valueType="num">
                                      <p:cBhvr>
                                        <p:cTn id="35" dur="800" fill="hold"/>
                                        <p:tgtEl>
                                          <p:spTgt spid="29703">
                                            <p:txEl>
                                              <p:pRg st="4" end="4"/>
                                            </p:txEl>
                                          </p:spTgt>
                                        </p:tgtEl>
                                        <p:attrNameLst>
                                          <p:attrName>ppt_y</p:attrName>
                                        </p:attrNameLst>
                                      </p:cBhvr>
                                      <p:tavLst>
                                        <p:tav tm="0">
                                          <p:val>
                                            <p:strVal val="#ppt_y+0.31"/>
                                          </p:val>
                                        </p:tav>
                                        <p:tav tm="100000">
                                          <p:val>
                                            <p:strVal val="#ppt_y+0.31"/>
                                          </p:val>
                                        </p:tav>
                                      </p:tavLst>
                                    </p:anim>
                                    <p:anim calcmode="lin" valueType="num">
                                      <p:cBhvr>
                                        <p:cTn id="36" dur="1200" decel="50000" fill="hold">
                                          <p:stCondLst>
                                            <p:cond delay="800"/>
                                          </p:stCondLst>
                                        </p:cTn>
                                        <p:tgtEl>
                                          <p:spTgt spid="29703">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7" dur="1200" decel="50000" fill="hold">
                                          <p:stCondLst>
                                            <p:cond delay="800"/>
                                          </p:stCondLst>
                                        </p:cTn>
                                        <p:tgtEl>
                                          <p:spTgt spid="29703">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4" presetClass="entr" presetSubtype="0" fill="hold" nodeType="clickEffect">
                                  <p:stCondLst>
                                    <p:cond delay="0"/>
                                  </p:stCondLst>
                                  <p:childTnLst>
                                    <p:set>
                                      <p:cBhvr>
                                        <p:cTn id="41" dur="1" fill="hold">
                                          <p:stCondLst>
                                            <p:cond delay="0"/>
                                          </p:stCondLst>
                                        </p:cTn>
                                        <p:tgtEl>
                                          <p:spTgt spid="29703">
                                            <p:txEl>
                                              <p:charRg st="335" end="350"/>
                                            </p:txEl>
                                          </p:spTgt>
                                        </p:tgtEl>
                                        <p:attrNameLst>
                                          <p:attrName>style.visibility</p:attrName>
                                        </p:attrNameLst>
                                      </p:cBhvr>
                                      <p:to>
                                        <p:strVal val="visible"/>
                                      </p:to>
                                    </p:set>
                                    <p:anim to="" calcmode="lin" valueType="num">
                                      <p:cBhvr>
                                        <p:cTn id="42" dur="1" fill="hold"/>
                                        <p:tgtEl>
                                          <p:spTgt spid="29703">
                                            <p:txEl>
                                              <p:charRg st="335" end="350"/>
                                            </p:txEl>
                                          </p:spTgt>
                                        </p:tgtEl>
                                        <p:attrNameLst>
                                          <p:attrName/>
                                        </p:attrNameLst>
                                      </p:cBhvr>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43" presetClass="entr" presetSubtype="0" fill="hold" nodeType="clickEffect">
                                  <p:stCondLst>
                                    <p:cond delay="0"/>
                                  </p:stCondLst>
                                  <p:childTnLst>
                                    <p:set>
                                      <p:cBhvr>
                                        <p:cTn id="46" dur="1" fill="hold">
                                          <p:stCondLst>
                                            <p:cond delay="0"/>
                                          </p:stCondLst>
                                        </p:cTn>
                                        <p:tgtEl>
                                          <p:spTgt spid="29703">
                                            <p:txEl>
                                              <p:charRg st="350" end="382"/>
                                            </p:txEl>
                                          </p:spTgt>
                                        </p:tgtEl>
                                        <p:attrNameLst>
                                          <p:attrName>style.visibility</p:attrName>
                                        </p:attrNameLst>
                                      </p:cBhvr>
                                      <p:to>
                                        <p:strVal val="visible"/>
                                      </p:to>
                                    </p:set>
                                    <p:animEffect transition="in" filter="fade">
                                      <p:cBhvr>
                                        <p:cTn id="47" dur="200"/>
                                        <p:tgtEl>
                                          <p:spTgt spid="29703">
                                            <p:txEl>
                                              <p:charRg st="350" end="382"/>
                                            </p:txEl>
                                          </p:spTgt>
                                        </p:tgtEl>
                                      </p:cBhvr>
                                    </p:animEffect>
                                    <p:anim calcmode="lin" valueType="num">
                                      <p:cBhvr>
                                        <p:cTn id="48" dur="800" fill="hold"/>
                                        <p:tgtEl>
                                          <p:spTgt spid="29703">
                                            <p:txEl>
                                              <p:charRg st="350" end="382"/>
                                            </p:txEl>
                                          </p:spTgt>
                                        </p:tgtEl>
                                        <p:attrNameLst>
                                          <p:attrName>ppt_x</p:attrName>
                                        </p:attrNameLst>
                                      </p:cBhvr>
                                      <p:tavLst>
                                        <p:tav tm="0">
                                          <p:val>
                                            <p:strVal val="#ppt_x"/>
                                          </p:val>
                                        </p:tav>
                                        <p:tav tm="100000">
                                          <p:val>
                                            <p:strVal val="#ppt_x"/>
                                          </p:val>
                                        </p:tav>
                                      </p:tavLst>
                                    </p:anim>
                                    <p:anim calcmode="lin" valueType="num">
                                      <p:cBhvr>
                                        <p:cTn id="49" dur="800" fill="hold"/>
                                        <p:tgtEl>
                                          <p:spTgt spid="29703">
                                            <p:txEl>
                                              <p:charRg st="350" end="382"/>
                                            </p:txEl>
                                          </p:spTgt>
                                        </p:tgtEl>
                                        <p:attrNameLst>
                                          <p:attrName>ppt_y</p:attrName>
                                        </p:attrNameLst>
                                      </p:cBhvr>
                                      <p:tavLst>
                                        <p:tav tm="0">
                                          <p:val>
                                            <p:strVal val="#ppt_y+0.31"/>
                                          </p:val>
                                        </p:tav>
                                        <p:tav tm="100000">
                                          <p:val>
                                            <p:strVal val="#ppt_y+0.31"/>
                                          </p:val>
                                        </p:tav>
                                      </p:tavLst>
                                    </p:anim>
                                    <p:anim calcmode="lin" valueType="num">
                                      <p:cBhvr>
                                        <p:cTn id="50" dur="1200" decel="50000" fill="hold">
                                          <p:stCondLst>
                                            <p:cond delay="800"/>
                                          </p:stCondLst>
                                        </p:cTn>
                                        <p:tgtEl>
                                          <p:spTgt spid="29703">
                                            <p:txEl>
                                              <p:charRg st="350" end="38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1" dur="1200" decel="50000" fill="hold">
                                          <p:stCondLst>
                                            <p:cond delay="800"/>
                                          </p:stCondLst>
                                        </p:cTn>
                                        <p:tgtEl>
                                          <p:spTgt spid="29703">
                                            <p:txEl>
                                              <p:charRg st="350" end="38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52" presetID="43" presetClass="entr" presetSubtype="0" fill="hold" nodeType="withEffect">
                                  <p:stCondLst>
                                    <p:cond delay="0"/>
                                  </p:stCondLst>
                                  <p:childTnLst>
                                    <p:set>
                                      <p:cBhvr>
                                        <p:cTn id="53" dur="1" fill="hold">
                                          <p:stCondLst>
                                            <p:cond delay="0"/>
                                          </p:stCondLst>
                                        </p:cTn>
                                        <p:tgtEl>
                                          <p:spTgt spid="29703">
                                            <p:txEl>
                                              <p:charRg st="382" end="428"/>
                                            </p:txEl>
                                          </p:spTgt>
                                        </p:tgtEl>
                                        <p:attrNameLst>
                                          <p:attrName>style.visibility</p:attrName>
                                        </p:attrNameLst>
                                      </p:cBhvr>
                                      <p:to>
                                        <p:strVal val="visible"/>
                                      </p:to>
                                    </p:set>
                                    <p:animEffect transition="in" filter="fade">
                                      <p:cBhvr>
                                        <p:cTn id="54" dur="200"/>
                                        <p:tgtEl>
                                          <p:spTgt spid="29703">
                                            <p:txEl>
                                              <p:charRg st="382" end="428"/>
                                            </p:txEl>
                                          </p:spTgt>
                                        </p:tgtEl>
                                      </p:cBhvr>
                                    </p:animEffect>
                                    <p:anim calcmode="lin" valueType="num">
                                      <p:cBhvr>
                                        <p:cTn id="55" dur="800" fill="hold"/>
                                        <p:tgtEl>
                                          <p:spTgt spid="29703">
                                            <p:txEl>
                                              <p:charRg st="382" end="428"/>
                                            </p:txEl>
                                          </p:spTgt>
                                        </p:tgtEl>
                                        <p:attrNameLst>
                                          <p:attrName>ppt_x</p:attrName>
                                        </p:attrNameLst>
                                      </p:cBhvr>
                                      <p:tavLst>
                                        <p:tav tm="0">
                                          <p:val>
                                            <p:strVal val="#ppt_x"/>
                                          </p:val>
                                        </p:tav>
                                        <p:tav tm="100000">
                                          <p:val>
                                            <p:strVal val="#ppt_x"/>
                                          </p:val>
                                        </p:tav>
                                      </p:tavLst>
                                    </p:anim>
                                    <p:anim calcmode="lin" valueType="num">
                                      <p:cBhvr>
                                        <p:cTn id="56" dur="800" fill="hold"/>
                                        <p:tgtEl>
                                          <p:spTgt spid="29703">
                                            <p:txEl>
                                              <p:charRg st="382" end="428"/>
                                            </p:txEl>
                                          </p:spTgt>
                                        </p:tgtEl>
                                        <p:attrNameLst>
                                          <p:attrName>ppt_y</p:attrName>
                                        </p:attrNameLst>
                                      </p:cBhvr>
                                      <p:tavLst>
                                        <p:tav tm="0">
                                          <p:val>
                                            <p:strVal val="#ppt_y+0.31"/>
                                          </p:val>
                                        </p:tav>
                                        <p:tav tm="100000">
                                          <p:val>
                                            <p:strVal val="#ppt_y+0.31"/>
                                          </p:val>
                                        </p:tav>
                                      </p:tavLst>
                                    </p:anim>
                                    <p:anim calcmode="lin" valueType="num">
                                      <p:cBhvr>
                                        <p:cTn id="57" dur="1200" decel="50000" fill="hold">
                                          <p:stCondLst>
                                            <p:cond delay="800"/>
                                          </p:stCondLst>
                                        </p:cTn>
                                        <p:tgtEl>
                                          <p:spTgt spid="29703">
                                            <p:txEl>
                                              <p:charRg st="382" end="428"/>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8" dur="1200" decel="50000" fill="hold">
                                          <p:stCondLst>
                                            <p:cond delay="800"/>
                                          </p:stCondLst>
                                        </p:cTn>
                                        <p:tgtEl>
                                          <p:spTgt spid="29703">
                                            <p:txEl>
                                              <p:charRg st="382" end="428"/>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59" presetID="43" presetClass="entr" presetSubtype="0" fill="hold" nodeType="withEffect">
                                  <p:stCondLst>
                                    <p:cond delay="0"/>
                                  </p:stCondLst>
                                  <p:childTnLst>
                                    <p:set>
                                      <p:cBhvr>
                                        <p:cTn id="60" dur="1" fill="hold">
                                          <p:stCondLst>
                                            <p:cond delay="0"/>
                                          </p:stCondLst>
                                        </p:cTn>
                                        <p:tgtEl>
                                          <p:spTgt spid="29703">
                                            <p:txEl>
                                              <p:charRg st="428" end="544"/>
                                            </p:txEl>
                                          </p:spTgt>
                                        </p:tgtEl>
                                        <p:attrNameLst>
                                          <p:attrName>style.visibility</p:attrName>
                                        </p:attrNameLst>
                                      </p:cBhvr>
                                      <p:to>
                                        <p:strVal val="visible"/>
                                      </p:to>
                                    </p:set>
                                    <p:animEffect transition="in" filter="fade">
                                      <p:cBhvr>
                                        <p:cTn id="61" dur="200"/>
                                        <p:tgtEl>
                                          <p:spTgt spid="29703">
                                            <p:txEl>
                                              <p:charRg st="428" end="544"/>
                                            </p:txEl>
                                          </p:spTgt>
                                        </p:tgtEl>
                                      </p:cBhvr>
                                    </p:animEffect>
                                    <p:anim calcmode="lin" valueType="num">
                                      <p:cBhvr>
                                        <p:cTn id="62" dur="800" fill="hold"/>
                                        <p:tgtEl>
                                          <p:spTgt spid="29703">
                                            <p:txEl>
                                              <p:charRg st="428" end="544"/>
                                            </p:txEl>
                                          </p:spTgt>
                                        </p:tgtEl>
                                        <p:attrNameLst>
                                          <p:attrName>ppt_x</p:attrName>
                                        </p:attrNameLst>
                                      </p:cBhvr>
                                      <p:tavLst>
                                        <p:tav tm="0">
                                          <p:val>
                                            <p:strVal val="#ppt_x"/>
                                          </p:val>
                                        </p:tav>
                                        <p:tav tm="100000">
                                          <p:val>
                                            <p:strVal val="#ppt_x"/>
                                          </p:val>
                                        </p:tav>
                                      </p:tavLst>
                                    </p:anim>
                                    <p:anim calcmode="lin" valueType="num">
                                      <p:cBhvr>
                                        <p:cTn id="63" dur="800" fill="hold"/>
                                        <p:tgtEl>
                                          <p:spTgt spid="29703">
                                            <p:txEl>
                                              <p:charRg st="428" end="544"/>
                                            </p:txEl>
                                          </p:spTgt>
                                        </p:tgtEl>
                                        <p:attrNameLst>
                                          <p:attrName>ppt_y</p:attrName>
                                        </p:attrNameLst>
                                      </p:cBhvr>
                                      <p:tavLst>
                                        <p:tav tm="0">
                                          <p:val>
                                            <p:strVal val="#ppt_y+0.31"/>
                                          </p:val>
                                        </p:tav>
                                        <p:tav tm="100000">
                                          <p:val>
                                            <p:strVal val="#ppt_y+0.31"/>
                                          </p:val>
                                        </p:tav>
                                      </p:tavLst>
                                    </p:anim>
                                    <p:anim calcmode="lin" valueType="num">
                                      <p:cBhvr>
                                        <p:cTn id="64" dur="1200" decel="50000" fill="hold">
                                          <p:stCondLst>
                                            <p:cond delay="800"/>
                                          </p:stCondLst>
                                        </p:cTn>
                                        <p:tgtEl>
                                          <p:spTgt spid="29703">
                                            <p:txEl>
                                              <p:charRg st="428" end="54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5" dur="1200" decel="50000" fill="hold">
                                          <p:stCondLst>
                                            <p:cond delay="800"/>
                                          </p:stCondLst>
                                        </p:cTn>
                                        <p:tgtEl>
                                          <p:spTgt spid="29703">
                                            <p:txEl>
                                              <p:charRg st="428" end="54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BCC71981-19A8-4078-A8FB-9883C7B97D2F}" type="slidenum">
              <a:rPr lang="en-US" sz="1500">
                <a:latin typeface="Arial" panose="020B0604020202020204" pitchFamily="34" charset="0"/>
                <a:cs typeface="Arial" panose="020B0604020202020204" pitchFamily="34" charset="0"/>
              </a:rPr>
              <a:pPr eaLnBrk="1" hangingPunct="1">
                <a:defRPr/>
              </a:pPr>
              <a:t>4</a:t>
            </a:fld>
            <a:endParaRPr lang="en-US" sz="1500">
              <a:latin typeface="Arial" panose="020B0604020202020204" pitchFamily="34" charset="0"/>
              <a:cs typeface="Arial" panose="020B0604020202020204" pitchFamily="34" charset="0"/>
            </a:endParaRPr>
          </a:p>
        </p:txBody>
      </p:sp>
      <p:sp>
        <p:nvSpPr>
          <p:cNvPr id="31750" name="Rectangle 6"/>
          <p:cNvSpPr>
            <a:spLocks noGrp="1" noChangeArrowheads="1"/>
          </p:cNvSpPr>
          <p:nvPr>
            <p:ph sz="quarter" idx="2"/>
          </p:nvPr>
        </p:nvSpPr>
        <p:spPr>
          <a:xfrm>
            <a:off x="1227471" y="6783405"/>
            <a:ext cx="4302717" cy="74596"/>
          </a:xfrm>
        </p:spPr>
        <p:txBody>
          <a:bodyPr>
            <a:normAutofit fontScale="25000" lnSpcReduction="20000"/>
          </a:bodyPr>
          <a:lstStyle/>
          <a:p>
            <a:pPr eaLnBrk="1" hangingPunct="1">
              <a:defRPr/>
            </a:pPr>
            <a:endParaRPr lang="en-US" sz="2500"/>
          </a:p>
        </p:txBody>
      </p:sp>
      <p:sp>
        <p:nvSpPr>
          <p:cNvPr id="31751" name="Rectangle 7"/>
          <p:cNvSpPr>
            <a:spLocks noGrp="1" noChangeArrowheads="1"/>
          </p:cNvSpPr>
          <p:nvPr>
            <p:ph type="body" sz="half" idx="3"/>
          </p:nvPr>
        </p:nvSpPr>
        <p:spPr>
          <a:xfrm>
            <a:off x="3893854" y="549148"/>
            <a:ext cx="4342395" cy="6048563"/>
          </a:xfrm>
        </p:spPr>
        <p:txBody>
          <a:bodyPr>
            <a:normAutofit fontScale="92500" lnSpcReduction="10000"/>
          </a:bodyPr>
          <a:lstStyle/>
          <a:p>
            <a:pPr algn="r" rtl="1" eaLnBrk="1" hangingPunct="1">
              <a:lnSpc>
                <a:spcPct val="80000"/>
              </a:lnSpc>
              <a:defRPr/>
            </a:pPr>
            <a:r>
              <a:rPr lang="ar-SA" altLang="en-US" sz="2400" b="1">
                <a:solidFill>
                  <a:schemeClr val="hlink"/>
                </a:solidFill>
                <a:cs typeface="Zar" pitchFamily="2" charset="-78"/>
              </a:rPr>
              <a:t>عضلة دو سرراني</a:t>
            </a:r>
          </a:p>
          <a:p>
            <a:pPr algn="r" rtl="1" eaLnBrk="1" hangingPunct="1">
              <a:lnSpc>
                <a:spcPct val="90000"/>
              </a:lnSpc>
              <a:buFontTx/>
              <a:buNone/>
              <a:defRPr/>
            </a:pPr>
            <a:r>
              <a:rPr lang="fa-IR" sz="2000" b="1">
                <a:cs typeface="Zar" pitchFamily="2" charset="-78"/>
              </a:rPr>
              <a:t>     </a:t>
            </a:r>
            <a:r>
              <a:rPr lang="ar-SA" altLang="en-US" sz="2000" b="1">
                <a:cs typeface="Zar" pitchFamily="2" charset="-78"/>
              </a:rPr>
              <a:t>يكي ديگر از مجموعه عضلات همسترينگ است كه در بخش خلفي ران قرار دارد </a:t>
            </a:r>
            <a:r>
              <a:rPr lang="fa-IR" sz="2000" b="1">
                <a:cs typeface="Zar" pitchFamily="2" charset="-78"/>
              </a:rPr>
              <a:t>.</a:t>
            </a:r>
          </a:p>
          <a:p>
            <a:pPr algn="r" rtl="1" eaLnBrk="1" hangingPunct="1">
              <a:lnSpc>
                <a:spcPct val="90000"/>
              </a:lnSpc>
              <a:buFontTx/>
              <a:buNone/>
              <a:defRPr/>
            </a:pPr>
            <a:r>
              <a:rPr lang="fa-IR" sz="2000" b="1">
                <a:cs typeface="Zar" pitchFamily="2" charset="-78"/>
              </a:rPr>
              <a:t>      </a:t>
            </a:r>
            <a:r>
              <a:rPr lang="ar-SA" altLang="en-US" sz="2000" b="1">
                <a:cs typeface="Zar" pitchFamily="2" charset="-78"/>
              </a:rPr>
              <a:t>سرثابت</a:t>
            </a:r>
            <a:r>
              <a:rPr lang="fa-IR" sz="2000" b="1">
                <a:cs typeface="Zar" pitchFamily="2" charset="-78"/>
              </a:rPr>
              <a:t>: </a:t>
            </a:r>
            <a:r>
              <a:rPr lang="ar-SA" altLang="en-US" sz="2000" b="1">
                <a:cs typeface="Zar" pitchFamily="2" charset="-78"/>
              </a:rPr>
              <a:t>برجستگي وركي </a:t>
            </a:r>
          </a:p>
          <a:p>
            <a:pPr algn="r" rtl="1" eaLnBrk="1" hangingPunct="1">
              <a:lnSpc>
                <a:spcPct val="90000"/>
              </a:lnSpc>
              <a:buFontTx/>
              <a:buNone/>
              <a:defRPr/>
            </a:pPr>
            <a:r>
              <a:rPr lang="fa-IR" sz="2000" b="1">
                <a:cs typeface="Zar" pitchFamily="2" charset="-78"/>
              </a:rPr>
              <a:t>     </a:t>
            </a:r>
            <a:r>
              <a:rPr lang="ar-SA" altLang="en-US" sz="2000" b="1">
                <a:cs typeface="Zar" pitchFamily="2" charset="-78"/>
              </a:rPr>
              <a:t>سرمتحرك </a:t>
            </a:r>
            <a:r>
              <a:rPr lang="fa-IR" sz="2000" b="1">
                <a:cs typeface="Zar" pitchFamily="2" charset="-78"/>
              </a:rPr>
              <a:t>:</a:t>
            </a:r>
            <a:r>
              <a:rPr lang="ar-SA" altLang="en-US" sz="2000" b="1">
                <a:cs typeface="Zar" pitchFamily="2" charset="-78"/>
              </a:rPr>
              <a:t>بخش بيروني و فوقاني درشت ني و سر استخوان نازك ني. </a:t>
            </a:r>
            <a:endParaRPr lang="fa-IR" sz="2000" b="1">
              <a:cs typeface="Zar" pitchFamily="2" charset="-78"/>
            </a:endParaRPr>
          </a:p>
          <a:p>
            <a:pPr algn="r" rtl="1" eaLnBrk="1" hangingPunct="1">
              <a:lnSpc>
                <a:spcPct val="90000"/>
              </a:lnSpc>
              <a:buFontTx/>
              <a:buNone/>
              <a:defRPr/>
            </a:pPr>
            <a:r>
              <a:rPr lang="fa-IR" sz="2000" b="1">
                <a:cs typeface="Zar" pitchFamily="2" charset="-78"/>
              </a:rPr>
              <a:t>     عملکرد:</a:t>
            </a:r>
            <a:r>
              <a:rPr lang="ar-SA" altLang="en-US" sz="2000" b="1">
                <a:cs typeface="Zar" pitchFamily="2" charset="-78"/>
              </a:rPr>
              <a:t> اكستنشن، هايپر اكستنشن و چرخش خارجي ران</a:t>
            </a:r>
          </a:p>
          <a:p>
            <a:pPr algn="r" rtl="1" eaLnBrk="1" hangingPunct="1">
              <a:lnSpc>
                <a:spcPct val="80000"/>
              </a:lnSpc>
              <a:buFontTx/>
              <a:buNone/>
              <a:defRPr/>
            </a:pPr>
            <a:r>
              <a:rPr lang="fa-IR" sz="2000" b="1">
                <a:cs typeface="Zar" pitchFamily="2" charset="-78"/>
              </a:rPr>
              <a:t>     </a:t>
            </a:r>
            <a:endParaRPr lang="en-US" sz="2000" b="1">
              <a:cs typeface="Zar" pitchFamily="2" charset="-78"/>
            </a:endParaRPr>
          </a:p>
          <a:p>
            <a:pPr algn="r" rtl="1" eaLnBrk="1" hangingPunct="1">
              <a:lnSpc>
                <a:spcPct val="80000"/>
              </a:lnSpc>
              <a:buFontTx/>
              <a:buNone/>
              <a:defRPr/>
            </a:pPr>
            <a:endParaRPr lang="fa-IR" sz="2000" b="1">
              <a:cs typeface="Zar" pitchFamily="2" charset="-78"/>
            </a:endParaRPr>
          </a:p>
          <a:p>
            <a:pPr algn="r" rtl="1" eaLnBrk="1" hangingPunct="1">
              <a:lnSpc>
                <a:spcPct val="80000"/>
              </a:lnSpc>
              <a:buFont typeface="Wingdings" pitchFamily="2" charset="2"/>
              <a:buChar char="v"/>
              <a:defRPr/>
            </a:pPr>
            <a:endParaRPr lang="en-US" altLang="en-US" sz="2000" b="1">
              <a:cs typeface="Zar" pitchFamily="2" charset="-78"/>
            </a:endParaRPr>
          </a:p>
          <a:p>
            <a:pPr algn="r" rtl="1" eaLnBrk="1" hangingPunct="1">
              <a:lnSpc>
                <a:spcPct val="80000"/>
              </a:lnSpc>
              <a:buFont typeface="Wingdings" pitchFamily="2" charset="2"/>
              <a:buChar char="v"/>
              <a:defRPr/>
            </a:pPr>
            <a:endParaRPr lang="en-US" altLang="en-US" sz="2000" b="1">
              <a:cs typeface="Zar" pitchFamily="2" charset="-78"/>
            </a:endParaRPr>
          </a:p>
          <a:p>
            <a:pPr algn="r" rtl="1" eaLnBrk="1" hangingPunct="1">
              <a:lnSpc>
                <a:spcPct val="80000"/>
              </a:lnSpc>
              <a:buFont typeface="Wingdings" pitchFamily="2" charset="2"/>
              <a:buChar char="v"/>
              <a:defRPr/>
            </a:pPr>
            <a:endParaRPr lang="en-US" altLang="en-US" sz="2000" b="1">
              <a:cs typeface="Zar" pitchFamily="2" charset="-78"/>
            </a:endParaRPr>
          </a:p>
          <a:p>
            <a:pPr algn="r" rtl="1" eaLnBrk="1" hangingPunct="1">
              <a:lnSpc>
                <a:spcPct val="80000"/>
              </a:lnSpc>
              <a:buFont typeface="Wingdings" pitchFamily="2" charset="2"/>
              <a:buChar char="v"/>
              <a:defRPr/>
            </a:pPr>
            <a:endParaRPr lang="en-US" altLang="en-US" sz="2000" b="1">
              <a:cs typeface="Zar" pitchFamily="2" charset="-78"/>
            </a:endParaRPr>
          </a:p>
          <a:p>
            <a:pPr algn="r" rtl="1" eaLnBrk="1" hangingPunct="1">
              <a:lnSpc>
                <a:spcPct val="80000"/>
              </a:lnSpc>
              <a:buFont typeface="Wingdings" pitchFamily="2" charset="2"/>
              <a:buChar char="v"/>
              <a:defRPr/>
            </a:pPr>
            <a:r>
              <a:rPr lang="ar-SA" altLang="en-US" sz="2000" b="1">
                <a:cs typeface="Zar" pitchFamily="2" charset="-78"/>
              </a:rPr>
              <a:t>سه عضلة بالا (گروه عضلات</a:t>
            </a:r>
            <a:r>
              <a:rPr lang="en-US" altLang="en-US" sz="2000" b="1">
                <a:cs typeface="Zar" pitchFamily="2" charset="-78"/>
              </a:rPr>
              <a:t> </a:t>
            </a:r>
            <a:r>
              <a:rPr lang="ar-SA" altLang="en-US" sz="2000" b="1">
                <a:cs typeface="Zar" pitchFamily="2" charset="-78"/>
              </a:rPr>
              <a:t>همسترينگ)عضلاتي‌اند كه، علاوه بر مفصل ران، در انجام حركات مفصل زانو از جملة خم</a:t>
            </a:r>
            <a:r>
              <a:rPr lang="en-US" sz="2000" b="1">
                <a:cs typeface="Zar" pitchFamily="2" charset="-78"/>
              </a:rPr>
              <a:t>‎</a:t>
            </a:r>
            <a:r>
              <a:rPr lang="ar-SA" altLang="en-US" sz="2000" b="1">
                <a:cs typeface="Zar" pitchFamily="2" charset="-78"/>
              </a:rPr>
              <a:t>شدن زانو دخالت دارند.</a:t>
            </a:r>
            <a:endParaRPr lang="fa-IR" sz="2000" b="1">
              <a:cs typeface="Zar" pitchFamily="2" charset="-78"/>
            </a:endParaRPr>
          </a:p>
          <a:p>
            <a:pPr algn="r" rtl="1" eaLnBrk="1" hangingPunct="1">
              <a:lnSpc>
                <a:spcPct val="80000"/>
              </a:lnSpc>
              <a:buFontTx/>
              <a:buNone/>
              <a:defRPr/>
            </a:pPr>
            <a:endParaRPr lang="fa-IR" sz="2000" b="1">
              <a:cs typeface="Zar" pitchFamily="2" charset="-78"/>
            </a:endParaRPr>
          </a:p>
          <a:p>
            <a:pPr algn="r" rtl="1" eaLnBrk="1" hangingPunct="1">
              <a:lnSpc>
                <a:spcPct val="80000"/>
              </a:lnSpc>
              <a:buFontTx/>
              <a:buNone/>
              <a:defRPr/>
            </a:pPr>
            <a:r>
              <a:rPr lang="en-US" altLang="en-US" sz="2000" b="1">
                <a:cs typeface="Zar" pitchFamily="2" charset="-78"/>
              </a:rPr>
              <a:t>  </a:t>
            </a:r>
            <a:endParaRPr lang="fa-IR" sz="2000" b="1">
              <a:cs typeface="Zar" pitchFamily="2" charset="-78"/>
            </a:endParaRPr>
          </a:p>
        </p:txBody>
      </p:sp>
      <p:grpSp>
        <p:nvGrpSpPr>
          <p:cNvPr id="21509" name="Group 11"/>
          <p:cNvGrpSpPr>
            <a:grpSpLocks/>
          </p:cNvGrpSpPr>
          <p:nvPr/>
        </p:nvGrpSpPr>
        <p:grpSpPr bwMode="auto">
          <a:xfrm>
            <a:off x="2674936" y="380912"/>
            <a:ext cx="7892811" cy="5713677"/>
            <a:chOff x="864" y="288"/>
            <a:chExt cx="4973" cy="3600"/>
          </a:xfrm>
        </p:grpSpPr>
        <p:pic>
          <p:nvPicPr>
            <p:cNvPr id="2151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 y="672"/>
              <a:ext cx="690" cy="1584"/>
            </a:xfrm>
            <a:prstGeom prst="rect">
              <a:avLst/>
            </a:prstGeom>
            <a:noFill/>
            <a:ln w="9525">
              <a:solidFill>
                <a:srgbClr val="990099"/>
              </a:solidFill>
              <a:miter lim="800000"/>
              <a:headEnd/>
              <a:tailEnd/>
            </a:ln>
            <a:extLst>
              <a:ext uri="{909E8E84-426E-40DD-AFC4-6F175D3DCCD1}">
                <a14:hiddenFill xmlns:a14="http://schemas.microsoft.com/office/drawing/2010/main">
                  <a:solidFill>
                    <a:srgbClr val="FFFFFF"/>
                  </a:solidFill>
                </a14:hiddenFill>
              </a:ext>
            </a:extLst>
          </p:spPr>
        </p:pic>
        <p:grpSp>
          <p:nvGrpSpPr>
            <p:cNvPr id="21511" name="Group 10"/>
            <p:cNvGrpSpPr>
              <a:grpSpLocks/>
            </p:cNvGrpSpPr>
            <p:nvPr/>
          </p:nvGrpSpPr>
          <p:grpSpPr bwMode="auto">
            <a:xfrm>
              <a:off x="3408" y="288"/>
              <a:ext cx="2429" cy="3600"/>
              <a:chOff x="3408" y="288"/>
              <a:chExt cx="2429" cy="3600"/>
            </a:xfrm>
          </p:grpSpPr>
          <p:pic>
            <p:nvPicPr>
              <p:cNvPr id="21512" name="Picture 8" descr="image4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2" y="288"/>
                <a:ext cx="1325" cy="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3" name="AutoShape 9"/>
              <p:cNvSpPr>
                <a:spLocks noChangeArrowheads="1"/>
              </p:cNvSpPr>
              <p:nvPr/>
            </p:nvSpPr>
            <p:spPr bwMode="auto">
              <a:xfrm>
                <a:off x="3408" y="2496"/>
                <a:ext cx="816" cy="336"/>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5898240 60000 65536"/>
                  <a:gd name="T10" fmla="*/ 5898240 60000 65536"/>
                  <a:gd name="T11" fmla="*/ 0 60000 65536"/>
                  <a:gd name="T12" fmla="*/ 12415 w 21600"/>
                  <a:gd name="T13" fmla="*/ 2893 h 21600"/>
                  <a:gd name="T14" fmla="*/ 18238 w 21600"/>
                  <a:gd name="T15" fmla="*/ 9257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chemeClr val="accent1"/>
              </a:solidFill>
              <a:ln w="9525">
                <a:solidFill>
                  <a:schemeClr val="tx1"/>
                </a:solidFill>
                <a:miter lim="800000"/>
                <a:headEnd/>
                <a:tailEnd/>
              </a:ln>
            </p:spPr>
            <p:txBody>
              <a:bodyPr wrap="none" anchor="ctr"/>
              <a:lstStyle/>
              <a:p>
                <a:endParaRPr lang="en-US"/>
              </a:p>
            </p:txBody>
          </p:sp>
        </p:grpSp>
      </p:grpSp>
    </p:spTree>
    <p:extLst>
      <p:ext uri="{BB962C8B-B14F-4D97-AF65-F5344CB8AC3E}">
        <p14:creationId xmlns:p14="http://schemas.microsoft.com/office/powerpoint/2010/main" val="2104506940"/>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nodePh="1">
                                  <p:stCondLst>
                                    <p:cond delay="0"/>
                                  </p:stCondLst>
                                  <p:endCondLst>
                                    <p:cond evt="begin" delay="0">
                                      <p:tn val="5"/>
                                    </p:cond>
                                  </p:endCondLst>
                                  <p:childTnLst>
                                    <p:set>
                                      <p:cBhvr>
                                        <p:cTn id="6" dur="1" fill="hold">
                                          <p:stCondLst>
                                            <p:cond delay="0"/>
                                          </p:stCondLst>
                                        </p:cTn>
                                        <p:tgtEl>
                                          <p:spTgt spid="31750"/>
                                        </p:tgtEl>
                                        <p:attrNameLst>
                                          <p:attrName>style.visibility</p:attrName>
                                        </p:attrNameLst>
                                      </p:cBhvr>
                                      <p:to>
                                        <p:strVal val="visible"/>
                                      </p:to>
                                    </p:set>
                                    <p:animEffect transition="in" filter="checkerboard(across)">
                                      <p:cBhvr>
                                        <p:cTn id="7" dur="500"/>
                                        <p:tgtEl>
                                          <p:spTgt spid="317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22D4D4AF-E7B2-4DDE-B737-AF5DA02AB546}" type="slidenum">
              <a:rPr lang="en-US" sz="1500">
                <a:latin typeface="Arial" panose="020B0604020202020204" pitchFamily="34" charset="0"/>
                <a:cs typeface="Arial" panose="020B0604020202020204" pitchFamily="34" charset="0"/>
              </a:rPr>
              <a:pPr eaLnBrk="1" hangingPunct="1">
                <a:defRPr/>
              </a:pPr>
              <a:t>5</a:t>
            </a:fld>
            <a:endParaRPr lang="en-US" sz="1500">
              <a:latin typeface="Arial" panose="020B0604020202020204" pitchFamily="34" charset="0"/>
              <a:cs typeface="Arial" panose="020B0604020202020204" pitchFamily="34" charset="0"/>
            </a:endParaRPr>
          </a:p>
        </p:txBody>
      </p:sp>
      <p:pic>
        <p:nvPicPr>
          <p:cNvPr id="23555" name="Picture 5"/>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760748" y="1447465"/>
            <a:ext cx="1874404" cy="2288645"/>
          </a:xfrm>
          <a:ln>
            <a:solidFill>
              <a:srgbClr val="FF0000"/>
            </a:solidFill>
          </a:ln>
        </p:spPr>
      </p:pic>
      <p:pic>
        <p:nvPicPr>
          <p:cNvPr id="23556" name="Picture 6"/>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1684565" y="4418578"/>
            <a:ext cx="1950586" cy="1990264"/>
          </a:xfrm>
          <a:ln>
            <a:solidFill>
              <a:srgbClr val="FF0000"/>
            </a:solidFill>
          </a:ln>
        </p:spPr>
      </p:pic>
      <p:sp>
        <p:nvSpPr>
          <p:cNvPr id="35847" name="Rectangle 7"/>
          <p:cNvSpPr>
            <a:spLocks noGrp="1" noChangeArrowheads="1"/>
          </p:cNvSpPr>
          <p:nvPr>
            <p:ph type="body" sz="half" idx="3"/>
          </p:nvPr>
        </p:nvSpPr>
        <p:spPr>
          <a:xfrm>
            <a:off x="3893854" y="1142736"/>
            <a:ext cx="6737378" cy="5012165"/>
          </a:xfrm>
        </p:spPr>
        <p:txBody>
          <a:bodyPr>
            <a:normAutofit fontScale="92500" lnSpcReduction="20000"/>
          </a:bodyPr>
          <a:lstStyle/>
          <a:p>
            <a:pPr algn="r" rtl="1" eaLnBrk="1" hangingPunct="1">
              <a:lnSpc>
                <a:spcPct val="80000"/>
              </a:lnSpc>
              <a:buFontTx/>
              <a:buNone/>
              <a:defRPr/>
            </a:pPr>
            <a:r>
              <a:rPr lang="en-US" sz="1600">
                <a:cs typeface="Zar" pitchFamily="2" charset="-78"/>
              </a:rPr>
              <a:t>       </a:t>
            </a:r>
            <a:r>
              <a:rPr lang="ar-SA" altLang="en-US" sz="2400" b="1">
                <a:cs typeface="Zar" pitchFamily="2" charset="-78"/>
              </a:rPr>
              <a:t>گروه عضلاتي كه باعث حركت دورشدن ران مي‌شوند در سطح خارجي استخوان ران قرار دارند عضلات اين گروه عبارت</a:t>
            </a:r>
            <a:r>
              <a:rPr lang="en-US" sz="2400" b="1">
                <a:cs typeface="Zar" pitchFamily="2" charset="-78"/>
              </a:rPr>
              <a:t>‎</a:t>
            </a:r>
            <a:r>
              <a:rPr lang="ar-SA" altLang="en-US" sz="2400" b="1">
                <a:cs typeface="Zar" pitchFamily="2" charset="-78"/>
              </a:rPr>
              <a:t>اند از</a:t>
            </a:r>
            <a:r>
              <a:rPr lang="ar-SA" altLang="en-US" sz="1800" b="1">
                <a:cs typeface="Zar" pitchFamily="2" charset="-78"/>
              </a:rPr>
              <a:t> :</a:t>
            </a:r>
            <a:endParaRPr lang="fa-IR" sz="1800" b="1">
              <a:cs typeface="Zar" pitchFamily="2" charset="-78"/>
            </a:endParaRPr>
          </a:p>
          <a:p>
            <a:pPr algn="r" rtl="1" eaLnBrk="1" hangingPunct="1">
              <a:lnSpc>
                <a:spcPct val="80000"/>
              </a:lnSpc>
              <a:buFontTx/>
              <a:buNone/>
              <a:defRPr/>
            </a:pPr>
            <a:endParaRPr lang="ar-SA" altLang="en-US" sz="1800" b="1">
              <a:cs typeface="Zar" pitchFamily="2" charset="-78"/>
            </a:endParaRPr>
          </a:p>
          <a:p>
            <a:pPr algn="r" rtl="1" eaLnBrk="1" hangingPunct="1">
              <a:lnSpc>
                <a:spcPct val="80000"/>
              </a:lnSpc>
              <a:defRPr/>
            </a:pPr>
            <a:r>
              <a:rPr lang="ar-SA" altLang="en-US" sz="2000" b="1">
                <a:solidFill>
                  <a:srgbClr val="CC3300"/>
                </a:solidFill>
                <a:cs typeface="Zar" pitchFamily="2" charset="-78"/>
              </a:rPr>
              <a:t>عضلة سريني مياني</a:t>
            </a:r>
            <a:r>
              <a:rPr lang="ar-SA" altLang="en-US" sz="1800" b="1">
                <a:cs typeface="Zar" pitchFamily="2" charset="-78"/>
              </a:rPr>
              <a:t> </a:t>
            </a:r>
          </a:p>
          <a:p>
            <a:pPr algn="r" rtl="1" eaLnBrk="1" hangingPunct="1">
              <a:lnSpc>
                <a:spcPct val="90000"/>
              </a:lnSpc>
              <a:buFontTx/>
              <a:buNone/>
              <a:defRPr/>
            </a:pPr>
            <a:r>
              <a:rPr lang="en-US" sz="1800" b="1">
                <a:cs typeface="Zar" pitchFamily="2" charset="-78"/>
              </a:rPr>
              <a:t>        </a:t>
            </a:r>
            <a:r>
              <a:rPr lang="ar-SA" altLang="en-US" sz="1800" b="1">
                <a:cs typeface="Zar" pitchFamily="2" charset="-78"/>
              </a:rPr>
              <a:t>يكي از مهمترين و اصليترين عضلات در عمل دورشدن ران است.،.</a:t>
            </a:r>
          </a:p>
          <a:p>
            <a:pPr algn="r" rtl="1" eaLnBrk="1" hangingPunct="1">
              <a:lnSpc>
                <a:spcPct val="90000"/>
              </a:lnSpc>
              <a:buFontTx/>
              <a:buNone/>
              <a:defRPr/>
            </a:pPr>
            <a:r>
              <a:rPr lang="fa-IR" sz="1800" b="1">
                <a:cs typeface="Zar" pitchFamily="2" charset="-78"/>
              </a:rPr>
              <a:t>        </a:t>
            </a:r>
            <a:r>
              <a:rPr lang="ar-SA" altLang="en-US" sz="1800" b="1">
                <a:cs typeface="Zar" pitchFamily="2" charset="-78"/>
              </a:rPr>
              <a:t>سرثابت عضله </a:t>
            </a:r>
            <a:r>
              <a:rPr lang="fa-IR" sz="1800" b="1">
                <a:cs typeface="Zar" pitchFamily="2" charset="-78"/>
              </a:rPr>
              <a:t>:</a:t>
            </a:r>
            <a:r>
              <a:rPr lang="ar-SA" altLang="en-US" sz="1800" b="1">
                <a:cs typeface="Zar" pitchFamily="2" charset="-78"/>
              </a:rPr>
              <a:t>سطح خارجي خا</a:t>
            </a:r>
            <a:r>
              <a:rPr lang="fa-IR" sz="1800" b="1">
                <a:cs typeface="Zar" pitchFamily="2" charset="-78"/>
              </a:rPr>
              <a:t>صره</a:t>
            </a:r>
            <a:endParaRPr lang="ar-SA" altLang="en-US" sz="1800" b="1">
              <a:cs typeface="Zar" pitchFamily="2" charset="-78"/>
            </a:endParaRPr>
          </a:p>
          <a:p>
            <a:pPr algn="r" rtl="1" eaLnBrk="1" hangingPunct="1">
              <a:lnSpc>
                <a:spcPct val="90000"/>
              </a:lnSpc>
              <a:buFontTx/>
              <a:buNone/>
              <a:defRPr/>
            </a:pPr>
            <a:r>
              <a:rPr lang="fa-IR" sz="1800" b="1">
                <a:cs typeface="Zar" pitchFamily="2" charset="-78"/>
              </a:rPr>
              <a:t>        </a:t>
            </a:r>
            <a:r>
              <a:rPr lang="ar-SA" altLang="en-US" sz="1800" b="1">
                <a:cs typeface="Zar" pitchFamily="2" charset="-78"/>
              </a:rPr>
              <a:t>سرمتحرك عضله</a:t>
            </a:r>
            <a:r>
              <a:rPr lang="fa-IR" sz="1800" b="1">
                <a:cs typeface="Zar" pitchFamily="2" charset="-78"/>
              </a:rPr>
              <a:t>: </a:t>
            </a:r>
            <a:r>
              <a:rPr lang="ar-SA" altLang="en-US" sz="1800" b="1">
                <a:cs typeface="Zar" pitchFamily="2" charset="-78"/>
              </a:rPr>
              <a:t>سطح خارجي برجستگي بزرگ ران </a:t>
            </a:r>
            <a:endParaRPr lang="fa-IR" sz="1800" b="1">
              <a:cs typeface="Zar" pitchFamily="2" charset="-78"/>
            </a:endParaRPr>
          </a:p>
          <a:p>
            <a:pPr algn="r" rtl="1" eaLnBrk="1" hangingPunct="1">
              <a:lnSpc>
                <a:spcPct val="90000"/>
              </a:lnSpc>
              <a:buFontTx/>
              <a:buNone/>
              <a:defRPr/>
            </a:pPr>
            <a:r>
              <a:rPr lang="fa-IR" sz="1800" b="1">
                <a:cs typeface="Zar" pitchFamily="2" charset="-78"/>
              </a:rPr>
              <a:t>       عملکرد: </a:t>
            </a:r>
            <a:r>
              <a:rPr lang="ar-SA" altLang="en-US" sz="1800" b="1">
                <a:cs typeface="Zar" pitchFamily="2" charset="-78"/>
              </a:rPr>
              <a:t>علاوه بر دور</a:t>
            </a:r>
            <a:r>
              <a:rPr lang="en-US" sz="1800" b="1">
                <a:cs typeface="Zar" pitchFamily="2" charset="-78"/>
              </a:rPr>
              <a:t>‎</a:t>
            </a:r>
            <a:r>
              <a:rPr lang="ar-SA" altLang="en-US" sz="1800" b="1">
                <a:cs typeface="Zar" pitchFamily="2" charset="-78"/>
              </a:rPr>
              <a:t>شدن، بخش قدامي آن در خم</a:t>
            </a:r>
            <a:r>
              <a:rPr lang="en-US" sz="1800" b="1">
                <a:cs typeface="Zar" pitchFamily="2" charset="-78"/>
              </a:rPr>
              <a:t>‎</a:t>
            </a:r>
            <a:r>
              <a:rPr lang="ar-SA" altLang="en-US" sz="1800" b="1">
                <a:cs typeface="Zar" pitchFamily="2" charset="-78"/>
              </a:rPr>
              <a:t>شدن و چرخش داخلي و الياف خلفي آن در باز شدن و چرخش خارجي دخالت دارند</a:t>
            </a:r>
            <a:endParaRPr lang="fa-IR" sz="1800" b="1">
              <a:cs typeface="Zar" pitchFamily="2" charset="-78"/>
            </a:endParaRPr>
          </a:p>
          <a:p>
            <a:pPr algn="r" rtl="1" eaLnBrk="1" hangingPunct="1">
              <a:lnSpc>
                <a:spcPct val="80000"/>
              </a:lnSpc>
              <a:buFontTx/>
              <a:buNone/>
              <a:defRPr/>
            </a:pPr>
            <a:endParaRPr lang="ar-SA" altLang="en-US" sz="1800" b="1">
              <a:cs typeface="Zar" pitchFamily="2" charset="-78"/>
            </a:endParaRPr>
          </a:p>
          <a:p>
            <a:pPr algn="r" rtl="1" eaLnBrk="1" hangingPunct="1">
              <a:lnSpc>
                <a:spcPct val="80000"/>
              </a:lnSpc>
              <a:defRPr/>
            </a:pPr>
            <a:r>
              <a:rPr lang="ar-SA" altLang="en-US" sz="2000" b="1">
                <a:solidFill>
                  <a:srgbClr val="CC3300"/>
                </a:solidFill>
                <a:cs typeface="Zar" pitchFamily="2" charset="-78"/>
              </a:rPr>
              <a:t>عضلة سريني كوچك</a:t>
            </a:r>
          </a:p>
          <a:p>
            <a:pPr algn="r" rtl="1" eaLnBrk="1" hangingPunct="1">
              <a:lnSpc>
                <a:spcPct val="90000"/>
              </a:lnSpc>
              <a:buFontTx/>
              <a:buNone/>
              <a:defRPr/>
            </a:pPr>
            <a:r>
              <a:rPr lang="fa-IR" sz="1800" b="1">
                <a:cs typeface="Zar" pitchFamily="2" charset="-78"/>
              </a:rPr>
              <a:t>        </a:t>
            </a:r>
            <a:r>
              <a:rPr lang="ar-SA" altLang="en-US" sz="1800" b="1">
                <a:cs typeface="Zar" pitchFamily="2" charset="-78"/>
              </a:rPr>
              <a:t>عضلة سريني كوچك از عضلات عمقي ناحية باسن است</a:t>
            </a:r>
            <a:endParaRPr lang="fa-IR" sz="1800" b="1">
              <a:cs typeface="Zar" pitchFamily="2" charset="-78"/>
            </a:endParaRPr>
          </a:p>
          <a:p>
            <a:pPr algn="r" rtl="1" eaLnBrk="1" hangingPunct="1">
              <a:lnSpc>
                <a:spcPct val="90000"/>
              </a:lnSpc>
              <a:buFontTx/>
              <a:buNone/>
              <a:defRPr/>
            </a:pPr>
            <a:r>
              <a:rPr lang="fa-IR" sz="1800" b="1">
                <a:cs typeface="Zar" pitchFamily="2" charset="-78"/>
              </a:rPr>
              <a:t>        سرثابت:</a:t>
            </a:r>
            <a:r>
              <a:rPr lang="ar-SA" altLang="en-US" sz="1800" b="1">
                <a:cs typeface="Zar" pitchFamily="2" charset="-78"/>
              </a:rPr>
              <a:t> </a:t>
            </a:r>
            <a:r>
              <a:rPr lang="fa-IR" sz="1800" b="1">
                <a:cs typeface="Zar" pitchFamily="2" charset="-78"/>
              </a:rPr>
              <a:t>سطح </a:t>
            </a:r>
            <a:r>
              <a:rPr lang="ar-SA" altLang="en-US" sz="1800" b="1">
                <a:cs typeface="Zar" pitchFamily="2" charset="-78"/>
              </a:rPr>
              <a:t>خلفي استخوان لگن </a:t>
            </a:r>
            <a:endParaRPr lang="fa-IR" sz="1800" b="1">
              <a:cs typeface="Zar" pitchFamily="2" charset="-78"/>
            </a:endParaRPr>
          </a:p>
          <a:p>
            <a:pPr algn="r" rtl="1" eaLnBrk="1" hangingPunct="1">
              <a:lnSpc>
                <a:spcPct val="90000"/>
              </a:lnSpc>
              <a:buFontTx/>
              <a:buNone/>
              <a:defRPr/>
            </a:pPr>
            <a:r>
              <a:rPr lang="fa-IR" sz="1800" b="1">
                <a:cs typeface="Zar" pitchFamily="2" charset="-78"/>
              </a:rPr>
              <a:t>        سرمتحرک:</a:t>
            </a:r>
            <a:r>
              <a:rPr lang="ar-SA" altLang="en-US" sz="1800" b="1">
                <a:cs typeface="Zar" pitchFamily="2" charset="-78"/>
              </a:rPr>
              <a:t>سطح قدامي برجستگي بزرگ استخوان ران.</a:t>
            </a:r>
            <a:endParaRPr lang="fa-IR" sz="1800" b="1">
              <a:cs typeface="Zar" pitchFamily="2" charset="-78"/>
            </a:endParaRPr>
          </a:p>
          <a:p>
            <a:pPr algn="r" rtl="1" eaLnBrk="1" hangingPunct="1">
              <a:lnSpc>
                <a:spcPct val="90000"/>
              </a:lnSpc>
              <a:buFontTx/>
              <a:buNone/>
              <a:defRPr/>
            </a:pPr>
            <a:r>
              <a:rPr lang="fa-IR" sz="1800" b="1">
                <a:cs typeface="Zar" pitchFamily="2" charset="-78"/>
              </a:rPr>
              <a:t>       عملکرد:</a:t>
            </a:r>
            <a:r>
              <a:rPr lang="ar-SA" altLang="en-US" sz="1800" b="1">
                <a:cs typeface="Zar" pitchFamily="2" charset="-78"/>
              </a:rPr>
              <a:t> عمل اين عضله دور</a:t>
            </a:r>
            <a:r>
              <a:rPr lang="en-US" sz="1800" b="1">
                <a:cs typeface="Zar" pitchFamily="2" charset="-78"/>
              </a:rPr>
              <a:t>‎</a:t>
            </a:r>
            <a:r>
              <a:rPr lang="ar-SA" altLang="en-US" sz="1800" b="1">
                <a:cs typeface="Zar" pitchFamily="2" charset="-78"/>
              </a:rPr>
              <a:t>شدن و چرخش داخلي ران است. </a:t>
            </a:r>
          </a:p>
          <a:p>
            <a:pPr algn="r" rtl="1" eaLnBrk="1" hangingPunct="1">
              <a:lnSpc>
                <a:spcPct val="90000"/>
              </a:lnSpc>
              <a:buClr>
                <a:schemeClr val="tx1"/>
              </a:buClr>
              <a:buSzPct val="140000"/>
              <a:buFont typeface="Arial" charset="0"/>
              <a:buChar char="*"/>
              <a:defRPr/>
            </a:pPr>
            <a:r>
              <a:rPr lang="ar-SA" altLang="en-US" sz="1800" b="1">
                <a:cs typeface="Zar" pitchFamily="2" charset="-78"/>
              </a:rPr>
              <a:t>از سه عضلة سريني كه در ناحيه باسن قرار دارند دو تاي آنها به برجستگي بزرگ ران متصل‌اند.</a:t>
            </a:r>
          </a:p>
          <a:p>
            <a:pPr algn="r" rtl="1" eaLnBrk="1" hangingPunct="1">
              <a:lnSpc>
                <a:spcPct val="90000"/>
              </a:lnSpc>
              <a:defRPr/>
            </a:pPr>
            <a:endParaRPr lang="en-US" sz="1800" b="1">
              <a:cs typeface="Zar" pitchFamily="2" charset="-78"/>
            </a:endParaRPr>
          </a:p>
        </p:txBody>
      </p:sp>
      <p:sp>
        <p:nvSpPr>
          <p:cNvPr id="35848" name="Rectangle 8"/>
          <p:cNvSpPr>
            <a:spLocks noChangeArrowheads="1"/>
          </p:cNvSpPr>
          <p:nvPr/>
        </p:nvSpPr>
        <p:spPr bwMode="auto">
          <a:xfrm>
            <a:off x="4871528" y="350757"/>
            <a:ext cx="3806572" cy="1322877"/>
          </a:xfrm>
          <a:prstGeom prst="rect">
            <a:avLst/>
          </a:prstGeom>
          <a:noFill/>
          <a:ln w="9525">
            <a:noFill/>
            <a:miter lim="800000"/>
            <a:headEnd/>
            <a:tailEnd/>
          </a:ln>
          <a:effectLst/>
        </p:spPr>
        <p:txBody>
          <a:bodyPr wrap="none">
            <a:spAutoFit/>
          </a:bodyPr>
          <a:lstStyle/>
          <a:p>
            <a:pPr eaLnBrk="1" hangingPunct="1">
              <a:defRPr/>
            </a:pPr>
            <a:r>
              <a:rPr lang="ar-SA" altLang="en-US" sz="3999" b="1">
                <a:solidFill>
                  <a:schemeClr val="tx2"/>
                </a:solidFill>
                <a:effectLst>
                  <a:outerShdw blurRad="38100" dist="38100" dir="2700000" algn="tl">
                    <a:srgbClr val="000000"/>
                  </a:outerShdw>
                </a:effectLst>
              </a:rPr>
              <a:t>عضلات دوركنندة ران</a:t>
            </a:r>
            <a:br>
              <a:rPr lang="ar-SA" altLang="en-US" sz="3999" b="1">
                <a:solidFill>
                  <a:schemeClr val="tx2"/>
                </a:solidFill>
                <a:effectLst>
                  <a:outerShdw blurRad="38100" dist="38100" dir="2700000" algn="tl">
                    <a:srgbClr val="000000"/>
                  </a:outerShdw>
                </a:effectLst>
              </a:rPr>
            </a:br>
            <a:endParaRPr lang="en-US" sz="3999" b="1">
              <a:solidFill>
                <a:schemeClr val="tx2"/>
              </a:solidFill>
              <a:effectLst>
                <a:outerShdw blurRad="38100" dist="38100" dir="2700000" algn="tl">
                  <a:srgbClr val="000000"/>
                </a:outerShdw>
              </a:effectLst>
            </a:endParaRPr>
          </a:p>
        </p:txBody>
      </p:sp>
    </p:spTree>
    <p:extLst>
      <p:ext uri="{BB962C8B-B14F-4D97-AF65-F5344CB8AC3E}">
        <p14:creationId xmlns:p14="http://schemas.microsoft.com/office/powerpoint/2010/main" val="1791884642"/>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5848"/>
                                        </p:tgtEl>
                                        <p:attrNameLst>
                                          <p:attrName>style.visibility</p:attrName>
                                        </p:attrNameLst>
                                      </p:cBhvr>
                                      <p:to>
                                        <p:strVal val="visible"/>
                                      </p:to>
                                    </p:set>
                                    <p:animEffect transition="in" filter="fade">
                                      <p:cBhvr>
                                        <p:cTn id="7" dur="1000"/>
                                        <p:tgtEl>
                                          <p:spTgt spid="35848"/>
                                        </p:tgtEl>
                                      </p:cBhvr>
                                    </p:animEffect>
                                    <p:anim calcmode="lin" valueType="num">
                                      <p:cBhvr>
                                        <p:cTn id="8" dur="1000" fill="hold"/>
                                        <p:tgtEl>
                                          <p:spTgt spid="35848"/>
                                        </p:tgtEl>
                                        <p:attrNameLst>
                                          <p:attrName>ppt_x</p:attrName>
                                        </p:attrNameLst>
                                      </p:cBhvr>
                                      <p:tavLst>
                                        <p:tav tm="0">
                                          <p:val>
                                            <p:strVal val="#ppt_x"/>
                                          </p:val>
                                        </p:tav>
                                        <p:tav tm="100000">
                                          <p:val>
                                            <p:strVal val="#ppt_x"/>
                                          </p:val>
                                        </p:tav>
                                      </p:tavLst>
                                    </p:anim>
                                    <p:anim calcmode="lin" valueType="num">
                                      <p:cBhvr>
                                        <p:cTn id="9" dur="900" decel="100000" fill="hold"/>
                                        <p:tgtEl>
                                          <p:spTgt spid="35848"/>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5848"/>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0" presetClass="entr" presetSubtype="0" decel="100000" fill="hold" nodeType="clickEffect">
                                  <p:stCondLst>
                                    <p:cond delay="0"/>
                                  </p:stCondLst>
                                  <p:childTnLst>
                                    <p:set>
                                      <p:cBhvr>
                                        <p:cTn id="14" dur="1" fill="hold">
                                          <p:stCondLst>
                                            <p:cond delay="0"/>
                                          </p:stCondLst>
                                        </p:cTn>
                                        <p:tgtEl>
                                          <p:spTgt spid="35847">
                                            <p:txEl>
                                              <p:pRg st="0" end="0"/>
                                            </p:txEl>
                                          </p:spTgt>
                                        </p:tgtEl>
                                        <p:attrNameLst>
                                          <p:attrName>style.visibility</p:attrName>
                                        </p:attrNameLst>
                                      </p:cBhvr>
                                      <p:to>
                                        <p:strVal val="visible"/>
                                      </p:to>
                                    </p:set>
                                    <p:anim calcmode="lin" valueType="num">
                                      <p:cBhvr>
                                        <p:cTn id="15" dur="2000" fill="hold"/>
                                        <p:tgtEl>
                                          <p:spTgt spid="35847">
                                            <p:txEl>
                                              <p:pRg st="0" end="0"/>
                                            </p:txEl>
                                          </p:spTgt>
                                        </p:tgtEl>
                                        <p:attrNameLst>
                                          <p:attrName>ppt_w</p:attrName>
                                        </p:attrNameLst>
                                      </p:cBhvr>
                                      <p:tavLst>
                                        <p:tav tm="0">
                                          <p:val>
                                            <p:strVal val="#ppt_w+.3"/>
                                          </p:val>
                                        </p:tav>
                                        <p:tav tm="100000">
                                          <p:val>
                                            <p:strVal val="#ppt_w"/>
                                          </p:val>
                                        </p:tav>
                                      </p:tavLst>
                                    </p:anim>
                                    <p:anim calcmode="lin" valueType="num">
                                      <p:cBhvr>
                                        <p:cTn id="16" dur="2000" fill="hold"/>
                                        <p:tgtEl>
                                          <p:spTgt spid="35847">
                                            <p:txEl>
                                              <p:pRg st="0" end="0"/>
                                            </p:txEl>
                                          </p:spTgt>
                                        </p:tgtEl>
                                        <p:attrNameLst>
                                          <p:attrName>ppt_h</p:attrName>
                                        </p:attrNameLst>
                                      </p:cBhvr>
                                      <p:tavLst>
                                        <p:tav tm="0">
                                          <p:val>
                                            <p:strVal val="#ppt_h"/>
                                          </p:val>
                                        </p:tav>
                                        <p:tav tm="100000">
                                          <p:val>
                                            <p:strVal val="#ppt_h"/>
                                          </p:val>
                                        </p:tav>
                                      </p:tavLst>
                                    </p:anim>
                                    <p:animEffect transition="in" filter="fade">
                                      <p:cBhvr>
                                        <p:cTn id="17" dur="2000"/>
                                        <p:tgtEl>
                                          <p:spTgt spid="35847">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9" presetClass="entr" presetSubtype="0" decel="100000" fill="hold" nodeType="clickEffect">
                                  <p:stCondLst>
                                    <p:cond delay="0"/>
                                  </p:stCondLst>
                                  <p:childTnLst>
                                    <p:set>
                                      <p:cBhvr>
                                        <p:cTn id="21" dur="1" fill="hold">
                                          <p:stCondLst>
                                            <p:cond delay="0"/>
                                          </p:stCondLst>
                                        </p:cTn>
                                        <p:tgtEl>
                                          <p:spTgt spid="35847">
                                            <p:txEl>
                                              <p:pRg st="2" end="2"/>
                                            </p:txEl>
                                          </p:spTgt>
                                        </p:tgtEl>
                                        <p:attrNameLst>
                                          <p:attrName>style.visibility</p:attrName>
                                        </p:attrNameLst>
                                      </p:cBhvr>
                                      <p:to>
                                        <p:strVal val="visible"/>
                                      </p:to>
                                    </p:set>
                                    <p:anim calcmode="lin" valueType="num">
                                      <p:cBhvr>
                                        <p:cTn id="22" dur="2000" fill="hold"/>
                                        <p:tgtEl>
                                          <p:spTgt spid="35847">
                                            <p:txEl>
                                              <p:pRg st="2" end="2"/>
                                            </p:txEl>
                                          </p:spTgt>
                                        </p:tgtEl>
                                        <p:attrNameLst>
                                          <p:attrName>ppt_w</p:attrName>
                                        </p:attrNameLst>
                                      </p:cBhvr>
                                      <p:tavLst>
                                        <p:tav tm="0">
                                          <p:val>
                                            <p:fltVal val="0"/>
                                          </p:val>
                                        </p:tav>
                                        <p:tav tm="100000">
                                          <p:val>
                                            <p:strVal val="#ppt_w"/>
                                          </p:val>
                                        </p:tav>
                                      </p:tavLst>
                                    </p:anim>
                                    <p:anim calcmode="lin" valueType="num">
                                      <p:cBhvr>
                                        <p:cTn id="23" dur="2000" fill="hold"/>
                                        <p:tgtEl>
                                          <p:spTgt spid="35847">
                                            <p:txEl>
                                              <p:pRg st="2" end="2"/>
                                            </p:txEl>
                                          </p:spTgt>
                                        </p:tgtEl>
                                        <p:attrNameLst>
                                          <p:attrName>ppt_h</p:attrName>
                                        </p:attrNameLst>
                                      </p:cBhvr>
                                      <p:tavLst>
                                        <p:tav tm="0">
                                          <p:val>
                                            <p:fltVal val="0"/>
                                          </p:val>
                                        </p:tav>
                                        <p:tav tm="100000">
                                          <p:val>
                                            <p:strVal val="#ppt_h"/>
                                          </p:val>
                                        </p:tav>
                                      </p:tavLst>
                                    </p:anim>
                                    <p:anim calcmode="lin" valueType="num">
                                      <p:cBhvr>
                                        <p:cTn id="24" dur="2000" fill="hold"/>
                                        <p:tgtEl>
                                          <p:spTgt spid="35847">
                                            <p:txEl>
                                              <p:pRg st="2" end="2"/>
                                            </p:txEl>
                                          </p:spTgt>
                                        </p:tgtEl>
                                        <p:attrNameLst>
                                          <p:attrName>style.rotation</p:attrName>
                                        </p:attrNameLst>
                                      </p:cBhvr>
                                      <p:tavLst>
                                        <p:tav tm="0">
                                          <p:val>
                                            <p:fltVal val="360"/>
                                          </p:val>
                                        </p:tav>
                                        <p:tav tm="100000">
                                          <p:val>
                                            <p:fltVal val="0"/>
                                          </p:val>
                                        </p:tav>
                                      </p:tavLst>
                                    </p:anim>
                                    <p:animEffect transition="in" filter="fade">
                                      <p:cBhvr>
                                        <p:cTn id="25" dur="2000"/>
                                        <p:tgtEl>
                                          <p:spTgt spid="35847">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7" presetClass="entr" presetSubtype="0" fill="hold" nodeType="clickEffect">
                                  <p:stCondLst>
                                    <p:cond delay="0"/>
                                  </p:stCondLst>
                                  <p:childTnLst>
                                    <p:set>
                                      <p:cBhvr>
                                        <p:cTn id="29" dur="1" fill="hold">
                                          <p:stCondLst>
                                            <p:cond delay="0"/>
                                          </p:stCondLst>
                                        </p:cTn>
                                        <p:tgtEl>
                                          <p:spTgt spid="35847">
                                            <p:txEl>
                                              <p:pRg st="3" end="3"/>
                                            </p:txEl>
                                          </p:spTgt>
                                        </p:tgtEl>
                                        <p:attrNameLst>
                                          <p:attrName>style.visibility</p:attrName>
                                        </p:attrNameLst>
                                      </p:cBhvr>
                                      <p:to>
                                        <p:strVal val="visible"/>
                                      </p:to>
                                    </p:set>
                                    <p:animEffect transition="in" filter="fade">
                                      <p:cBhvr>
                                        <p:cTn id="30" dur="2000"/>
                                        <p:tgtEl>
                                          <p:spTgt spid="35847">
                                            <p:txEl>
                                              <p:pRg st="3" end="3"/>
                                            </p:txEl>
                                          </p:spTgt>
                                        </p:tgtEl>
                                      </p:cBhvr>
                                    </p:animEffect>
                                    <p:anim calcmode="lin" valueType="num">
                                      <p:cBhvr>
                                        <p:cTn id="31" dur="2000" fill="hold"/>
                                        <p:tgtEl>
                                          <p:spTgt spid="35847">
                                            <p:txEl>
                                              <p:pRg st="3" end="3"/>
                                            </p:txEl>
                                          </p:spTgt>
                                        </p:tgtEl>
                                        <p:attrNameLst>
                                          <p:attrName>ppt_x</p:attrName>
                                        </p:attrNameLst>
                                      </p:cBhvr>
                                      <p:tavLst>
                                        <p:tav tm="0">
                                          <p:val>
                                            <p:strVal val="#ppt_x"/>
                                          </p:val>
                                        </p:tav>
                                        <p:tav tm="100000">
                                          <p:val>
                                            <p:strVal val="#ppt_x"/>
                                          </p:val>
                                        </p:tav>
                                      </p:tavLst>
                                    </p:anim>
                                    <p:anim calcmode="lin" valueType="num">
                                      <p:cBhvr>
                                        <p:cTn id="32" dur="1800" decel="100000" fill="hold"/>
                                        <p:tgtEl>
                                          <p:spTgt spid="35847">
                                            <p:txEl>
                                              <p:pRg st="3" end="3"/>
                                            </p:txEl>
                                          </p:spTgt>
                                        </p:tgtEl>
                                        <p:attrNameLst>
                                          <p:attrName>ppt_y</p:attrName>
                                        </p:attrNameLst>
                                      </p:cBhvr>
                                      <p:tavLst>
                                        <p:tav tm="0">
                                          <p:val>
                                            <p:strVal val="#ppt_y+1"/>
                                          </p:val>
                                        </p:tav>
                                        <p:tav tm="100000">
                                          <p:val>
                                            <p:strVal val="#ppt_y-.03"/>
                                          </p:val>
                                        </p:tav>
                                      </p:tavLst>
                                    </p:anim>
                                    <p:anim calcmode="lin" valueType="num">
                                      <p:cBhvr>
                                        <p:cTn id="33" dur="200" accel="100000" fill="hold">
                                          <p:stCondLst>
                                            <p:cond delay="1800"/>
                                          </p:stCondLst>
                                        </p:cTn>
                                        <p:tgtEl>
                                          <p:spTgt spid="35847">
                                            <p:txEl>
                                              <p:pRg st="3" end="3"/>
                                            </p:txEl>
                                          </p:spTgt>
                                        </p:tgtEl>
                                        <p:attrNameLst>
                                          <p:attrName>ppt_y</p:attrName>
                                        </p:attrNameLst>
                                      </p:cBhvr>
                                      <p:tavLst>
                                        <p:tav tm="0">
                                          <p:val>
                                            <p:strVal val="#ppt_y-.03"/>
                                          </p:val>
                                        </p:tav>
                                        <p:tav tm="100000">
                                          <p:val>
                                            <p:strVal val="#ppt_y"/>
                                          </p:val>
                                        </p:tav>
                                      </p:tavLst>
                                    </p:anim>
                                  </p:childTnLst>
                                </p:cTn>
                              </p:par>
                              <p:par>
                                <p:cTn id="34" presetID="37" presetClass="entr" presetSubtype="0" fill="hold" nodeType="withEffect">
                                  <p:stCondLst>
                                    <p:cond delay="0"/>
                                  </p:stCondLst>
                                  <p:childTnLst>
                                    <p:set>
                                      <p:cBhvr>
                                        <p:cTn id="35" dur="1" fill="hold">
                                          <p:stCondLst>
                                            <p:cond delay="0"/>
                                          </p:stCondLst>
                                        </p:cTn>
                                        <p:tgtEl>
                                          <p:spTgt spid="35847">
                                            <p:txEl>
                                              <p:pRg st="4" end="4"/>
                                            </p:txEl>
                                          </p:spTgt>
                                        </p:tgtEl>
                                        <p:attrNameLst>
                                          <p:attrName>style.visibility</p:attrName>
                                        </p:attrNameLst>
                                      </p:cBhvr>
                                      <p:to>
                                        <p:strVal val="visible"/>
                                      </p:to>
                                    </p:set>
                                    <p:animEffect transition="in" filter="fade">
                                      <p:cBhvr>
                                        <p:cTn id="36" dur="2000"/>
                                        <p:tgtEl>
                                          <p:spTgt spid="35847">
                                            <p:txEl>
                                              <p:pRg st="4" end="4"/>
                                            </p:txEl>
                                          </p:spTgt>
                                        </p:tgtEl>
                                      </p:cBhvr>
                                    </p:animEffect>
                                    <p:anim calcmode="lin" valueType="num">
                                      <p:cBhvr>
                                        <p:cTn id="37" dur="2000" fill="hold"/>
                                        <p:tgtEl>
                                          <p:spTgt spid="35847">
                                            <p:txEl>
                                              <p:pRg st="4" end="4"/>
                                            </p:txEl>
                                          </p:spTgt>
                                        </p:tgtEl>
                                        <p:attrNameLst>
                                          <p:attrName>ppt_x</p:attrName>
                                        </p:attrNameLst>
                                      </p:cBhvr>
                                      <p:tavLst>
                                        <p:tav tm="0">
                                          <p:val>
                                            <p:strVal val="#ppt_x"/>
                                          </p:val>
                                        </p:tav>
                                        <p:tav tm="100000">
                                          <p:val>
                                            <p:strVal val="#ppt_x"/>
                                          </p:val>
                                        </p:tav>
                                      </p:tavLst>
                                    </p:anim>
                                    <p:anim calcmode="lin" valueType="num">
                                      <p:cBhvr>
                                        <p:cTn id="38" dur="1800" decel="100000" fill="hold"/>
                                        <p:tgtEl>
                                          <p:spTgt spid="35847">
                                            <p:txEl>
                                              <p:pRg st="4" end="4"/>
                                            </p:txEl>
                                          </p:spTgt>
                                        </p:tgtEl>
                                        <p:attrNameLst>
                                          <p:attrName>ppt_y</p:attrName>
                                        </p:attrNameLst>
                                      </p:cBhvr>
                                      <p:tavLst>
                                        <p:tav tm="0">
                                          <p:val>
                                            <p:strVal val="#ppt_y+1"/>
                                          </p:val>
                                        </p:tav>
                                        <p:tav tm="100000">
                                          <p:val>
                                            <p:strVal val="#ppt_y-.03"/>
                                          </p:val>
                                        </p:tav>
                                      </p:tavLst>
                                    </p:anim>
                                    <p:anim calcmode="lin" valueType="num">
                                      <p:cBhvr>
                                        <p:cTn id="39" dur="200" accel="100000" fill="hold">
                                          <p:stCondLst>
                                            <p:cond delay="1800"/>
                                          </p:stCondLst>
                                        </p:cTn>
                                        <p:tgtEl>
                                          <p:spTgt spid="35847">
                                            <p:txEl>
                                              <p:pRg st="4" end="4"/>
                                            </p:txEl>
                                          </p:spTgt>
                                        </p:tgtEl>
                                        <p:attrNameLst>
                                          <p:attrName>ppt_y</p:attrName>
                                        </p:attrNameLst>
                                      </p:cBhvr>
                                      <p:tavLst>
                                        <p:tav tm="0">
                                          <p:val>
                                            <p:strVal val="#ppt_y-.03"/>
                                          </p:val>
                                        </p:tav>
                                        <p:tav tm="100000">
                                          <p:val>
                                            <p:strVal val="#ppt_y"/>
                                          </p:val>
                                        </p:tav>
                                      </p:tavLst>
                                    </p:anim>
                                  </p:childTnLst>
                                </p:cTn>
                              </p:par>
                              <p:par>
                                <p:cTn id="40" presetID="37" presetClass="entr" presetSubtype="0" fill="hold" nodeType="withEffect">
                                  <p:stCondLst>
                                    <p:cond delay="0"/>
                                  </p:stCondLst>
                                  <p:childTnLst>
                                    <p:set>
                                      <p:cBhvr>
                                        <p:cTn id="41" dur="1" fill="hold">
                                          <p:stCondLst>
                                            <p:cond delay="0"/>
                                          </p:stCondLst>
                                        </p:cTn>
                                        <p:tgtEl>
                                          <p:spTgt spid="35847">
                                            <p:txEl>
                                              <p:pRg st="5" end="5"/>
                                            </p:txEl>
                                          </p:spTgt>
                                        </p:tgtEl>
                                        <p:attrNameLst>
                                          <p:attrName>style.visibility</p:attrName>
                                        </p:attrNameLst>
                                      </p:cBhvr>
                                      <p:to>
                                        <p:strVal val="visible"/>
                                      </p:to>
                                    </p:set>
                                    <p:animEffect transition="in" filter="fade">
                                      <p:cBhvr>
                                        <p:cTn id="42" dur="2000"/>
                                        <p:tgtEl>
                                          <p:spTgt spid="35847">
                                            <p:txEl>
                                              <p:pRg st="5" end="5"/>
                                            </p:txEl>
                                          </p:spTgt>
                                        </p:tgtEl>
                                      </p:cBhvr>
                                    </p:animEffect>
                                    <p:anim calcmode="lin" valueType="num">
                                      <p:cBhvr>
                                        <p:cTn id="43" dur="2000" fill="hold"/>
                                        <p:tgtEl>
                                          <p:spTgt spid="35847">
                                            <p:txEl>
                                              <p:pRg st="5" end="5"/>
                                            </p:txEl>
                                          </p:spTgt>
                                        </p:tgtEl>
                                        <p:attrNameLst>
                                          <p:attrName>ppt_x</p:attrName>
                                        </p:attrNameLst>
                                      </p:cBhvr>
                                      <p:tavLst>
                                        <p:tav tm="0">
                                          <p:val>
                                            <p:strVal val="#ppt_x"/>
                                          </p:val>
                                        </p:tav>
                                        <p:tav tm="100000">
                                          <p:val>
                                            <p:strVal val="#ppt_x"/>
                                          </p:val>
                                        </p:tav>
                                      </p:tavLst>
                                    </p:anim>
                                    <p:anim calcmode="lin" valueType="num">
                                      <p:cBhvr>
                                        <p:cTn id="44" dur="1800" decel="100000" fill="hold"/>
                                        <p:tgtEl>
                                          <p:spTgt spid="35847">
                                            <p:txEl>
                                              <p:pRg st="5" end="5"/>
                                            </p:txEl>
                                          </p:spTgt>
                                        </p:tgtEl>
                                        <p:attrNameLst>
                                          <p:attrName>ppt_y</p:attrName>
                                        </p:attrNameLst>
                                      </p:cBhvr>
                                      <p:tavLst>
                                        <p:tav tm="0">
                                          <p:val>
                                            <p:strVal val="#ppt_y+1"/>
                                          </p:val>
                                        </p:tav>
                                        <p:tav tm="100000">
                                          <p:val>
                                            <p:strVal val="#ppt_y-.03"/>
                                          </p:val>
                                        </p:tav>
                                      </p:tavLst>
                                    </p:anim>
                                    <p:anim calcmode="lin" valueType="num">
                                      <p:cBhvr>
                                        <p:cTn id="45" dur="200" accel="100000" fill="hold">
                                          <p:stCondLst>
                                            <p:cond delay="1800"/>
                                          </p:stCondLst>
                                        </p:cTn>
                                        <p:tgtEl>
                                          <p:spTgt spid="35847">
                                            <p:txEl>
                                              <p:pRg st="5" end="5"/>
                                            </p:txEl>
                                          </p:spTgt>
                                        </p:tgtEl>
                                        <p:attrNameLst>
                                          <p:attrName>ppt_y</p:attrName>
                                        </p:attrNameLst>
                                      </p:cBhvr>
                                      <p:tavLst>
                                        <p:tav tm="0">
                                          <p:val>
                                            <p:strVal val="#ppt_y-.03"/>
                                          </p:val>
                                        </p:tav>
                                        <p:tav tm="100000">
                                          <p:val>
                                            <p:strVal val="#ppt_y"/>
                                          </p:val>
                                        </p:tav>
                                      </p:tavLst>
                                    </p:anim>
                                  </p:childTnLst>
                                </p:cTn>
                              </p:par>
                              <p:par>
                                <p:cTn id="46" presetID="37" presetClass="entr" presetSubtype="0" fill="hold" nodeType="withEffect">
                                  <p:stCondLst>
                                    <p:cond delay="0"/>
                                  </p:stCondLst>
                                  <p:childTnLst>
                                    <p:set>
                                      <p:cBhvr>
                                        <p:cTn id="47" dur="1" fill="hold">
                                          <p:stCondLst>
                                            <p:cond delay="0"/>
                                          </p:stCondLst>
                                        </p:cTn>
                                        <p:tgtEl>
                                          <p:spTgt spid="35847">
                                            <p:txEl>
                                              <p:pRg st="6" end="6"/>
                                            </p:txEl>
                                          </p:spTgt>
                                        </p:tgtEl>
                                        <p:attrNameLst>
                                          <p:attrName>style.visibility</p:attrName>
                                        </p:attrNameLst>
                                      </p:cBhvr>
                                      <p:to>
                                        <p:strVal val="visible"/>
                                      </p:to>
                                    </p:set>
                                    <p:animEffect transition="in" filter="fade">
                                      <p:cBhvr>
                                        <p:cTn id="48" dur="2000"/>
                                        <p:tgtEl>
                                          <p:spTgt spid="35847">
                                            <p:txEl>
                                              <p:pRg st="6" end="6"/>
                                            </p:txEl>
                                          </p:spTgt>
                                        </p:tgtEl>
                                      </p:cBhvr>
                                    </p:animEffect>
                                    <p:anim calcmode="lin" valueType="num">
                                      <p:cBhvr>
                                        <p:cTn id="49" dur="2000" fill="hold"/>
                                        <p:tgtEl>
                                          <p:spTgt spid="35847">
                                            <p:txEl>
                                              <p:pRg st="6" end="6"/>
                                            </p:txEl>
                                          </p:spTgt>
                                        </p:tgtEl>
                                        <p:attrNameLst>
                                          <p:attrName>ppt_x</p:attrName>
                                        </p:attrNameLst>
                                      </p:cBhvr>
                                      <p:tavLst>
                                        <p:tav tm="0">
                                          <p:val>
                                            <p:strVal val="#ppt_x"/>
                                          </p:val>
                                        </p:tav>
                                        <p:tav tm="100000">
                                          <p:val>
                                            <p:strVal val="#ppt_x"/>
                                          </p:val>
                                        </p:tav>
                                      </p:tavLst>
                                    </p:anim>
                                    <p:anim calcmode="lin" valueType="num">
                                      <p:cBhvr>
                                        <p:cTn id="50" dur="1800" decel="100000" fill="hold"/>
                                        <p:tgtEl>
                                          <p:spTgt spid="35847">
                                            <p:txEl>
                                              <p:pRg st="6" end="6"/>
                                            </p:txEl>
                                          </p:spTgt>
                                        </p:tgtEl>
                                        <p:attrNameLst>
                                          <p:attrName>ppt_y</p:attrName>
                                        </p:attrNameLst>
                                      </p:cBhvr>
                                      <p:tavLst>
                                        <p:tav tm="0">
                                          <p:val>
                                            <p:strVal val="#ppt_y+1"/>
                                          </p:val>
                                        </p:tav>
                                        <p:tav tm="100000">
                                          <p:val>
                                            <p:strVal val="#ppt_y-.03"/>
                                          </p:val>
                                        </p:tav>
                                      </p:tavLst>
                                    </p:anim>
                                    <p:anim calcmode="lin" valueType="num">
                                      <p:cBhvr>
                                        <p:cTn id="51" dur="200" accel="100000" fill="hold">
                                          <p:stCondLst>
                                            <p:cond delay="1800"/>
                                          </p:stCondLst>
                                        </p:cTn>
                                        <p:tgtEl>
                                          <p:spTgt spid="35847">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9" presetClass="entr" presetSubtype="0" decel="100000" fill="hold" nodeType="clickEffect">
                                  <p:stCondLst>
                                    <p:cond delay="0"/>
                                  </p:stCondLst>
                                  <p:childTnLst>
                                    <p:set>
                                      <p:cBhvr>
                                        <p:cTn id="55" dur="1" fill="hold">
                                          <p:stCondLst>
                                            <p:cond delay="0"/>
                                          </p:stCondLst>
                                        </p:cTn>
                                        <p:tgtEl>
                                          <p:spTgt spid="35847">
                                            <p:txEl>
                                              <p:pRg st="8" end="8"/>
                                            </p:txEl>
                                          </p:spTgt>
                                        </p:tgtEl>
                                        <p:attrNameLst>
                                          <p:attrName>style.visibility</p:attrName>
                                        </p:attrNameLst>
                                      </p:cBhvr>
                                      <p:to>
                                        <p:strVal val="visible"/>
                                      </p:to>
                                    </p:set>
                                    <p:anim calcmode="lin" valueType="num">
                                      <p:cBhvr>
                                        <p:cTn id="56" dur="2000" fill="hold"/>
                                        <p:tgtEl>
                                          <p:spTgt spid="35847">
                                            <p:txEl>
                                              <p:pRg st="8" end="8"/>
                                            </p:txEl>
                                          </p:spTgt>
                                        </p:tgtEl>
                                        <p:attrNameLst>
                                          <p:attrName>ppt_w</p:attrName>
                                        </p:attrNameLst>
                                      </p:cBhvr>
                                      <p:tavLst>
                                        <p:tav tm="0">
                                          <p:val>
                                            <p:fltVal val="0"/>
                                          </p:val>
                                        </p:tav>
                                        <p:tav tm="100000">
                                          <p:val>
                                            <p:strVal val="#ppt_w"/>
                                          </p:val>
                                        </p:tav>
                                      </p:tavLst>
                                    </p:anim>
                                    <p:anim calcmode="lin" valueType="num">
                                      <p:cBhvr>
                                        <p:cTn id="57" dur="2000" fill="hold"/>
                                        <p:tgtEl>
                                          <p:spTgt spid="35847">
                                            <p:txEl>
                                              <p:pRg st="8" end="8"/>
                                            </p:txEl>
                                          </p:spTgt>
                                        </p:tgtEl>
                                        <p:attrNameLst>
                                          <p:attrName>ppt_h</p:attrName>
                                        </p:attrNameLst>
                                      </p:cBhvr>
                                      <p:tavLst>
                                        <p:tav tm="0">
                                          <p:val>
                                            <p:fltVal val="0"/>
                                          </p:val>
                                        </p:tav>
                                        <p:tav tm="100000">
                                          <p:val>
                                            <p:strVal val="#ppt_h"/>
                                          </p:val>
                                        </p:tav>
                                      </p:tavLst>
                                    </p:anim>
                                    <p:anim calcmode="lin" valueType="num">
                                      <p:cBhvr>
                                        <p:cTn id="58" dur="2000" fill="hold"/>
                                        <p:tgtEl>
                                          <p:spTgt spid="35847">
                                            <p:txEl>
                                              <p:pRg st="8" end="8"/>
                                            </p:txEl>
                                          </p:spTgt>
                                        </p:tgtEl>
                                        <p:attrNameLst>
                                          <p:attrName>style.rotation</p:attrName>
                                        </p:attrNameLst>
                                      </p:cBhvr>
                                      <p:tavLst>
                                        <p:tav tm="0">
                                          <p:val>
                                            <p:fltVal val="360"/>
                                          </p:val>
                                        </p:tav>
                                        <p:tav tm="100000">
                                          <p:val>
                                            <p:fltVal val="0"/>
                                          </p:val>
                                        </p:tav>
                                      </p:tavLst>
                                    </p:anim>
                                    <p:animEffect transition="in" filter="fade">
                                      <p:cBhvr>
                                        <p:cTn id="59" dur="2000"/>
                                        <p:tgtEl>
                                          <p:spTgt spid="35847">
                                            <p:txEl>
                                              <p:pRg st="8" end="8"/>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9" presetClass="entr" presetSubtype="0" fill="hold" nodeType="clickEffect">
                                  <p:stCondLst>
                                    <p:cond delay="0"/>
                                  </p:stCondLst>
                                  <p:childTnLst>
                                    <p:set>
                                      <p:cBhvr>
                                        <p:cTn id="63" dur="1" fill="hold">
                                          <p:stCondLst>
                                            <p:cond delay="0"/>
                                          </p:stCondLst>
                                        </p:cTn>
                                        <p:tgtEl>
                                          <p:spTgt spid="35847">
                                            <p:txEl>
                                              <p:pRg st="9" end="9"/>
                                            </p:txEl>
                                          </p:spTgt>
                                        </p:tgtEl>
                                        <p:attrNameLst>
                                          <p:attrName>style.visibility</p:attrName>
                                        </p:attrNameLst>
                                      </p:cBhvr>
                                      <p:to>
                                        <p:strVal val="visible"/>
                                      </p:to>
                                    </p:set>
                                    <p:anim calcmode="lin" valueType="num">
                                      <p:cBhvr>
                                        <p:cTn id="64" dur="2000" fill="hold"/>
                                        <p:tgtEl>
                                          <p:spTgt spid="35847">
                                            <p:txEl>
                                              <p:pRg st="9" end="9"/>
                                            </p:txEl>
                                          </p:spTgt>
                                        </p:tgtEl>
                                        <p:attrNameLst>
                                          <p:attrName>ppt_x</p:attrName>
                                        </p:attrNameLst>
                                      </p:cBhvr>
                                      <p:tavLst>
                                        <p:tav tm="0">
                                          <p:val>
                                            <p:strVal val="#ppt_x-.2"/>
                                          </p:val>
                                        </p:tav>
                                        <p:tav tm="100000">
                                          <p:val>
                                            <p:strVal val="#ppt_x"/>
                                          </p:val>
                                        </p:tav>
                                      </p:tavLst>
                                    </p:anim>
                                    <p:anim calcmode="lin" valueType="num">
                                      <p:cBhvr>
                                        <p:cTn id="65" dur="2000" fill="hold"/>
                                        <p:tgtEl>
                                          <p:spTgt spid="35847">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66" dur="2000"/>
                                        <p:tgtEl>
                                          <p:spTgt spid="35847">
                                            <p:txEl>
                                              <p:pRg st="9" end="9"/>
                                            </p:txEl>
                                          </p:spTgt>
                                        </p:tgtEl>
                                      </p:cBhvr>
                                    </p:animEffect>
                                  </p:childTnLst>
                                </p:cTn>
                              </p:par>
                              <p:par>
                                <p:cTn id="67" presetID="29" presetClass="entr" presetSubtype="0" fill="hold" nodeType="withEffect">
                                  <p:stCondLst>
                                    <p:cond delay="0"/>
                                  </p:stCondLst>
                                  <p:childTnLst>
                                    <p:set>
                                      <p:cBhvr>
                                        <p:cTn id="68" dur="1" fill="hold">
                                          <p:stCondLst>
                                            <p:cond delay="0"/>
                                          </p:stCondLst>
                                        </p:cTn>
                                        <p:tgtEl>
                                          <p:spTgt spid="35847">
                                            <p:txEl>
                                              <p:pRg st="10" end="10"/>
                                            </p:txEl>
                                          </p:spTgt>
                                        </p:tgtEl>
                                        <p:attrNameLst>
                                          <p:attrName>style.visibility</p:attrName>
                                        </p:attrNameLst>
                                      </p:cBhvr>
                                      <p:to>
                                        <p:strVal val="visible"/>
                                      </p:to>
                                    </p:set>
                                    <p:anim calcmode="lin" valueType="num">
                                      <p:cBhvr>
                                        <p:cTn id="69" dur="2000" fill="hold"/>
                                        <p:tgtEl>
                                          <p:spTgt spid="35847">
                                            <p:txEl>
                                              <p:pRg st="10" end="10"/>
                                            </p:txEl>
                                          </p:spTgt>
                                        </p:tgtEl>
                                        <p:attrNameLst>
                                          <p:attrName>ppt_x</p:attrName>
                                        </p:attrNameLst>
                                      </p:cBhvr>
                                      <p:tavLst>
                                        <p:tav tm="0">
                                          <p:val>
                                            <p:strVal val="#ppt_x-.2"/>
                                          </p:val>
                                        </p:tav>
                                        <p:tav tm="100000">
                                          <p:val>
                                            <p:strVal val="#ppt_x"/>
                                          </p:val>
                                        </p:tav>
                                      </p:tavLst>
                                    </p:anim>
                                    <p:anim calcmode="lin" valueType="num">
                                      <p:cBhvr>
                                        <p:cTn id="70" dur="2000" fill="hold"/>
                                        <p:tgtEl>
                                          <p:spTgt spid="35847">
                                            <p:txEl>
                                              <p:pRg st="10" end="10"/>
                                            </p:txEl>
                                          </p:spTgt>
                                        </p:tgtEl>
                                        <p:attrNameLst>
                                          <p:attrName>ppt_y</p:attrName>
                                        </p:attrNameLst>
                                      </p:cBhvr>
                                      <p:tavLst>
                                        <p:tav tm="0">
                                          <p:val>
                                            <p:strVal val="#ppt_y"/>
                                          </p:val>
                                        </p:tav>
                                        <p:tav tm="100000">
                                          <p:val>
                                            <p:strVal val="#ppt_y"/>
                                          </p:val>
                                        </p:tav>
                                      </p:tavLst>
                                    </p:anim>
                                    <p:animEffect transition="in" filter="wipe(right)" prLst="gradientSize: 0.1">
                                      <p:cBhvr>
                                        <p:cTn id="71" dur="2000"/>
                                        <p:tgtEl>
                                          <p:spTgt spid="35847">
                                            <p:txEl>
                                              <p:pRg st="10" end="10"/>
                                            </p:txEl>
                                          </p:spTgt>
                                        </p:tgtEl>
                                      </p:cBhvr>
                                    </p:animEffect>
                                  </p:childTnLst>
                                </p:cTn>
                              </p:par>
                              <p:par>
                                <p:cTn id="72" presetID="29" presetClass="entr" presetSubtype="0" fill="hold" nodeType="withEffect">
                                  <p:stCondLst>
                                    <p:cond delay="0"/>
                                  </p:stCondLst>
                                  <p:childTnLst>
                                    <p:set>
                                      <p:cBhvr>
                                        <p:cTn id="73" dur="1" fill="hold">
                                          <p:stCondLst>
                                            <p:cond delay="0"/>
                                          </p:stCondLst>
                                        </p:cTn>
                                        <p:tgtEl>
                                          <p:spTgt spid="35847">
                                            <p:txEl>
                                              <p:pRg st="11" end="11"/>
                                            </p:txEl>
                                          </p:spTgt>
                                        </p:tgtEl>
                                        <p:attrNameLst>
                                          <p:attrName>style.visibility</p:attrName>
                                        </p:attrNameLst>
                                      </p:cBhvr>
                                      <p:to>
                                        <p:strVal val="visible"/>
                                      </p:to>
                                    </p:set>
                                    <p:anim calcmode="lin" valueType="num">
                                      <p:cBhvr>
                                        <p:cTn id="74" dur="2000" fill="hold"/>
                                        <p:tgtEl>
                                          <p:spTgt spid="35847">
                                            <p:txEl>
                                              <p:pRg st="11" end="11"/>
                                            </p:txEl>
                                          </p:spTgt>
                                        </p:tgtEl>
                                        <p:attrNameLst>
                                          <p:attrName>ppt_x</p:attrName>
                                        </p:attrNameLst>
                                      </p:cBhvr>
                                      <p:tavLst>
                                        <p:tav tm="0">
                                          <p:val>
                                            <p:strVal val="#ppt_x-.2"/>
                                          </p:val>
                                        </p:tav>
                                        <p:tav tm="100000">
                                          <p:val>
                                            <p:strVal val="#ppt_x"/>
                                          </p:val>
                                        </p:tav>
                                      </p:tavLst>
                                    </p:anim>
                                    <p:anim calcmode="lin" valueType="num">
                                      <p:cBhvr>
                                        <p:cTn id="75" dur="2000" fill="hold"/>
                                        <p:tgtEl>
                                          <p:spTgt spid="35847">
                                            <p:txEl>
                                              <p:pRg st="11" end="11"/>
                                            </p:txEl>
                                          </p:spTgt>
                                        </p:tgtEl>
                                        <p:attrNameLst>
                                          <p:attrName>ppt_y</p:attrName>
                                        </p:attrNameLst>
                                      </p:cBhvr>
                                      <p:tavLst>
                                        <p:tav tm="0">
                                          <p:val>
                                            <p:strVal val="#ppt_y"/>
                                          </p:val>
                                        </p:tav>
                                        <p:tav tm="100000">
                                          <p:val>
                                            <p:strVal val="#ppt_y"/>
                                          </p:val>
                                        </p:tav>
                                      </p:tavLst>
                                    </p:anim>
                                    <p:animEffect transition="in" filter="wipe(right)" prLst="gradientSize: 0.1">
                                      <p:cBhvr>
                                        <p:cTn id="76" dur="2000"/>
                                        <p:tgtEl>
                                          <p:spTgt spid="35847">
                                            <p:txEl>
                                              <p:pRg st="11" end="11"/>
                                            </p:txEl>
                                          </p:spTgt>
                                        </p:tgtEl>
                                      </p:cBhvr>
                                    </p:animEffect>
                                  </p:childTnLst>
                                </p:cTn>
                              </p:par>
                              <p:par>
                                <p:cTn id="77" presetID="29" presetClass="entr" presetSubtype="0" fill="hold" nodeType="withEffect">
                                  <p:stCondLst>
                                    <p:cond delay="0"/>
                                  </p:stCondLst>
                                  <p:childTnLst>
                                    <p:set>
                                      <p:cBhvr>
                                        <p:cTn id="78" dur="1" fill="hold">
                                          <p:stCondLst>
                                            <p:cond delay="0"/>
                                          </p:stCondLst>
                                        </p:cTn>
                                        <p:tgtEl>
                                          <p:spTgt spid="35847">
                                            <p:txEl>
                                              <p:pRg st="12" end="12"/>
                                            </p:txEl>
                                          </p:spTgt>
                                        </p:tgtEl>
                                        <p:attrNameLst>
                                          <p:attrName>style.visibility</p:attrName>
                                        </p:attrNameLst>
                                      </p:cBhvr>
                                      <p:to>
                                        <p:strVal val="visible"/>
                                      </p:to>
                                    </p:set>
                                    <p:anim calcmode="lin" valueType="num">
                                      <p:cBhvr>
                                        <p:cTn id="79" dur="2000" fill="hold"/>
                                        <p:tgtEl>
                                          <p:spTgt spid="35847">
                                            <p:txEl>
                                              <p:pRg st="12" end="12"/>
                                            </p:txEl>
                                          </p:spTgt>
                                        </p:tgtEl>
                                        <p:attrNameLst>
                                          <p:attrName>ppt_x</p:attrName>
                                        </p:attrNameLst>
                                      </p:cBhvr>
                                      <p:tavLst>
                                        <p:tav tm="0">
                                          <p:val>
                                            <p:strVal val="#ppt_x-.2"/>
                                          </p:val>
                                        </p:tav>
                                        <p:tav tm="100000">
                                          <p:val>
                                            <p:strVal val="#ppt_x"/>
                                          </p:val>
                                        </p:tav>
                                      </p:tavLst>
                                    </p:anim>
                                    <p:anim calcmode="lin" valueType="num">
                                      <p:cBhvr>
                                        <p:cTn id="80" dur="2000" fill="hold"/>
                                        <p:tgtEl>
                                          <p:spTgt spid="35847">
                                            <p:txEl>
                                              <p:pRg st="12" end="12"/>
                                            </p:txEl>
                                          </p:spTgt>
                                        </p:tgtEl>
                                        <p:attrNameLst>
                                          <p:attrName>ppt_y</p:attrName>
                                        </p:attrNameLst>
                                      </p:cBhvr>
                                      <p:tavLst>
                                        <p:tav tm="0">
                                          <p:val>
                                            <p:strVal val="#ppt_y"/>
                                          </p:val>
                                        </p:tav>
                                        <p:tav tm="100000">
                                          <p:val>
                                            <p:strVal val="#ppt_y"/>
                                          </p:val>
                                        </p:tav>
                                      </p:tavLst>
                                    </p:anim>
                                    <p:animEffect transition="in" filter="wipe(right)" prLst="gradientSize: 0.1">
                                      <p:cBhvr>
                                        <p:cTn id="81" dur="2000"/>
                                        <p:tgtEl>
                                          <p:spTgt spid="35847">
                                            <p:txEl>
                                              <p:pRg st="12" end="12"/>
                                            </p:txEl>
                                          </p:spTgt>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37" presetClass="entr" presetSubtype="0" fill="hold" nodeType="clickEffect">
                                  <p:stCondLst>
                                    <p:cond delay="0"/>
                                  </p:stCondLst>
                                  <p:childTnLst>
                                    <p:set>
                                      <p:cBhvr>
                                        <p:cTn id="85" dur="1" fill="hold">
                                          <p:stCondLst>
                                            <p:cond delay="0"/>
                                          </p:stCondLst>
                                        </p:cTn>
                                        <p:tgtEl>
                                          <p:spTgt spid="35847">
                                            <p:txEl>
                                              <p:pRg st="13" end="13"/>
                                            </p:txEl>
                                          </p:spTgt>
                                        </p:tgtEl>
                                        <p:attrNameLst>
                                          <p:attrName>style.visibility</p:attrName>
                                        </p:attrNameLst>
                                      </p:cBhvr>
                                      <p:to>
                                        <p:strVal val="visible"/>
                                      </p:to>
                                    </p:set>
                                    <p:animEffect transition="in" filter="fade">
                                      <p:cBhvr>
                                        <p:cTn id="86" dur="1000"/>
                                        <p:tgtEl>
                                          <p:spTgt spid="35847">
                                            <p:txEl>
                                              <p:pRg st="13" end="13"/>
                                            </p:txEl>
                                          </p:spTgt>
                                        </p:tgtEl>
                                      </p:cBhvr>
                                    </p:animEffect>
                                    <p:anim calcmode="lin" valueType="num">
                                      <p:cBhvr>
                                        <p:cTn id="87" dur="1000" fill="hold"/>
                                        <p:tgtEl>
                                          <p:spTgt spid="35847">
                                            <p:txEl>
                                              <p:pRg st="13" end="13"/>
                                            </p:txEl>
                                          </p:spTgt>
                                        </p:tgtEl>
                                        <p:attrNameLst>
                                          <p:attrName>ppt_x</p:attrName>
                                        </p:attrNameLst>
                                      </p:cBhvr>
                                      <p:tavLst>
                                        <p:tav tm="0">
                                          <p:val>
                                            <p:strVal val="#ppt_x"/>
                                          </p:val>
                                        </p:tav>
                                        <p:tav tm="100000">
                                          <p:val>
                                            <p:strVal val="#ppt_x"/>
                                          </p:val>
                                        </p:tav>
                                      </p:tavLst>
                                    </p:anim>
                                    <p:anim calcmode="lin" valueType="num">
                                      <p:cBhvr>
                                        <p:cTn id="88" dur="900" decel="100000" fill="hold"/>
                                        <p:tgtEl>
                                          <p:spTgt spid="35847">
                                            <p:txEl>
                                              <p:pRg st="13" end="13"/>
                                            </p:txEl>
                                          </p:spTgt>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35847">
                                            <p:txEl>
                                              <p:pRg st="13" end="1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83D659B9-5E15-4C49-98D9-A489417AC568}" type="slidenum">
              <a:rPr lang="en-US" sz="1500">
                <a:latin typeface="Arial" panose="020B0604020202020204" pitchFamily="34" charset="0"/>
                <a:cs typeface="Arial" panose="020B0604020202020204" pitchFamily="34" charset="0"/>
              </a:rPr>
              <a:pPr eaLnBrk="1" hangingPunct="1">
                <a:defRPr/>
              </a:pPr>
              <a:t>6</a:t>
            </a:fld>
            <a:endParaRPr lang="en-US" sz="1500">
              <a:latin typeface="Arial" panose="020B0604020202020204" pitchFamily="34" charset="0"/>
              <a:cs typeface="Arial" panose="020B0604020202020204" pitchFamily="34" charset="0"/>
            </a:endParaRPr>
          </a:p>
        </p:txBody>
      </p:sp>
      <p:pic>
        <p:nvPicPr>
          <p:cNvPr id="24579" name="Picture 5"/>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714722" y="304729"/>
            <a:ext cx="1645856" cy="3199659"/>
          </a:xfrm>
          <a:ln>
            <a:solidFill>
              <a:srgbClr val="FF0000"/>
            </a:solidFill>
          </a:ln>
        </p:spPr>
      </p:pic>
      <p:sp>
        <p:nvSpPr>
          <p:cNvPr id="38918" name="Rectangle 6"/>
          <p:cNvSpPr>
            <a:spLocks noGrp="1" noChangeArrowheads="1"/>
          </p:cNvSpPr>
          <p:nvPr>
            <p:ph type="body" sz="half" idx="2"/>
          </p:nvPr>
        </p:nvSpPr>
        <p:spPr>
          <a:xfrm>
            <a:off x="3741489" y="622156"/>
            <a:ext cx="6735791" cy="5929527"/>
          </a:xfrm>
        </p:spPr>
        <p:txBody>
          <a:bodyPr/>
          <a:lstStyle/>
          <a:p>
            <a:pPr algn="r" rtl="1" eaLnBrk="1" hangingPunct="1">
              <a:lnSpc>
                <a:spcPct val="80000"/>
              </a:lnSpc>
              <a:defRPr/>
            </a:pPr>
            <a:r>
              <a:rPr lang="ar-SA" altLang="en-US" sz="2400" b="1">
                <a:solidFill>
                  <a:srgbClr val="CC3300"/>
                </a:solidFill>
                <a:cs typeface="Zar" pitchFamily="2" charset="-78"/>
              </a:rPr>
              <a:t>عضلة كشنده پهن نيام</a:t>
            </a:r>
          </a:p>
          <a:p>
            <a:pPr algn="r" rtl="1" eaLnBrk="1" hangingPunct="1">
              <a:buFontTx/>
              <a:buNone/>
              <a:defRPr/>
            </a:pPr>
            <a:r>
              <a:rPr lang="en-US" altLang="en-US" sz="2000">
                <a:cs typeface="Zar" pitchFamily="2" charset="-78"/>
              </a:rPr>
              <a:t>     </a:t>
            </a:r>
            <a:r>
              <a:rPr lang="ar-SA" altLang="en-US" sz="2000">
                <a:cs typeface="Zar" pitchFamily="2" charset="-78"/>
              </a:rPr>
              <a:t>در قسمت قدامي و جانبي ران قرار دارد.</a:t>
            </a:r>
            <a:endParaRPr lang="en-US" altLang="en-US" sz="2000">
              <a:cs typeface="Zar" pitchFamily="2" charset="-78"/>
            </a:endParaRPr>
          </a:p>
          <a:p>
            <a:pPr algn="r" rtl="1" eaLnBrk="1" hangingPunct="1">
              <a:buFontTx/>
              <a:buNone/>
              <a:defRPr/>
            </a:pPr>
            <a:r>
              <a:rPr lang="en-US" altLang="en-US" sz="2000">
                <a:cs typeface="Zar" pitchFamily="2" charset="-78"/>
              </a:rPr>
              <a:t>    </a:t>
            </a:r>
            <a:r>
              <a:rPr lang="ar-SA" altLang="en-US" sz="2000">
                <a:cs typeface="Zar" pitchFamily="2" charset="-78"/>
              </a:rPr>
              <a:t> سرثابت</a:t>
            </a:r>
            <a:r>
              <a:rPr lang="fa-IR" sz="2000">
                <a:cs typeface="Zar" pitchFamily="2" charset="-78"/>
              </a:rPr>
              <a:t>:</a:t>
            </a:r>
            <a:r>
              <a:rPr lang="ar-SA" altLang="en-US" sz="2000">
                <a:cs typeface="Zar" pitchFamily="2" charset="-78"/>
              </a:rPr>
              <a:t>پنج سانتي</a:t>
            </a:r>
            <a:r>
              <a:rPr lang="en-US" sz="2000">
                <a:cs typeface="Zar" pitchFamily="2" charset="-78"/>
              </a:rPr>
              <a:t>‎</a:t>
            </a:r>
            <a:r>
              <a:rPr lang="ar-SA" altLang="en-US" sz="2000">
                <a:cs typeface="Zar" pitchFamily="2" charset="-78"/>
              </a:rPr>
              <a:t>متري قدامي خارخاصره‌اي و بخش قدامي تاج</a:t>
            </a:r>
            <a:r>
              <a:rPr lang="en-US" sz="2000">
                <a:cs typeface="Zar" pitchFamily="2" charset="-78"/>
              </a:rPr>
              <a:t>‎</a:t>
            </a:r>
            <a:r>
              <a:rPr lang="ar-SA" altLang="en-US" sz="2000">
                <a:cs typeface="Zar" pitchFamily="2" charset="-78"/>
              </a:rPr>
              <a:t>خاصره‌اي </a:t>
            </a:r>
          </a:p>
          <a:p>
            <a:pPr algn="r" rtl="1" eaLnBrk="1" hangingPunct="1">
              <a:buFontTx/>
              <a:buNone/>
              <a:defRPr/>
            </a:pPr>
            <a:r>
              <a:rPr lang="fa-IR" sz="2000">
                <a:cs typeface="Zar" pitchFamily="2" charset="-78"/>
              </a:rPr>
              <a:t>      </a:t>
            </a:r>
            <a:r>
              <a:rPr lang="ar-SA" altLang="en-US" sz="2000">
                <a:cs typeface="Zar" pitchFamily="2" charset="-78"/>
              </a:rPr>
              <a:t>سرمتحرك</a:t>
            </a:r>
            <a:r>
              <a:rPr lang="fa-IR" sz="2000">
                <a:cs typeface="Zar" pitchFamily="2" charset="-78"/>
              </a:rPr>
              <a:t>:</a:t>
            </a:r>
            <a:r>
              <a:rPr lang="ar-SA" altLang="en-US" sz="2000">
                <a:cs typeface="Zar" pitchFamily="2" charset="-78"/>
              </a:rPr>
              <a:t> لقمة خارجي و فوقاني درشت ني و كنارة خارجي استخوان كشكك</a:t>
            </a:r>
            <a:endParaRPr lang="fa-IR" sz="2000">
              <a:cs typeface="Zar" pitchFamily="2" charset="-78"/>
            </a:endParaRPr>
          </a:p>
          <a:p>
            <a:pPr algn="r" rtl="1" eaLnBrk="1" hangingPunct="1">
              <a:buFontTx/>
              <a:buNone/>
              <a:defRPr/>
            </a:pPr>
            <a:r>
              <a:rPr lang="fa-IR" sz="2000">
                <a:cs typeface="Zar" pitchFamily="2" charset="-78"/>
              </a:rPr>
              <a:t>     عملکرد:</a:t>
            </a:r>
            <a:r>
              <a:rPr lang="ar-SA" altLang="en-US" sz="2000">
                <a:cs typeface="Zar" pitchFamily="2" charset="-78"/>
              </a:rPr>
              <a:t> اين عضله، علاوه بر دور شدن ران، در خم</a:t>
            </a:r>
            <a:r>
              <a:rPr lang="en-US" sz="2000">
                <a:cs typeface="Zar" pitchFamily="2" charset="-78"/>
              </a:rPr>
              <a:t>‎</a:t>
            </a:r>
            <a:r>
              <a:rPr lang="ar-SA" altLang="en-US" sz="2000">
                <a:cs typeface="Zar" pitchFamily="2" charset="-78"/>
              </a:rPr>
              <a:t>شدن و چرخش داخلي استخوان ران به ميزان بسيار كم دخالت مي‌نمايد.</a:t>
            </a:r>
            <a:endParaRPr lang="ar-SA" altLang="en-US" sz="2000" b="1">
              <a:cs typeface="Zar" pitchFamily="2" charset="-78"/>
            </a:endParaRPr>
          </a:p>
          <a:p>
            <a:pPr algn="r" rtl="1" eaLnBrk="1" hangingPunct="1">
              <a:buFontTx/>
              <a:buNone/>
              <a:defRPr/>
            </a:pPr>
            <a:endParaRPr lang="en-US" altLang="en-US" sz="2000" b="1">
              <a:cs typeface="Zar" pitchFamily="2" charset="-78"/>
            </a:endParaRPr>
          </a:p>
          <a:p>
            <a:pPr algn="r" rtl="1" eaLnBrk="1" hangingPunct="1">
              <a:lnSpc>
                <a:spcPct val="80000"/>
              </a:lnSpc>
              <a:buFontTx/>
              <a:buNone/>
              <a:defRPr/>
            </a:pPr>
            <a:endParaRPr lang="ar-SA" altLang="en-US" sz="2000" b="1">
              <a:cs typeface="Zar" pitchFamily="2" charset="-78"/>
            </a:endParaRPr>
          </a:p>
          <a:p>
            <a:pPr algn="r" rtl="1" eaLnBrk="1" hangingPunct="1">
              <a:lnSpc>
                <a:spcPct val="80000"/>
              </a:lnSpc>
              <a:defRPr/>
            </a:pPr>
            <a:r>
              <a:rPr lang="ar-SA" altLang="en-US" sz="2400" b="1">
                <a:solidFill>
                  <a:srgbClr val="CC3300"/>
                </a:solidFill>
                <a:cs typeface="Zar" pitchFamily="2" charset="-78"/>
              </a:rPr>
              <a:t>عضلة خياطه</a:t>
            </a:r>
            <a:endParaRPr lang="ar-SA" altLang="en-US" sz="2400">
              <a:solidFill>
                <a:srgbClr val="CC3300"/>
              </a:solidFill>
              <a:cs typeface="Zar" pitchFamily="2" charset="-78"/>
            </a:endParaRPr>
          </a:p>
          <a:p>
            <a:pPr algn="r" rtl="1" eaLnBrk="1" hangingPunct="1">
              <a:lnSpc>
                <a:spcPct val="120000"/>
              </a:lnSpc>
              <a:buFontTx/>
              <a:buNone/>
              <a:defRPr/>
            </a:pPr>
            <a:r>
              <a:rPr lang="fa-IR" sz="2000">
                <a:cs typeface="Zar" pitchFamily="2" charset="-78"/>
              </a:rPr>
              <a:t>    </a:t>
            </a:r>
            <a:r>
              <a:rPr lang="ar-SA" altLang="en-US" sz="2000">
                <a:cs typeface="Zar" pitchFamily="2" charset="-78"/>
              </a:rPr>
              <a:t>عضلة خياطه كه، در بخش عضلات تاكنندة ران توضيح داده شده نيز جزو اين گروه از عضلات است. با توجه به اينكه سر ثابت اين عضله در بخش جانبي مفصل ران قرار گرفته است در عمل دور شدن ران نيز مشاركت مي‌كند.</a:t>
            </a:r>
            <a:endParaRPr lang="ar-SA" altLang="en-US" sz="2000" b="1">
              <a:cs typeface="Zar" pitchFamily="2" charset="-78"/>
            </a:endParaRPr>
          </a:p>
          <a:p>
            <a:pPr algn="r" rtl="1" eaLnBrk="1" hangingPunct="1">
              <a:lnSpc>
                <a:spcPct val="80000"/>
              </a:lnSpc>
              <a:defRPr/>
            </a:pPr>
            <a:endParaRPr lang="en-US" sz="2000">
              <a:cs typeface="Zar" pitchFamily="2" charset="-78"/>
            </a:endParaRPr>
          </a:p>
        </p:txBody>
      </p:sp>
      <p:pic>
        <p:nvPicPr>
          <p:cNvPr id="24581"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0748" y="3810705"/>
            <a:ext cx="1676012" cy="304729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3560527"/>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38918">
                                            <p:txEl>
                                              <p:pRg st="0" end="0"/>
                                            </p:txEl>
                                          </p:spTgt>
                                        </p:tgtEl>
                                        <p:attrNameLst>
                                          <p:attrName>style.visibility</p:attrName>
                                        </p:attrNameLst>
                                      </p:cBhvr>
                                      <p:to>
                                        <p:strVal val="visible"/>
                                      </p:to>
                                    </p:set>
                                    <p:anim calcmode="lin" valueType="num">
                                      <p:cBhvr>
                                        <p:cTn id="7" dur="2000" fill="hold"/>
                                        <p:tgtEl>
                                          <p:spTgt spid="38918">
                                            <p:txEl>
                                              <p:pRg st="0" end="0"/>
                                            </p:txEl>
                                          </p:spTgt>
                                        </p:tgtEl>
                                        <p:attrNameLst>
                                          <p:attrName>ppt_x</p:attrName>
                                        </p:attrNameLst>
                                      </p:cBhvr>
                                      <p:tavLst>
                                        <p:tav tm="0">
                                          <p:val>
                                            <p:strVal val="#ppt_x-.2"/>
                                          </p:val>
                                        </p:tav>
                                        <p:tav tm="100000">
                                          <p:val>
                                            <p:strVal val="#ppt_x"/>
                                          </p:val>
                                        </p:tav>
                                      </p:tavLst>
                                    </p:anim>
                                    <p:anim calcmode="lin" valueType="num">
                                      <p:cBhvr>
                                        <p:cTn id="8" dur="2000" fill="hold"/>
                                        <p:tgtEl>
                                          <p:spTgt spid="38918">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2000"/>
                                        <p:tgtEl>
                                          <p:spTgt spid="38918">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38918">
                                            <p:txEl>
                                              <p:pRg st="1" end="1"/>
                                            </p:txEl>
                                          </p:spTgt>
                                        </p:tgtEl>
                                        <p:attrNameLst>
                                          <p:attrName>style.visibility</p:attrName>
                                        </p:attrNameLst>
                                      </p:cBhvr>
                                      <p:to>
                                        <p:strVal val="visible"/>
                                      </p:to>
                                    </p:set>
                                    <p:anim calcmode="lin" valueType="num">
                                      <p:cBhvr>
                                        <p:cTn id="14" dur="2000" fill="hold"/>
                                        <p:tgtEl>
                                          <p:spTgt spid="38918">
                                            <p:txEl>
                                              <p:pRg st="1" end="1"/>
                                            </p:txEl>
                                          </p:spTgt>
                                        </p:tgtEl>
                                        <p:attrNameLst>
                                          <p:attrName>ppt_w</p:attrName>
                                        </p:attrNameLst>
                                      </p:cBhvr>
                                      <p:tavLst>
                                        <p:tav tm="0">
                                          <p:val>
                                            <p:strVal val="#ppt_w+.3"/>
                                          </p:val>
                                        </p:tav>
                                        <p:tav tm="100000">
                                          <p:val>
                                            <p:strVal val="#ppt_w"/>
                                          </p:val>
                                        </p:tav>
                                      </p:tavLst>
                                    </p:anim>
                                    <p:anim calcmode="lin" valueType="num">
                                      <p:cBhvr>
                                        <p:cTn id="15" dur="2000" fill="hold"/>
                                        <p:tgtEl>
                                          <p:spTgt spid="38918">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38918">
                                            <p:txEl>
                                              <p:pRg st="1" end="1"/>
                                            </p:txEl>
                                          </p:spTgt>
                                        </p:tgtEl>
                                      </p:cBhvr>
                                    </p:animEffect>
                                  </p:childTnLst>
                                </p:cTn>
                              </p:par>
                              <p:par>
                                <p:cTn id="17" presetID="50" presetClass="entr" presetSubtype="0" decel="100000" fill="hold" nodeType="withEffect">
                                  <p:stCondLst>
                                    <p:cond delay="0"/>
                                  </p:stCondLst>
                                  <p:childTnLst>
                                    <p:set>
                                      <p:cBhvr>
                                        <p:cTn id="18" dur="1" fill="hold">
                                          <p:stCondLst>
                                            <p:cond delay="0"/>
                                          </p:stCondLst>
                                        </p:cTn>
                                        <p:tgtEl>
                                          <p:spTgt spid="38918">
                                            <p:txEl>
                                              <p:pRg st="2" end="2"/>
                                            </p:txEl>
                                          </p:spTgt>
                                        </p:tgtEl>
                                        <p:attrNameLst>
                                          <p:attrName>style.visibility</p:attrName>
                                        </p:attrNameLst>
                                      </p:cBhvr>
                                      <p:to>
                                        <p:strVal val="visible"/>
                                      </p:to>
                                    </p:set>
                                    <p:anim calcmode="lin" valueType="num">
                                      <p:cBhvr>
                                        <p:cTn id="19" dur="2000" fill="hold"/>
                                        <p:tgtEl>
                                          <p:spTgt spid="38918">
                                            <p:txEl>
                                              <p:pRg st="2" end="2"/>
                                            </p:txEl>
                                          </p:spTgt>
                                        </p:tgtEl>
                                        <p:attrNameLst>
                                          <p:attrName>ppt_w</p:attrName>
                                        </p:attrNameLst>
                                      </p:cBhvr>
                                      <p:tavLst>
                                        <p:tav tm="0">
                                          <p:val>
                                            <p:strVal val="#ppt_w+.3"/>
                                          </p:val>
                                        </p:tav>
                                        <p:tav tm="100000">
                                          <p:val>
                                            <p:strVal val="#ppt_w"/>
                                          </p:val>
                                        </p:tav>
                                      </p:tavLst>
                                    </p:anim>
                                    <p:anim calcmode="lin" valueType="num">
                                      <p:cBhvr>
                                        <p:cTn id="20" dur="2000" fill="hold"/>
                                        <p:tgtEl>
                                          <p:spTgt spid="38918">
                                            <p:txEl>
                                              <p:pRg st="2" end="2"/>
                                            </p:txEl>
                                          </p:spTgt>
                                        </p:tgtEl>
                                        <p:attrNameLst>
                                          <p:attrName>ppt_h</p:attrName>
                                        </p:attrNameLst>
                                      </p:cBhvr>
                                      <p:tavLst>
                                        <p:tav tm="0">
                                          <p:val>
                                            <p:strVal val="#ppt_h"/>
                                          </p:val>
                                        </p:tav>
                                        <p:tav tm="100000">
                                          <p:val>
                                            <p:strVal val="#ppt_h"/>
                                          </p:val>
                                        </p:tav>
                                      </p:tavLst>
                                    </p:anim>
                                    <p:animEffect transition="in" filter="fade">
                                      <p:cBhvr>
                                        <p:cTn id="21" dur="2000"/>
                                        <p:tgtEl>
                                          <p:spTgt spid="38918">
                                            <p:txEl>
                                              <p:pRg st="2" end="2"/>
                                            </p:txEl>
                                          </p:spTgt>
                                        </p:tgtEl>
                                      </p:cBhvr>
                                    </p:animEffect>
                                  </p:childTnLst>
                                </p:cTn>
                              </p:par>
                              <p:par>
                                <p:cTn id="22" presetID="50" presetClass="entr" presetSubtype="0" decel="100000" fill="hold" nodeType="withEffect">
                                  <p:stCondLst>
                                    <p:cond delay="0"/>
                                  </p:stCondLst>
                                  <p:childTnLst>
                                    <p:set>
                                      <p:cBhvr>
                                        <p:cTn id="23" dur="1" fill="hold">
                                          <p:stCondLst>
                                            <p:cond delay="0"/>
                                          </p:stCondLst>
                                        </p:cTn>
                                        <p:tgtEl>
                                          <p:spTgt spid="38918">
                                            <p:txEl>
                                              <p:pRg st="3" end="3"/>
                                            </p:txEl>
                                          </p:spTgt>
                                        </p:tgtEl>
                                        <p:attrNameLst>
                                          <p:attrName>style.visibility</p:attrName>
                                        </p:attrNameLst>
                                      </p:cBhvr>
                                      <p:to>
                                        <p:strVal val="visible"/>
                                      </p:to>
                                    </p:set>
                                    <p:anim calcmode="lin" valueType="num">
                                      <p:cBhvr>
                                        <p:cTn id="24" dur="2000" fill="hold"/>
                                        <p:tgtEl>
                                          <p:spTgt spid="38918">
                                            <p:txEl>
                                              <p:pRg st="3" end="3"/>
                                            </p:txEl>
                                          </p:spTgt>
                                        </p:tgtEl>
                                        <p:attrNameLst>
                                          <p:attrName>ppt_w</p:attrName>
                                        </p:attrNameLst>
                                      </p:cBhvr>
                                      <p:tavLst>
                                        <p:tav tm="0">
                                          <p:val>
                                            <p:strVal val="#ppt_w+.3"/>
                                          </p:val>
                                        </p:tav>
                                        <p:tav tm="100000">
                                          <p:val>
                                            <p:strVal val="#ppt_w"/>
                                          </p:val>
                                        </p:tav>
                                      </p:tavLst>
                                    </p:anim>
                                    <p:anim calcmode="lin" valueType="num">
                                      <p:cBhvr>
                                        <p:cTn id="25" dur="2000" fill="hold"/>
                                        <p:tgtEl>
                                          <p:spTgt spid="38918">
                                            <p:txEl>
                                              <p:pRg st="3" end="3"/>
                                            </p:txEl>
                                          </p:spTgt>
                                        </p:tgtEl>
                                        <p:attrNameLst>
                                          <p:attrName>ppt_h</p:attrName>
                                        </p:attrNameLst>
                                      </p:cBhvr>
                                      <p:tavLst>
                                        <p:tav tm="0">
                                          <p:val>
                                            <p:strVal val="#ppt_h"/>
                                          </p:val>
                                        </p:tav>
                                        <p:tav tm="100000">
                                          <p:val>
                                            <p:strVal val="#ppt_h"/>
                                          </p:val>
                                        </p:tav>
                                      </p:tavLst>
                                    </p:anim>
                                    <p:animEffect transition="in" filter="fade">
                                      <p:cBhvr>
                                        <p:cTn id="26" dur="2000"/>
                                        <p:tgtEl>
                                          <p:spTgt spid="38918">
                                            <p:txEl>
                                              <p:pRg st="3" end="3"/>
                                            </p:txEl>
                                          </p:spTgt>
                                        </p:tgtEl>
                                      </p:cBhvr>
                                    </p:animEffect>
                                  </p:childTnLst>
                                </p:cTn>
                              </p:par>
                              <p:par>
                                <p:cTn id="27" presetID="50" presetClass="entr" presetSubtype="0" decel="100000" fill="hold" nodeType="withEffect">
                                  <p:stCondLst>
                                    <p:cond delay="0"/>
                                  </p:stCondLst>
                                  <p:childTnLst>
                                    <p:set>
                                      <p:cBhvr>
                                        <p:cTn id="28" dur="1" fill="hold">
                                          <p:stCondLst>
                                            <p:cond delay="0"/>
                                          </p:stCondLst>
                                        </p:cTn>
                                        <p:tgtEl>
                                          <p:spTgt spid="38918">
                                            <p:txEl>
                                              <p:pRg st="4" end="4"/>
                                            </p:txEl>
                                          </p:spTgt>
                                        </p:tgtEl>
                                        <p:attrNameLst>
                                          <p:attrName>style.visibility</p:attrName>
                                        </p:attrNameLst>
                                      </p:cBhvr>
                                      <p:to>
                                        <p:strVal val="visible"/>
                                      </p:to>
                                    </p:set>
                                    <p:anim calcmode="lin" valueType="num">
                                      <p:cBhvr>
                                        <p:cTn id="29" dur="2000" fill="hold"/>
                                        <p:tgtEl>
                                          <p:spTgt spid="38918">
                                            <p:txEl>
                                              <p:pRg st="4" end="4"/>
                                            </p:txEl>
                                          </p:spTgt>
                                        </p:tgtEl>
                                        <p:attrNameLst>
                                          <p:attrName>ppt_w</p:attrName>
                                        </p:attrNameLst>
                                      </p:cBhvr>
                                      <p:tavLst>
                                        <p:tav tm="0">
                                          <p:val>
                                            <p:strVal val="#ppt_w+.3"/>
                                          </p:val>
                                        </p:tav>
                                        <p:tav tm="100000">
                                          <p:val>
                                            <p:strVal val="#ppt_w"/>
                                          </p:val>
                                        </p:tav>
                                      </p:tavLst>
                                    </p:anim>
                                    <p:anim calcmode="lin" valueType="num">
                                      <p:cBhvr>
                                        <p:cTn id="30" dur="2000" fill="hold"/>
                                        <p:tgtEl>
                                          <p:spTgt spid="38918">
                                            <p:txEl>
                                              <p:pRg st="4" end="4"/>
                                            </p:txEl>
                                          </p:spTgt>
                                        </p:tgtEl>
                                        <p:attrNameLst>
                                          <p:attrName>ppt_h</p:attrName>
                                        </p:attrNameLst>
                                      </p:cBhvr>
                                      <p:tavLst>
                                        <p:tav tm="0">
                                          <p:val>
                                            <p:strVal val="#ppt_h"/>
                                          </p:val>
                                        </p:tav>
                                        <p:tav tm="100000">
                                          <p:val>
                                            <p:strVal val="#ppt_h"/>
                                          </p:val>
                                        </p:tav>
                                      </p:tavLst>
                                    </p:anim>
                                    <p:animEffect transition="in" filter="fade">
                                      <p:cBhvr>
                                        <p:cTn id="31" dur="2000"/>
                                        <p:tgtEl>
                                          <p:spTgt spid="38918">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38918">
                                            <p:txEl>
                                              <p:charRg st="318" end="329"/>
                                            </p:txEl>
                                          </p:spTgt>
                                        </p:tgtEl>
                                        <p:attrNameLst>
                                          <p:attrName>style.visibility</p:attrName>
                                        </p:attrNameLst>
                                      </p:cBhvr>
                                      <p:to>
                                        <p:strVal val="visible"/>
                                      </p:to>
                                    </p:set>
                                    <p:anim calcmode="lin" valueType="num">
                                      <p:cBhvr>
                                        <p:cTn id="36" dur="2000" fill="hold"/>
                                        <p:tgtEl>
                                          <p:spTgt spid="38918">
                                            <p:txEl>
                                              <p:charRg st="318" end="329"/>
                                            </p:txEl>
                                          </p:spTgt>
                                        </p:tgtEl>
                                        <p:attrNameLst>
                                          <p:attrName>ppt_x</p:attrName>
                                        </p:attrNameLst>
                                      </p:cBhvr>
                                      <p:tavLst>
                                        <p:tav tm="0">
                                          <p:val>
                                            <p:strVal val="#ppt_x-.2"/>
                                          </p:val>
                                        </p:tav>
                                        <p:tav tm="100000">
                                          <p:val>
                                            <p:strVal val="#ppt_x"/>
                                          </p:val>
                                        </p:tav>
                                      </p:tavLst>
                                    </p:anim>
                                    <p:anim calcmode="lin" valueType="num">
                                      <p:cBhvr>
                                        <p:cTn id="37" dur="2000" fill="hold"/>
                                        <p:tgtEl>
                                          <p:spTgt spid="38918">
                                            <p:txEl>
                                              <p:charRg st="318" end="329"/>
                                            </p:txEl>
                                          </p:spTgt>
                                        </p:tgtEl>
                                        <p:attrNameLst>
                                          <p:attrName>ppt_y</p:attrName>
                                        </p:attrNameLst>
                                      </p:cBhvr>
                                      <p:tavLst>
                                        <p:tav tm="0">
                                          <p:val>
                                            <p:strVal val="#ppt_y"/>
                                          </p:val>
                                        </p:tav>
                                        <p:tav tm="100000">
                                          <p:val>
                                            <p:strVal val="#ppt_y"/>
                                          </p:val>
                                        </p:tav>
                                      </p:tavLst>
                                    </p:anim>
                                    <p:animEffect transition="in" filter="wipe(right)" prLst="gradientSize: 0.1">
                                      <p:cBhvr>
                                        <p:cTn id="38" dur="2000"/>
                                        <p:tgtEl>
                                          <p:spTgt spid="38918">
                                            <p:txEl>
                                              <p:charRg st="318" end="329"/>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0" presetClass="entr" presetSubtype="0" decel="100000" fill="hold" nodeType="clickEffect">
                                  <p:stCondLst>
                                    <p:cond delay="0"/>
                                  </p:stCondLst>
                                  <p:childTnLst>
                                    <p:set>
                                      <p:cBhvr>
                                        <p:cTn id="42" dur="1" fill="hold">
                                          <p:stCondLst>
                                            <p:cond delay="0"/>
                                          </p:stCondLst>
                                        </p:cTn>
                                        <p:tgtEl>
                                          <p:spTgt spid="38918">
                                            <p:txEl>
                                              <p:charRg st="329" end="528"/>
                                            </p:txEl>
                                          </p:spTgt>
                                        </p:tgtEl>
                                        <p:attrNameLst>
                                          <p:attrName>style.visibility</p:attrName>
                                        </p:attrNameLst>
                                      </p:cBhvr>
                                      <p:to>
                                        <p:strVal val="visible"/>
                                      </p:to>
                                    </p:set>
                                    <p:anim calcmode="lin" valueType="num">
                                      <p:cBhvr>
                                        <p:cTn id="43" dur="2000" fill="hold"/>
                                        <p:tgtEl>
                                          <p:spTgt spid="38918">
                                            <p:txEl>
                                              <p:charRg st="329" end="528"/>
                                            </p:txEl>
                                          </p:spTgt>
                                        </p:tgtEl>
                                        <p:attrNameLst>
                                          <p:attrName>ppt_w</p:attrName>
                                        </p:attrNameLst>
                                      </p:cBhvr>
                                      <p:tavLst>
                                        <p:tav tm="0">
                                          <p:val>
                                            <p:strVal val="#ppt_w+.3"/>
                                          </p:val>
                                        </p:tav>
                                        <p:tav tm="100000">
                                          <p:val>
                                            <p:strVal val="#ppt_w"/>
                                          </p:val>
                                        </p:tav>
                                      </p:tavLst>
                                    </p:anim>
                                    <p:anim calcmode="lin" valueType="num">
                                      <p:cBhvr>
                                        <p:cTn id="44" dur="2000" fill="hold"/>
                                        <p:tgtEl>
                                          <p:spTgt spid="38918">
                                            <p:txEl>
                                              <p:charRg st="329" end="528"/>
                                            </p:txEl>
                                          </p:spTgt>
                                        </p:tgtEl>
                                        <p:attrNameLst>
                                          <p:attrName>ppt_h</p:attrName>
                                        </p:attrNameLst>
                                      </p:cBhvr>
                                      <p:tavLst>
                                        <p:tav tm="0">
                                          <p:val>
                                            <p:strVal val="#ppt_h"/>
                                          </p:val>
                                        </p:tav>
                                        <p:tav tm="100000">
                                          <p:val>
                                            <p:strVal val="#ppt_h"/>
                                          </p:val>
                                        </p:tav>
                                      </p:tavLst>
                                    </p:anim>
                                    <p:animEffect transition="in" filter="fade">
                                      <p:cBhvr>
                                        <p:cTn id="45" dur="2000"/>
                                        <p:tgtEl>
                                          <p:spTgt spid="38918">
                                            <p:txEl>
                                              <p:charRg st="329" end="52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51086B1A-5D0F-4E3F-861C-6C054407008C}" type="slidenum">
              <a:rPr lang="en-US" sz="1500">
                <a:latin typeface="Arial" panose="020B0604020202020204" pitchFamily="34" charset="0"/>
                <a:cs typeface="Arial" panose="020B0604020202020204" pitchFamily="34" charset="0"/>
              </a:rPr>
              <a:pPr eaLnBrk="1" hangingPunct="1">
                <a:defRPr/>
              </a:pPr>
              <a:t>7</a:t>
            </a:fld>
            <a:endParaRPr lang="en-US" sz="1500">
              <a:latin typeface="Arial" panose="020B0604020202020204" pitchFamily="34" charset="0"/>
              <a:cs typeface="Arial" panose="020B0604020202020204" pitchFamily="34" charset="0"/>
            </a:endParaRPr>
          </a:p>
        </p:txBody>
      </p:sp>
      <p:sp>
        <p:nvSpPr>
          <p:cNvPr id="41987" name="Rectangle 3"/>
          <p:cNvSpPr>
            <a:spLocks noGrp="1" noChangeArrowheads="1"/>
          </p:cNvSpPr>
          <p:nvPr>
            <p:ph type="body" idx="1"/>
          </p:nvPr>
        </p:nvSpPr>
        <p:spPr>
          <a:xfrm>
            <a:off x="1714721" y="836420"/>
            <a:ext cx="8762559" cy="5289912"/>
          </a:xfrm>
        </p:spPr>
        <p:txBody>
          <a:bodyPr/>
          <a:lstStyle/>
          <a:p>
            <a:pPr algn="r" rtl="1" eaLnBrk="1" hangingPunct="1">
              <a:lnSpc>
                <a:spcPct val="90000"/>
              </a:lnSpc>
              <a:defRPr/>
            </a:pPr>
            <a:r>
              <a:rPr lang="ar-SA" altLang="en-US" sz="2400" b="1">
                <a:cs typeface="Zar" pitchFamily="2" charset="-78"/>
              </a:rPr>
              <a:t>در انجام حركت نزديك</a:t>
            </a:r>
            <a:r>
              <a:rPr lang="en-US" sz="2400" b="1">
                <a:cs typeface="Zar" pitchFamily="2" charset="-78"/>
              </a:rPr>
              <a:t>‎</a:t>
            </a:r>
            <a:r>
              <a:rPr lang="ar-SA" altLang="en-US" sz="2400" b="1">
                <a:cs typeface="Zar" pitchFamily="2" charset="-78"/>
              </a:rPr>
              <a:t>كردن ران چهار عضله نقش اصلي دارند. اين چهار عضله عبارت‌اند از:</a:t>
            </a:r>
            <a:endParaRPr lang="fa-IR" sz="2400" b="1">
              <a:cs typeface="Zar" pitchFamily="2" charset="-78"/>
            </a:endParaRPr>
          </a:p>
          <a:p>
            <a:pPr algn="r" rtl="1" eaLnBrk="1" hangingPunct="1">
              <a:lnSpc>
                <a:spcPct val="90000"/>
              </a:lnSpc>
              <a:buClr>
                <a:schemeClr val="tx1"/>
              </a:buClr>
              <a:buFont typeface="Arial" charset="0"/>
              <a:buNone/>
              <a:defRPr/>
            </a:pPr>
            <a:r>
              <a:rPr lang="fa-IR" sz="2400" b="1">
                <a:cs typeface="Zar" pitchFamily="2" charset="-78"/>
              </a:rPr>
              <a:t> </a:t>
            </a:r>
            <a:r>
              <a:rPr lang="ar-SA" altLang="en-US" sz="2400" b="1">
                <a:cs typeface="Zar" pitchFamily="2" charset="-78"/>
              </a:rPr>
              <a:t> </a:t>
            </a:r>
            <a:r>
              <a:rPr lang="ar-SA" altLang="en-US" sz="2400" b="1">
                <a:solidFill>
                  <a:srgbClr val="99FF33"/>
                </a:solidFill>
                <a:cs typeface="Zar" pitchFamily="2" charset="-78"/>
              </a:rPr>
              <a:t>نزديك</a:t>
            </a:r>
            <a:r>
              <a:rPr lang="en-US" sz="2400" b="1">
                <a:solidFill>
                  <a:srgbClr val="99FF33"/>
                </a:solidFill>
                <a:cs typeface="Zar" pitchFamily="2" charset="-78"/>
              </a:rPr>
              <a:t>‎</a:t>
            </a:r>
            <a:r>
              <a:rPr lang="ar-SA" altLang="en-US" sz="2400" b="1">
                <a:solidFill>
                  <a:srgbClr val="99FF33"/>
                </a:solidFill>
                <a:cs typeface="Zar" pitchFamily="2" charset="-78"/>
              </a:rPr>
              <a:t>كنندة بزرگ</a:t>
            </a:r>
            <a:endParaRPr lang="fa-IR" sz="2400" b="1">
              <a:solidFill>
                <a:srgbClr val="99FF33"/>
              </a:solidFill>
              <a:cs typeface="Zar" pitchFamily="2" charset="-78"/>
            </a:endParaRPr>
          </a:p>
          <a:p>
            <a:pPr algn="r" rtl="1" eaLnBrk="1" hangingPunct="1">
              <a:lnSpc>
                <a:spcPct val="90000"/>
              </a:lnSpc>
              <a:buClr>
                <a:schemeClr val="tx1"/>
              </a:buClr>
              <a:buFont typeface="Arial" charset="0"/>
              <a:buNone/>
              <a:defRPr/>
            </a:pPr>
            <a:r>
              <a:rPr lang="ar-SA" altLang="en-US" sz="2400" b="1">
                <a:solidFill>
                  <a:srgbClr val="99FF33"/>
                </a:solidFill>
                <a:cs typeface="Zar" pitchFamily="2" charset="-78"/>
              </a:rPr>
              <a:t> </a:t>
            </a:r>
            <a:r>
              <a:rPr lang="fa-IR" sz="2400" b="1">
                <a:solidFill>
                  <a:srgbClr val="99FF33"/>
                </a:solidFill>
                <a:cs typeface="Zar" pitchFamily="2" charset="-78"/>
              </a:rPr>
              <a:t> </a:t>
            </a:r>
            <a:r>
              <a:rPr lang="ar-SA" altLang="en-US" sz="2400" b="1">
                <a:solidFill>
                  <a:srgbClr val="99FF33"/>
                </a:solidFill>
                <a:cs typeface="Zar" pitchFamily="2" charset="-78"/>
              </a:rPr>
              <a:t>نزديك</a:t>
            </a:r>
            <a:r>
              <a:rPr lang="en-US" sz="2400" b="1">
                <a:solidFill>
                  <a:srgbClr val="99FF33"/>
                </a:solidFill>
                <a:cs typeface="Zar" pitchFamily="2" charset="-78"/>
              </a:rPr>
              <a:t>‎</a:t>
            </a:r>
            <a:r>
              <a:rPr lang="ar-SA" altLang="en-US" sz="2400" b="1">
                <a:solidFill>
                  <a:srgbClr val="99FF33"/>
                </a:solidFill>
                <a:cs typeface="Zar" pitchFamily="2" charset="-78"/>
              </a:rPr>
              <a:t>كننده طويل  </a:t>
            </a:r>
            <a:endParaRPr lang="fa-IR" sz="2400" b="1">
              <a:solidFill>
                <a:srgbClr val="99FF33"/>
              </a:solidFill>
              <a:cs typeface="Zar" pitchFamily="2" charset="-78"/>
            </a:endParaRPr>
          </a:p>
          <a:p>
            <a:pPr algn="r" rtl="1" eaLnBrk="1" hangingPunct="1">
              <a:lnSpc>
                <a:spcPct val="90000"/>
              </a:lnSpc>
              <a:buClr>
                <a:schemeClr val="tx1"/>
              </a:buClr>
              <a:buFont typeface="Arial" charset="0"/>
              <a:buNone/>
              <a:defRPr/>
            </a:pPr>
            <a:r>
              <a:rPr lang="fa-IR" sz="2400" b="1">
                <a:solidFill>
                  <a:srgbClr val="99FF33"/>
                </a:solidFill>
                <a:cs typeface="Zar" pitchFamily="2" charset="-78"/>
              </a:rPr>
              <a:t>  </a:t>
            </a:r>
            <a:r>
              <a:rPr lang="ar-SA" altLang="en-US" sz="2400" b="1">
                <a:solidFill>
                  <a:srgbClr val="99FF33"/>
                </a:solidFill>
                <a:cs typeface="Zar" pitchFamily="2" charset="-78"/>
              </a:rPr>
              <a:t>نزديك</a:t>
            </a:r>
            <a:r>
              <a:rPr lang="en-US" sz="2400" b="1">
                <a:solidFill>
                  <a:srgbClr val="99FF33"/>
                </a:solidFill>
                <a:cs typeface="Zar" pitchFamily="2" charset="-78"/>
              </a:rPr>
              <a:t>‎</a:t>
            </a:r>
            <a:r>
              <a:rPr lang="ar-SA" altLang="en-US" sz="2400" b="1">
                <a:solidFill>
                  <a:srgbClr val="99FF33"/>
                </a:solidFill>
                <a:cs typeface="Zar" pitchFamily="2" charset="-78"/>
              </a:rPr>
              <a:t>كنندة كوتاه</a:t>
            </a:r>
            <a:r>
              <a:rPr lang="fa-IR" sz="2400" b="1">
                <a:solidFill>
                  <a:srgbClr val="99FF33"/>
                </a:solidFill>
                <a:cs typeface="Zar" pitchFamily="2" charset="-78"/>
              </a:rPr>
              <a:t> </a:t>
            </a:r>
          </a:p>
          <a:p>
            <a:pPr algn="r" rtl="1" eaLnBrk="1" hangingPunct="1">
              <a:lnSpc>
                <a:spcPct val="90000"/>
              </a:lnSpc>
              <a:buClr>
                <a:schemeClr val="tx1"/>
              </a:buClr>
              <a:buFont typeface="Arial" charset="0"/>
              <a:buNone/>
              <a:defRPr/>
            </a:pPr>
            <a:r>
              <a:rPr lang="fa-IR" sz="2400" b="1">
                <a:solidFill>
                  <a:srgbClr val="99FF33"/>
                </a:solidFill>
                <a:cs typeface="Zar" pitchFamily="2" charset="-78"/>
              </a:rPr>
              <a:t>  </a:t>
            </a:r>
            <a:r>
              <a:rPr lang="ar-SA" altLang="en-US" sz="2400" b="1">
                <a:solidFill>
                  <a:srgbClr val="99FF33"/>
                </a:solidFill>
                <a:cs typeface="Zar" pitchFamily="2" charset="-78"/>
              </a:rPr>
              <a:t> راست داخلي</a:t>
            </a:r>
            <a:r>
              <a:rPr lang="fa-IR" sz="2400" b="1">
                <a:solidFill>
                  <a:srgbClr val="99FF33"/>
                </a:solidFill>
                <a:cs typeface="Zar" pitchFamily="2" charset="-78"/>
              </a:rPr>
              <a:t> </a:t>
            </a:r>
          </a:p>
          <a:p>
            <a:pPr algn="r" rtl="1" eaLnBrk="1" hangingPunct="1">
              <a:lnSpc>
                <a:spcPct val="90000"/>
              </a:lnSpc>
              <a:buClr>
                <a:schemeClr val="tx1"/>
              </a:buClr>
              <a:buFont typeface="Arial" charset="0"/>
              <a:buNone/>
              <a:defRPr/>
            </a:pPr>
            <a:r>
              <a:rPr lang="fa-IR" sz="2400" b="1">
                <a:cs typeface="Zar" pitchFamily="2" charset="-78"/>
              </a:rPr>
              <a:t>    </a:t>
            </a:r>
            <a:r>
              <a:rPr lang="ar-SA" altLang="en-US" sz="2400" b="1">
                <a:cs typeface="Zar" pitchFamily="2" charset="-78"/>
              </a:rPr>
              <a:t>اين عضلات در قسمت داخلي ران قرار دارند و از روي مفصل لگن نيز عبور مي‌كنند.</a:t>
            </a:r>
          </a:p>
          <a:p>
            <a:pPr algn="r" rtl="1" eaLnBrk="1" hangingPunct="1">
              <a:lnSpc>
                <a:spcPct val="90000"/>
              </a:lnSpc>
              <a:defRPr/>
            </a:pPr>
            <a:r>
              <a:rPr lang="ar-SA" altLang="en-US" sz="2400" b="1">
                <a:cs typeface="Zar" pitchFamily="2" charset="-78"/>
              </a:rPr>
              <a:t>عضلات ديگري شامل عضلة شانه‌اي و عضلات نيمه</a:t>
            </a:r>
            <a:r>
              <a:rPr lang="en-US" sz="2400" b="1">
                <a:cs typeface="Zar" pitchFamily="2" charset="-78"/>
              </a:rPr>
              <a:t>‎</a:t>
            </a:r>
            <a:r>
              <a:rPr lang="ar-SA" altLang="en-US" sz="2400" b="1">
                <a:cs typeface="Zar" pitchFamily="2" charset="-78"/>
              </a:rPr>
              <a:t>وتري و نيمه</a:t>
            </a:r>
            <a:r>
              <a:rPr lang="en-US" sz="2400" b="1">
                <a:cs typeface="Zar" pitchFamily="2" charset="-78"/>
              </a:rPr>
              <a:t>‎</a:t>
            </a:r>
            <a:r>
              <a:rPr lang="ar-SA" altLang="en-US" sz="2400" b="1">
                <a:cs typeface="Zar" pitchFamily="2" charset="-78"/>
              </a:rPr>
              <a:t>غشايي از گروه همسترينگ‌اند. موقعيت آنها روي مفصل و مسير امتداد آنها بگونه‌اي است كه به انجام حركت نزديك كردن كمك مي‌كنند.</a:t>
            </a:r>
          </a:p>
          <a:p>
            <a:pPr algn="r" rtl="1" eaLnBrk="1" hangingPunct="1">
              <a:lnSpc>
                <a:spcPct val="90000"/>
              </a:lnSpc>
              <a:buFontTx/>
              <a:buNone/>
              <a:defRPr/>
            </a:pPr>
            <a:endParaRPr lang="en-US" sz="2400" b="1">
              <a:cs typeface="Zar" pitchFamily="2" charset="-78"/>
            </a:endParaRPr>
          </a:p>
        </p:txBody>
      </p:sp>
    </p:spTree>
    <p:extLst>
      <p:ext uri="{BB962C8B-B14F-4D97-AF65-F5344CB8AC3E}">
        <p14:creationId xmlns:p14="http://schemas.microsoft.com/office/powerpoint/2010/main" val="4190146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Scale>
                                      <p:cBhvr>
                                        <p:cTn id="7" dur="2000" decel="50000" fill="hold">
                                          <p:stCondLst>
                                            <p:cond delay="0"/>
                                          </p:stCondLst>
                                        </p:cTn>
                                        <p:tgtEl>
                                          <p:spTgt spid="4198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41987">
                                            <p:txEl>
                                              <p:pRg st="0" end="0"/>
                                            </p:txEl>
                                          </p:spTgt>
                                        </p:tgtEl>
                                        <p:attrNameLst>
                                          <p:attrName>ppt_x</p:attrName>
                                          <p:attrName>ppt_y</p:attrName>
                                        </p:attrNameLst>
                                      </p:cBhvr>
                                    </p:animMotion>
                                    <p:animEffect transition="in" filter="fade">
                                      <p:cBhvr>
                                        <p:cTn id="9" dur="2000"/>
                                        <p:tgtEl>
                                          <p:spTgt spid="4198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41987">
                                            <p:txEl>
                                              <p:pRg st="1" end="1"/>
                                            </p:txEl>
                                          </p:spTgt>
                                        </p:tgtEl>
                                        <p:attrNameLst>
                                          <p:attrName>style.visibility</p:attrName>
                                        </p:attrNameLst>
                                      </p:cBhvr>
                                      <p:to>
                                        <p:strVal val="visible"/>
                                      </p:to>
                                    </p:set>
                                    <p:animScale>
                                      <p:cBhvr>
                                        <p:cTn id="14" dur="2000" decel="50000" fill="hold">
                                          <p:stCondLst>
                                            <p:cond delay="0"/>
                                          </p:stCondLst>
                                        </p:cTn>
                                        <p:tgtEl>
                                          <p:spTgt spid="41987">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2000" decel="50000" fill="hold">
                                          <p:stCondLst>
                                            <p:cond delay="0"/>
                                          </p:stCondLst>
                                        </p:cTn>
                                        <p:tgtEl>
                                          <p:spTgt spid="41987">
                                            <p:txEl>
                                              <p:pRg st="1" end="1"/>
                                            </p:txEl>
                                          </p:spTgt>
                                        </p:tgtEl>
                                        <p:attrNameLst>
                                          <p:attrName>ppt_x</p:attrName>
                                          <p:attrName>ppt_y</p:attrName>
                                        </p:attrNameLst>
                                      </p:cBhvr>
                                    </p:animMotion>
                                    <p:animEffect transition="in" filter="fade">
                                      <p:cBhvr>
                                        <p:cTn id="16" dur="2000"/>
                                        <p:tgtEl>
                                          <p:spTgt spid="4198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41987">
                                            <p:txEl>
                                              <p:pRg st="2" end="2"/>
                                            </p:txEl>
                                          </p:spTgt>
                                        </p:tgtEl>
                                        <p:attrNameLst>
                                          <p:attrName>style.visibility</p:attrName>
                                        </p:attrNameLst>
                                      </p:cBhvr>
                                      <p:to>
                                        <p:strVal val="visible"/>
                                      </p:to>
                                    </p:set>
                                    <p:animScale>
                                      <p:cBhvr>
                                        <p:cTn id="21" dur="2000" decel="50000" fill="hold">
                                          <p:stCondLst>
                                            <p:cond delay="0"/>
                                          </p:stCondLst>
                                        </p:cTn>
                                        <p:tgtEl>
                                          <p:spTgt spid="41987">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2000" decel="50000" fill="hold">
                                          <p:stCondLst>
                                            <p:cond delay="0"/>
                                          </p:stCondLst>
                                        </p:cTn>
                                        <p:tgtEl>
                                          <p:spTgt spid="41987">
                                            <p:txEl>
                                              <p:pRg st="2" end="2"/>
                                            </p:txEl>
                                          </p:spTgt>
                                        </p:tgtEl>
                                        <p:attrNameLst>
                                          <p:attrName>ppt_x</p:attrName>
                                          <p:attrName>ppt_y</p:attrName>
                                        </p:attrNameLst>
                                      </p:cBhvr>
                                    </p:animMotion>
                                    <p:animEffect transition="in" filter="fade">
                                      <p:cBhvr>
                                        <p:cTn id="23" dur="2000"/>
                                        <p:tgtEl>
                                          <p:spTgt spid="4198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41987">
                                            <p:txEl>
                                              <p:pRg st="3" end="3"/>
                                            </p:txEl>
                                          </p:spTgt>
                                        </p:tgtEl>
                                        <p:attrNameLst>
                                          <p:attrName>style.visibility</p:attrName>
                                        </p:attrNameLst>
                                      </p:cBhvr>
                                      <p:to>
                                        <p:strVal val="visible"/>
                                      </p:to>
                                    </p:set>
                                    <p:animScale>
                                      <p:cBhvr>
                                        <p:cTn id="28" dur="2000" decel="50000" fill="hold">
                                          <p:stCondLst>
                                            <p:cond delay="0"/>
                                          </p:stCondLst>
                                        </p:cTn>
                                        <p:tgtEl>
                                          <p:spTgt spid="41987">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2000" decel="50000" fill="hold">
                                          <p:stCondLst>
                                            <p:cond delay="0"/>
                                          </p:stCondLst>
                                        </p:cTn>
                                        <p:tgtEl>
                                          <p:spTgt spid="41987">
                                            <p:txEl>
                                              <p:pRg st="3" end="3"/>
                                            </p:txEl>
                                          </p:spTgt>
                                        </p:tgtEl>
                                        <p:attrNameLst>
                                          <p:attrName>ppt_x</p:attrName>
                                          <p:attrName>ppt_y</p:attrName>
                                        </p:attrNameLst>
                                      </p:cBhvr>
                                    </p:animMotion>
                                    <p:animEffect transition="in" filter="fade">
                                      <p:cBhvr>
                                        <p:cTn id="30" dur="2000"/>
                                        <p:tgtEl>
                                          <p:spTgt spid="41987">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41987">
                                            <p:txEl>
                                              <p:pRg st="4" end="4"/>
                                            </p:txEl>
                                          </p:spTgt>
                                        </p:tgtEl>
                                        <p:attrNameLst>
                                          <p:attrName>style.visibility</p:attrName>
                                        </p:attrNameLst>
                                      </p:cBhvr>
                                      <p:to>
                                        <p:strVal val="visible"/>
                                      </p:to>
                                    </p:set>
                                    <p:animScale>
                                      <p:cBhvr>
                                        <p:cTn id="35" dur="2000" decel="50000" fill="hold">
                                          <p:stCondLst>
                                            <p:cond delay="0"/>
                                          </p:stCondLst>
                                        </p:cTn>
                                        <p:tgtEl>
                                          <p:spTgt spid="41987">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2000" decel="50000" fill="hold">
                                          <p:stCondLst>
                                            <p:cond delay="0"/>
                                          </p:stCondLst>
                                        </p:cTn>
                                        <p:tgtEl>
                                          <p:spTgt spid="41987">
                                            <p:txEl>
                                              <p:pRg st="4" end="4"/>
                                            </p:txEl>
                                          </p:spTgt>
                                        </p:tgtEl>
                                        <p:attrNameLst>
                                          <p:attrName>ppt_x</p:attrName>
                                          <p:attrName>ppt_y</p:attrName>
                                        </p:attrNameLst>
                                      </p:cBhvr>
                                    </p:animMotion>
                                    <p:animEffect transition="in" filter="fade">
                                      <p:cBhvr>
                                        <p:cTn id="37" dur="2000"/>
                                        <p:tgtEl>
                                          <p:spTgt spid="41987">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41987">
                                            <p:txEl>
                                              <p:pRg st="5" end="5"/>
                                            </p:txEl>
                                          </p:spTgt>
                                        </p:tgtEl>
                                        <p:attrNameLst>
                                          <p:attrName>style.visibility</p:attrName>
                                        </p:attrNameLst>
                                      </p:cBhvr>
                                      <p:to>
                                        <p:strVal val="visible"/>
                                      </p:to>
                                    </p:set>
                                    <p:animScale>
                                      <p:cBhvr>
                                        <p:cTn id="42" dur="2000" decel="50000" fill="hold">
                                          <p:stCondLst>
                                            <p:cond delay="0"/>
                                          </p:stCondLst>
                                        </p:cTn>
                                        <p:tgtEl>
                                          <p:spTgt spid="41987">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2000" decel="50000" fill="hold">
                                          <p:stCondLst>
                                            <p:cond delay="0"/>
                                          </p:stCondLst>
                                        </p:cTn>
                                        <p:tgtEl>
                                          <p:spTgt spid="41987">
                                            <p:txEl>
                                              <p:pRg st="5" end="5"/>
                                            </p:txEl>
                                          </p:spTgt>
                                        </p:tgtEl>
                                        <p:attrNameLst>
                                          <p:attrName>ppt_x</p:attrName>
                                          <p:attrName>ppt_y</p:attrName>
                                        </p:attrNameLst>
                                      </p:cBhvr>
                                    </p:animMotion>
                                    <p:animEffect transition="in" filter="fade">
                                      <p:cBhvr>
                                        <p:cTn id="44" dur="2000"/>
                                        <p:tgtEl>
                                          <p:spTgt spid="41987">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41987">
                                            <p:txEl>
                                              <p:pRg st="6" end="6"/>
                                            </p:txEl>
                                          </p:spTgt>
                                        </p:tgtEl>
                                        <p:attrNameLst>
                                          <p:attrName>style.visibility</p:attrName>
                                        </p:attrNameLst>
                                      </p:cBhvr>
                                      <p:to>
                                        <p:strVal val="visible"/>
                                      </p:to>
                                    </p:set>
                                    <p:animScale>
                                      <p:cBhvr>
                                        <p:cTn id="49" dur="2000" decel="50000" fill="hold">
                                          <p:stCondLst>
                                            <p:cond delay="0"/>
                                          </p:stCondLst>
                                        </p:cTn>
                                        <p:tgtEl>
                                          <p:spTgt spid="41987">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2000" decel="50000" fill="hold">
                                          <p:stCondLst>
                                            <p:cond delay="0"/>
                                          </p:stCondLst>
                                        </p:cTn>
                                        <p:tgtEl>
                                          <p:spTgt spid="41987">
                                            <p:txEl>
                                              <p:pRg st="6" end="6"/>
                                            </p:txEl>
                                          </p:spTgt>
                                        </p:tgtEl>
                                        <p:attrNameLst>
                                          <p:attrName>ppt_x</p:attrName>
                                          <p:attrName>ppt_y</p:attrName>
                                        </p:attrNameLst>
                                      </p:cBhvr>
                                    </p:animMotion>
                                    <p:animEffect transition="in" filter="fade">
                                      <p:cBhvr>
                                        <p:cTn id="51" dur="2000"/>
                                        <p:tgtEl>
                                          <p:spTgt spid="419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C79FD9EE-2CA0-4DB3-A19B-DE466F407FD1}" type="slidenum">
              <a:rPr lang="en-US" sz="1500">
                <a:latin typeface="Arial" panose="020B0604020202020204" pitchFamily="34" charset="0"/>
                <a:cs typeface="Arial" panose="020B0604020202020204" pitchFamily="34" charset="0"/>
              </a:rPr>
              <a:pPr eaLnBrk="1" hangingPunct="1">
                <a:defRPr/>
              </a:pPr>
              <a:t>8</a:t>
            </a:fld>
            <a:endParaRPr lang="en-US" sz="1500">
              <a:latin typeface="Arial" panose="020B0604020202020204" pitchFamily="34" charset="0"/>
              <a:cs typeface="Arial" panose="020B0604020202020204" pitchFamily="34" charset="0"/>
            </a:endParaRPr>
          </a:p>
        </p:txBody>
      </p:sp>
      <p:pic>
        <p:nvPicPr>
          <p:cNvPr id="26627" name="Picture 5"/>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a:xfrm>
            <a:off x="1760748" y="4113848"/>
            <a:ext cx="1066553" cy="1990264"/>
          </a:xfrm>
          <a:ln>
            <a:solidFill>
              <a:srgbClr val="FF0000"/>
            </a:solidFill>
          </a:ln>
        </p:spPr>
      </p:pic>
      <p:pic>
        <p:nvPicPr>
          <p:cNvPr id="26628" name="Picture 6"/>
          <p:cNvPicPr>
            <a:picLocks noGrp="1" noChangeAspect="1" noChangeArrowheads="1"/>
          </p:cNvPicPr>
          <p:nvPr>
            <p:ph sz="quarter" idx="2"/>
          </p:nvPr>
        </p:nvPicPr>
        <p:blipFill>
          <a:blip r:embed="rId3" cstate="print">
            <a:extLst>
              <a:ext uri="{28A0092B-C50C-407E-A947-70E740481C1C}">
                <a14:useLocalDpi xmlns:a14="http://schemas.microsoft.com/office/drawing/2010/main" val="0"/>
              </a:ext>
            </a:extLst>
          </a:blip>
          <a:srcRect/>
          <a:stretch>
            <a:fillRect/>
          </a:stretch>
        </p:blipFill>
        <p:spPr>
          <a:xfrm>
            <a:off x="1836930" y="1066554"/>
            <a:ext cx="990371" cy="1990264"/>
          </a:xfrm>
          <a:ln>
            <a:solidFill>
              <a:srgbClr val="FF0000"/>
            </a:solidFill>
          </a:ln>
        </p:spPr>
      </p:pic>
      <p:sp>
        <p:nvSpPr>
          <p:cNvPr id="43017" name="Rectangle 9"/>
          <p:cNvSpPr>
            <a:spLocks noGrp="1" noChangeArrowheads="1"/>
          </p:cNvSpPr>
          <p:nvPr>
            <p:ph type="body" sz="half" idx="3"/>
          </p:nvPr>
        </p:nvSpPr>
        <p:spPr>
          <a:xfrm>
            <a:off x="2751118" y="1295100"/>
            <a:ext cx="7770601" cy="1971219"/>
          </a:xfrm>
        </p:spPr>
        <p:txBody>
          <a:bodyPr vert="horz" lIns="146419" tIns="73210" rIns="146419" bIns="73210" rtlCol="0">
            <a:noAutofit/>
          </a:bodyPr>
          <a:lstStyle/>
          <a:p>
            <a:pPr algn="r" rtl="1" eaLnBrk="1" hangingPunct="1">
              <a:lnSpc>
                <a:spcPct val="110000"/>
              </a:lnSpc>
              <a:defRPr/>
            </a:pPr>
            <a:r>
              <a:rPr lang="ar-SA" altLang="en-US" b="1" dirty="0">
                <a:solidFill>
                  <a:srgbClr val="FF3300"/>
                </a:solidFill>
                <a:cs typeface="Zar" pitchFamily="2" charset="-78"/>
              </a:rPr>
              <a:t>عضلة نزديك كنندة بزرگ</a:t>
            </a:r>
          </a:p>
          <a:p>
            <a:pPr algn="r" rtl="1" eaLnBrk="1" hangingPunct="1">
              <a:lnSpc>
                <a:spcPct val="110000"/>
              </a:lnSpc>
              <a:buFontTx/>
              <a:buNone/>
              <a:defRPr/>
            </a:pPr>
            <a:r>
              <a:rPr lang="fa-IR" sz="2000" b="1" dirty="0">
                <a:cs typeface="Zar" pitchFamily="2" charset="-78"/>
              </a:rPr>
              <a:t>     </a:t>
            </a:r>
            <a:r>
              <a:rPr lang="ar-SA" altLang="en-US" sz="2000" b="1" dirty="0">
                <a:cs typeface="Zar" pitchFamily="2" charset="-78"/>
              </a:rPr>
              <a:t>سرثابت عضله</a:t>
            </a:r>
            <a:r>
              <a:rPr lang="fa-IR" sz="2000" b="1" dirty="0">
                <a:cs typeface="Zar" pitchFamily="2" charset="-78"/>
              </a:rPr>
              <a:t>: قسمت قدامی</a:t>
            </a:r>
            <a:r>
              <a:rPr lang="ar-SA" altLang="en-US" sz="2000" b="1" dirty="0">
                <a:cs typeface="Zar" pitchFamily="2" charset="-78"/>
              </a:rPr>
              <a:t> استخوان عانه </a:t>
            </a:r>
          </a:p>
          <a:p>
            <a:pPr algn="r" rtl="1" eaLnBrk="1" hangingPunct="1">
              <a:lnSpc>
                <a:spcPct val="110000"/>
              </a:lnSpc>
              <a:buFontTx/>
              <a:buNone/>
              <a:defRPr/>
            </a:pPr>
            <a:r>
              <a:rPr lang="fa-IR" sz="2000" b="1" dirty="0">
                <a:cs typeface="Zar" pitchFamily="2" charset="-78"/>
              </a:rPr>
              <a:t>     </a:t>
            </a:r>
            <a:r>
              <a:rPr lang="ar-SA" altLang="en-US" sz="2000" b="1" dirty="0">
                <a:cs typeface="Zar" pitchFamily="2" charset="-78"/>
              </a:rPr>
              <a:t>سرمتحرك عضله</a:t>
            </a:r>
            <a:r>
              <a:rPr lang="fa-IR" sz="2000" b="1" dirty="0">
                <a:cs typeface="Zar" pitchFamily="2" charset="-78"/>
              </a:rPr>
              <a:t>:</a:t>
            </a:r>
            <a:r>
              <a:rPr lang="ar-SA" altLang="en-US" sz="2000" b="1" dirty="0">
                <a:cs typeface="Zar" pitchFamily="2" charset="-78"/>
              </a:rPr>
              <a:t> تكمة نزديك كنندة بزرگ، طول خط خشن و لبة دروني خط خشن </a:t>
            </a:r>
            <a:r>
              <a:rPr lang="fa-IR" sz="2000" b="1" dirty="0">
                <a:cs typeface="Zar" pitchFamily="2" charset="-78"/>
              </a:rPr>
              <a:t>                           </a:t>
            </a:r>
            <a:endParaRPr lang="en-US" sz="2000" b="1" dirty="0">
              <a:cs typeface="Zar" pitchFamily="2" charset="-78"/>
            </a:endParaRPr>
          </a:p>
          <a:p>
            <a:pPr algn="r" rtl="1" eaLnBrk="1" hangingPunct="1">
              <a:lnSpc>
                <a:spcPct val="110000"/>
              </a:lnSpc>
              <a:buFontTx/>
              <a:buNone/>
              <a:defRPr/>
            </a:pPr>
            <a:r>
              <a:rPr lang="en-US" sz="2000" b="1" dirty="0">
                <a:cs typeface="Zar" pitchFamily="2" charset="-78"/>
              </a:rPr>
              <a:t>    </a:t>
            </a:r>
            <a:r>
              <a:rPr lang="fa-IR" sz="2000" b="1" dirty="0">
                <a:cs typeface="Zar" pitchFamily="2" charset="-78"/>
              </a:rPr>
              <a:t>عمکرد: </a:t>
            </a:r>
            <a:r>
              <a:rPr lang="ar-SA" altLang="en-US" sz="2000" b="1" dirty="0">
                <a:cs typeface="Zar" pitchFamily="2" charset="-78"/>
              </a:rPr>
              <a:t>علاوه بر نزديك</a:t>
            </a:r>
            <a:r>
              <a:rPr lang="en-US" sz="2000" b="1" dirty="0">
                <a:cs typeface="Zar" pitchFamily="2" charset="-78"/>
              </a:rPr>
              <a:t>‎</a:t>
            </a:r>
            <a:r>
              <a:rPr lang="ar-SA" altLang="en-US" sz="2000" b="1" dirty="0">
                <a:cs typeface="Zar" pitchFamily="2" charset="-78"/>
              </a:rPr>
              <a:t>كردن مفصل ران، در چرخش داخلي و خم</a:t>
            </a:r>
            <a:r>
              <a:rPr lang="en-US" sz="2000" b="1" dirty="0">
                <a:cs typeface="Zar" pitchFamily="2" charset="-78"/>
              </a:rPr>
              <a:t>‎</a:t>
            </a:r>
            <a:r>
              <a:rPr lang="ar-SA" altLang="en-US" sz="2000" b="1" dirty="0">
                <a:cs typeface="Zar" pitchFamily="2" charset="-78"/>
              </a:rPr>
              <a:t>كردن ران نيز نقش دارد.</a:t>
            </a:r>
            <a:r>
              <a:rPr lang="fa-IR" sz="2000" b="1" dirty="0">
                <a:cs typeface="Zar" pitchFamily="2" charset="-78"/>
              </a:rPr>
              <a:t> </a:t>
            </a:r>
            <a:endParaRPr lang="ar-SA" altLang="en-US" sz="2000" b="1" dirty="0">
              <a:cs typeface="Zar" pitchFamily="2" charset="-78"/>
            </a:endParaRPr>
          </a:p>
          <a:p>
            <a:pPr algn="r" rtl="1" eaLnBrk="1" hangingPunct="1">
              <a:lnSpc>
                <a:spcPct val="110000"/>
              </a:lnSpc>
              <a:buFontTx/>
              <a:buNone/>
              <a:defRPr/>
            </a:pPr>
            <a:r>
              <a:rPr lang="ar-SA" altLang="en-US" sz="2000" b="1" dirty="0">
                <a:cs typeface="Zar" pitchFamily="2" charset="-78"/>
              </a:rPr>
              <a:t>		</a:t>
            </a:r>
            <a:endParaRPr lang="en-US" altLang="en-US" sz="2000" b="1" dirty="0">
              <a:cs typeface="Zar" pitchFamily="2" charset="-78"/>
            </a:endParaRPr>
          </a:p>
          <a:p>
            <a:pPr algn="r" rtl="1" eaLnBrk="1" hangingPunct="1">
              <a:lnSpc>
                <a:spcPct val="110000"/>
              </a:lnSpc>
              <a:buFontTx/>
              <a:buNone/>
              <a:defRPr/>
            </a:pPr>
            <a:r>
              <a:rPr lang="ar-SA" altLang="en-US" sz="2000" b="1" dirty="0">
                <a:cs typeface="Zar" pitchFamily="2" charset="-78"/>
              </a:rPr>
              <a:t>						</a:t>
            </a:r>
            <a:endParaRPr lang="fa-IR" sz="2000" b="1" dirty="0">
              <a:cs typeface="Zar" pitchFamily="2" charset="-78"/>
            </a:endParaRPr>
          </a:p>
          <a:p>
            <a:pPr algn="r" rtl="1" eaLnBrk="1" hangingPunct="1">
              <a:lnSpc>
                <a:spcPct val="110000"/>
              </a:lnSpc>
              <a:defRPr/>
            </a:pPr>
            <a:r>
              <a:rPr lang="ar-SA" altLang="en-US" b="1" dirty="0">
                <a:solidFill>
                  <a:srgbClr val="FF3300"/>
                </a:solidFill>
                <a:cs typeface="Zar" pitchFamily="2" charset="-78"/>
              </a:rPr>
              <a:t>عضلة نزديك كنندة طويل</a:t>
            </a:r>
          </a:p>
          <a:p>
            <a:pPr algn="r" rtl="1" eaLnBrk="1" hangingPunct="1">
              <a:lnSpc>
                <a:spcPct val="110000"/>
              </a:lnSpc>
              <a:buFontTx/>
              <a:buNone/>
              <a:defRPr/>
            </a:pPr>
            <a:r>
              <a:rPr lang="fa-IR" sz="2000" b="1" dirty="0">
                <a:cs typeface="Zar" pitchFamily="2" charset="-78"/>
              </a:rPr>
              <a:t>    سرثابت :</a:t>
            </a:r>
            <a:r>
              <a:rPr lang="ar-SA" altLang="en-US" sz="2000" b="1" dirty="0">
                <a:cs typeface="Zar" pitchFamily="2" charset="-78"/>
              </a:rPr>
              <a:t>سطح قدامي استخوان عانه </a:t>
            </a:r>
            <a:r>
              <a:rPr lang="fa-IR" sz="2000" b="1" dirty="0">
                <a:cs typeface="Zar" pitchFamily="2" charset="-78"/>
              </a:rPr>
              <a:t> </a:t>
            </a:r>
          </a:p>
          <a:p>
            <a:pPr algn="r" rtl="1" eaLnBrk="1" hangingPunct="1">
              <a:lnSpc>
                <a:spcPct val="110000"/>
              </a:lnSpc>
              <a:buFontTx/>
              <a:buNone/>
              <a:defRPr/>
            </a:pPr>
            <a:r>
              <a:rPr lang="fa-IR" sz="2000" b="1" dirty="0">
                <a:cs typeface="Zar" pitchFamily="2" charset="-78"/>
              </a:rPr>
              <a:t>    </a:t>
            </a:r>
            <a:r>
              <a:rPr lang="ar-SA" altLang="en-US" sz="2000" b="1" dirty="0">
                <a:cs typeface="Zar" pitchFamily="2" charset="-78"/>
              </a:rPr>
              <a:t>سر متحرك </a:t>
            </a:r>
            <a:r>
              <a:rPr lang="fa-IR" sz="2000" b="1" dirty="0">
                <a:cs typeface="Zar" pitchFamily="2" charset="-78"/>
              </a:rPr>
              <a:t>:</a:t>
            </a:r>
            <a:r>
              <a:rPr lang="ar-SA" altLang="en-US" sz="2000" b="1" dirty="0">
                <a:cs typeface="Zar" pitchFamily="2" charset="-78"/>
              </a:rPr>
              <a:t> قسمت مياني و داخلي استخوان ران </a:t>
            </a:r>
            <a:endParaRPr lang="fa-IR" sz="2000" b="1" dirty="0">
              <a:cs typeface="Zar" pitchFamily="2" charset="-78"/>
            </a:endParaRPr>
          </a:p>
          <a:p>
            <a:pPr algn="r" rtl="1" eaLnBrk="1" hangingPunct="1">
              <a:lnSpc>
                <a:spcPct val="110000"/>
              </a:lnSpc>
              <a:buFontTx/>
              <a:buNone/>
              <a:defRPr/>
            </a:pPr>
            <a:r>
              <a:rPr lang="fa-IR" sz="2000" b="1" dirty="0">
                <a:cs typeface="Zar" pitchFamily="2" charset="-78"/>
              </a:rPr>
              <a:t>   عملکرد:</a:t>
            </a:r>
            <a:r>
              <a:rPr lang="ar-SA" altLang="en-US" sz="2000" b="1" dirty="0">
                <a:cs typeface="Zar" pitchFamily="2" charset="-78"/>
              </a:rPr>
              <a:t>عضلة بالا در خم</a:t>
            </a:r>
            <a:r>
              <a:rPr lang="en-US" sz="2000" b="1" dirty="0">
                <a:cs typeface="Zar" pitchFamily="2" charset="-78"/>
              </a:rPr>
              <a:t>‎</a:t>
            </a:r>
            <a:r>
              <a:rPr lang="ar-SA" altLang="en-US" sz="2000" b="1" dirty="0">
                <a:cs typeface="Zar" pitchFamily="2" charset="-78"/>
              </a:rPr>
              <a:t>شدن و چرخش داخلي ران نيز دخالت دارد.</a:t>
            </a:r>
          </a:p>
        </p:txBody>
      </p:sp>
      <p:sp>
        <p:nvSpPr>
          <p:cNvPr id="43021" name="Rectangle 13"/>
          <p:cNvSpPr>
            <a:spLocks noGrp="1" noChangeArrowheads="1"/>
          </p:cNvSpPr>
          <p:nvPr>
            <p:ph type="title"/>
          </p:nvPr>
        </p:nvSpPr>
        <p:spPr>
          <a:xfrm>
            <a:off x="1776619" y="404719"/>
            <a:ext cx="8762560" cy="1142735"/>
          </a:xfrm>
        </p:spPr>
        <p:txBody>
          <a:bodyPr>
            <a:normAutofit fontScale="90000"/>
          </a:bodyPr>
          <a:lstStyle/>
          <a:p>
            <a:pPr algn="ctr" rtl="1" eaLnBrk="1" hangingPunct="1">
              <a:defRPr/>
            </a:pPr>
            <a:r>
              <a:rPr lang="en-US" b="1" smtClean="0">
                <a:cs typeface="Zar" pitchFamily="2" charset="-78"/>
              </a:rPr>
              <a:t>‎ </a:t>
            </a:r>
            <a:r>
              <a:rPr lang="ar-SA" altLang="en-US" b="1" smtClean="0">
                <a:cs typeface="Zar" pitchFamily="2" charset="-78"/>
              </a:rPr>
              <a:t>عضلات نزديك</a:t>
            </a:r>
            <a:r>
              <a:rPr lang="en-US" b="1" smtClean="0">
                <a:cs typeface="Zar" pitchFamily="2" charset="-78"/>
              </a:rPr>
              <a:t> </a:t>
            </a:r>
            <a:r>
              <a:rPr lang="ar-SA" altLang="en-US" b="1" smtClean="0">
                <a:cs typeface="Zar" pitchFamily="2" charset="-78"/>
              </a:rPr>
              <a:t>كنندة ران</a:t>
            </a:r>
            <a:r>
              <a:rPr lang="en-US" b="1" smtClean="0">
                <a:cs typeface="Zar" pitchFamily="2" charset="-78"/>
              </a:rPr>
              <a:t> </a:t>
            </a:r>
            <a:r>
              <a:rPr lang="ar-SA" altLang="en-US" b="1" smtClean="0">
                <a:cs typeface="Zar" pitchFamily="2" charset="-78"/>
              </a:rPr>
              <a:t/>
            </a:r>
            <a:br>
              <a:rPr lang="ar-SA" altLang="en-US" b="1" smtClean="0">
                <a:cs typeface="Zar" pitchFamily="2" charset="-78"/>
              </a:rPr>
            </a:br>
            <a:endParaRPr lang="en-US" b="1" smtClean="0">
              <a:cs typeface="Zar" pitchFamily="2" charset="-78"/>
            </a:endParaRPr>
          </a:p>
        </p:txBody>
      </p:sp>
    </p:spTree>
    <p:extLst>
      <p:ext uri="{BB962C8B-B14F-4D97-AF65-F5344CB8AC3E}">
        <p14:creationId xmlns:p14="http://schemas.microsoft.com/office/powerpoint/2010/main" val="694772460"/>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43021"/>
                                        </p:tgtEl>
                                        <p:attrNameLst>
                                          <p:attrName>style.visibility</p:attrName>
                                        </p:attrNameLst>
                                      </p:cBhvr>
                                      <p:to>
                                        <p:strVal val="visible"/>
                                      </p:to>
                                    </p:set>
                                    <p:animEffect transition="in" filter="fade">
                                      <p:cBhvr>
                                        <p:cTn id="7" dur="770" decel="100000"/>
                                        <p:tgtEl>
                                          <p:spTgt spid="43021"/>
                                        </p:tgtEl>
                                      </p:cBhvr>
                                    </p:animEffect>
                                    <p:animScale>
                                      <p:cBhvr>
                                        <p:cTn id="8" dur="770" decel="100000"/>
                                        <p:tgtEl>
                                          <p:spTgt spid="43021"/>
                                        </p:tgtEl>
                                      </p:cBhvr>
                                      <p:from x="10000" y="10000"/>
                                      <p:to x="200000" y="450000"/>
                                    </p:animScale>
                                    <p:animScale>
                                      <p:cBhvr>
                                        <p:cTn id="9" dur="1230" accel="100000" fill="hold">
                                          <p:stCondLst>
                                            <p:cond delay="770"/>
                                          </p:stCondLst>
                                        </p:cTn>
                                        <p:tgtEl>
                                          <p:spTgt spid="43021"/>
                                        </p:tgtEl>
                                      </p:cBhvr>
                                      <p:from x="200000" y="450000"/>
                                      <p:to x="100000" y="100000"/>
                                    </p:animScale>
                                    <p:set>
                                      <p:cBhvr>
                                        <p:cTn id="10" dur="770" fill="hold"/>
                                        <p:tgtEl>
                                          <p:spTgt spid="43021"/>
                                        </p:tgtEl>
                                        <p:attrNameLst>
                                          <p:attrName>ppt_x</p:attrName>
                                        </p:attrNameLst>
                                      </p:cBhvr>
                                      <p:to>
                                        <p:strVal val="(0.5)"/>
                                      </p:to>
                                    </p:set>
                                    <p:anim from="(0.5)" to="(#ppt_x)" calcmode="lin" valueType="num">
                                      <p:cBhvr>
                                        <p:cTn id="11" dur="1230" accel="100000" fill="hold">
                                          <p:stCondLst>
                                            <p:cond delay="770"/>
                                          </p:stCondLst>
                                        </p:cTn>
                                        <p:tgtEl>
                                          <p:spTgt spid="43021"/>
                                        </p:tgtEl>
                                        <p:attrNameLst>
                                          <p:attrName>ppt_x</p:attrName>
                                        </p:attrNameLst>
                                      </p:cBhvr>
                                    </p:anim>
                                    <p:set>
                                      <p:cBhvr>
                                        <p:cTn id="12" dur="770" fill="hold"/>
                                        <p:tgtEl>
                                          <p:spTgt spid="43021"/>
                                        </p:tgtEl>
                                        <p:attrNameLst>
                                          <p:attrName>ppt_y</p:attrName>
                                        </p:attrNameLst>
                                      </p:cBhvr>
                                      <p:to>
                                        <p:strVal val="(#ppt_y+0.4)"/>
                                      </p:to>
                                    </p:set>
                                    <p:anim from="(#ppt_y+0.4)" to="(#ppt_y)" calcmode="lin" valueType="num">
                                      <p:cBhvr>
                                        <p:cTn id="13" dur="1230" accel="100000" fill="hold">
                                          <p:stCondLst>
                                            <p:cond delay="770"/>
                                          </p:stCondLst>
                                        </p:cTn>
                                        <p:tgtEl>
                                          <p:spTgt spid="43021"/>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6" presetClass="entr" presetSubtype="0" fill="hold" nodeType="clickEffect">
                                  <p:stCondLst>
                                    <p:cond delay="0"/>
                                  </p:stCondLst>
                                  <p:childTnLst>
                                    <p:set>
                                      <p:cBhvr>
                                        <p:cTn id="17" dur="1" fill="hold">
                                          <p:stCondLst>
                                            <p:cond delay="0"/>
                                          </p:stCondLst>
                                        </p:cTn>
                                        <p:tgtEl>
                                          <p:spTgt spid="43017">
                                            <p:txEl>
                                              <p:pRg st="0" end="0"/>
                                            </p:txEl>
                                          </p:spTgt>
                                        </p:tgtEl>
                                        <p:attrNameLst>
                                          <p:attrName>style.visibility</p:attrName>
                                        </p:attrNameLst>
                                      </p:cBhvr>
                                      <p:to>
                                        <p:strVal val="visible"/>
                                      </p:to>
                                    </p:set>
                                    <p:animEffect transition="in" filter="wipe(down)">
                                      <p:cBhvr>
                                        <p:cTn id="18" dur="580">
                                          <p:stCondLst>
                                            <p:cond delay="0"/>
                                          </p:stCondLst>
                                        </p:cTn>
                                        <p:tgtEl>
                                          <p:spTgt spid="43017">
                                            <p:txEl>
                                              <p:pRg st="0" end="0"/>
                                            </p:txEl>
                                          </p:spTgt>
                                        </p:tgtEl>
                                      </p:cBhvr>
                                    </p:animEffect>
                                    <p:anim calcmode="lin" valueType="num">
                                      <p:cBhvr>
                                        <p:cTn id="19" dur="1822" tmFilter="0,0; 0.14,0.36; 0.43,0.73; 0.71,0.91; 1.0,1.0">
                                          <p:stCondLst>
                                            <p:cond delay="0"/>
                                          </p:stCondLst>
                                        </p:cTn>
                                        <p:tgtEl>
                                          <p:spTgt spid="43017">
                                            <p:txEl>
                                              <p:pRg st="0" end="0"/>
                                            </p:txEl>
                                          </p:spTgt>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43017">
                                            <p:txEl>
                                              <p:pRg st="0" end="0"/>
                                            </p:txEl>
                                          </p:spTgt>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43017">
                                            <p:txEl>
                                              <p:pRg st="0" end="0"/>
                                            </p:txEl>
                                          </p:spTgt>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43017">
                                            <p:txEl>
                                              <p:pRg st="0" end="0"/>
                                            </p:txEl>
                                          </p:spTgt>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43017">
                                            <p:txEl>
                                              <p:pRg st="0" end="0"/>
                                            </p:txEl>
                                          </p:spTgt>
                                        </p:tgtEl>
                                        <p:attrNameLst>
                                          <p:attrName>ppt_y</p:attrName>
                                        </p:attrNameLst>
                                      </p:cBhvr>
                                      <p:tavLst>
                                        <p:tav tm="0" fmla="#ppt_y-sin(pi*$)/81">
                                          <p:val>
                                            <p:fltVal val="0"/>
                                          </p:val>
                                        </p:tav>
                                        <p:tav tm="100000">
                                          <p:val>
                                            <p:fltVal val="1"/>
                                          </p:val>
                                        </p:tav>
                                      </p:tavLst>
                                    </p:anim>
                                    <p:animScale>
                                      <p:cBhvr>
                                        <p:cTn id="24" dur="26">
                                          <p:stCondLst>
                                            <p:cond delay="650"/>
                                          </p:stCondLst>
                                        </p:cTn>
                                        <p:tgtEl>
                                          <p:spTgt spid="43017">
                                            <p:txEl>
                                              <p:pRg st="0" end="0"/>
                                            </p:txEl>
                                          </p:spTgt>
                                        </p:tgtEl>
                                      </p:cBhvr>
                                      <p:to x="100000" y="60000"/>
                                    </p:animScale>
                                    <p:animScale>
                                      <p:cBhvr>
                                        <p:cTn id="25" dur="166" decel="50000">
                                          <p:stCondLst>
                                            <p:cond delay="676"/>
                                          </p:stCondLst>
                                        </p:cTn>
                                        <p:tgtEl>
                                          <p:spTgt spid="43017">
                                            <p:txEl>
                                              <p:pRg st="0" end="0"/>
                                            </p:txEl>
                                          </p:spTgt>
                                        </p:tgtEl>
                                      </p:cBhvr>
                                      <p:to x="100000" y="100000"/>
                                    </p:animScale>
                                    <p:animScale>
                                      <p:cBhvr>
                                        <p:cTn id="26" dur="26">
                                          <p:stCondLst>
                                            <p:cond delay="1312"/>
                                          </p:stCondLst>
                                        </p:cTn>
                                        <p:tgtEl>
                                          <p:spTgt spid="43017">
                                            <p:txEl>
                                              <p:pRg st="0" end="0"/>
                                            </p:txEl>
                                          </p:spTgt>
                                        </p:tgtEl>
                                      </p:cBhvr>
                                      <p:to x="100000" y="80000"/>
                                    </p:animScale>
                                    <p:animScale>
                                      <p:cBhvr>
                                        <p:cTn id="27" dur="166" decel="50000">
                                          <p:stCondLst>
                                            <p:cond delay="1338"/>
                                          </p:stCondLst>
                                        </p:cTn>
                                        <p:tgtEl>
                                          <p:spTgt spid="43017">
                                            <p:txEl>
                                              <p:pRg st="0" end="0"/>
                                            </p:txEl>
                                          </p:spTgt>
                                        </p:tgtEl>
                                      </p:cBhvr>
                                      <p:to x="100000" y="100000"/>
                                    </p:animScale>
                                    <p:animScale>
                                      <p:cBhvr>
                                        <p:cTn id="28" dur="26">
                                          <p:stCondLst>
                                            <p:cond delay="1642"/>
                                          </p:stCondLst>
                                        </p:cTn>
                                        <p:tgtEl>
                                          <p:spTgt spid="43017">
                                            <p:txEl>
                                              <p:pRg st="0" end="0"/>
                                            </p:txEl>
                                          </p:spTgt>
                                        </p:tgtEl>
                                      </p:cBhvr>
                                      <p:to x="100000" y="90000"/>
                                    </p:animScale>
                                    <p:animScale>
                                      <p:cBhvr>
                                        <p:cTn id="29" dur="166" decel="50000">
                                          <p:stCondLst>
                                            <p:cond delay="1668"/>
                                          </p:stCondLst>
                                        </p:cTn>
                                        <p:tgtEl>
                                          <p:spTgt spid="43017">
                                            <p:txEl>
                                              <p:pRg st="0" end="0"/>
                                            </p:txEl>
                                          </p:spTgt>
                                        </p:tgtEl>
                                      </p:cBhvr>
                                      <p:to x="100000" y="100000"/>
                                    </p:animScale>
                                    <p:animScale>
                                      <p:cBhvr>
                                        <p:cTn id="30" dur="26">
                                          <p:stCondLst>
                                            <p:cond delay="1808"/>
                                          </p:stCondLst>
                                        </p:cTn>
                                        <p:tgtEl>
                                          <p:spTgt spid="43017">
                                            <p:txEl>
                                              <p:pRg st="0" end="0"/>
                                            </p:txEl>
                                          </p:spTgt>
                                        </p:tgtEl>
                                      </p:cBhvr>
                                      <p:to x="100000" y="95000"/>
                                    </p:animScale>
                                    <p:animScale>
                                      <p:cBhvr>
                                        <p:cTn id="31" dur="166" decel="50000">
                                          <p:stCondLst>
                                            <p:cond delay="1834"/>
                                          </p:stCondLst>
                                        </p:cTn>
                                        <p:tgtEl>
                                          <p:spTgt spid="43017">
                                            <p:txEl>
                                              <p:pRg st="0" end="0"/>
                                            </p:txEl>
                                          </p:spTgt>
                                        </p:tgtEl>
                                      </p:cBhvr>
                                      <p:to x="100000" y="100000"/>
                                    </p:animScale>
                                  </p:childTnLst>
                                </p:cTn>
                              </p:par>
                            </p:childTnLst>
                          </p:cTn>
                        </p:par>
                      </p:childTnLst>
                    </p:cTn>
                  </p:par>
                  <p:par>
                    <p:cTn id="32" fill="hold" nodeType="clickPar">
                      <p:stCondLst>
                        <p:cond delay="indefinite"/>
                      </p:stCondLst>
                      <p:childTnLst>
                        <p:par>
                          <p:cTn id="33" fill="hold" nodeType="withGroup">
                            <p:stCondLst>
                              <p:cond delay="0"/>
                            </p:stCondLst>
                            <p:childTnLst>
                              <p:par>
                                <p:cTn id="34" presetID="30" presetClass="entr" presetSubtype="0" fill="hold" nodeType="clickEffect">
                                  <p:stCondLst>
                                    <p:cond delay="0"/>
                                  </p:stCondLst>
                                  <p:childTnLst>
                                    <p:set>
                                      <p:cBhvr>
                                        <p:cTn id="35" dur="1" fill="hold">
                                          <p:stCondLst>
                                            <p:cond delay="0"/>
                                          </p:stCondLst>
                                        </p:cTn>
                                        <p:tgtEl>
                                          <p:spTgt spid="43017">
                                            <p:txEl>
                                              <p:pRg st="1" end="1"/>
                                            </p:txEl>
                                          </p:spTgt>
                                        </p:tgtEl>
                                        <p:attrNameLst>
                                          <p:attrName>style.visibility</p:attrName>
                                        </p:attrNameLst>
                                      </p:cBhvr>
                                      <p:to>
                                        <p:strVal val="visible"/>
                                      </p:to>
                                    </p:set>
                                    <p:animEffect transition="in" filter="fade">
                                      <p:cBhvr>
                                        <p:cTn id="36" dur="1600" decel="100000"/>
                                        <p:tgtEl>
                                          <p:spTgt spid="43017">
                                            <p:txEl>
                                              <p:pRg st="1" end="1"/>
                                            </p:txEl>
                                          </p:spTgt>
                                        </p:tgtEl>
                                      </p:cBhvr>
                                    </p:animEffect>
                                    <p:anim calcmode="lin" valueType="num">
                                      <p:cBhvr>
                                        <p:cTn id="37" dur="1600" decel="100000" fill="hold"/>
                                        <p:tgtEl>
                                          <p:spTgt spid="43017">
                                            <p:txEl>
                                              <p:pRg st="1" end="1"/>
                                            </p:txEl>
                                          </p:spTgt>
                                        </p:tgtEl>
                                        <p:attrNameLst>
                                          <p:attrName>style.rotation</p:attrName>
                                        </p:attrNameLst>
                                      </p:cBhvr>
                                      <p:tavLst>
                                        <p:tav tm="0">
                                          <p:val>
                                            <p:fltVal val="-90"/>
                                          </p:val>
                                        </p:tav>
                                        <p:tav tm="100000">
                                          <p:val>
                                            <p:fltVal val="0"/>
                                          </p:val>
                                        </p:tav>
                                      </p:tavLst>
                                    </p:anim>
                                    <p:anim calcmode="lin" valueType="num">
                                      <p:cBhvr>
                                        <p:cTn id="38" dur="1600" decel="100000" fill="hold"/>
                                        <p:tgtEl>
                                          <p:spTgt spid="43017">
                                            <p:txEl>
                                              <p:pRg st="1" end="1"/>
                                            </p:txEl>
                                          </p:spTgt>
                                        </p:tgtEl>
                                        <p:attrNameLst>
                                          <p:attrName>ppt_x</p:attrName>
                                        </p:attrNameLst>
                                      </p:cBhvr>
                                      <p:tavLst>
                                        <p:tav tm="0">
                                          <p:val>
                                            <p:strVal val="#ppt_x+0.4"/>
                                          </p:val>
                                        </p:tav>
                                        <p:tav tm="100000">
                                          <p:val>
                                            <p:strVal val="#ppt_x-0.05"/>
                                          </p:val>
                                        </p:tav>
                                      </p:tavLst>
                                    </p:anim>
                                    <p:anim calcmode="lin" valueType="num">
                                      <p:cBhvr>
                                        <p:cTn id="39" dur="1600" decel="100000" fill="hold"/>
                                        <p:tgtEl>
                                          <p:spTgt spid="43017">
                                            <p:txEl>
                                              <p:pRg st="1" end="1"/>
                                            </p:txEl>
                                          </p:spTgt>
                                        </p:tgtEl>
                                        <p:attrNameLst>
                                          <p:attrName>ppt_y</p:attrName>
                                        </p:attrNameLst>
                                      </p:cBhvr>
                                      <p:tavLst>
                                        <p:tav tm="0">
                                          <p:val>
                                            <p:strVal val="#ppt_y-0.4"/>
                                          </p:val>
                                        </p:tav>
                                        <p:tav tm="100000">
                                          <p:val>
                                            <p:strVal val="#ppt_y+0.1"/>
                                          </p:val>
                                        </p:tav>
                                      </p:tavLst>
                                    </p:anim>
                                    <p:anim calcmode="lin" valueType="num">
                                      <p:cBhvr>
                                        <p:cTn id="40" dur="400" accel="100000" fill="hold">
                                          <p:stCondLst>
                                            <p:cond delay="1600"/>
                                          </p:stCondLst>
                                        </p:cTn>
                                        <p:tgtEl>
                                          <p:spTgt spid="43017">
                                            <p:txEl>
                                              <p:pRg st="1" end="1"/>
                                            </p:txEl>
                                          </p:spTgt>
                                        </p:tgtEl>
                                        <p:attrNameLst>
                                          <p:attrName>ppt_x</p:attrName>
                                        </p:attrNameLst>
                                      </p:cBhvr>
                                      <p:tavLst>
                                        <p:tav tm="0">
                                          <p:val>
                                            <p:strVal val="#ppt_x-0.05"/>
                                          </p:val>
                                        </p:tav>
                                        <p:tav tm="100000">
                                          <p:val>
                                            <p:strVal val="#ppt_x"/>
                                          </p:val>
                                        </p:tav>
                                      </p:tavLst>
                                    </p:anim>
                                    <p:anim calcmode="lin" valueType="num">
                                      <p:cBhvr>
                                        <p:cTn id="41" dur="400" accel="100000" fill="hold">
                                          <p:stCondLst>
                                            <p:cond delay="1600"/>
                                          </p:stCondLst>
                                        </p:cTn>
                                        <p:tgtEl>
                                          <p:spTgt spid="43017">
                                            <p:txEl>
                                              <p:pRg st="1" end="1"/>
                                            </p:txEl>
                                          </p:spTgt>
                                        </p:tgtEl>
                                        <p:attrNameLst>
                                          <p:attrName>ppt_y</p:attrName>
                                        </p:attrNameLst>
                                      </p:cBhvr>
                                      <p:tavLst>
                                        <p:tav tm="0">
                                          <p:val>
                                            <p:strVal val="#ppt_y+0.1"/>
                                          </p:val>
                                        </p:tav>
                                        <p:tav tm="100000">
                                          <p:val>
                                            <p:strVal val="#ppt_y"/>
                                          </p:val>
                                        </p:tav>
                                      </p:tavLst>
                                    </p:anim>
                                  </p:childTnLst>
                                </p:cTn>
                              </p:par>
                              <p:par>
                                <p:cTn id="42" presetID="30" presetClass="entr" presetSubtype="0" fill="hold" nodeType="withEffect">
                                  <p:stCondLst>
                                    <p:cond delay="0"/>
                                  </p:stCondLst>
                                  <p:childTnLst>
                                    <p:set>
                                      <p:cBhvr>
                                        <p:cTn id="43" dur="1" fill="hold">
                                          <p:stCondLst>
                                            <p:cond delay="0"/>
                                          </p:stCondLst>
                                        </p:cTn>
                                        <p:tgtEl>
                                          <p:spTgt spid="43017">
                                            <p:txEl>
                                              <p:pRg st="2" end="2"/>
                                            </p:txEl>
                                          </p:spTgt>
                                        </p:tgtEl>
                                        <p:attrNameLst>
                                          <p:attrName>style.visibility</p:attrName>
                                        </p:attrNameLst>
                                      </p:cBhvr>
                                      <p:to>
                                        <p:strVal val="visible"/>
                                      </p:to>
                                    </p:set>
                                    <p:animEffect transition="in" filter="fade">
                                      <p:cBhvr>
                                        <p:cTn id="44" dur="1600" decel="100000"/>
                                        <p:tgtEl>
                                          <p:spTgt spid="43017">
                                            <p:txEl>
                                              <p:pRg st="2" end="2"/>
                                            </p:txEl>
                                          </p:spTgt>
                                        </p:tgtEl>
                                      </p:cBhvr>
                                    </p:animEffect>
                                    <p:anim calcmode="lin" valueType="num">
                                      <p:cBhvr>
                                        <p:cTn id="45" dur="1600" decel="100000" fill="hold"/>
                                        <p:tgtEl>
                                          <p:spTgt spid="43017">
                                            <p:txEl>
                                              <p:pRg st="2" end="2"/>
                                            </p:txEl>
                                          </p:spTgt>
                                        </p:tgtEl>
                                        <p:attrNameLst>
                                          <p:attrName>style.rotation</p:attrName>
                                        </p:attrNameLst>
                                      </p:cBhvr>
                                      <p:tavLst>
                                        <p:tav tm="0">
                                          <p:val>
                                            <p:fltVal val="-90"/>
                                          </p:val>
                                        </p:tav>
                                        <p:tav tm="100000">
                                          <p:val>
                                            <p:fltVal val="0"/>
                                          </p:val>
                                        </p:tav>
                                      </p:tavLst>
                                    </p:anim>
                                    <p:anim calcmode="lin" valueType="num">
                                      <p:cBhvr>
                                        <p:cTn id="46" dur="1600" decel="100000" fill="hold"/>
                                        <p:tgtEl>
                                          <p:spTgt spid="43017">
                                            <p:txEl>
                                              <p:pRg st="2" end="2"/>
                                            </p:txEl>
                                          </p:spTgt>
                                        </p:tgtEl>
                                        <p:attrNameLst>
                                          <p:attrName>ppt_x</p:attrName>
                                        </p:attrNameLst>
                                      </p:cBhvr>
                                      <p:tavLst>
                                        <p:tav tm="0">
                                          <p:val>
                                            <p:strVal val="#ppt_x+0.4"/>
                                          </p:val>
                                        </p:tav>
                                        <p:tav tm="100000">
                                          <p:val>
                                            <p:strVal val="#ppt_x-0.05"/>
                                          </p:val>
                                        </p:tav>
                                      </p:tavLst>
                                    </p:anim>
                                    <p:anim calcmode="lin" valueType="num">
                                      <p:cBhvr>
                                        <p:cTn id="47" dur="1600" decel="100000" fill="hold"/>
                                        <p:tgtEl>
                                          <p:spTgt spid="43017">
                                            <p:txEl>
                                              <p:pRg st="2" end="2"/>
                                            </p:txEl>
                                          </p:spTgt>
                                        </p:tgtEl>
                                        <p:attrNameLst>
                                          <p:attrName>ppt_y</p:attrName>
                                        </p:attrNameLst>
                                      </p:cBhvr>
                                      <p:tavLst>
                                        <p:tav tm="0">
                                          <p:val>
                                            <p:strVal val="#ppt_y-0.4"/>
                                          </p:val>
                                        </p:tav>
                                        <p:tav tm="100000">
                                          <p:val>
                                            <p:strVal val="#ppt_y+0.1"/>
                                          </p:val>
                                        </p:tav>
                                      </p:tavLst>
                                    </p:anim>
                                    <p:anim calcmode="lin" valueType="num">
                                      <p:cBhvr>
                                        <p:cTn id="48" dur="400" accel="100000" fill="hold">
                                          <p:stCondLst>
                                            <p:cond delay="1600"/>
                                          </p:stCondLst>
                                        </p:cTn>
                                        <p:tgtEl>
                                          <p:spTgt spid="43017">
                                            <p:txEl>
                                              <p:pRg st="2" end="2"/>
                                            </p:txEl>
                                          </p:spTgt>
                                        </p:tgtEl>
                                        <p:attrNameLst>
                                          <p:attrName>ppt_x</p:attrName>
                                        </p:attrNameLst>
                                      </p:cBhvr>
                                      <p:tavLst>
                                        <p:tav tm="0">
                                          <p:val>
                                            <p:strVal val="#ppt_x-0.05"/>
                                          </p:val>
                                        </p:tav>
                                        <p:tav tm="100000">
                                          <p:val>
                                            <p:strVal val="#ppt_x"/>
                                          </p:val>
                                        </p:tav>
                                      </p:tavLst>
                                    </p:anim>
                                    <p:anim calcmode="lin" valueType="num">
                                      <p:cBhvr>
                                        <p:cTn id="49" dur="400" accel="100000" fill="hold">
                                          <p:stCondLst>
                                            <p:cond delay="1600"/>
                                          </p:stCondLst>
                                        </p:cTn>
                                        <p:tgtEl>
                                          <p:spTgt spid="43017">
                                            <p:txEl>
                                              <p:pRg st="2" end="2"/>
                                            </p:txEl>
                                          </p:spTgt>
                                        </p:tgtEl>
                                        <p:attrNameLst>
                                          <p:attrName>ppt_y</p:attrName>
                                        </p:attrNameLst>
                                      </p:cBhvr>
                                      <p:tavLst>
                                        <p:tav tm="0">
                                          <p:val>
                                            <p:strVal val="#ppt_y+0.1"/>
                                          </p:val>
                                        </p:tav>
                                        <p:tav tm="100000">
                                          <p:val>
                                            <p:strVal val="#ppt_y"/>
                                          </p:val>
                                        </p:tav>
                                      </p:tavLst>
                                    </p:anim>
                                  </p:childTnLst>
                                </p:cTn>
                              </p:par>
                              <p:par>
                                <p:cTn id="50" presetID="30" presetClass="entr" presetSubtype="0" fill="hold" nodeType="withEffect">
                                  <p:stCondLst>
                                    <p:cond delay="0"/>
                                  </p:stCondLst>
                                  <p:childTnLst>
                                    <p:set>
                                      <p:cBhvr>
                                        <p:cTn id="51" dur="1" fill="hold">
                                          <p:stCondLst>
                                            <p:cond delay="0"/>
                                          </p:stCondLst>
                                        </p:cTn>
                                        <p:tgtEl>
                                          <p:spTgt spid="43017">
                                            <p:txEl>
                                              <p:pRg st="3" end="3"/>
                                            </p:txEl>
                                          </p:spTgt>
                                        </p:tgtEl>
                                        <p:attrNameLst>
                                          <p:attrName>style.visibility</p:attrName>
                                        </p:attrNameLst>
                                      </p:cBhvr>
                                      <p:to>
                                        <p:strVal val="visible"/>
                                      </p:to>
                                    </p:set>
                                    <p:animEffect transition="in" filter="fade">
                                      <p:cBhvr>
                                        <p:cTn id="52" dur="1600" decel="100000"/>
                                        <p:tgtEl>
                                          <p:spTgt spid="43017">
                                            <p:txEl>
                                              <p:pRg st="3" end="3"/>
                                            </p:txEl>
                                          </p:spTgt>
                                        </p:tgtEl>
                                      </p:cBhvr>
                                    </p:animEffect>
                                    <p:anim calcmode="lin" valueType="num">
                                      <p:cBhvr>
                                        <p:cTn id="53" dur="1600" decel="100000" fill="hold"/>
                                        <p:tgtEl>
                                          <p:spTgt spid="43017">
                                            <p:txEl>
                                              <p:pRg st="3" end="3"/>
                                            </p:txEl>
                                          </p:spTgt>
                                        </p:tgtEl>
                                        <p:attrNameLst>
                                          <p:attrName>style.rotation</p:attrName>
                                        </p:attrNameLst>
                                      </p:cBhvr>
                                      <p:tavLst>
                                        <p:tav tm="0">
                                          <p:val>
                                            <p:fltVal val="-90"/>
                                          </p:val>
                                        </p:tav>
                                        <p:tav tm="100000">
                                          <p:val>
                                            <p:fltVal val="0"/>
                                          </p:val>
                                        </p:tav>
                                      </p:tavLst>
                                    </p:anim>
                                    <p:anim calcmode="lin" valueType="num">
                                      <p:cBhvr>
                                        <p:cTn id="54" dur="1600" decel="100000" fill="hold"/>
                                        <p:tgtEl>
                                          <p:spTgt spid="43017">
                                            <p:txEl>
                                              <p:pRg st="3" end="3"/>
                                            </p:txEl>
                                          </p:spTgt>
                                        </p:tgtEl>
                                        <p:attrNameLst>
                                          <p:attrName>ppt_x</p:attrName>
                                        </p:attrNameLst>
                                      </p:cBhvr>
                                      <p:tavLst>
                                        <p:tav tm="0">
                                          <p:val>
                                            <p:strVal val="#ppt_x+0.4"/>
                                          </p:val>
                                        </p:tav>
                                        <p:tav tm="100000">
                                          <p:val>
                                            <p:strVal val="#ppt_x-0.05"/>
                                          </p:val>
                                        </p:tav>
                                      </p:tavLst>
                                    </p:anim>
                                    <p:anim calcmode="lin" valueType="num">
                                      <p:cBhvr>
                                        <p:cTn id="55" dur="1600" decel="100000" fill="hold"/>
                                        <p:tgtEl>
                                          <p:spTgt spid="43017">
                                            <p:txEl>
                                              <p:pRg st="3" end="3"/>
                                            </p:txEl>
                                          </p:spTgt>
                                        </p:tgtEl>
                                        <p:attrNameLst>
                                          <p:attrName>ppt_y</p:attrName>
                                        </p:attrNameLst>
                                      </p:cBhvr>
                                      <p:tavLst>
                                        <p:tav tm="0">
                                          <p:val>
                                            <p:strVal val="#ppt_y-0.4"/>
                                          </p:val>
                                        </p:tav>
                                        <p:tav tm="100000">
                                          <p:val>
                                            <p:strVal val="#ppt_y+0.1"/>
                                          </p:val>
                                        </p:tav>
                                      </p:tavLst>
                                    </p:anim>
                                    <p:anim calcmode="lin" valueType="num">
                                      <p:cBhvr>
                                        <p:cTn id="56" dur="400" accel="100000" fill="hold">
                                          <p:stCondLst>
                                            <p:cond delay="1600"/>
                                          </p:stCondLst>
                                        </p:cTn>
                                        <p:tgtEl>
                                          <p:spTgt spid="43017">
                                            <p:txEl>
                                              <p:pRg st="3" end="3"/>
                                            </p:txEl>
                                          </p:spTgt>
                                        </p:tgtEl>
                                        <p:attrNameLst>
                                          <p:attrName>ppt_x</p:attrName>
                                        </p:attrNameLst>
                                      </p:cBhvr>
                                      <p:tavLst>
                                        <p:tav tm="0">
                                          <p:val>
                                            <p:strVal val="#ppt_x-0.05"/>
                                          </p:val>
                                        </p:tav>
                                        <p:tav tm="100000">
                                          <p:val>
                                            <p:strVal val="#ppt_x"/>
                                          </p:val>
                                        </p:tav>
                                      </p:tavLst>
                                    </p:anim>
                                    <p:anim calcmode="lin" valueType="num">
                                      <p:cBhvr>
                                        <p:cTn id="57" dur="400" accel="100000" fill="hold">
                                          <p:stCondLst>
                                            <p:cond delay="1600"/>
                                          </p:stCondLst>
                                        </p:cTn>
                                        <p:tgtEl>
                                          <p:spTgt spid="43017">
                                            <p:txEl>
                                              <p:pRg st="3" end="3"/>
                                            </p:txEl>
                                          </p:spTgt>
                                        </p:tgtEl>
                                        <p:attrNameLst>
                                          <p:attrName>ppt_y</p:attrName>
                                        </p:attrNameLst>
                                      </p:cBhvr>
                                      <p:tavLst>
                                        <p:tav tm="0">
                                          <p:val>
                                            <p:strVal val="#ppt_y+0.1"/>
                                          </p:val>
                                        </p:tav>
                                        <p:tav tm="100000">
                                          <p:val>
                                            <p:strVal val="#ppt_y"/>
                                          </p:val>
                                        </p:tav>
                                      </p:tavLst>
                                    </p:anim>
                                  </p:childTnLst>
                                </p:cTn>
                              </p:par>
                              <p:par>
                                <p:cTn id="58" presetID="30" presetClass="entr" presetSubtype="0" fill="hold" nodeType="withEffect">
                                  <p:stCondLst>
                                    <p:cond delay="0"/>
                                  </p:stCondLst>
                                  <p:childTnLst>
                                    <p:set>
                                      <p:cBhvr>
                                        <p:cTn id="59" dur="1" fill="hold">
                                          <p:stCondLst>
                                            <p:cond delay="0"/>
                                          </p:stCondLst>
                                        </p:cTn>
                                        <p:tgtEl>
                                          <p:spTgt spid="43017">
                                            <p:txEl>
                                              <p:charRg st="249" end="258"/>
                                            </p:txEl>
                                          </p:spTgt>
                                        </p:tgtEl>
                                        <p:attrNameLst>
                                          <p:attrName>style.visibility</p:attrName>
                                        </p:attrNameLst>
                                      </p:cBhvr>
                                      <p:to>
                                        <p:strVal val="visible"/>
                                      </p:to>
                                    </p:set>
                                    <p:animEffect transition="in" filter="fade">
                                      <p:cBhvr>
                                        <p:cTn id="60" dur="1600" decel="100000"/>
                                        <p:tgtEl>
                                          <p:spTgt spid="43017">
                                            <p:txEl>
                                              <p:charRg st="249" end="258"/>
                                            </p:txEl>
                                          </p:spTgt>
                                        </p:tgtEl>
                                      </p:cBhvr>
                                    </p:animEffect>
                                    <p:anim calcmode="lin" valueType="num">
                                      <p:cBhvr>
                                        <p:cTn id="61" dur="1600" decel="100000" fill="hold"/>
                                        <p:tgtEl>
                                          <p:spTgt spid="43017">
                                            <p:txEl>
                                              <p:charRg st="249" end="258"/>
                                            </p:txEl>
                                          </p:spTgt>
                                        </p:tgtEl>
                                        <p:attrNameLst>
                                          <p:attrName>style.rotation</p:attrName>
                                        </p:attrNameLst>
                                      </p:cBhvr>
                                      <p:tavLst>
                                        <p:tav tm="0">
                                          <p:val>
                                            <p:fltVal val="-90"/>
                                          </p:val>
                                        </p:tav>
                                        <p:tav tm="100000">
                                          <p:val>
                                            <p:fltVal val="0"/>
                                          </p:val>
                                        </p:tav>
                                      </p:tavLst>
                                    </p:anim>
                                    <p:anim calcmode="lin" valueType="num">
                                      <p:cBhvr>
                                        <p:cTn id="62" dur="1600" decel="100000" fill="hold"/>
                                        <p:tgtEl>
                                          <p:spTgt spid="43017">
                                            <p:txEl>
                                              <p:charRg st="249" end="258"/>
                                            </p:txEl>
                                          </p:spTgt>
                                        </p:tgtEl>
                                        <p:attrNameLst>
                                          <p:attrName>ppt_x</p:attrName>
                                        </p:attrNameLst>
                                      </p:cBhvr>
                                      <p:tavLst>
                                        <p:tav tm="0">
                                          <p:val>
                                            <p:strVal val="#ppt_x+0.4"/>
                                          </p:val>
                                        </p:tav>
                                        <p:tav tm="100000">
                                          <p:val>
                                            <p:strVal val="#ppt_x-0.05"/>
                                          </p:val>
                                        </p:tav>
                                      </p:tavLst>
                                    </p:anim>
                                    <p:anim calcmode="lin" valueType="num">
                                      <p:cBhvr>
                                        <p:cTn id="63" dur="1600" decel="100000" fill="hold"/>
                                        <p:tgtEl>
                                          <p:spTgt spid="43017">
                                            <p:txEl>
                                              <p:charRg st="249" end="258"/>
                                            </p:txEl>
                                          </p:spTgt>
                                        </p:tgtEl>
                                        <p:attrNameLst>
                                          <p:attrName>ppt_y</p:attrName>
                                        </p:attrNameLst>
                                      </p:cBhvr>
                                      <p:tavLst>
                                        <p:tav tm="0">
                                          <p:val>
                                            <p:strVal val="#ppt_y-0.4"/>
                                          </p:val>
                                        </p:tav>
                                        <p:tav tm="100000">
                                          <p:val>
                                            <p:strVal val="#ppt_y+0.1"/>
                                          </p:val>
                                        </p:tav>
                                      </p:tavLst>
                                    </p:anim>
                                    <p:anim calcmode="lin" valueType="num">
                                      <p:cBhvr>
                                        <p:cTn id="64" dur="400" accel="100000" fill="hold">
                                          <p:stCondLst>
                                            <p:cond delay="1600"/>
                                          </p:stCondLst>
                                        </p:cTn>
                                        <p:tgtEl>
                                          <p:spTgt spid="43017">
                                            <p:txEl>
                                              <p:charRg st="249" end="258"/>
                                            </p:txEl>
                                          </p:spTgt>
                                        </p:tgtEl>
                                        <p:attrNameLst>
                                          <p:attrName>ppt_x</p:attrName>
                                        </p:attrNameLst>
                                      </p:cBhvr>
                                      <p:tavLst>
                                        <p:tav tm="0">
                                          <p:val>
                                            <p:strVal val="#ppt_x-0.05"/>
                                          </p:val>
                                        </p:tav>
                                        <p:tav tm="100000">
                                          <p:val>
                                            <p:strVal val="#ppt_x"/>
                                          </p:val>
                                        </p:tav>
                                      </p:tavLst>
                                    </p:anim>
                                    <p:anim calcmode="lin" valueType="num">
                                      <p:cBhvr>
                                        <p:cTn id="65" dur="400" accel="100000" fill="hold">
                                          <p:stCondLst>
                                            <p:cond delay="1600"/>
                                          </p:stCondLst>
                                        </p:cTn>
                                        <p:tgtEl>
                                          <p:spTgt spid="43017">
                                            <p:txEl>
                                              <p:charRg st="249" end="258"/>
                                            </p:txEl>
                                          </p:spTgt>
                                        </p:tgtEl>
                                        <p:attrNameLst>
                                          <p:attrName>ppt_y</p:attrName>
                                        </p:attrNameLst>
                                      </p:cBhvr>
                                      <p:tavLst>
                                        <p:tav tm="0">
                                          <p:val>
                                            <p:strVal val="#ppt_y+0.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54" presetClass="entr" presetSubtype="0" accel="100000" fill="hold" nodeType="clickEffect">
                                  <p:stCondLst>
                                    <p:cond delay="0"/>
                                  </p:stCondLst>
                                  <p:childTnLst>
                                    <p:set>
                                      <p:cBhvr>
                                        <p:cTn id="69" dur="1" fill="hold">
                                          <p:stCondLst>
                                            <p:cond delay="0"/>
                                          </p:stCondLst>
                                        </p:cTn>
                                        <p:tgtEl>
                                          <p:spTgt spid="43017">
                                            <p:txEl>
                                              <p:charRg st="258" end="280"/>
                                            </p:txEl>
                                          </p:spTgt>
                                        </p:tgtEl>
                                        <p:attrNameLst>
                                          <p:attrName>style.visibility</p:attrName>
                                        </p:attrNameLst>
                                      </p:cBhvr>
                                      <p:to>
                                        <p:strVal val="visible"/>
                                      </p:to>
                                    </p:set>
                                    <p:anim calcmode="lin" valueType="num">
                                      <p:cBhvr>
                                        <p:cTn id="70" dur="2000" fill="hold"/>
                                        <p:tgtEl>
                                          <p:spTgt spid="43017">
                                            <p:txEl>
                                              <p:charRg st="258" end="280"/>
                                            </p:txEl>
                                          </p:spTgt>
                                        </p:tgtEl>
                                        <p:attrNameLst>
                                          <p:attrName>ppt_w</p:attrName>
                                        </p:attrNameLst>
                                      </p:cBhvr>
                                      <p:tavLst>
                                        <p:tav tm="0">
                                          <p:val>
                                            <p:strVal val="#ppt_w*0.05"/>
                                          </p:val>
                                        </p:tav>
                                        <p:tav tm="100000">
                                          <p:val>
                                            <p:strVal val="#ppt_w"/>
                                          </p:val>
                                        </p:tav>
                                      </p:tavLst>
                                    </p:anim>
                                    <p:anim calcmode="lin" valueType="num">
                                      <p:cBhvr>
                                        <p:cTn id="71" dur="2000" fill="hold"/>
                                        <p:tgtEl>
                                          <p:spTgt spid="43017">
                                            <p:txEl>
                                              <p:charRg st="258" end="280"/>
                                            </p:txEl>
                                          </p:spTgt>
                                        </p:tgtEl>
                                        <p:attrNameLst>
                                          <p:attrName>ppt_h</p:attrName>
                                        </p:attrNameLst>
                                      </p:cBhvr>
                                      <p:tavLst>
                                        <p:tav tm="0">
                                          <p:val>
                                            <p:strVal val="#ppt_h"/>
                                          </p:val>
                                        </p:tav>
                                        <p:tav tm="100000">
                                          <p:val>
                                            <p:strVal val="#ppt_h"/>
                                          </p:val>
                                        </p:tav>
                                      </p:tavLst>
                                    </p:anim>
                                    <p:anim calcmode="lin" valueType="num">
                                      <p:cBhvr>
                                        <p:cTn id="72" dur="2000" fill="hold"/>
                                        <p:tgtEl>
                                          <p:spTgt spid="43017">
                                            <p:txEl>
                                              <p:charRg st="258" end="280"/>
                                            </p:txEl>
                                          </p:spTgt>
                                        </p:tgtEl>
                                        <p:attrNameLst>
                                          <p:attrName>ppt_x</p:attrName>
                                        </p:attrNameLst>
                                      </p:cBhvr>
                                      <p:tavLst>
                                        <p:tav tm="0">
                                          <p:val>
                                            <p:strVal val="#ppt_x-.2"/>
                                          </p:val>
                                        </p:tav>
                                        <p:tav tm="100000">
                                          <p:val>
                                            <p:strVal val="#ppt_x"/>
                                          </p:val>
                                        </p:tav>
                                      </p:tavLst>
                                    </p:anim>
                                    <p:anim calcmode="lin" valueType="num">
                                      <p:cBhvr>
                                        <p:cTn id="73" dur="2000" fill="hold"/>
                                        <p:tgtEl>
                                          <p:spTgt spid="43017">
                                            <p:txEl>
                                              <p:charRg st="258" end="280"/>
                                            </p:txEl>
                                          </p:spTgt>
                                        </p:tgtEl>
                                        <p:attrNameLst>
                                          <p:attrName>ppt_y</p:attrName>
                                        </p:attrNameLst>
                                      </p:cBhvr>
                                      <p:tavLst>
                                        <p:tav tm="0">
                                          <p:val>
                                            <p:strVal val="#ppt_y"/>
                                          </p:val>
                                        </p:tav>
                                        <p:tav tm="100000">
                                          <p:val>
                                            <p:strVal val="#ppt_y"/>
                                          </p:val>
                                        </p:tav>
                                      </p:tavLst>
                                    </p:anim>
                                    <p:animEffect transition="in" filter="fade">
                                      <p:cBhvr>
                                        <p:cTn id="74" dur="2000"/>
                                        <p:tgtEl>
                                          <p:spTgt spid="43017">
                                            <p:txEl>
                                              <p:charRg st="258" end="280"/>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5" presetClass="entr" presetSubtype="0" fill="hold" nodeType="clickEffect">
                                  <p:stCondLst>
                                    <p:cond delay="0"/>
                                  </p:stCondLst>
                                  <p:childTnLst>
                                    <p:set>
                                      <p:cBhvr>
                                        <p:cTn id="78" dur="1" fill="hold">
                                          <p:stCondLst>
                                            <p:cond delay="0"/>
                                          </p:stCondLst>
                                        </p:cTn>
                                        <p:tgtEl>
                                          <p:spTgt spid="43017">
                                            <p:txEl>
                                              <p:charRg st="280" end="317"/>
                                            </p:txEl>
                                          </p:spTgt>
                                        </p:tgtEl>
                                        <p:attrNameLst>
                                          <p:attrName>style.visibility</p:attrName>
                                        </p:attrNameLst>
                                      </p:cBhvr>
                                      <p:to>
                                        <p:strVal val="visible"/>
                                      </p:to>
                                    </p:set>
                                    <p:anim calcmode="lin" valueType="num">
                                      <p:cBhvr>
                                        <p:cTn id="79" dur="2000" fill="hold"/>
                                        <p:tgtEl>
                                          <p:spTgt spid="43017">
                                            <p:txEl>
                                              <p:charRg st="280" end="317"/>
                                            </p:txEl>
                                          </p:spTgt>
                                        </p:tgtEl>
                                        <p:attrNameLst>
                                          <p:attrName>ppt_w</p:attrName>
                                        </p:attrNameLst>
                                      </p:cBhvr>
                                      <p:tavLst>
                                        <p:tav tm="0">
                                          <p:val>
                                            <p:fltVal val="0"/>
                                          </p:val>
                                        </p:tav>
                                        <p:tav tm="100000">
                                          <p:val>
                                            <p:strVal val="#ppt_w"/>
                                          </p:val>
                                        </p:tav>
                                      </p:tavLst>
                                    </p:anim>
                                    <p:anim calcmode="lin" valueType="num">
                                      <p:cBhvr>
                                        <p:cTn id="80" dur="2000" fill="hold"/>
                                        <p:tgtEl>
                                          <p:spTgt spid="43017">
                                            <p:txEl>
                                              <p:charRg st="280" end="317"/>
                                            </p:txEl>
                                          </p:spTgt>
                                        </p:tgtEl>
                                        <p:attrNameLst>
                                          <p:attrName>ppt_h</p:attrName>
                                        </p:attrNameLst>
                                      </p:cBhvr>
                                      <p:tavLst>
                                        <p:tav tm="0">
                                          <p:val>
                                            <p:fltVal val="0"/>
                                          </p:val>
                                        </p:tav>
                                        <p:tav tm="100000">
                                          <p:val>
                                            <p:strVal val="#ppt_h"/>
                                          </p:val>
                                        </p:tav>
                                      </p:tavLst>
                                    </p:anim>
                                    <p:anim calcmode="lin" valueType="num">
                                      <p:cBhvr>
                                        <p:cTn id="81" dur="2000" fill="hold"/>
                                        <p:tgtEl>
                                          <p:spTgt spid="43017">
                                            <p:txEl>
                                              <p:charRg st="280" end="317"/>
                                            </p:txEl>
                                          </p:spTgt>
                                        </p:tgtEl>
                                        <p:attrNameLst>
                                          <p:attrName>ppt_x</p:attrName>
                                        </p:attrNameLst>
                                      </p:cBhvr>
                                      <p:tavLst>
                                        <p:tav tm="0" fmla="#ppt_x+(cos(-2*pi*(1-$))*-#ppt_x-sin(-2*pi*(1-$))*(1-#ppt_y))*(1-$)">
                                          <p:val>
                                            <p:fltVal val="0"/>
                                          </p:val>
                                        </p:tav>
                                        <p:tav tm="100000">
                                          <p:val>
                                            <p:fltVal val="1"/>
                                          </p:val>
                                        </p:tav>
                                      </p:tavLst>
                                    </p:anim>
                                    <p:anim calcmode="lin" valueType="num">
                                      <p:cBhvr>
                                        <p:cTn id="82" dur="2000" fill="hold"/>
                                        <p:tgtEl>
                                          <p:spTgt spid="43017">
                                            <p:txEl>
                                              <p:charRg st="280" end="317"/>
                                            </p:txEl>
                                          </p:spTgt>
                                        </p:tgtEl>
                                        <p:attrNameLst>
                                          <p:attrName>ppt_y</p:attrName>
                                        </p:attrNameLst>
                                      </p:cBhvr>
                                      <p:tavLst>
                                        <p:tav tm="0" fmla="#ppt_y+(sin(-2*pi*(1-$))*-#ppt_x+cos(-2*pi*(1-$))*(1-#ppt_y))*(1-$)">
                                          <p:val>
                                            <p:fltVal val="0"/>
                                          </p:val>
                                        </p:tav>
                                        <p:tav tm="100000">
                                          <p:val>
                                            <p:fltVal val="1"/>
                                          </p:val>
                                        </p:tav>
                                      </p:tavLst>
                                    </p:anim>
                                  </p:childTnLst>
                                </p:cTn>
                              </p:par>
                              <p:par>
                                <p:cTn id="83" presetID="15" presetClass="entr" presetSubtype="0" fill="hold" nodeType="withEffect">
                                  <p:stCondLst>
                                    <p:cond delay="0"/>
                                  </p:stCondLst>
                                  <p:childTnLst>
                                    <p:set>
                                      <p:cBhvr>
                                        <p:cTn id="84" dur="1" fill="hold">
                                          <p:stCondLst>
                                            <p:cond delay="0"/>
                                          </p:stCondLst>
                                        </p:cTn>
                                        <p:tgtEl>
                                          <p:spTgt spid="43017">
                                            <p:txEl>
                                              <p:charRg st="317" end="364"/>
                                            </p:txEl>
                                          </p:spTgt>
                                        </p:tgtEl>
                                        <p:attrNameLst>
                                          <p:attrName>style.visibility</p:attrName>
                                        </p:attrNameLst>
                                      </p:cBhvr>
                                      <p:to>
                                        <p:strVal val="visible"/>
                                      </p:to>
                                    </p:set>
                                    <p:anim calcmode="lin" valueType="num">
                                      <p:cBhvr>
                                        <p:cTn id="85" dur="2000" fill="hold"/>
                                        <p:tgtEl>
                                          <p:spTgt spid="43017">
                                            <p:txEl>
                                              <p:charRg st="317" end="364"/>
                                            </p:txEl>
                                          </p:spTgt>
                                        </p:tgtEl>
                                        <p:attrNameLst>
                                          <p:attrName>ppt_w</p:attrName>
                                        </p:attrNameLst>
                                      </p:cBhvr>
                                      <p:tavLst>
                                        <p:tav tm="0">
                                          <p:val>
                                            <p:fltVal val="0"/>
                                          </p:val>
                                        </p:tav>
                                        <p:tav tm="100000">
                                          <p:val>
                                            <p:strVal val="#ppt_w"/>
                                          </p:val>
                                        </p:tav>
                                      </p:tavLst>
                                    </p:anim>
                                    <p:anim calcmode="lin" valueType="num">
                                      <p:cBhvr>
                                        <p:cTn id="86" dur="2000" fill="hold"/>
                                        <p:tgtEl>
                                          <p:spTgt spid="43017">
                                            <p:txEl>
                                              <p:charRg st="317" end="364"/>
                                            </p:txEl>
                                          </p:spTgt>
                                        </p:tgtEl>
                                        <p:attrNameLst>
                                          <p:attrName>ppt_h</p:attrName>
                                        </p:attrNameLst>
                                      </p:cBhvr>
                                      <p:tavLst>
                                        <p:tav tm="0">
                                          <p:val>
                                            <p:fltVal val="0"/>
                                          </p:val>
                                        </p:tav>
                                        <p:tav tm="100000">
                                          <p:val>
                                            <p:strVal val="#ppt_h"/>
                                          </p:val>
                                        </p:tav>
                                      </p:tavLst>
                                    </p:anim>
                                    <p:anim calcmode="lin" valueType="num">
                                      <p:cBhvr>
                                        <p:cTn id="87" dur="2000" fill="hold"/>
                                        <p:tgtEl>
                                          <p:spTgt spid="43017">
                                            <p:txEl>
                                              <p:charRg st="317" end="364"/>
                                            </p:txEl>
                                          </p:spTgt>
                                        </p:tgtEl>
                                        <p:attrNameLst>
                                          <p:attrName>ppt_x</p:attrName>
                                        </p:attrNameLst>
                                      </p:cBhvr>
                                      <p:tavLst>
                                        <p:tav tm="0" fmla="#ppt_x+(cos(-2*pi*(1-$))*-#ppt_x-sin(-2*pi*(1-$))*(1-#ppt_y))*(1-$)">
                                          <p:val>
                                            <p:fltVal val="0"/>
                                          </p:val>
                                        </p:tav>
                                        <p:tav tm="100000">
                                          <p:val>
                                            <p:fltVal val="1"/>
                                          </p:val>
                                        </p:tav>
                                      </p:tavLst>
                                    </p:anim>
                                    <p:anim calcmode="lin" valueType="num">
                                      <p:cBhvr>
                                        <p:cTn id="88" dur="2000" fill="hold"/>
                                        <p:tgtEl>
                                          <p:spTgt spid="43017">
                                            <p:txEl>
                                              <p:charRg st="317" end="364"/>
                                            </p:txEl>
                                          </p:spTgt>
                                        </p:tgtEl>
                                        <p:attrNameLst>
                                          <p:attrName>ppt_y</p:attrName>
                                        </p:attrNameLst>
                                      </p:cBhvr>
                                      <p:tavLst>
                                        <p:tav tm="0" fmla="#ppt_y+(sin(-2*pi*(1-$))*-#ppt_x+cos(-2*pi*(1-$))*(1-#ppt_y))*(1-$)">
                                          <p:val>
                                            <p:fltVal val="0"/>
                                          </p:val>
                                        </p:tav>
                                        <p:tav tm="100000">
                                          <p:val>
                                            <p:fltVal val="1"/>
                                          </p:val>
                                        </p:tav>
                                      </p:tavLst>
                                    </p:anim>
                                  </p:childTnLst>
                                </p:cTn>
                              </p:par>
                              <p:par>
                                <p:cTn id="89" presetID="15" presetClass="entr" presetSubtype="0" fill="hold" nodeType="withEffect">
                                  <p:stCondLst>
                                    <p:cond delay="0"/>
                                  </p:stCondLst>
                                  <p:childTnLst>
                                    <p:set>
                                      <p:cBhvr>
                                        <p:cTn id="90" dur="1" fill="hold">
                                          <p:stCondLst>
                                            <p:cond delay="0"/>
                                          </p:stCondLst>
                                        </p:cTn>
                                        <p:tgtEl>
                                          <p:spTgt spid="43017">
                                            <p:txEl>
                                              <p:charRg st="364" end="427"/>
                                            </p:txEl>
                                          </p:spTgt>
                                        </p:tgtEl>
                                        <p:attrNameLst>
                                          <p:attrName>style.visibility</p:attrName>
                                        </p:attrNameLst>
                                      </p:cBhvr>
                                      <p:to>
                                        <p:strVal val="visible"/>
                                      </p:to>
                                    </p:set>
                                    <p:anim calcmode="lin" valueType="num">
                                      <p:cBhvr>
                                        <p:cTn id="91" dur="2000" fill="hold"/>
                                        <p:tgtEl>
                                          <p:spTgt spid="43017">
                                            <p:txEl>
                                              <p:charRg st="364" end="427"/>
                                            </p:txEl>
                                          </p:spTgt>
                                        </p:tgtEl>
                                        <p:attrNameLst>
                                          <p:attrName>ppt_w</p:attrName>
                                        </p:attrNameLst>
                                      </p:cBhvr>
                                      <p:tavLst>
                                        <p:tav tm="0">
                                          <p:val>
                                            <p:fltVal val="0"/>
                                          </p:val>
                                        </p:tav>
                                        <p:tav tm="100000">
                                          <p:val>
                                            <p:strVal val="#ppt_w"/>
                                          </p:val>
                                        </p:tav>
                                      </p:tavLst>
                                    </p:anim>
                                    <p:anim calcmode="lin" valueType="num">
                                      <p:cBhvr>
                                        <p:cTn id="92" dur="2000" fill="hold"/>
                                        <p:tgtEl>
                                          <p:spTgt spid="43017">
                                            <p:txEl>
                                              <p:charRg st="364" end="427"/>
                                            </p:txEl>
                                          </p:spTgt>
                                        </p:tgtEl>
                                        <p:attrNameLst>
                                          <p:attrName>ppt_h</p:attrName>
                                        </p:attrNameLst>
                                      </p:cBhvr>
                                      <p:tavLst>
                                        <p:tav tm="0">
                                          <p:val>
                                            <p:fltVal val="0"/>
                                          </p:val>
                                        </p:tav>
                                        <p:tav tm="100000">
                                          <p:val>
                                            <p:strVal val="#ppt_h"/>
                                          </p:val>
                                        </p:tav>
                                      </p:tavLst>
                                    </p:anim>
                                    <p:anim calcmode="lin" valueType="num">
                                      <p:cBhvr>
                                        <p:cTn id="93" dur="2000" fill="hold"/>
                                        <p:tgtEl>
                                          <p:spTgt spid="43017">
                                            <p:txEl>
                                              <p:charRg st="364" end="427"/>
                                            </p:txEl>
                                          </p:spTgt>
                                        </p:tgtEl>
                                        <p:attrNameLst>
                                          <p:attrName>ppt_x</p:attrName>
                                        </p:attrNameLst>
                                      </p:cBhvr>
                                      <p:tavLst>
                                        <p:tav tm="0" fmla="#ppt_x+(cos(-2*pi*(1-$))*-#ppt_x-sin(-2*pi*(1-$))*(1-#ppt_y))*(1-$)">
                                          <p:val>
                                            <p:fltVal val="0"/>
                                          </p:val>
                                        </p:tav>
                                        <p:tav tm="100000">
                                          <p:val>
                                            <p:fltVal val="1"/>
                                          </p:val>
                                        </p:tav>
                                      </p:tavLst>
                                    </p:anim>
                                    <p:anim calcmode="lin" valueType="num">
                                      <p:cBhvr>
                                        <p:cTn id="94" dur="2000" fill="hold"/>
                                        <p:tgtEl>
                                          <p:spTgt spid="43017">
                                            <p:txEl>
                                              <p:charRg st="364" end="427"/>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7"/>
          <p:cNvSpPr>
            <a:spLocks noGrp="1"/>
          </p:cNvSpPr>
          <p:nvPr>
            <p:ph type="sldNum" sz="quarter" idx="12"/>
          </p:nvPr>
        </p:nvSpPr>
        <p:spPr/>
        <p:txBody>
          <a:bodyPr/>
          <a:lstStyle>
            <a:lvl1pPr defTabSz="947548" eaLnBrk="0" hangingPunct="0">
              <a:defRPr sz="1600">
                <a:solidFill>
                  <a:schemeClr val="tx1"/>
                </a:solidFill>
                <a:latin typeface="Tahoma" panose="020B0604030504040204" pitchFamily="34" charset="0"/>
                <a:cs typeface="Zar" pitchFamily="2" charset="-78"/>
              </a:defRPr>
            </a:lvl1pPr>
            <a:lvl2pPr marL="742801" indent="-285693" defTabSz="947548" eaLnBrk="0" hangingPunct="0">
              <a:defRPr sz="1600">
                <a:solidFill>
                  <a:schemeClr val="tx1"/>
                </a:solidFill>
                <a:latin typeface="Tahoma" panose="020B0604030504040204" pitchFamily="34" charset="0"/>
                <a:cs typeface="Zar" pitchFamily="2" charset="-78"/>
              </a:defRPr>
            </a:lvl2pPr>
            <a:lvl3pPr marL="1142771" indent="-228554" defTabSz="947548" eaLnBrk="0" hangingPunct="0">
              <a:defRPr sz="1600">
                <a:solidFill>
                  <a:schemeClr val="tx1"/>
                </a:solidFill>
                <a:latin typeface="Tahoma" panose="020B0604030504040204" pitchFamily="34" charset="0"/>
                <a:cs typeface="Zar" pitchFamily="2" charset="-78"/>
              </a:defRPr>
            </a:lvl3pPr>
            <a:lvl4pPr marL="1599880" indent="-228554" defTabSz="947548" eaLnBrk="0" hangingPunct="0">
              <a:defRPr sz="1600">
                <a:solidFill>
                  <a:schemeClr val="tx1"/>
                </a:solidFill>
                <a:latin typeface="Tahoma" panose="020B0604030504040204" pitchFamily="34" charset="0"/>
                <a:cs typeface="Zar" pitchFamily="2" charset="-78"/>
              </a:defRPr>
            </a:lvl4pPr>
            <a:lvl5pPr marL="2056989" indent="-228554" defTabSz="947548" eaLnBrk="0" hangingPunct="0">
              <a:defRPr sz="1600">
                <a:solidFill>
                  <a:schemeClr val="tx1"/>
                </a:solidFill>
                <a:latin typeface="Tahoma" panose="020B0604030504040204" pitchFamily="34" charset="0"/>
                <a:cs typeface="Zar" pitchFamily="2" charset="-78"/>
              </a:defRPr>
            </a:lvl5pPr>
            <a:lvl6pPr marL="2514097"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6pPr>
            <a:lvl7pPr marL="2971206"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7pPr>
            <a:lvl8pPr marL="3428314"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8pPr>
            <a:lvl9pPr marL="3885423" indent="-228554" defTabSz="947548" rtl="0" eaLnBrk="0" fontAlgn="base" hangingPunct="0">
              <a:spcBef>
                <a:spcPct val="0"/>
              </a:spcBef>
              <a:spcAft>
                <a:spcPct val="0"/>
              </a:spcAft>
              <a:defRPr sz="1600">
                <a:solidFill>
                  <a:schemeClr val="tx1"/>
                </a:solidFill>
                <a:latin typeface="Tahoma" panose="020B0604030504040204" pitchFamily="34" charset="0"/>
                <a:cs typeface="Zar" pitchFamily="2" charset="-78"/>
              </a:defRPr>
            </a:lvl9pPr>
          </a:lstStyle>
          <a:p>
            <a:pPr eaLnBrk="1" hangingPunct="1">
              <a:defRPr/>
            </a:pPr>
            <a:fld id="{6D0E4B51-F327-4FF3-8E56-A63CECBACF33}" type="slidenum">
              <a:rPr lang="en-US" sz="1500">
                <a:latin typeface="Arial" panose="020B0604020202020204" pitchFamily="34" charset="0"/>
                <a:cs typeface="Arial" panose="020B0604020202020204" pitchFamily="34" charset="0"/>
              </a:rPr>
              <a:pPr eaLnBrk="1" hangingPunct="1">
                <a:defRPr/>
              </a:pPr>
              <a:t>9</a:t>
            </a:fld>
            <a:endParaRPr lang="en-US" sz="1500">
              <a:latin typeface="Arial" panose="020B0604020202020204" pitchFamily="34" charset="0"/>
              <a:cs typeface="Arial" panose="020B0604020202020204" pitchFamily="34" charset="0"/>
            </a:endParaRPr>
          </a:p>
        </p:txBody>
      </p:sp>
      <p:pic>
        <p:nvPicPr>
          <p:cNvPr id="27651" name="Picture 5"/>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760748" y="533277"/>
            <a:ext cx="1142735" cy="1983916"/>
          </a:xfrm>
          <a:ln>
            <a:solidFill>
              <a:srgbClr val="FF0000"/>
            </a:solidFill>
          </a:ln>
        </p:spPr>
      </p:pic>
      <p:pic>
        <p:nvPicPr>
          <p:cNvPr id="27652" name="Picture 6"/>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1836930" y="3352024"/>
            <a:ext cx="1341128" cy="1990264"/>
          </a:xfrm>
          <a:ln>
            <a:solidFill>
              <a:srgbClr val="FF0000"/>
            </a:solidFill>
          </a:ln>
        </p:spPr>
      </p:pic>
      <p:sp>
        <p:nvSpPr>
          <p:cNvPr id="45063" name="Rectangle 7"/>
          <p:cNvSpPr>
            <a:spLocks noGrp="1" noChangeArrowheads="1"/>
          </p:cNvSpPr>
          <p:nvPr>
            <p:ph type="body" sz="half" idx="3"/>
          </p:nvPr>
        </p:nvSpPr>
        <p:spPr>
          <a:xfrm>
            <a:off x="3436760" y="334886"/>
            <a:ext cx="5028036" cy="5791446"/>
          </a:xfrm>
        </p:spPr>
        <p:txBody>
          <a:bodyPr>
            <a:normAutofit lnSpcReduction="10000"/>
          </a:bodyPr>
          <a:lstStyle/>
          <a:p>
            <a:pPr algn="r" rtl="1" eaLnBrk="1" hangingPunct="1">
              <a:lnSpc>
                <a:spcPct val="80000"/>
              </a:lnSpc>
              <a:defRPr/>
            </a:pPr>
            <a:r>
              <a:rPr lang="ar-SA" altLang="en-US" sz="2000" b="1">
                <a:solidFill>
                  <a:srgbClr val="FF3300"/>
                </a:solidFill>
                <a:cs typeface="Zar" pitchFamily="2" charset="-78"/>
              </a:rPr>
              <a:t>عضلة نزديك</a:t>
            </a:r>
            <a:r>
              <a:rPr lang="en-US" sz="2000" b="1">
                <a:solidFill>
                  <a:srgbClr val="FF3300"/>
                </a:solidFill>
                <a:cs typeface="Zar" pitchFamily="2" charset="-78"/>
              </a:rPr>
              <a:t>‎</a:t>
            </a:r>
            <a:r>
              <a:rPr lang="ar-SA" altLang="en-US" sz="2000" b="1">
                <a:solidFill>
                  <a:srgbClr val="FF3300"/>
                </a:solidFill>
                <a:cs typeface="Zar" pitchFamily="2" charset="-78"/>
              </a:rPr>
              <a:t>كنندة كوتاه</a:t>
            </a:r>
            <a:endParaRPr lang="ar-SA" altLang="en-US" sz="2000">
              <a:solidFill>
                <a:srgbClr val="FF3300"/>
              </a:solidFill>
              <a:cs typeface="Zar" pitchFamily="2" charset="-78"/>
            </a:endParaRPr>
          </a:p>
          <a:p>
            <a:pPr algn="r" rtl="1" eaLnBrk="1" hangingPunct="1">
              <a:lnSpc>
                <a:spcPct val="90000"/>
              </a:lnSpc>
              <a:buFontTx/>
              <a:buNone/>
              <a:defRPr/>
            </a:pPr>
            <a:r>
              <a:rPr lang="fa-IR" sz="1800">
                <a:cs typeface="Zar" pitchFamily="2" charset="-78"/>
              </a:rPr>
              <a:t>      </a:t>
            </a:r>
            <a:r>
              <a:rPr lang="ar-SA" altLang="en-US" sz="1800">
                <a:cs typeface="Zar" pitchFamily="2" charset="-78"/>
              </a:rPr>
              <a:t>از عضلات نزديك</a:t>
            </a:r>
            <a:r>
              <a:rPr lang="en-US" sz="1800">
                <a:cs typeface="Zar" pitchFamily="2" charset="-78"/>
              </a:rPr>
              <a:t>‎</a:t>
            </a:r>
            <a:r>
              <a:rPr lang="ar-SA" altLang="en-US" sz="1800">
                <a:cs typeface="Zar" pitchFamily="2" charset="-78"/>
              </a:rPr>
              <a:t>كنندة ران است كه در ناحية داخلي استخوان ران قرار دارد..</a:t>
            </a:r>
          </a:p>
          <a:p>
            <a:pPr algn="r" rtl="1" eaLnBrk="1" hangingPunct="1">
              <a:lnSpc>
                <a:spcPct val="90000"/>
              </a:lnSpc>
              <a:buFontTx/>
              <a:buNone/>
              <a:defRPr/>
            </a:pPr>
            <a:r>
              <a:rPr lang="fa-IR" sz="1800">
                <a:cs typeface="Zar" pitchFamily="2" charset="-78"/>
              </a:rPr>
              <a:t>      </a:t>
            </a:r>
            <a:r>
              <a:rPr lang="ar-SA" altLang="en-US" sz="1800">
                <a:cs typeface="Zar" pitchFamily="2" charset="-78"/>
              </a:rPr>
              <a:t>سرثابت عضله </a:t>
            </a:r>
            <a:r>
              <a:rPr lang="fa-IR" sz="1800">
                <a:cs typeface="Zar" pitchFamily="2" charset="-78"/>
              </a:rPr>
              <a:t>: </a:t>
            </a:r>
            <a:r>
              <a:rPr lang="ar-SA" altLang="en-US" sz="1800">
                <a:cs typeface="Zar" pitchFamily="2" charset="-78"/>
              </a:rPr>
              <a:t>بخش قدامي استخوان عانه </a:t>
            </a:r>
          </a:p>
          <a:p>
            <a:pPr algn="r" rtl="1" eaLnBrk="1" hangingPunct="1">
              <a:lnSpc>
                <a:spcPct val="90000"/>
              </a:lnSpc>
              <a:buFontTx/>
              <a:buNone/>
              <a:defRPr/>
            </a:pPr>
            <a:r>
              <a:rPr lang="fa-IR" sz="1800">
                <a:cs typeface="Zar" pitchFamily="2" charset="-78"/>
              </a:rPr>
              <a:t>      </a:t>
            </a:r>
            <a:r>
              <a:rPr lang="ar-SA" altLang="en-US" sz="1800">
                <a:cs typeface="Zar" pitchFamily="2" charset="-78"/>
              </a:rPr>
              <a:t>سرمتحرك عضله</a:t>
            </a:r>
            <a:r>
              <a:rPr lang="fa-IR" sz="1800">
                <a:cs typeface="Zar" pitchFamily="2" charset="-78"/>
              </a:rPr>
              <a:t>: </a:t>
            </a:r>
            <a:r>
              <a:rPr lang="ar-SA" altLang="en-US" sz="1800">
                <a:cs typeface="Zar" pitchFamily="2" charset="-78"/>
              </a:rPr>
              <a:t>قسمت بالاي استخوان ران (خط خشن) </a:t>
            </a:r>
            <a:endParaRPr lang="fa-IR" sz="1800">
              <a:cs typeface="Zar" pitchFamily="2" charset="-78"/>
            </a:endParaRPr>
          </a:p>
          <a:p>
            <a:pPr algn="r" rtl="1" eaLnBrk="1" hangingPunct="1">
              <a:lnSpc>
                <a:spcPct val="90000"/>
              </a:lnSpc>
              <a:buFontTx/>
              <a:buNone/>
              <a:defRPr/>
            </a:pPr>
            <a:r>
              <a:rPr lang="fa-IR" sz="1800">
                <a:cs typeface="Zar" pitchFamily="2" charset="-78"/>
              </a:rPr>
              <a:t>      عملکرد: </a:t>
            </a:r>
            <a:r>
              <a:rPr lang="ar-SA" altLang="en-US" sz="1800">
                <a:cs typeface="Zar" pitchFamily="2" charset="-78"/>
              </a:rPr>
              <a:t>عمل اين عضله نزديك كردن، خم كردن و چرخش داخلي ران است</a:t>
            </a:r>
            <a:endParaRPr lang="fa-IR" sz="1800">
              <a:cs typeface="Zar" pitchFamily="2" charset="-78"/>
            </a:endParaRPr>
          </a:p>
          <a:p>
            <a:pPr algn="r" rtl="1" eaLnBrk="1" hangingPunct="1">
              <a:lnSpc>
                <a:spcPct val="90000"/>
              </a:lnSpc>
              <a:buFontTx/>
              <a:buNone/>
              <a:defRPr/>
            </a:pPr>
            <a:endParaRPr lang="ar-SA" altLang="en-US" sz="1800" b="1">
              <a:cs typeface="Zar" pitchFamily="2" charset="-78"/>
            </a:endParaRPr>
          </a:p>
          <a:p>
            <a:pPr algn="r" rtl="1" eaLnBrk="1" hangingPunct="1">
              <a:lnSpc>
                <a:spcPct val="90000"/>
              </a:lnSpc>
              <a:defRPr/>
            </a:pPr>
            <a:r>
              <a:rPr lang="ar-SA" altLang="en-US" sz="2000" b="1">
                <a:solidFill>
                  <a:srgbClr val="FF3300"/>
                </a:solidFill>
                <a:cs typeface="Zar" pitchFamily="2" charset="-78"/>
              </a:rPr>
              <a:t>عضلة راست داخلي</a:t>
            </a:r>
            <a:endParaRPr lang="ar-SA" altLang="en-US" sz="2000">
              <a:solidFill>
                <a:srgbClr val="FF3300"/>
              </a:solidFill>
              <a:cs typeface="Zar" pitchFamily="2" charset="-78"/>
            </a:endParaRPr>
          </a:p>
          <a:p>
            <a:pPr algn="r" rtl="1" eaLnBrk="1" hangingPunct="1">
              <a:lnSpc>
                <a:spcPct val="90000"/>
              </a:lnSpc>
              <a:buFontTx/>
              <a:buNone/>
              <a:defRPr/>
            </a:pPr>
            <a:r>
              <a:rPr lang="fa-IR" sz="1800">
                <a:cs typeface="Zar" pitchFamily="2" charset="-78"/>
              </a:rPr>
              <a:t>      </a:t>
            </a:r>
            <a:r>
              <a:rPr lang="ar-SA" altLang="en-US" sz="1800">
                <a:cs typeface="Zar" pitchFamily="2" charset="-78"/>
              </a:rPr>
              <a:t>عضلة راست داخلي در بخش داخلي ران قرار گرفته است</a:t>
            </a:r>
            <a:r>
              <a:rPr lang="fa-IR" sz="1800">
                <a:cs typeface="Zar" pitchFamily="2" charset="-78"/>
              </a:rPr>
              <a:t>.</a:t>
            </a:r>
          </a:p>
          <a:p>
            <a:pPr algn="r" rtl="1" eaLnBrk="1" hangingPunct="1">
              <a:lnSpc>
                <a:spcPct val="90000"/>
              </a:lnSpc>
              <a:buFontTx/>
              <a:buNone/>
              <a:defRPr/>
            </a:pPr>
            <a:r>
              <a:rPr lang="fa-IR" sz="1800">
                <a:cs typeface="Zar" pitchFamily="2" charset="-78"/>
              </a:rPr>
              <a:t>      </a:t>
            </a:r>
            <a:r>
              <a:rPr lang="ar-SA" altLang="en-US" sz="1800">
                <a:cs typeface="Zar" pitchFamily="2" charset="-78"/>
              </a:rPr>
              <a:t>سرثابت عضله</a:t>
            </a:r>
            <a:r>
              <a:rPr lang="fa-IR" sz="1800">
                <a:cs typeface="Zar" pitchFamily="2" charset="-78"/>
              </a:rPr>
              <a:t>: </a:t>
            </a:r>
            <a:r>
              <a:rPr lang="ar-SA" altLang="en-US" sz="1800">
                <a:cs typeface="Zar" pitchFamily="2" charset="-78"/>
              </a:rPr>
              <a:t>ارتفاق عانه و شاخة فرودي </a:t>
            </a:r>
            <a:r>
              <a:rPr lang="fa-IR" sz="1800">
                <a:cs typeface="Zar" pitchFamily="2" charset="-78"/>
              </a:rPr>
              <a:t>عانه</a:t>
            </a:r>
            <a:endParaRPr lang="ar-SA" altLang="en-US" sz="1800">
              <a:cs typeface="Zar" pitchFamily="2" charset="-78"/>
            </a:endParaRPr>
          </a:p>
          <a:p>
            <a:pPr algn="r" rtl="1" eaLnBrk="1" hangingPunct="1">
              <a:lnSpc>
                <a:spcPct val="90000"/>
              </a:lnSpc>
              <a:buFontTx/>
              <a:buNone/>
              <a:defRPr/>
            </a:pPr>
            <a:r>
              <a:rPr lang="fa-IR" sz="1800">
                <a:cs typeface="Zar" pitchFamily="2" charset="-78"/>
              </a:rPr>
              <a:t>     </a:t>
            </a:r>
            <a:r>
              <a:rPr lang="ar-SA" altLang="en-US" sz="1800">
                <a:cs typeface="Zar" pitchFamily="2" charset="-78"/>
              </a:rPr>
              <a:t> سرمتحرك عضله</a:t>
            </a:r>
            <a:r>
              <a:rPr lang="fa-IR" sz="1800">
                <a:cs typeface="Zar" pitchFamily="2" charset="-78"/>
              </a:rPr>
              <a:t>: </a:t>
            </a:r>
            <a:r>
              <a:rPr lang="ar-SA" altLang="en-US" sz="1800">
                <a:cs typeface="Zar" pitchFamily="2" charset="-78"/>
              </a:rPr>
              <a:t> برجستگي فوقاني و قسمت داخلي استخوان درشت ني </a:t>
            </a:r>
            <a:endParaRPr lang="fa-IR" sz="1800">
              <a:cs typeface="Zar" pitchFamily="2" charset="-78"/>
            </a:endParaRPr>
          </a:p>
          <a:p>
            <a:pPr algn="r" rtl="1" eaLnBrk="1" hangingPunct="1">
              <a:lnSpc>
                <a:spcPct val="90000"/>
              </a:lnSpc>
              <a:buFontTx/>
              <a:buNone/>
              <a:defRPr/>
            </a:pPr>
            <a:r>
              <a:rPr lang="fa-IR" sz="1800">
                <a:cs typeface="Zar" pitchFamily="2" charset="-78"/>
              </a:rPr>
              <a:t>     </a:t>
            </a:r>
            <a:r>
              <a:rPr lang="ar-SA" altLang="en-US" sz="1800">
                <a:cs typeface="Zar" pitchFamily="2" charset="-78"/>
              </a:rPr>
              <a:t> </a:t>
            </a:r>
            <a:r>
              <a:rPr lang="fa-IR" sz="1800">
                <a:cs typeface="Zar" pitchFamily="2" charset="-78"/>
              </a:rPr>
              <a:t>عملکرد: </a:t>
            </a:r>
            <a:r>
              <a:rPr lang="ar-SA" altLang="en-US" sz="1800">
                <a:cs typeface="Zar" pitchFamily="2" charset="-78"/>
              </a:rPr>
              <a:t>اين عضله، علاوه بر نزديك</a:t>
            </a:r>
            <a:r>
              <a:rPr lang="en-US" sz="1800">
                <a:cs typeface="Zar" pitchFamily="2" charset="-78"/>
              </a:rPr>
              <a:t>‎</a:t>
            </a:r>
            <a:r>
              <a:rPr lang="ar-SA" altLang="en-US" sz="1800">
                <a:cs typeface="Zar" pitchFamily="2" charset="-78"/>
              </a:rPr>
              <a:t>كردن ران در چرخش داخلي، در خم</a:t>
            </a:r>
            <a:r>
              <a:rPr lang="en-US" sz="1800">
                <a:cs typeface="Zar" pitchFamily="2" charset="-78"/>
              </a:rPr>
              <a:t>‎</a:t>
            </a:r>
            <a:r>
              <a:rPr lang="ar-SA" altLang="en-US" sz="1800">
                <a:cs typeface="Zar" pitchFamily="2" charset="-78"/>
              </a:rPr>
              <a:t>شدن اين عضو نيز دخالت دارد.</a:t>
            </a:r>
          </a:p>
          <a:p>
            <a:pPr algn="r" rtl="1" eaLnBrk="1" hangingPunct="1">
              <a:lnSpc>
                <a:spcPct val="80000"/>
              </a:lnSpc>
              <a:buFontTx/>
              <a:buNone/>
              <a:defRPr/>
            </a:pPr>
            <a:endParaRPr lang="en-US" sz="1800">
              <a:cs typeface="Zar" pitchFamily="2" charset="-78"/>
            </a:endParaRPr>
          </a:p>
          <a:p>
            <a:pPr algn="r" rtl="1" eaLnBrk="1" hangingPunct="1">
              <a:lnSpc>
                <a:spcPct val="80000"/>
              </a:lnSpc>
              <a:buFontTx/>
              <a:buNone/>
              <a:defRPr/>
            </a:pPr>
            <a:endParaRPr lang="fa-IR" sz="1800">
              <a:cs typeface="Zar" pitchFamily="2" charset="-78"/>
            </a:endParaRPr>
          </a:p>
          <a:p>
            <a:pPr algn="r" rtl="1" eaLnBrk="1" hangingPunct="1">
              <a:lnSpc>
                <a:spcPct val="80000"/>
              </a:lnSpc>
              <a:buFont typeface="Wingdings" pitchFamily="2" charset="2"/>
              <a:buChar char="v"/>
              <a:defRPr/>
            </a:pPr>
            <a:r>
              <a:rPr lang="fa-IR" sz="1800">
                <a:cs typeface="Zar" pitchFamily="2" charset="-78"/>
              </a:rPr>
              <a:t>     </a:t>
            </a:r>
            <a:r>
              <a:rPr lang="ar-SA" altLang="en-US" sz="1800">
                <a:solidFill>
                  <a:srgbClr val="FF3300"/>
                </a:solidFill>
                <a:cs typeface="Zar" pitchFamily="2" charset="-78"/>
              </a:rPr>
              <a:t>عضلات شانه‌اي، نيمه</a:t>
            </a:r>
            <a:r>
              <a:rPr lang="en-US" sz="1800">
                <a:solidFill>
                  <a:srgbClr val="FF3300"/>
                </a:solidFill>
                <a:cs typeface="Zar" pitchFamily="2" charset="-78"/>
              </a:rPr>
              <a:t>‎</a:t>
            </a:r>
            <a:r>
              <a:rPr lang="ar-SA" altLang="en-US" sz="1800">
                <a:solidFill>
                  <a:srgbClr val="FF3300"/>
                </a:solidFill>
                <a:cs typeface="Zar" pitchFamily="2" charset="-78"/>
              </a:rPr>
              <a:t>غشايي و نيمه</a:t>
            </a:r>
            <a:r>
              <a:rPr lang="en-US" sz="1800">
                <a:solidFill>
                  <a:srgbClr val="FF3300"/>
                </a:solidFill>
                <a:cs typeface="Zar" pitchFamily="2" charset="-78"/>
              </a:rPr>
              <a:t>‎</a:t>
            </a:r>
            <a:r>
              <a:rPr lang="ar-SA" altLang="en-US" sz="1800">
                <a:solidFill>
                  <a:srgbClr val="FF3300"/>
                </a:solidFill>
                <a:cs typeface="Zar" pitchFamily="2" charset="-78"/>
              </a:rPr>
              <a:t>وتري</a:t>
            </a:r>
            <a:r>
              <a:rPr lang="ar-SA" altLang="en-US" sz="1800">
                <a:cs typeface="Zar" pitchFamily="2" charset="-78"/>
              </a:rPr>
              <a:t> نيز در نزديك</a:t>
            </a:r>
            <a:r>
              <a:rPr lang="en-US" sz="1800">
                <a:cs typeface="Zar" pitchFamily="2" charset="-78"/>
              </a:rPr>
              <a:t>‎</a:t>
            </a:r>
            <a:r>
              <a:rPr lang="ar-SA" altLang="en-US" sz="1800">
                <a:cs typeface="Zar" pitchFamily="2" charset="-78"/>
              </a:rPr>
              <a:t>كردن ران دخالت دارند.</a:t>
            </a:r>
          </a:p>
        </p:txBody>
      </p:sp>
      <p:pic>
        <p:nvPicPr>
          <p:cNvPr id="27654" name="Picture 8" descr="image4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9525" y="228547"/>
            <a:ext cx="1715691" cy="5485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0587676"/>
      </p:ext>
    </p:extLst>
  </p:cSld>
  <p:clrMapOvr>
    <a:masterClrMapping/>
  </p:clrMapOvr>
  <p:transition spd="slow">
    <p:wheel spokes="2"/>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45063">
                                            <p:txEl>
                                              <p:pRg st="0" end="0"/>
                                            </p:txEl>
                                          </p:spTgt>
                                        </p:tgtEl>
                                        <p:attrNameLst>
                                          <p:attrName>style.visibility</p:attrName>
                                        </p:attrNameLst>
                                      </p:cBhvr>
                                      <p:to>
                                        <p:strVal val="visible"/>
                                      </p:to>
                                    </p:set>
                                    <p:animEffect transition="in" filter="diamond(in)">
                                      <p:cBhvr>
                                        <p:cTn id="7" dur="2000"/>
                                        <p:tgtEl>
                                          <p:spTgt spid="450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childTnLst>
                                    <p:set>
                                      <p:cBhvr>
                                        <p:cTn id="11" dur="1" fill="hold">
                                          <p:stCondLst>
                                            <p:cond delay="0"/>
                                          </p:stCondLst>
                                        </p:cTn>
                                        <p:tgtEl>
                                          <p:spTgt spid="45063">
                                            <p:txEl>
                                              <p:pRg st="1" end="1"/>
                                            </p:txEl>
                                          </p:spTgt>
                                        </p:tgtEl>
                                        <p:attrNameLst>
                                          <p:attrName>style.visibility</p:attrName>
                                        </p:attrNameLst>
                                      </p:cBhvr>
                                      <p:to>
                                        <p:strVal val="visible"/>
                                      </p:to>
                                    </p:set>
                                    <p:animEffect transition="in" filter="wheel(4)">
                                      <p:cBhvr>
                                        <p:cTn id="12" dur="2000"/>
                                        <p:tgtEl>
                                          <p:spTgt spid="45063">
                                            <p:txEl>
                                              <p:pRg st="1" end="1"/>
                                            </p:txEl>
                                          </p:spTgt>
                                        </p:tgtEl>
                                      </p:cBhvr>
                                    </p:animEffect>
                                  </p:childTnLst>
                                </p:cTn>
                              </p:par>
                              <p:par>
                                <p:cTn id="13" presetID="21" presetClass="entr" presetSubtype="4" fill="hold" nodeType="withEffect">
                                  <p:stCondLst>
                                    <p:cond delay="0"/>
                                  </p:stCondLst>
                                  <p:childTnLst>
                                    <p:set>
                                      <p:cBhvr>
                                        <p:cTn id="14" dur="1" fill="hold">
                                          <p:stCondLst>
                                            <p:cond delay="0"/>
                                          </p:stCondLst>
                                        </p:cTn>
                                        <p:tgtEl>
                                          <p:spTgt spid="45063">
                                            <p:txEl>
                                              <p:pRg st="2" end="2"/>
                                            </p:txEl>
                                          </p:spTgt>
                                        </p:tgtEl>
                                        <p:attrNameLst>
                                          <p:attrName>style.visibility</p:attrName>
                                        </p:attrNameLst>
                                      </p:cBhvr>
                                      <p:to>
                                        <p:strVal val="visible"/>
                                      </p:to>
                                    </p:set>
                                    <p:animEffect transition="in" filter="wheel(4)">
                                      <p:cBhvr>
                                        <p:cTn id="15" dur="2000"/>
                                        <p:tgtEl>
                                          <p:spTgt spid="45063">
                                            <p:txEl>
                                              <p:pRg st="2" end="2"/>
                                            </p:txEl>
                                          </p:spTgt>
                                        </p:tgtEl>
                                      </p:cBhvr>
                                    </p:animEffect>
                                  </p:childTnLst>
                                </p:cTn>
                              </p:par>
                              <p:par>
                                <p:cTn id="16" presetID="21" presetClass="entr" presetSubtype="4" fill="hold" nodeType="withEffect">
                                  <p:stCondLst>
                                    <p:cond delay="0"/>
                                  </p:stCondLst>
                                  <p:childTnLst>
                                    <p:set>
                                      <p:cBhvr>
                                        <p:cTn id="17" dur="1" fill="hold">
                                          <p:stCondLst>
                                            <p:cond delay="0"/>
                                          </p:stCondLst>
                                        </p:cTn>
                                        <p:tgtEl>
                                          <p:spTgt spid="45063">
                                            <p:txEl>
                                              <p:pRg st="3" end="3"/>
                                            </p:txEl>
                                          </p:spTgt>
                                        </p:tgtEl>
                                        <p:attrNameLst>
                                          <p:attrName>style.visibility</p:attrName>
                                        </p:attrNameLst>
                                      </p:cBhvr>
                                      <p:to>
                                        <p:strVal val="visible"/>
                                      </p:to>
                                    </p:set>
                                    <p:animEffect transition="in" filter="wheel(4)">
                                      <p:cBhvr>
                                        <p:cTn id="18" dur="2000"/>
                                        <p:tgtEl>
                                          <p:spTgt spid="45063">
                                            <p:txEl>
                                              <p:pRg st="3" end="3"/>
                                            </p:txEl>
                                          </p:spTgt>
                                        </p:tgtEl>
                                      </p:cBhvr>
                                    </p:animEffect>
                                  </p:childTnLst>
                                </p:cTn>
                              </p:par>
                              <p:par>
                                <p:cTn id="19" presetID="21" presetClass="entr" presetSubtype="4" fill="hold" nodeType="withEffect">
                                  <p:stCondLst>
                                    <p:cond delay="0"/>
                                  </p:stCondLst>
                                  <p:childTnLst>
                                    <p:set>
                                      <p:cBhvr>
                                        <p:cTn id="20" dur="1" fill="hold">
                                          <p:stCondLst>
                                            <p:cond delay="0"/>
                                          </p:stCondLst>
                                        </p:cTn>
                                        <p:tgtEl>
                                          <p:spTgt spid="45063">
                                            <p:txEl>
                                              <p:pRg st="4" end="4"/>
                                            </p:txEl>
                                          </p:spTgt>
                                        </p:tgtEl>
                                        <p:attrNameLst>
                                          <p:attrName>style.visibility</p:attrName>
                                        </p:attrNameLst>
                                      </p:cBhvr>
                                      <p:to>
                                        <p:strVal val="visible"/>
                                      </p:to>
                                    </p:set>
                                    <p:animEffect transition="in" filter="wheel(4)">
                                      <p:cBhvr>
                                        <p:cTn id="21" dur="2000"/>
                                        <p:tgtEl>
                                          <p:spTgt spid="45063">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12" fill="hold" nodeType="clickEffect">
                                  <p:stCondLst>
                                    <p:cond delay="0"/>
                                  </p:stCondLst>
                                  <p:childTnLst>
                                    <p:set>
                                      <p:cBhvr>
                                        <p:cTn id="25" dur="1" fill="hold">
                                          <p:stCondLst>
                                            <p:cond delay="0"/>
                                          </p:stCondLst>
                                        </p:cTn>
                                        <p:tgtEl>
                                          <p:spTgt spid="45063">
                                            <p:txEl>
                                              <p:pRg st="6" end="6"/>
                                            </p:txEl>
                                          </p:spTgt>
                                        </p:tgtEl>
                                        <p:attrNameLst>
                                          <p:attrName>style.visibility</p:attrName>
                                        </p:attrNameLst>
                                      </p:cBhvr>
                                      <p:to>
                                        <p:strVal val="visible"/>
                                      </p:to>
                                    </p:set>
                                    <p:animEffect transition="in" filter="strips(downLeft)">
                                      <p:cBhvr>
                                        <p:cTn id="26" dur="2000"/>
                                        <p:tgtEl>
                                          <p:spTgt spid="45063">
                                            <p:txEl>
                                              <p:pRg st="6" end="6"/>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1" presetClass="entr" presetSubtype="4" fill="hold" nodeType="clickEffect">
                                  <p:stCondLst>
                                    <p:cond delay="0"/>
                                  </p:stCondLst>
                                  <p:childTnLst>
                                    <p:set>
                                      <p:cBhvr>
                                        <p:cTn id="30" dur="1" fill="hold">
                                          <p:stCondLst>
                                            <p:cond delay="0"/>
                                          </p:stCondLst>
                                        </p:cTn>
                                        <p:tgtEl>
                                          <p:spTgt spid="45063">
                                            <p:txEl>
                                              <p:pRg st="7" end="7"/>
                                            </p:txEl>
                                          </p:spTgt>
                                        </p:tgtEl>
                                        <p:attrNameLst>
                                          <p:attrName>style.visibility</p:attrName>
                                        </p:attrNameLst>
                                      </p:cBhvr>
                                      <p:to>
                                        <p:strVal val="visible"/>
                                      </p:to>
                                    </p:set>
                                    <p:animEffect transition="in" filter="wheel(4)">
                                      <p:cBhvr>
                                        <p:cTn id="31" dur="2000"/>
                                        <p:tgtEl>
                                          <p:spTgt spid="45063">
                                            <p:txEl>
                                              <p:pRg st="7" end="7"/>
                                            </p:txEl>
                                          </p:spTgt>
                                        </p:tgtEl>
                                      </p:cBhvr>
                                    </p:animEffect>
                                  </p:childTnLst>
                                </p:cTn>
                              </p:par>
                              <p:par>
                                <p:cTn id="32" presetID="21" presetClass="entr" presetSubtype="4" fill="hold" nodeType="withEffect">
                                  <p:stCondLst>
                                    <p:cond delay="0"/>
                                  </p:stCondLst>
                                  <p:childTnLst>
                                    <p:set>
                                      <p:cBhvr>
                                        <p:cTn id="33" dur="1" fill="hold">
                                          <p:stCondLst>
                                            <p:cond delay="0"/>
                                          </p:stCondLst>
                                        </p:cTn>
                                        <p:tgtEl>
                                          <p:spTgt spid="45063">
                                            <p:txEl>
                                              <p:pRg st="8" end="8"/>
                                            </p:txEl>
                                          </p:spTgt>
                                        </p:tgtEl>
                                        <p:attrNameLst>
                                          <p:attrName>style.visibility</p:attrName>
                                        </p:attrNameLst>
                                      </p:cBhvr>
                                      <p:to>
                                        <p:strVal val="visible"/>
                                      </p:to>
                                    </p:set>
                                    <p:animEffect transition="in" filter="wheel(4)">
                                      <p:cBhvr>
                                        <p:cTn id="34" dur="2000"/>
                                        <p:tgtEl>
                                          <p:spTgt spid="45063">
                                            <p:txEl>
                                              <p:pRg st="8" end="8"/>
                                            </p:txEl>
                                          </p:spTgt>
                                        </p:tgtEl>
                                      </p:cBhvr>
                                    </p:animEffect>
                                  </p:childTnLst>
                                </p:cTn>
                              </p:par>
                              <p:par>
                                <p:cTn id="35" presetID="21" presetClass="entr" presetSubtype="4" fill="hold" nodeType="withEffect">
                                  <p:stCondLst>
                                    <p:cond delay="0"/>
                                  </p:stCondLst>
                                  <p:childTnLst>
                                    <p:set>
                                      <p:cBhvr>
                                        <p:cTn id="36" dur="1" fill="hold">
                                          <p:stCondLst>
                                            <p:cond delay="0"/>
                                          </p:stCondLst>
                                        </p:cTn>
                                        <p:tgtEl>
                                          <p:spTgt spid="45063">
                                            <p:txEl>
                                              <p:pRg st="9" end="9"/>
                                            </p:txEl>
                                          </p:spTgt>
                                        </p:tgtEl>
                                        <p:attrNameLst>
                                          <p:attrName>style.visibility</p:attrName>
                                        </p:attrNameLst>
                                      </p:cBhvr>
                                      <p:to>
                                        <p:strVal val="visible"/>
                                      </p:to>
                                    </p:set>
                                    <p:animEffect transition="in" filter="wheel(4)">
                                      <p:cBhvr>
                                        <p:cTn id="37" dur="2000"/>
                                        <p:tgtEl>
                                          <p:spTgt spid="45063">
                                            <p:txEl>
                                              <p:pRg st="9" end="9"/>
                                            </p:txEl>
                                          </p:spTgt>
                                        </p:tgtEl>
                                      </p:cBhvr>
                                    </p:animEffect>
                                  </p:childTnLst>
                                </p:cTn>
                              </p:par>
                              <p:par>
                                <p:cTn id="38" presetID="21" presetClass="entr" presetSubtype="4" fill="hold" nodeType="withEffect">
                                  <p:stCondLst>
                                    <p:cond delay="0"/>
                                  </p:stCondLst>
                                  <p:childTnLst>
                                    <p:set>
                                      <p:cBhvr>
                                        <p:cTn id="39" dur="1" fill="hold">
                                          <p:stCondLst>
                                            <p:cond delay="0"/>
                                          </p:stCondLst>
                                        </p:cTn>
                                        <p:tgtEl>
                                          <p:spTgt spid="45063">
                                            <p:txEl>
                                              <p:pRg st="10" end="10"/>
                                            </p:txEl>
                                          </p:spTgt>
                                        </p:tgtEl>
                                        <p:attrNameLst>
                                          <p:attrName>style.visibility</p:attrName>
                                        </p:attrNameLst>
                                      </p:cBhvr>
                                      <p:to>
                                        <p:strVal val="visible"/>
                                      </p:to>
                                    </p:set>
                                    <p:animEffect transition="in" filter="wheel(4)">
                                      <p:cBhvr>
                                        <p:cTn id="40" dur="2000"/>
                                        <p:tgtEl>
                                          <p:spTgt spid="45063">
                                            <p:txEl>
                                              <p:pRg st="10" end="10"/>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3" presetClass="entr" presetSubtype="16" fill="hold" nodeType="clickEffect">
                                  <p:stCondLst>
                                    <p:cond delay="0"/>
                                  </p:stCondLst>
                                  <p:childTnLst>
                                    <p:set>
                                      <p:cBhvr>
                                        <p:cTn id="44" dur="1" fill="hold">
                                          <p:stCondLst>
                                            <p:cond delay="0"/>
                                          </p:stCondLst>
                                        </p:cTn>
                                        <p:tgtEl>
                                          <p:spTgt spid="45063">
                                            <p:txEl>
                                              <p:charRg st="550" end="628"/>
                                            </p:txEl>
                                          </p:spTgt>
                                        </p:tgtEl>
                                        <p:attrNameLst>
                                          <p:attrName>style.visibility</p:attrName>
                                        </p:attrNameLst>
                                      </p:cBhvr>
                                      <p:to>
                                        <p:strVal val="visible"/>
                                      </p:to>
                                    </p:set>
                                    <p:animEffect transition="in" filter="plus(in)">
                                      <p:cBhvr>
                                        <p:cTn id="45" dur="2000"/>
                                        <p:tgtEl>
                                          <p:spTgt spid="45063">
                                            <p:txEl>
                                              <p:charRg st="550" end="62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1553</Words>
  <Application>Microsoft Office PowerPoint</Application>
  <PresentationFormat>Widescreen</PresentationFormat>
  <Paragraphs>164</Paragraphs>
  <Slides>16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Calibri Light</vt:lpstr>
      <vt:lpstr>IPT.Mitra</vt:lpstr>
      <vt:lpstr>Tahoma</vt:lpstr>
      <vt:lpstr>Times New Roman</vt:lpstr>
      <vt:lpstr>Wingdings</vt:lpstr>
      <vt:lpstr>Zar</vt:lpstr>
      <vt:lpstr>Office Theme</vt:lpstr>
      <vt:lpstr>حرکت شناسی جلسه دوم</vt:lpstr>
      <vt:lpstr>PowerPoint Presentation</vt:lpstr>
      <vt:lpstr>PowerPoint Presentation</vt:lpstr>
      <vt:lpstr>PowerPoint Presentation</vt:lpstr>
      <vt:lpstr>PowerPoint Presentation</vt:lpstr>
      <vt:lpstr>PowerPoint Presentation</vt:lpstr>
      <vt:lpstr>PowerPoint Presentation</vt:lpstr>
      <vt:lpstr>‎ عضلات نزديك كنندة ران  </vt:lpstr>
      <vt:lpstr>PowerPoint Presentation</vt:lpstr>
      <vt:lpstr>          عضلات موثر در حركات چرخشي ران </vt:lpstr>
      <vt:lpstr>   زانو </vt:lpstr>
      <vt:lpstr>    حركات زانو </vt:lpstr>
      <vt:lpstr>‎   عضلات خم كنندة زانو</vt:lpstr>
      <vt:lpstr>PowerPoint Presentation</vt:lpstr>
      <vt:lpstr>   عضلات بازكنندة زانو </vt:lpstr>
      <vt:lpstr>PowerPoint Presentation</vt:lpstr>
    </vt:vector>
  </TitlesOfParts>
  <Company>OliveSoft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OliveSoft</dc:creator>
  <cp:lastModifiedBy>OliveSoft</cp:lastModifiedBy>
  <cp:revision>3</cp:revision>
  <dcterms:created xsi:type="dcterms:W3CDTF">2020-04-08T07:08:32Z</dcterms:created>
  <dcterms:modified xsi:type="dcterms:W3CDTF">2020-04-08T08:21:29Z</dcterms:modified>
</cp:coreProperties>
</file>