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11" r:id="rId1"/>
  </p:sldMasterIdLst>
  <p:sldIdLst>
    <p:sldId id="274" r:id="rId2"/>
    <p:sldId id="256" r:id="rId3"/>
    <p:sldId id="273" r:id="rId4"/>
    <p:sldId id="277" r:id="rId5"/>
    <p:sldId id="257" r:id="rId6"/>
    <p:sldId id="279" r:id="rId7"/>
    <p:sldId id="278" r:id="rId8"/>
    <p:sldId id="280" r:id="rId9"/>
    <p:sldId id="259" r:id="rId10"/>
    <p:sldId id="281" r:id="rId11"/>
    <p:sldId id="261" r:id="rId12"/>
    <p:sldId id="282" r:id="rId13"/>
  </p:sldIdLst>
  <p:sldSz cx="12192000" cy="6858000"/>
  <p:notesSz cx="6858000" cy="9144000"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49771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97872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130659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89180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37992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703661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685540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314313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2498501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32879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183948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243226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997855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887613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381068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122480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F4377-F719-4891-845D-DE5815E48D9E}" type="datetimeFigureOut">
              <a:rPr lang="fa-IR" smtClean="0"/>
              <a:t>25/08/1441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69865BE-B685-42E3-820C-B6ABF3361C1F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782607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</p:sldLayoutIdLst>
  <p:txStyles>
    <p:titleStyle>
      <a:lvl1pPr algn="l" defTabSz="457200" rtl="1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rtl="1" eaLnBrk="1" hangingPunct="1">
        <a:defRPr>
          <a:solidFill>
            <a:schemeClr val="tx2"/>
          </a:solidFill>
        </a:defRPr>
      </a:lvl2pPr>
      <a:lvl3pPr rtl="1" eaLnBrk="1" hangingPunct="1">
        <a:defRPr>
          <a:solidFill>
            <a:schemeClr val="tx2"/>
          </a:solidFill>
        </a:defRPr>
      </a:lvl3pPr>
      <a:lvl4pPr rtl="1" eaLnBrk="1" hangingPunct="1">
        <a:defRPr>
          <a:solidFill>
            <a:schemeClr val="tx2"/>
          </a:solidFill>
        </a:defRPr>
      </a:lvl4pPr>
      <a:lvl5pPr rtl="1" eaLnBrk="1" hangingPunct="1">
        <a:defRPr>
          <a:solidFill>
            <a:schemeClr val="tx2"/>
          </a:solidFill>
        </a:defRPr>
      </a:lvl5pPr>
      <a:lvl6pPr rtl="1" eaLnBrk="1" hangingPunct="1">
        <a:defRPr>
          <a:solidFill>
            <a:schemeClr val="tx2"/>
          </a:solidFill>
        </a:defRPr>
      </a:lvl6pPr>
      <a:lvl7pPr rtl="1" eaLnBrk="1" hangingPunct="1">
        <a:defRPr>
          <a:solidFill>
            <a:schemeClr val="tx2"/>
          </a:solidFill>
        </a:defRPr>
      </a:lvl7pPr>
      <a:lvl8pPr rtl="1" eaLnBrk="1" hangingPunct="1">
        <a:defRPr>
          <a:solidFill>
            <a:schemeClr val="tx2"/>
          </a:solidFill>
        </a:defRPr>
      </a:lvl8pPr>
      <a:lvl9pPr rtl="1" eaLnBrk="1" hangingPunct="1">
        <a:defRPr>
          <a:solidFill>
            <a:schemeClr val="tx2"/>
          </a:solidFill>
        </a:defRPr>
      </a:lvl9pPr>
    </p:titleStyle>
    <p:bodyStyle>
      <a:lvl1pPr marL="342900" indent="-3429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r" defTabSz="457200" rtl="1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4572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media" Target="../media/media2.wma"/><Relationship Id="rId7" Type="http://schemas.openxmlformats.org/officeDocument/2006/relationships/image" Target="../media/image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wma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wma"/><Relationship Id="rId1" Type="http://schemas.microsoft.com/office/2007/relationships/media" Target="../media/media11.wm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wma"/><Relationship Id="rId1" Type="http://schemas.microsoft.com/office/2007/relationships/media" Target="../media/media12.wma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wma"/><Relationship Id="rId1" Type="http://schemas.microsoft.com/office/2007/relationships/media" Target="../media/media13.wm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wma"/><Relationship Id="rId1" Type="http://schemas.microsoft.com/office/2007/relationships/media" Target="../media/media3.wm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wma"/><Relationship Id="rId1" Type="http://schemas.microsoft.com/office/2007/relationships/media" Target="../media/media4.wm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wma"/><Relationship Id="rId1" Type="http://schemas.microsoft.com/office/2007/relationships/media" Target="../media/media5.wma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wma"/><Relationship Id="rId1" Type="http://schemas.microsoft.com/office/2007/relationships/media" Target="../media/media6.wm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wma"/><Relationship Id="rId1" Type="http://schemas.microsoft.com/office/2007/relationships/media" Target="../media/media7.wm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wma"/><Relationship Id="rId1" Type="http://schemas.microsoft.com/office/2007/relationships/media" Target="../media/media8.wm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wma"/><Relationship Id="rId1" Type="http://schemas.microsoft.com/office/2007/relationships/media" Target="../media/media9.wm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wma"/><Relationship Id="rId1" Type="http://schemas.microsoft.com/office/2007/relationships/media" Target="../media/media10.wm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WhatsApp Video 2020-04-08 at 6.07.29 P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5088"/>
            <a:ext cx="12192000" cy="6727825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930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259"/>
    </mc:Choice>
    <mc:Fallback>
      <p:transition spd="slow" advTm="172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5845" objId="5"/>
        <p14:stopEvt time="14372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cap="all" dirty="0" smtClean="0">
                <a:cs typeface="B Nazanin" panose="00000400000000000000" pitchFamily="2" charset="-78"/>
              </a:rPr>
              <a:t>به دست آوردن تناسبات ایده آل</a:t>
            </a:r>
            <a:endParaRPr lang="fa-IR" b="1" cap="all" dirty="0">
              <a:cs typeface="B Nazanin" panose="00000400000000000000" pitchFamily="2" charset="-78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677" y="0"/>
            <a:ext cx="5254580" cy="681781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1996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6082"/>
    </mc:Choice>
    <mc:Fallback>
      <p:transition spd="slow" advTm="86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Low" fontAlgn="base"/>
            <a:r>
              <a:rPr lang="fa-IR" dirty="0">
                <a:cs typeface="B Nazanin" panose="00000400000000000000" pitchFamily="2" charset="-78"/>
              </a:rPr>
              <a:t>ما می توانیم فیزیک بدن انسان را به عنوان یک </a:t>
            </a:r>
            <a:r>
              <a:rPr lang="fa-IR" b="1" dirty="0">
                <a:cs typeface="B Nazanin" panose="00000400000000000000" pitchFamily="2" charset="-78"/>
              </a:rPr>
              <a:t>چارچوب ساده</a:t>
            </a:r>
            <a:r>
              <a:rPr lang="fa-IR" dirty="0">
                <a:cs typeface="B Nazanin" panose="00000400000000000000" pitchFamily="2" charset="-78"/>
              </a:rPr>
              <a:t> با تناسبات بنیادی در نظر بگیریم </a:t>
            </a:r>
            <a:r>
              <a:rPr lang="fa-IR" dirty="0" smtClean="0">
                <a:cs typeface="B Nazanin" panose="00000400000000000000" pitchFamily="2" charset="-78"/>
              </a:rPr>
              <a:t>. آن </a:t>
            </a:r>
            <a:r>
              <a:rPr lang="fa-IR" dirty="0">
                <a:cs typeface="B Nazanin" panose="00000400000000000000" pitchFamily="2" charset="-78"/>
              </a:rPr>
              <a:t>را به هفت بخش مساوی تقسیم نماییم. که به این صورت قسمت سر انسان یک هفتم قد انسان را تشکیل می دهد.</a:t>
            </a:r>
          </a:p>
          <a:p>
            <a:pPr algn="justLow" fontAlgn="base"/>
            <a:r>
              <a:rPr lang="fa-IR" dirty="0">
                <a:cs typeface="B Nazanin" panose="00000400000000000000" pitchFamily="2" charset="-78"/>
              </a:rPr>
              <a:t>ارتفاع چشم ها در حالت ایستاده حدودا یک متر و پنجاه سانتیمتر است </a:t>
            </a:r>
            <a:r>
              <a:rPr lang="fa-IR" dirty="0" smtClean="0">
                <a:cs typeface="B Nazanin" panose="00000400000000000000" pitchFamily="2" charset="-78"/>
              </a:rPr>
              <a:t>، البته </a:t>
            </a:r>
            <a:r>
              <a:rPr lang="fa-IR" dirty="0">
                <a:cs typeface="B Nazanin" panose="00000400000000000000" pitchFamily="2" charset="-78"/>
              </a:rPr>
              <a:t>باید در نظر داشت این ارتفاع در افراد مختلف ممکن است متفاوت </a:t>
            </a:r>
            <a:r>
              <a:rPr lang="fa-IR" dirty="0" smtClean="0">
                <a:cs typeface="B Nazanin" panose="00000400000000000000" pitchFamily="2" charset="-78"/>
              </a:rPr>
              <a:t>باشد. هنگامی </a:t>
            </a:r>
            <a:r>
              <a:rPr lang="fa-IR" dirty="0">
                <a:cs typeface="B Nazanin" panose="00000400000000000000" pitchFamily="2" charset="-78"/>
              </a:rPr>
              <a:t>که اجزایی متناسب در طراحی فضای داخلی براساس همین اصول لحاظ می </a:t>
            </a:r>
            <a:r>
              <a:rPr lang="fa-IR" dirty="0" smtClean="0">
                <a:cs typeface="B Nazanin" panose="00000400000000000000" pitchFamily="2" charset="-78"/>
              </a:rPr>
              <a:t>گردد، درک </a:t>
            </a:r>
            <a:r>
              <a:rPr lang="fa-IR" dirty="0">
                <a:cs typeface="B Nazanin" panose="00000400000000000000" pitchFamily="2" charset="-78"/>
              </a:rPr>
              <a:t>فضا برای کاربر آسان تر و لذت بخش تر است.</a:t>
            </a:r>
          </a:p>
          <a:p>
            <a:pPr algn="justLow" fontAlgn="base"/>
            <a:r>
              <a:rPr lang="fa-IR" dirty="0">
                <a:cs typeface="B Nazanin" panose="00000400000000000000" pitchFamily="2" charset="-78"/>
              </a:rPr>
              <a:t>فضای طراحی شده که به</a:t>
            </a:r>
            <a:r>
              <a:rPr lang="fa-IR" b="1" dirty="0">
                <a:cs typeface="B Nazanin" panose="00000400000000000000" pitchFamily="2" charset="-78"/>
              </a:rPr>
              <a:t> خط دید انسان</a:t>
            </a:r>
            <a:r>
              <a:rPr lang="fa-IR" dirty="0">
                <a:cs typeface="B Nazanin" panose="00000400000000000000" pitchFamily="2" charset="-78"/>
              </a:rPr>
              <a:t> اهمیت زیادی بدهد به ارتباط کاربر با محیط </a:t>
            </a:r>
            <a:r>
              <a:rPr lang="fa-IR" dirty="0" smtClean="0">
                <a:cs typeface="B Nazanin" panose="00000400000000000000" pitchFamily="2" charset="-78"/>
              </a:rPr>
              <a:t>کمک قابل </a:t>
            </a:r>
            <a:r>
              <a:rPr lang="fa-IR" dirty="0">
                <a:cs typeface="B Nazanin" panose="00000400000000000000" pitchFamily="2" charset="-78"/>
              </a:rPr>
              <a:t>توجهی می نماید و چشم کاربر را در اختیار گرفته و کنترل می </a:t>
            </a:r>
            <a:r>
              <a:rPr lang="fa-IR" dirty="0" smtClean="0">
                <a:cs typeface="B Nazanin" panose="00000400000000000000" pitchFamily="2" charset="-78"/>
              </a:rPr>
              <a:t>نماید در </a:t>
            </a:r>
            <a:r>
              <a:rPr lang="fa-IR" dirty="0">
                <a:cs typeface="B Nazanin" panose="00000400000000000000" pitchFamily="2" charset="-78"/>
              </a:rPr>
              <a:t>نتیجه حس کنجکاوی بیشتر برای کاربر بوجود خواهد آمد .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این موضوع می تواند در استایل های مختلف ایستاده ، نشسته ، در حال حرکت و خوابیده طراحی </a:t>
            </a:r>
            <a:r>
              <a:rPr lang="fa-IR" dirty="0" smtClean="0">
                <a:cs typeface="B Nazanin" panose="00000400000000000000" pitchFamily="2" charset="-78"/>
              </a:rPr>
              <a:t>شود. از </a:t>
            </a:r>
            <a:r>
              <a:rPr lang="fa-IR" dirty="0">
                <a:cs typeface="B Nazanin" panose="00000400000000000000" pitchFamily="2" charset="-78"/>
              </a:rPr>
              <a:t>فیگور های متناسب برای </a:t>
            </a:r>
            <a:r>
              <a:rPr lang="fa-IR" b="1" dirty="0">
                <a:cs typeface="B Nazanin" panose="00000400000000000000" pitchFamily="2" charset="-78"/>
              </a:rPr>
              <a:t>افزایش واقع گرایی و روح بخشیدن </a:t>
            </a:r>
            <a:r>
              <a:rPr lang="fa-IR" dirty="0">
                <a:cs typeface="B Nazanin" panose="00000400000000000000" pitchFamily="2" charset="-78"/>
              </a:rPr>
              <a:t>به فضای داخلی استفاده می شود.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Nazanin" panose="00000400000000000000" pitchFamily="2" charset="-78"/>
              </a:rPr>
              <a:t>فیزیک بدن انسان به عنوان چارچوب</a:t>
            </a:r>
            <a:endParaRPr lang="fa-IR" b="1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22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83893"/>
    </mc:Choice>
    <mc:Fallback>
      <p:transition spd="slow" advTm="183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Nazanin" panose="00000400000000000000" pitchFamily="2" charset="-78"/>
              </a:rPr>
              <a:t>فیزیک بدن انسان به عنوان چارچوب</a:t>
            </a:r>
            <a:endParaRPr lang="fa-IR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41391"/>
            <a:ext cx="11462197" cy="5731099"/>
          </a:xfr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951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16"/>
    </mc:Choice>
    <mc:Fallback>
      <p:transition spd="slow" advTm="71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4564" y="2404534"/>
            <a:ext cx="8089439" cy="1646302"/>
          </a:xfrm>
        </p:spPr>
        <p:txBody>
          <a:bodyPr/>
          <a:lstStyle/>
          <a:p>
            <a:pPr algn="ctr"/>
            <a:r>
              <a:rPr lang="fa-IR" b="1" dirty="0" smtClean="0">
                <a:cs typeface="B Nazanin" panose="00000400000000000000" pitchFamily="2" charset="-78"/>
              </a:rPr>
              <a:t>بسمه تعالی</a:t>
            </a:r>
            <a:endParaRPr lang="fa-IR" b="1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2827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15"/>
    </mc:Choice>
    <mc:Fallback>
      <p:transition spd="slow" advTm="71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4564" y="2404534"/>
            <a:ext cx="8089439" cy="1646302"/>
          </a:xfrm>
        </p:spPr>
        <p:txBody>
          <a:bodyPr/>
          <a:lstStyle/>
          <a:p>
            <a:r>
              <a:rPr lang="fa-IR" b="1" dirty="0" smtClean="0">
                <a:cs typeface="B Nazanin" panose="00000400000000000000" pitchFamily="2" charset="-78"/>
              </a:rPr>
              <a:t>مقدمات طراحی معماری داخلی</a:t>
            </a:r>
            <a:endParaRPr lang="fa-IR" b="1" dirty="0">
              <a:cs typeface="B Nazanin" panose="00000400000000000000" pitchFamily="2" charset="-78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a-IR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67920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021"/>
    </mc:Choice>
    <mc:Fallback>
      <p:transition spd="slow" advTm="7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850006" y="2031047"/>
            <a:ext cx="8436877" cy="1948525"/>
          </a:xfrm>
        </p:spPr>
        <p:txBody>
          <a:bodyPr/>
          <a:lstStyle/>
          <a:p>
            <a:pPr algn="justLow"/>
            <a:r>
              <a:rPr lang="fa-IR" sz="4400" b="1" dirty="0">
                <a:cs typeface="B Nazanin" panose="00000400000000000000" pitchFamily="2" charset="-78"/>
              </a:rPr>
              <a:t>مقیاس انسانی و طراحی فضا براساس آن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478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28"/>
    </mc:Choice>
    <mc:Fallback>
      <p:transition spd="slow" advTm="114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Nazanin" panose="00000400000000000000" pitchFamily="2" charset="-78"/>
              </a:rPr>
              <a:t>تناسبات انسانی در طراحی داخلی</a:t>
            </a:r>
            <a:endParaRPr lang="fa-IR" b="1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22707"/>
            <a:ext cx="8596668" cy="3880773"/>
          </a:xfrm>
        </p:spPr>
        <p:txBody>
          <a:bodyPr/>
          <a:lstStyle/>
          <a:p>
            <a:pPr algn="justLow"/>
            <a:r>
              <a:rPr lang="fa-IR" dirty="0">
                <a:cs typeface="B Nazanin" panose="00000400000000000000" pitchFamily="2" charset="-78"/>
              </a:rPr>
              <a:t>حس زیبایی شناسی ما از بدن انسان جلوه گر می شود.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تناسبات و مقیاس انسانی </a:t>
            </a:r>
            <a:r>
              <a:rPr lang="fa-IR" b="1" dirty="0">
                <a:cs typeface="B Nazanin" panose="00000400000000000000" pitchFamily="2" charset="-78"/>
              </a:rPr>
              <a:t>مهم ترین عامل </a:t>
            </a:r>
            <a:r>
              <a:rPr lang="fa-IR" dirty="0">
                <a:cs typeface="B Nazanin" panose="00000400000000000000" pitchFamily="2" charset="-78"/>
              </a:rPr>
              <a:t>در طراحی ما انسان ها می باشد چرا که باید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پاسخگویی رفتارها و نیاز های انسان ها باشد .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ابعاد و اندازه بدن میزان احساس ، پاسخگویی ، عملکرد ها در یک فضای تعریف می نماید .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ارگونومی ، مقیاس و تناسبات انسانی مهمترین عامل در طراحی داخلی و معماری می باشد.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مقیاس یک حس انتزاعی است ، در زندگی طبیعی ما کمتر طول، عرض، ابعاد اجسام و فضا را اندازه می گیریم ،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بلکه آن هارا با یکدیگر و با مقیاس خود می سنجیم .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به طور مثال عرض دو دست باز شده انسان برابر است با طول قد آن 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186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8392"/>
    </mc:Choice>
    <mc:Fallback>
      <p:transition spd="slow" advTm="88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b="1" dirty="0" smtClean="0">
                <a:cs typeface="B Nazanin" panose="00000400000000000000" pitchFamily="2" charset="-78"/>
              </a:rPr>
              <a:t>تناسبات انسانی در طراحی داخلی</a:t>
            </a:r>
            <a:endParaRPr lang="fa-IR" b="1" dirty="0">
              <a:cs typeface="B Nazanin" panose="00000400000000000000" pitchFamily="2" charset="-78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94" y="1468192"/>
            <a:ext cx="9161147" cy="538980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13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7932"/>
    </mc:Choice>
    <mc:Fallback>
      <p:transition spd="slow" advTm="77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1722707"/>
            <a:ext cx="8596668" cy="3880773"/>
          </a:xfrm>
        </p:spPr>
        <p:txBody>
          <a:bodyPr/>
          <a:lstStyle/>
          <a:p>
            <a:pPr algn="justLow"/>
            <a:r>
              <a:rPr lang="fa-IR" dirty="0">
                <a:cs typeface="B Nazanin" panose="00000400000000000000" pitchFamily="2" charset="-78"/>
              </a:rPr>
              <a:t>ابعاد و اندازه و مقیاس های بسیار بزرگ از یک فضای داخلی به شخص احساس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کوچک بودن منتقل می سازد همان کاری که آسمان خراش ها ، کلیساها،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مساجد و مراکز خرید بزرگ با احساسات ما با اتکا با </a:t>
            </a:r>
            <a:r>
              <a:rPr lang="fa-IR" b="1" dirty="0">
                <a:cs typeface="B Nazanin" panose="00000400000000000000" pitchFamily="2" charset="-78"/>
              </a:rPr>
              <a:t>مقیاس انسانی</a:t>
            </a:r>
            <a:r>
              <a:rPr lang="fa-IR" dirty="0">
                <a:cs typeface="B Nazanin" panose="00000400000000000000" pitchFamily="2" charset="-78"/>
              </a:rPr>
              <a:t> شان انجام می دهند .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درک و دریافت ما نسبت به فضا ، اتکا به درک متقابل ما از آن فضا دارد.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بزرگی یا کوچکی معنا و مفهوم ندارد زیرا </a:t>
            </a:r>
            <a:r>
              <a:rPr lang="fa-IR" b="1" dirty="0">
                <a:cs typeface="B Nazanin" panose="00000400000000000000" pitchFamily="2" charset="-78"/>
              </a:rPr>
              <a:t>نسبی</a:t>
            </a:r>
            <a:r>
              <a:rPr lang="fa-IR" dirty="0">
                <a:cs typeface="B Nazanin" panose="00000400000000000000" pitchFamily="2" charset="-78"/>
              </a:rPr>
              <a:t> است و به اندازه و یا مناسب بودن ، لغتی صحیح است .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در مواردی طراحان از مقیاس به عنوان ابزاری برای خلاقیت ، سنت شکنی و تحریک احساسات و رفتار کاربران فضا بهره می برند.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هر شیئی که در زندگی روزمره با آن مواجه هستیم مانند تیرهای برق، اتومبیل ها ،</a:t>
            </a:r>
            <a:br>
              <a:rPr lang="fa-IR" dirty="0">
                <a:cs typeface="B Nazanin" panose="00000400000000000000" pitchFamily="2" charset="-78"/>
              </a:rPr>
            </a:br>
            <a:r>
              <a:rPr lang="fa-IR" dirty="0">
                <a:cs typeface="B Nazanin" panose="00000400000000000000" pitchFamily="2" charset="-78"/>
              </a:rPr>
              <a:t>درختان ، صندلی ها و حتی انسان های مختلف به ما کمک می کنند تا بتوانیم درک درستی از هر فضا و تناسبات آن به دست بیاوریم .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9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539"/>
    </mc:Choice>
    <mc:Fallback>
      <p:transition spd="slow" advTm="1085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"/>
            <a:ext cx="9362941" cy="7006602"/>
          </a:xfrm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699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568"/>
    </mc:Choice>
    <mc:Fallback>
      <p:transition spd="slow" advTm="1085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b="1" cap="all" dirty="0" smtClean="0">
                <a:cs typeface="B Nazanin" panose="00000400000000000000" pitchFamily="2" charset="-78"/>
              </a:rPr>
              <a:t>به دست آوردن تناسبات ایده آل</a:t>
            </a:r>
            <a:endParaRPr lang="fa-IR" b="1" cap="all" dirty="0">
              <a:cs typeface="B Nazanin" panose="00000400000000000000" pitchFamily="2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7583" y="1761344"/>
            <a:ext cx="8166419" cy="3880773"/>
          </a:xfrm>
        </p:spPr>
        <p:txBody>
          <a:bodyPr/>
          <a:lstStyle/>
          <a:p>
            <a:pPr algn="justLow" fontAlgn="base"/>
            <a:r>
              <a:rPr lang="fa-IR" dirty="0">
                <a:cs typeface="B Nazanin" panose="00000400000000000000" pitchFamily="2" charset="-78"/>
              </a:rPr>
              <a:t>برای بدست آوردن تناسبات ایده آل باید از روش های هندسی و ریاضی کمک </a:t>
            </a:r>
            <a:r>
              <a:rPr lang="fa-IR" dirty="0" smtClean="0">
                <a:cs typeface="B Nazanin" panose="00000400000000000000" pitchFamily="2" charset="-78"/>
              </a:rPr>
              <a:t>گرفت، متناسب </a:t>
            </a:r>
            <a:r>
              <a:rPr lang="fa-IR" dirty="0">
                <a:cs typeface="B Nazanin" panose="00000400000000000000" pitchFamily="2" charset="-78"/>
              </a:rPr>
              <a:t>ساختن هر شی با فضا بر اساس کاربری به نحوی انجام می پذیرد که به هماهنگی ،</a:t>
            </a:r>
            <a:r>
              <a:rPr lang="fa-IR" b="1" dirty="0">
                <a:cs typeface="B Nazanin" panose="00000400000000000000" pitchFamily="2" charset="-78"/>
              </a:rPr>
              <a:t> تعادل </a:t>
            </a:r>
            <a:r>
              <a:rPr lang="fa-IR" b="1" dirty="0" smtClean="0">
                <a:cs typeface="B Nazanin" panose="00000400000000000000" pitchFamily="2" charset="-78"/>
              </a:rPr>
              <a:t>و یکپارچگی</a:t>
            </a:r>
            <a:r>
              <a:rPr lang="fa-IR" dirty="0">
                <a:cs typeface="B Nazanin" panose="00000400000000000000" pitchFamily="2" charset="-78"/>
              </a:rPr>
              <a:t> منجر شود </a:t>
            </a:r>
            <a:r>
              <a:rPr lang="fa-IR" dirty="0" smtClean="0">
                <a:cs typeface="B Nazanin" panose="00000400000000000000" pitchFamily="2" charset="-78"/>
              </a:rPr>
              <a:t>. مقیاس </a:t>
            </a:r>
            <a:r>
              <a:rPr lang="fa-IR" dirty="0">
                <a:cs typeface="B Nazanin" panose="00000400000000000000" pitchFamily="2" charset="-78"/>
              </a:rPr>
              <a:t>به تنهایی مهم نمی باشد بلکه میزان اختلاف مابین نسبت ها از یک شی به </a:t>
            </a:r>
            <a:r>
              <a:rPr lang="fa-IR" dirty="0" smtClean="0">
                <a:cs typeface="B Nazanin" panose="00000400000000000000" pitchFamily="2" charset="-78"/>
              </a:rPr>
              <a:t>یک شی </a:t>
            </a:r>
            <a:r>
              <a:rPr lang="fa-IR" dirty="0">
                <a:cs typeface="B Nazanin" panose="00000400000000000000" pitchFamily="2" charset="-78"/>
              </a:rPr>
              <a:t>دیگر ویا از یک فضا به یک فضای دیگر دارای اهمیت می باشد .</a:t>
            </a:r>
          </a:p>
          <a:p>
            <a:pPr algn="justLow" fontAlgn="base"/>
            <a:r>
              <a:rPr lang="fa-IR" dirty="0">
                <a:cs typeface="B Nazanin" panose="00000400000000000000" pitchFamily="2" charset="-78"/>
              </a:rPr>
              <a:t>ما به طور معمول هر چیزی را با دیگری می سنجیم و این امر میتواند در مورد رنگ </a:t>
            </a:r>
            <a:r>
              <a:rPr lang="fa-IR" dirty="0" smtClean="0">
                <a:cs typeface="B Nazanin" panose="00000400000000000000" pitchFamily="2" charset="-78"/>
              </a:rPr>
              <a:t>، مصالح </a:t>
            </a:r>
            <a:r>
              <a:rPr lang="fa-IR" dirty="0">
                <a:cs typeface="B Nazanin" panose="00000400000000000000" pitchFamily="2" charset="-78"/>
              </a:rPr>
              <a:t>، بافت فرم ، شکل، اندازه و غیره رخ می دهد. درک صحیح تناسبات شناخت ارتباط بین اشیا ، مصالح ، انسان ها و… مفید می </a:t>
            </a:r>
            <a:r>
              <a:rPr lang="fa-IR" dirty="0" smtClean="0">
                <a:cs typeface="B Nazanin" panose="00000400000000000000" pitchFamily="2" charset="-78"/>
              </a:rPr>
              <a:t>باشد. شناخت </a:t>
            </a:r>
            <a:r>
              <a:rPr lang="fa-IR" dirty="0">
                <a:cs typeface="B Nazanin" panose="00000400000000000000" pitchFamily="2" charset="-78"/>
              </a:rPr>
              <a:t>این روابط می تواند به ایجاد تضادهای شدید با هماهنگی کامل در طراحی داخلی فضا منجر شود.</a:t>
            </a: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593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602"/>
    </mc:Choice>
    <mc:Fallback>
      <p:transition spd="slow" advTm="1506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Face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149</TotalTime>
  <Words>118</Words>
  <Application>Microsoft Office PowerPoint</Application>
  <PresentationFormat>Widescreen</PresentationFormat>
  <Paragraphs>16</Paragraphs>
  <Slides>12</Slides>
  <Notes>0</Notes>
  <HiddenSlides>0</HiddenSlides>
  <MMClips>13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B Nazanin</vt:lpstr>
      <vt:lpstr>Tahoma</vt:lpstr>
      <vt:lpstr>Trebuchet MS</vt:lpstr>
      <vt:lpstr>Wingdings 3</vt:lpstr>
      <vt:lpstr>Facet</vt:lpstr>
      <vt:lpstr>PowerPoint Presentation</vt:lpstr>
      <vt:lpstr>بسمه تعالی</vt:lpstr>
      <vt:lpstr>مقدمات طراحی معماری داخلی</vt:lpstr>
      <vt:lpstr>مقیاس انسانی و طراحی فضا براساس آن</vt:lpstr>
      <vt:lpstr>تناسبات انسانی در طراحی داخلی</vt:lpstr>
      <vt:lpstr>تناسبات انسانی در طراحی داخلی</vt:lpstr>
      <vt:lpstr>PowerPoint Presentation</vt:lpstr>
      <vt:lpstr>PowerPoint Presentation</vt:lpstr>
      <vt:lpstr>به دست آوردن تناسبات ایده آل</vt:lpstr>
      <vt:lpstr>به دست آوردن تناسبات ایده آل</vt:lpstr>
      <vt:lpstr>فیزیک بدن انسان به عنوان چارچوب</vt:lpstr>
      <vt:lpstr>فیزیک بدن انسان به عنوان چارچوب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بارهای وارد بر ساختمان</dc:title>
  <dc:creator>my system</dc:creator>
  <cp:lastModifiedBy>my system</cp:lastModifiedBy>
  <cp:revision>12</cp:revision>
  <dcterms:created xsi:type="dcterms:W3CDTF">2020-04-01T12:24:26Z</dcterms:created>
  <dcterms:modified xsi:type="dcterms:W3CDTF">2020-04-18T13:39:27Z</dcterms:modified>
</cp:coreProperties>
</file>