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8" r:id="rId1"/>
  </p:sldMasterIdLst>
  <p:sldIdLst>
    <p:sldId id="256" r:id="rId2"/>
    <p:sldId id="257" r:id="rId3"/>
    <p:sldId id="272" r:id="rId4"/>
    <p:sldId id="259" r:id="rId5"/>
    <p:sldId id="332" r:id="rId6"/>
    <p:sldId id="261" r:id="rId7"/>
    <p:sldId id="333" r:id="rId8"/>
    <p:sldId id="262" r:id="rId9"/>
    <p:sldId id="336" r:id="rId10"/>
    <p:sldId id="334" r:id="rId11"/>
    <p:sldId id="335" r:id="rId12"/>
    <p:sldId id="263" r:id="rId13"/>
    <p:sldId id="337" r:id="rId14"/>
    <p:sldId id="273" r:id="rId15"/>
    <p:sldId id="338" r:id="rId16"/>
    <p:sldId id="339" r:id="rId17"/>
    <p:sldId id="340" r:id="rId18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377-F719-4891-845D-DE5815E48D9E}" type="datetimeFigureOut">
              <a:rPr lang="fa-IR" smtClean="0"/>
              <a:t>10/08/1441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65BE-B685-42E3-820C-B6ABF3361C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67935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377-F719-4891-845D-DE5815E48D9E}" type="datetimeFigureOut">
              <a:rPr lang="fa-IR" smtClean="0"/>
              <a:t>10/08/1441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65BE-B685-42E3-820C-B6ABF3361C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01852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377-F719-4891-845D-DE5815E48D9E}" type="datetimeFigureOut">
              <a:rPr lang="fa-IR" smtClean="0"/>
              <a:t>10/08/1441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65BE-B685-42E3-820C-B6ABF3361C1F}" type="slidenum">
              <a:rPr lang="fa-IR" smtClean="0"/>
              <a:t>‹#›</a:t>
            </a:fld>
            <a:endParaRPr lang="fa-I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8558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377-F719-4891-845D-DE5815E48D9E}" type="datetimeFigureOut">
              <a:rPr lang="fa-IR" smtClean="0"/>
              <a:t>10/08/1441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65BE-B685-42E3-820C-B6ABF3361C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239879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377-F719-4891-845D-DE5815E48D9E}" type="datetimeFigureOut">
              <a:rPr lang="fa-IR" smtClean="0"/>
              <a:t>10/08/1441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65BE-B685-42E3-820C-B6ABF3361C1F}" type="slidenum">
              <a:rPr lang="fa-IR" smtClean="0"/>
              <a:t>‹#›</a:t>
            </a:fld>
            <a:endParaRPr lang="fa-I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550391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377-F719-4891-845D-DE5815E48D9E}" type="datetimeFigureOut">
              <a:rPr lang="fa-IR" smtClean="0"/>
              <a:t>10/08/1441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65BE-B685-42E3-820C-B6ABF3361C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092829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377-F719-4891-845D-DE5815E48D9E}" type="datetimeFigureOut">
              <a:rPr lang="fa-IR" smtClean="0"/>
              <a:t>10/08/1441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65BE-B685-42E3-820C-B6ABF3361C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329020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377-F719-4891-845D-DE5815E48D9E}" type="datetimeFigureOut">
              <a:rPr lang="fa-IR" smtClean="0"/>
              <a:t>10/08/1441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65BE-B685-42E3-820C-B6ABF3361C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20233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377-F719-4891-845D-DE5815E48D9E}" type="datetimeFigureOut">
              <a:rPr lang="fa-IR" smtClean="0"/>
              <a:t>10/08/1441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65BE-B685-42E3-820C-B6ABF3361C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06591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377-F719-4891-845D-DE5815E48D9E}" type="datetimeFigureOut">
              <a:rPr lang="fa-IR" smtClean="0"/>
              <a:t>10/08/1441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65BE-B685-42E3-820C-B6ABF3361C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29435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377-F719-4891-845D-DE5815E48D9E}" type="datetimeFigureOut">
              <a:rPr lang="fa-IR" smtClean="0"/>
              <a:t>10/08/1441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65BE-B685-42E3-820C-B6ABF3361C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52814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377-F719-4891-845D-DE5815E48D9E}" type="datetimeFigureOut">
              <a:rPr lang="fa-IR" smtClean="0"/>
              <a:t>10/08/1441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65BE-B685-42E3-820C-B6ABF3361C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11511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377-F719-4891-845D-DE5815E48D9E}" type="datetimeFigureOut">
              <a:rPr lang="fa-IR" smtClean="0"/>
              <a:t>10/08/1441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65BE-B685-42E3-820C-B6ABF3361C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24302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377-F719-4891-845D-DE5815E48D9E}" type="datetimeFigureOut">
              <a:rPr lang="fa-IR" smtClean="0"/>
              <a:t>10/08/1441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65BE-B685-42E3-820C-B6ABF3361C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38865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377-F719-4891-845D-DE5815E48D9E}" type="datetimeFigureOut">
              <a:rPr lang="fa-IR" smtClean="0"/>
              <a:t>10/08/1441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65BE-B685-42E3-820C-B6ABF3361C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19027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65BE-B685-42E3-820C-B6ABF3361C1F}" type="slidenum">
              <a:rPr lang="fa-IR" smtClean="0"/>
              <a:t>‹#›</a:t>
            </a:fld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377-F719-4891-845D-DE5815E48D9E}" type="datetimeFigureOut">
              <a:rPr lang="fa-IR" smtClean="0"/>
              <a:t>10/08/1441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2778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F4377-F719-4891-845D-DE5815E48D9E}" type="datetimeFigureOut">
              <a:rPr lang="fa-IR" smtClean="0"/>
              <a:t>10/08/1441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69865BE-B685-42E3-820C-B6ABF3361C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63786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hidaneh.com/ideabooks/chidaneh-tours/educational-cultura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hidaneh.com/ideabooks/chidaneh-tours/office-business-spaces/office-spaces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idaneh.com/" TargetMode="External"/><Relationship Id="rId2" Type="http://schemas.openxmlformats.org/officeDocument/2006/relationships/hyperlink" Target="http://www.chidaneh.com/ideabooks/exterior-spaces/facade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idaneh.com/ideabooks/life-style/technology" TargetMode="External"/><Relationship Id="rId2" Type="http://schemas.openxmlformats.org/officeDocument/2006/relationships/hyperlink" Target="http://www.chidaneh.com/ideabooks/architecture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hidaneh.com/ideabooks/architecture/leading-architect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4564" y="2404534"/>
            <a:ext cx="8089439" cy="1646302"/>
          </a:xfrm>
        </p:spPr>
        <p:txBody>
          <a:bodyPr/>
          <a:lstStyle/>
          <a:p>
            <a:pPr algn="justLow"/>
            <a:r>
              <a:rPr lang="fa-IR" b="1" dirty="0">
                <a:cs typeface="B Nazanin" panose="00000400000000000000" pitchFamily="2" charset="-78"/>
              </a:rPr>
              <a:t>مراحل و روند طراحی معماری</a:t>
            </a:r>
            <a:br>
              <a:rPr lang="fa-IR" b="1" dirty="0">
                <a:cs typeface="B Nazanin" panose="00000400000000000000" pitchFamily="2" charset="-78"/>
              </a:rPr>
            </a:br>
            <a:endParaRPr lang="fa-IR" b="1" dirty="0">
              <a:cs typeface="B Nazanin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8428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b="1" dirty="0">
                <a:cs typeface="B Nazanin" panose="00000400000000000000" pitchFamily="2" charset="-78"/>
              </a:rPr>
              <a:t>شکل گیری کانسپت و ایده های طرح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Low"/>
            <a:r>
              <a:rPr lang="fa-IR" dirty="0">
                <a:cs typeface="B Nazanin" panose="00000400000000000000" pitchFamily="2" charset="-78"/>
              </a:rPr>
              <a:t>با توجه به تجزیه و تحلیل لیست اطلاعات به دست آمده از هر بخش، معمار کانسپت اولیه (مفهوم کلی) طرح را پیش روی خود می گذارد و برای اجرایی کردن آن ایده هایی کاربردی را مد نظر قرار می دهد. در صورتی که کاربری فضا از اهمیت ویژه ی </a:t>
            </a:r>
            <a:r>
              <a:rPr lang="fa-IR" b="1" dirty="0">
                <a:cs typeface="B Nazanin" panose="00000400000000000000" pitchFamily="2" charset="-78"/>
                <a:hlinkClick r:id="rId2"/>
              </a:rPr>
              <a:t>فرهنگی</a:t>
            </a:r>
            <a:r>
              <a:rPr lang="fa-IR" dirty="0">
                <a:cs typeface="B Nazanin" panose="00000400000000000000" pitchFamily="2" charset="-78"/>
              </a:rPr>
              <a:t>، اجتماعی برخوردار باشد کانسپت طرح اهمیت بیشتری خواهد داشت. در پروژه هایی مانند بیمارستان ها و پایانه های مسافربری که روابط فضاها و رفت آمد در آن در اولویت قرار دارد ایده ها از رویکرد کاملا مفهومی فاصله می گیرد.</a:t>
            </a:r>
            <a:endParaRPr lang="ar-SA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4671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b="1" dirty="0">
                <a:cs typeface="B Nazanin" panose="00000400000000000000" pitchFamily="2" charset="-78"/>
              </a:rPr>
              <a:t>شکل گیری کانسپت و ایده های طرح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5455"/>
            <a:ext cx="8208818" cy="5472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91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Low"/>
            <a:r>
              <a:rPr lang="fa-IR" b="1" dirty="0">
                <a:cs typeface="B Nazanin" panose="00000400000000000000" pitchFamily="2" charset="-78"/>
              </a:rPr>
              <a:t>برنامه ریزی فیزیکی، طراحی دیاگرام روابط و عرصه بندی فضاها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/>
            <a:r>
              <a:rPr lang="fa-IR" dirty="0">
                <a:cs typeface="B Nazanin" panose="00000400000000000000" pitchFamily="2" charset="-78"/>
              </a:rPr>
              <a:t>تعیین ریزفضاهای ساختمان و مشخص کردن روابط آنها با یکدیگر باید به وضوح انجام بگیرد. گرچه اعداد و ارقام اندازه های فضاها در مراحل بعدی ممکن است با توجه به شرایط ترسیمی و ... تغییر کند اما ترسیمات شماتیک (فرضی و بدون اندازه) جایگذاری فضاها لازم است. معمار در این مرحله عرصه بندی فضاها را انجام می دهد. فضاهای عمومی و خصوصی، خدماتی و </a:t>
            </a:r>
            <a:r>
              <a:rPr lang="fa-IR" b="1" dirty="0">
                <a:cs typeface="B Nazanin" panose="00000400000000000000" pitchFamily="2" charset="-78"/>
                <a:hlinkClick r:id="rId2"/>
              </a:rPr>
              <a:t>اداری</a:t>
            </a:r>
            <a:r>
              <a:rPr lang="fa-IR" dirty="0">
                <a:cs typeface="B Nazanin" panose="00000400000000000000" pitchFamily="2" charset="-78"/>
              </a:rPr>
              <a:t> و.... را تقسیم بندی می کند و از محدوده قرار گیری آنها در پلان مطمئن می شود.</a:t>
            </a:r>
            <a:endParaRPr lang="fa-IR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6957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Low"/>
            <a:r>
              <a:rPr lang="fa-IR" b="1" dirty="0">
                <a:cs typeface="B Nazanin" panose="00000400000000000000" pitchFamily="2" charset="-78"/>
              </a:rPr>
              <a:t>برنامه ریزی فیزیکی، طراحی دیاگرام روابط و عرصه بندی فضاها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339388"/>
            <a:ext cx="4883727" cy="5518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27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>
                <a:cs typeface="B Nazanin" panose="00000400000000000000" pitchFamily="2" charset="-78"/>
              </a:rPr>
              <a:t>طراحی فضا و حجم ساختمان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/>
            <a:r>
              <a:rPr lang="fa-IR" dirty="0">
                <a:cs typeface="B Nazanin" panose="00000400000000000000" pitchFamily="2" charset="-78"/>
              </a:rPr>
              <a:t>برای طراحی فضا و حجم بنا ترسیمات شماتیک و ابتدایی، مفید و کاربردی خواهند بود. این ترسیمات هم به صورت دو بعدی و هم سه بعدی به طراح اجازه میداد که تصویر ذهنی خود را پیاده کرده و از امکان پذیر بودن اجرای آن تا حدی مطلع شود. با این کار می توان افکار اولیه طرح را در راستای اهداف پروژه بسط و گسترش داد. طراحی حجم، </a:t>
            </a:r>
            <a:r>
              <a:rPr lang="fa-IR" b="1" dirty="0">
                <a:cs typeface="B Nazanin" panose="00000400000000000000" pitchFamily="2" charset="-78"/>
                <a:hlinkClick r:id="rId2"/>
              </a:rPr>
              <a:t>نما</a:t>
            </a:r>
            <a:r>
              <a:rPr lang="fa-IR" dirty="0">
                <a:cs typeface="B Nazanin" panose="00000400000000000000" pitchFamily="2" charset="-78"/>
              </a:rPr>
              <a:t> و </a:t>
            </a:r>
            <a:r>
              <a:rPr lang="fa-IR" b="1" dirty="0">
                <a:cs typeface="B Nazanin" panose="00000400000000000000" pitchFamily="2" charset="-78"/>
                <a:hlinkClick r:id="rId3"/>
              </a:rPr>
              <a:t>معماری داخلی</a:t>
            </a:r>
            <a:r>
              <a:rPr lang="fa-IR" dirty="0">
                <a:cs typeface="B Nazanin" panose="00000400000000000000" pitchFamily="2" charset="-78"/>
              </a:rPr>
              <a:t> ساختمان در این مرحله تا حد قابل قبولی پیش خواهد رفت و آماده ترسیمات دقیق خواهد شد.</a:t>
            </a:r>
            <a:endParaRPr lang="fa-IR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0202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Low"/>
            <a:r>
              <a:rPr lang="fa-IR" b="1" dirty="0">
                <a:cs typeface="B Nazanin" panose="00000400000000000000" pitchFamily="2" charset="-78"/>
              </a:rPr>
              <a:t>ترسیم و ارائه مدارک و نقشه ها  (پلان، برش، نما، حجم سه بعدی)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/>
            <a:r>
              <a:rPr lang="fa-IR" dirty="0">
                <a:cs typeface="B Nazanin" panose="00000400000000000000" pitchFamily="2" charset="-78"/>
              </a:rPr>
              <a:t>هر ایده و طرح </a:t>
            </a:r>
            <a:r>
              <a:rPr lang="fa-IR" b="1" dirty="0">
                <a:cs typeface="B Nazanin" panose="00000400000000000000" pitchFamily="2" charset="-78"/>
                <a:hlinkClick r:id="rId2"/>
              </a:rPr>
              <a:t>معماری</a:t>
            </a:r>
            <a:r>
              <a:rPr lang="fa-IR" dirty="0">
                <a:cs typeface="B Nazanin" panose="00000400000000000000" pitchFamily="2" charset="-78"/>
              </a:rPr>
              <a:t> برای اجرا شدن و به عینیت رسیدن نیازمند ترسیمات دقیق اجرایی در دو مرحله فاز یک و دو است. نقشه های جزئیات بنا به سازندگان اجازه می دهند تا به طرح ذهنی معمار پروژه، کالبدی فیزیکی ببخشند و به کمک مصالح آن را قابل لمس و قابل سکونت کنند. خوشبختانه با پیشرفت </a:t>
            </a:r>
            <a:r>
              <a:rPr lang="fa-IR" b="1" dirty="0">
                <a:cs typeface="B Nazanin" panose="00000400000000000000" pitchFamily="2" charset="-78"/>
                <a:hlinkClick r:id="rId3"/>
              </a:rPr>
              <a:t>تکنولوژی</a:t>
            </a:r>
            <a:r>
              <a:rPr lang="fa-IR" dirty="0">
                <a:cs typeface="B Nazanin" panose="00000400000000000000" pitchFamily="2" charset="-78"/>
              </a:rPr>
              <a:t> و وجود نرم افزارهای متعدد این کار با سرعت و دقت بسیار زیادی انجام می شود.</a:t>
            </a:r>
            <a:endParaRPr lang="fa-IR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8262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Low"/>
            <a:r>
              <a:rPr lang="fa-IR" b="1" dirty="0">
                <a:cs typeface="B Nazanin" panose="00000400000000000000" pitchFamily="2" charset="-78"/>
              </a:rPr>
              <a:t>ترسیم و ارائه مدارک و نقشه ها  (پلان، برش، نما، حجم سه بعدی)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57469"/>
            <a:ext cx="4322618" cy="5500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51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/>
            <a:r>
              <a:rPr lang="fa-IR" dirty="0">
                <a:cs typeface="B Nazanin" panose="00000400000000000000" pitchFamily="2" charset="-78"/>
              </a:rPr>
              <a:t>مراحل طراحی پس از جمع آوری اطلاعات روندی موازی به خود می گیرند و گاهی ممکن است با توجه به شرایط کار یکی از دیگری پیشی بگیرد. اما به هر حال انجام همه مراحل الزامی است.</a:t>
            </a:r>
            <a:endParaRPr lang="fa-IR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5717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cs typeface="B Nazanin" panose="00000400000000000000" pitchFamily="2" charset="-78"/>
              </a:rPr>
              <a:t>اطلاعات معماری</a:t>
            </a:r>
            <a:endParaRPr lang="fa-IR" b="1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/>
            <a:r>
              <a:rPr lang="fa-IR" dirty="0">
                <a:cs typeface="B Nazanin" panose="00000400000000000000" pitchFamily="2" charset="-78"/>
              </a:rPr>
              <a:t>در سراسر دنیا </a:t>
            </a:r>
            <a:r>
              <a:rPr lang="fa-IR" b="1" dirty="0">
                <a:cs typeface="B Nazanin" panose="00000400000000000000" pitchFamily="2" charset="-78"/>
                <a:hlinkClick r:id="rId2"/>
              </a:rPr>
              <a:t>معماران حرفه ای</a:t>
            </a:r>
            <a:r>
              <a:rPr lang="fa-IR" dirty="0">
                <a:cs typeface="B Nazanin" panose="00000400000000000000" pitchFamily="2" charset="-78"/>
              </a:rPr>
              <a:t> هر کدام روشی خاص خود، برای طی کردن </a:t>
            </a:r>
            <a:r>
              <a:rPr lang="fa-IR" b="1" dirty="0">
                <a:cs typeface="B Nazanin" panose="00000400000000000000" pitchFamily="2" charset="-78"/>
              </a:rPr>
              <a:t>روند طراحی معماری </a:t>
            </a:r>
            <a:r>
              <a:rPr lang="fa-IR" dirty="0">
                <a:cs typeface="B Nazanin" panose="00000400000000000000" pitchFamily="2" charset="-78"/>
              </a:rPr>
              <a:t>دارند، که این روش ممکن است در خصوص هر پروژه و هر موضوع جدید دستخوش تغییراتی شود. سال ها تجربه کار و درگیری با پروژه های مختلف تجربیاتی را در اختیار آنها می گذارد تا بتوانند برای طراحی یک اثر معماری راه های متنوع و مخصوص به خود داشته باشد. اما در این میان یک </a:t>
            </a:r>
            <a:r>
              <a:rPr lang="fa-IR" b="1" dirty="0">
                <a:cs typeface="B Nazanin" panose="00000400000000000000" pitchFamily="2" charset="-78"/>
              </a:rPr>
              <a:t>معمار تازه کار</a:t>
            </a:r>
            <a:r>
              <a:rPr lang="fa-IR" dirty="0">
                <a:cs typeface="B Nazanin" panose="00000400000000000000" pitchFamily="2" charset="-78"/>
              </a:rPr>
              <a:t> و یا یک </a:t>
            </a:r>
            <a:r>
              <a:rPr lang="fa-IR" b="1" dirty="0">
                <a:cs typeface="B Nazanin" panose="00000400000000000000" pitchFamily="2" charset="-78"/>
              </a:rPr>
              <a:t>دانشجوی معماری</a:t>
            </a:r>
            <a:r>
              <a:rPr lang="fa-IR" dirty="0">
                <a:cs typeface="B Nazanin" panose="00000400000000000000" pitchFamily="2" charset="-78"/>
              </a:rPr>
              <a:t> از کجا باید شروع کند تا بتواند روند طراحی پروژه را پیش بگیرد؟! قطعا در ابتدای راه شناخت مراحلی مشخص و پیروی از آن کمک خواهد کرد تا یک طراح تازه کار بتواند به جوانب مختلف کار آشنا شود و پس از کسب تجربه های بسیار مانند یک معمار حرفه ای عمل کند</a:t>
            </a:r>
            <a:endParaRPr lang="fa-IR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4951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Low"/>
            <a:r>
              <a:rPr lang="fa-IR" dirty="0">
                <a:cs typeface="B Nazanin" panose="00000400000000000000" pitchFamily="2" charset="-78"/>
              </a:rPr>
              <a:t>تعریف و تشریح موضوع پروژه ( شناخت خواسته های کارفرما)</a:t>
            </a:r>
            <a:br>
              <a:rPr lang="fa-IR" dirty="0">
                <a:cs typeface="B Nazanin" panose="00000400000000000000" pitchFamily="2" charset="-78"/>
              </a:rPr>
            </a:br>
            <a:endParaRPr lang="fa-IR" b="1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/>
            <a:r>
              <a:rPr lang="fa-IR" dirty="0">
                <a:cs typeface="B Nazanin" panose="00000400000000000000" pitchFamily="2" charset="-78"/>
              </a:rPr>
              <a:t>اولین مرحله از کار طراحی </a:t>
            </a:r>
            <a:r>
              <a:rPr lang="fa-IR" dirty="0" smtClean="0">
                <a:cs typeface="B Nazanin" panose="00000400000000000000" pitchFamily="2" charset="-78"/>
              </a:rPr>
              <a:t>معماری کسب </a:t>
            </a:r>
            <a:r>
              <a:rPr lang="fa-IR" dirty="0">
                <a:cs typeface="B Nazanin" panose="00000400000000000000" pitchFamily="2" charset="-78"/>
              </a:rPr>
              <a:t>اطلاعات در خصوص خواسته های کارفرماست. قبل از هر چیزی طراح باید بداند که موضوع طرح و کاربری ساختمانی که قرار است طراحی شود چیست؟! و کارفرما از فضای مورد نظر خود چه توقعاتی دارد؟! بنابراین سوالاتی که به وجود خواهد آمد این است که:</a:t>
            </a:r>
          </a:p>
          <a:p>
            <a:pPr algn="justLow"/>
            <a:r>
              <a:rPr lang="fa-IR" dirty="0">
                <a:cs typeface="B Nazanin" panose="00000400000000000000" pitchFamily="2" charset="-78"/>
              </a:rPr>
              <a:t>استفاده کنندگان از فضا چه کسانی هستند؟</a:t>
            </a:r>
          </a:p>
          <a:p>
            <a:pPr algn="justLow"/>
            <a:r>
              <a:rPr lang="fa-IR" dirty="0">
                <a:cs typeface="B Nazanin" panose="00000400000000000000" pitchFamily="2" charset="-78"/>
              </a:rPr>
              <a:t>چه نوع فعالیتی قرار است در آن اتفاق بیفتد؟</a:t>
            </a:r>
          </a:p>
          <a:p>
            <a:pPr algn="justLow"/>
            <a:r>
              <a:rPr lang="fa-IR" dirty="0">
                <a:cs typeface="B Nazanin" panose="00000400000000000000" pitchFamily="2" charset="-78"/>
              </a:rPr>
              <a:t>خواسته های ویژه کارفرما کدامند؟</a:t>
            </a:r>
          </a:p>
          <a:p>
            <a:pPr algn="justLow"/>
            <a:r>
              <a:rPr lang="fa-IR" dirty="0">
                <a:cs typeface="B Nazanin" panose="00000400000000000000" pitchFamily="2" charset="-78"/>
              </a:rPr>
              <a:t>و هر سوال دیگری از این دست که در مورد هر کاربری می تواند متفاوت باشد.</a:t>
            </a:r>
          </a:p>
        </p:txBody>
      </p:sp>
    </p:spTree>
    <p:extLst>
      <p:ext uri="{BB962C8B-B14F-4D97-AF65-F5344CB8AC3E}">
        <p14:creationId xmlns:p14="http://schemas.microsoft.com/office/powerpoint/2010/main" val="350037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b="1" dirty="0">
                <a:cs typeface="B Nazanin" panose="00000400000000000000" pitchFamily="2" charset="-78"/>
              </a:rPr>
              <a:t>جمع آوری اطلاعات و شناخت سایت (زمین) پروژه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/>
            <a:r>
              <a:rPr lang="fa-IR" dirty="0">
                <a:cs typeface="B Nazanin" panose="00000400000000000000" pitchFamily="2" charset="-78"/>
              </a:rPr>
              <a:t>در این مرحله باید به بررسی شرایط سایت پروژه پرداخت و ابعاد، اندازه و همسایگی های زمین را شناخت. طراح باید جهت گیری جغرافیایی و دسترسی های معبرهای عمومی آن را در نظر بگیرد. میزان عبور و مرور پیاده و سواره را بشناسد و شرایط کالبدی (فیزیکی)، فرهنگی و اجتماعی محل قرارگیری زمین پروژه را شناسایی کند. جمع آوری این اطلاعات کمک خواهد کرد تا معمار بتواند تصمیمات صحیح اتخاذ کرده و حتی در مراحل بعدی کار از آنها استفاده کند.</a:t>
            </a:r>
            <a:endParaRPr lang="ar-SA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0859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b="1" dirty="0">
                <a:cs typeface="B Nazanin" panose="00000400000000000000" pitchFamily="2" charset="-78"/>
              </a:rPr>
              <a:t>جمع آوری اطلاعات و شناخت سایت (زمین) پروژه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71600"/>
            <a:ext cx="82296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70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b="1" dirty="0">
                <a:cs typeface="B Nazanin" panose="00000400000000000000" pitchFamily="2" charset="-78"/>
              </a:rPr>
              <a:t>جمع آوری اطلاعات و شناخت اقلیم منطقه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/>
            <a:r>
              <a:rPr lang="fa-IR" dirty="0">
                <a:cs typeface="B Nazanin" panose="00000400000000000000" pitchFamily="2" charset="-78"/>
              </a:rPr>
              <a:t>معمار باید بداند که زمین پروژه در کدام یک از مناطق آب و هوایی قرار دارد. تا بتواند برحسب شرایط محیطی دست به انتخاب مصالح و طراحی فضاهای ساختمان بزند. همه ما خوب می دانیم که شرایط اقلیمی هر منطقه تاثیرات مستقیمی بر روی ساخت و سازهای آن دارد و محدودیت هایی را در انتخاب گزینه های پیش روی طراح ایجاد می کند. بنابراین در این مرحله تجزیه تحلیل های لازم به خوبی صورت می پذیرد.</a:t>
            </a:r>
            <a:endParaRPr lang="ar-SA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9822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b="1" dirty="0">
                <a:cs typeface="B Nazanin" panose="00000400000000000000" pitchFamily="2" charset="-78"/>
              </a:rPr>
              <a:t>جمع آوری اطلاعات و شناخت اقلیم منطقه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66585"/>
            <a:ext cx="8229600" cy="5491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71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b="1" dirty="0">
                <a:cs typeface="B Nazanin" panose="00000400000000000000" pitchFamily="2" charset="-78"/>
              </a:rPr>
              <a:t>بررسی نمونه مورد های مرتبط اجرا شده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Low"/>
            <a:r>
              <a:rPr lang="fa-IR" dirty="0">
                <a:cs typeface="B Nazanin" panose="00000400000000000000" pitchFamily="2" charset="-78"/>
              </a:rPr>
              <a:t>پس از کسب اطلاعات پایه ای نوبت آن خواهد رسید که طراح شروع به جستجو بکند و ساختمان های اجرا شده در شرایط مشابه پروژه خود را بیابد. این شباهت ها می تواند در حوزه کاربری و یا اقلیمی باشد. دیدن نمونه ای اجرایی و موفق به یاری طراح خواهد آمد تا بداند که در شرایط یکسان به چه نکاتی باید توجه کند. بدیهی است که این بررسی ها تنها برای دیدن و ایده گرفتن است و انتظار می رود که باعث خلق اثری خلاقانه، نو و بدیع شود.</a:t>
            </a:r>
            <a:endParaRPr lang="ar-SA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6134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b="1" dirty="0">
                <a:cs typeface="B Nazanin" panose="00000400000000000000" pitchFamily="2" charset="-78"/>
              </a:rPr>
              <a:t>بررسی نمونه مورد های مرتبط اجرا شده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330037"/>
            <a:ext cx="8291945" cy="5527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38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95</TotalTime>
  <Words>720</Words>
  <Application>Microsoft Office PowerPoint</Application>
  <PresentationFormat>Widescreen</PresentationFormat>
  <Paragraphs>30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B Nazanin</vt:lpstr>
      <vt:lpstr>Tahoma</vt:lpstr>
      <vt:lpstr>Trebuchet MS</vt:lpstr>
      <vt:lpstr>Wingdings 3</vt:lpstr>
      <vt:lpstr>Facet</vt:lpstr>
      <vt:lpstr>مراحل و روند طراحی معماری </vt:lpstr>
      <vt:lpstr>اطلاعات معماری</vt:lpstr>
      <vt:lpstr>تعریف و تشریح موضوع پروژه ( شناخت خواسته های کارفرما) </vt:lpstr>
      <vt:lpstr>جمع آوری اطلاعات و شناخت سایت (زمین) پروژه</vt:lpstr>
      <vt:lpstr>جمع آوری اطلاعات و شناخت سایت (زمین) پروژه</vt:lpstr>
      <vt:lpstr>جمع آوری اطلاعات و شناخت اقلیم منطقه</vt:lpstr>
      <vt:lpstr>جمع آوری اطلاعات و شناخت اقلیم منطقه</vt:lpstr>
      <vt:lpstr>بررسی نمونه مورد های مرتبط اجرا شده</vt:lpstr>
      <vt:lpstr>بررسی نمونه مورد های مرتبط اجرا شده</vt:lpstr>
      <vt:lpstr>شکل گیری کانسپت و ایده های طرح</vt:lpstr>
      <vt:lpstr>شکل گیری کانسپت و ایده های طرح</vt:lpstr>
      <vt:lpstr>برنامه ریزی فیزیکی، طراحی دیاگرام روابط و عرصه بندی فضاها</vt:lpstr>
      <vt:lpstr>برنامه ریزی فیزیکی، طراحی دیاگرام روابط و عرصه بندی فضاها</vt:lpstr>
      <vt:lpstr>طراحی فضا و حجم ساختمان</vt:lpstr>
      <vt:lpstr>ترسیم و ارائه مدارک و نقشه ها  (پلان، برش، نما، حجم سه بعدی)</vt:lpstr>
      <vt:lpstr>ترسیم و ارائه مدارک و نقشه ها  (پلان، برش، نما، حجم سه بعدی)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بارهای وارد بر ساختمان</dc:title>
  <dc:creator>my system</dc:creator>
  <cp:lastModifiedBy>my system</cp:lastModifiedBy>
  <cp:revision>12</cp:revision>
  <dcterms:created xsi:type="dcterms:W3CDTF">2020-04-01T12:24:26Z</dcterms:created>
  <dcterms:modified xsi:type="dcterms:W3CDTF">2020-04-03T07:09:46Z</dcterms:modified>
</cp:coreProperties>
</file>