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98" r:id="rId2"/>
    <p:sldId id="300" r:id="rId3"/>
    <p:sldId id="290" r:id="rId4"/>
    <p:sldId id="291" r:id="rId5"/>
    <p:sldId id="292" r:id="rId6"/>
    <p:sldId id="293" r:id="rId7"/>
    <p:sldId id="294" r:id="rId8"/>
    <p:sldId id="299" r:id="rId9"/>
    <p:sldId id="295" r:id="rId10"/>
    <p:sldId id="296" r:id="rId11"/>
    <p:sldId id="29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varScale="1">
        <p:scale>
          <a:sx n="68" d="100"/>
          <a:sy n="68" d="100"/>
        </p:scale>
        <p:origin x="-121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2BB216D-5AE3-4772-B0A7-DCE1F6EAE52D}" type="datetimeFigureOut">
              <a:rPr lang="en-US" smtClean="0"/>
              <a:pPr/>
              <a:t>4/13/2020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020F28-0DF2-4466-A2B3-1692447F3E0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9CBDB20D-437C-4424-8A81-B4B5FD143404}" type="datetime1">
              <a:rPr lang="en-US" smtClean="0"/>
              <a:pPr/>
              <a:t>4/13/2020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DAB03DB-A964-48B1-9671-7227F0BD29D0}" type="datetime1">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D395509-6BB8-48CA-9237-652BB9841BBF}" type="datetime1">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7C44525-AC3C-4BC5-B51C-80191418AC19}" type="datetime1">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9779EEA-EF8A-4CEB-B810-A358626EAE3D}" type="datetime1">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5214D3D-DF87-4128-B72F-C9B5BB5C5E14}" type="datetime1">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5806FE3-41CA-4930-AA97-A2422D79BBFB}" type="datetime1">
              <a:rPr lang="en-US" smtClean="0"/>
              <a:pPr/>
              <a:t>4/13/2020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7901872-193C-4884-AD25-DB86F67B4F99}" type="datetime1">
              <a:rPr lang="en-US" smtClean="0"/>
              <a:pPr/>
              <a:t>4/13/2020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C04789-4EDD-4921-842F-FDA2A1CB378A}" type="datetime1">
              <a:rPr lang="en-US" smtClean="0"/>
              <a:pPr/>
              <a:t>4/13/2020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35AB8D0-DFB3-4723-A2AD-C2AB17DA9F18}" type="datetime1">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2E596CD-294A-42B1-B169-0E51600F4706}" type="datetime1">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6AE57D6E-4D55-496A-8110-A7479792766F}" type="datetime1">
              <a:rPr lang="en-US" smtClean="0"/>
              <a:pPr/>
              <a:t>4/13/2020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video" Target="file:///F:\&#1580;&#1604;&#1587;&#1607;%205%20&#1570;&#1586;%20&#1605;&#1740;&#1705;&#1585;&#1608;&#1576;\&#1608;&#1740;&#1587;%20&#1580;&#1604;&#1587;&#1607;%205\VID-20200408-WA0003.mp4"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2.xml"/><Relationship Id="rId1" Type="http://schemas.openxmlformats.org/officeDocument/2006/relationships/audio" Target="file:///F:\&#1580;&#1604;&#1587;&#1607;%205%20&#1570;&#1586;%20&#1605;&#1740;&#1705;&#1585;&#1608;&#1576;\&#1608;&#1740;&#1587;%20&#1580;&#1604;&#1587;&#1607;%205\&#1575;&#1606;&#1578;&#1582;&#1575;&#1576;&#1740;.m4a"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slideLayout" Target="../slideLayouts/slideLayout2.xml"/><Relationship Id="rId1" Type="http://schemas.openxmlformats.org/officeDocument/2006/relationships/audio" Target="file:///F:\&#1580;&#1604;&#1587;&#1607;%205%20&#1570;&#1586;%20&#1605;&#1740;&#1705;&#1585;&#1608;&#1576;\&#1608;&#1740;&#1587;%20&#1580;&#1604;&#1587;&#1607;%205\22%20-&#1605;&#1581;&#1740;&#1591;%20&#1705;&#1588;&#1578;%20-&#1605;&#1740;&#1705;&#1585;&#1608;&#1576;&#1740;.m4a" TargetMode="External"/><Relationship Id="rId4" Type="http://schemas.openxmlformats.org/officeDocument/2006/relationships/image" Target="../media/image14.pn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audio" Target="file:///F:\&#1580;&#1604;&#1587;&#1607;%205%20&#1570;&#1586;%20&#1605;&#1740;&#1705;&#1585;&#1608;&#1576;\&#1608;&#1740;&#1587;%20&#1580;&#1604;&#1587;&#1607;%205\&#1605;&#1581;&#1740;&#1591;%20&#1605;&#1575;&#1740;&#1593;.m4a"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audio" Target="file:///F:\&#1580;&#1604;&#1587;&#1607;%205%20&#1570;&#1586;%20&#1605;&#1740;&#1705;&#1585;&#1608;&#1576;\&#1608;&#1740;&#1587;%20&#1580;&#1604;&#1587;&#1607;%205\&#1605;&#1581;&#1740;&#1591;%20&#1580;&#1575;&#1605;&#1583;.m4a"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audio" Target="file:///F:\&#1580;&#1604;&#1587;&#1607;%205%20&#1570;&#1586;%20&#1605;&#1740;&#1705;&#1585;&#1608;&#1576;\&#1608;&#1740;&#1587;%20&#1580;&#1604;&#1587;&#1607;%205\&#1606;&#1740;&#1605;&#1607;%20&#1580;&#1575;&#1605;&#1583;.m4a"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audio" Target="file:///F:\&#1580;&#1604;&#1587;&#1607;%205%20&#1570;&#1586;%20&#1605;&#1740;&#1705;&#1585;&#1608;&#1576;\&#1608;&#1740;&#1587;%20&#1580;&#1604;&#1587;&#1607;%205\&#1605;&#1581;&#1740;&#1591;%20&#1662;&#1575;&#1740;&#1607;.m4a"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audio" Target="file:///F:\&#1580;&#1604;&#1587;&#1607;%205%20&#1570;&#1586;%20&#1605;&#1740;&#1705;&#1585;&#1608;&#1576;\&#1608;&#1740;&#1587;%20&#1580;&#1604;&#1587;&#1607;%205\&#1594;&#1606;&#1740;%20&#1705;&#1606;&#1606;&#1583;&#1607;.m4a"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audio" Target="file:///F:\&#1580;&#1604;&#1587;&#1607;%205%20&#1570;&#1586;%20&#1605;&#1740;&#1705;&#1585;&#1608;&#1576;\&#1608;&#1740;&#1587;%20&#1580;&#1604;&#1587;&#1607;%205\&#1575;&#1582;&#1578;&#1589;&#1575;&#1589;&#1740;.m4a"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2.xml"/><Relationship Id="rId1" Type="http://schemas.openxmlformats.org/officeDocument/2006/relationships/audio" Target="file:///F:\&#1580;&#1604;&#1587;&#1607;%205%20&#1570;&#1586;%20&#1605;&#1740;&#1705;&#1585;&#1608;&#1576;\&#1608;&#1740;&#1587;%20&#1580;&#1604;&#1587;&#1607;%205\&#1575;&#1601;&#1578;&#1585;&#1575;&#1602;&#1740;.m4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subTitle" idx="1"/>
          </p:nvPr>
        </p:nvSpPr>
        <p:spPr>
          <a:xfrm>
            <a:off x="1371600" y="1600200"/>
            <a:ext cx="6400800" cy="3484098"/>
          </a:xfrm>
          <a:prstGeom prst="rect">
            <a:avLst/>
          </a:prstGeom>
        </p:spPr>
        <p:txBody>
          <a:bodyPr vert="horz" lIns="45720" tIns="0" rIns="45720" bIns="0" anchor="b">
            <a:normAutofit fontScale="92500" lnSpcReduction="10000"/>
            <a:scene3d>
              <a:camera prst="orthographicFront"/>
              <a:lightRig rig="soft" dir="t">
                <a:rot lat="0" lon="0" rev="17220000"/>
              </a:lightRig>
            </a:scene3d>
            <a:sp3d prstMaterial="softEdge">
              <a:bevelT w="38100" h="38100"/>
            </a:sp3d>
          </a:bodyPr>
          <a:lstStyle/>
          <a:p>
            <a:pPr rtl="1"/>
            <a:r>
              <a:rPr lang="fa-IR" dirty="0" smtClean="0">
                <a:cs typeface="B Nazanin" pitchFamily="2" charset="-78"/>
              </a:rPr>
              <a:t>وزارت علوم، تحقیقات و فناوری</a:t>
            </a:r>
          </a:p>
          <a:p>
            <a:pPr rtl="1"/>
            <a:r>
              <a:rPr lang="fa-IR" dirty="0" smtClean="0">
                <a:cs typeface="B Nazanin" pitchFamily="2" charset="-78"/>
              </a:rPr>
              <a:t>دانشگاه فنی و حرفه ای آذربایجان غربی</a:t>
            </a:r>
          </a:p>
          <a:p>
            <a:pPr rtl="1"/>
            <a:r>
              <a:rPr lang="fa-IR" dirty="0" smtClean="0">
                <a:cs typeface="B Nazanin" pitchFamily="2" charset="-78"/>
              </a:rPr>
              <a:t>آموزشکده فنی دختران ارومیه</a:t>
            </a:r>
          </a:p>
          <a:p>
            <a:pPr rtl="1"/>
            <a:r>
              <a:rPr lang="fa-IR" dirty="0" smtClean="0">
                <a:cs typeface="B Nazanin" pitchFamily="2" charset="-78"/>
              </a:rPr>
              <a:t>گروه صنایع غذایی</a:t>
            </a:r>
          </a:p>
          <a:p>
            <a:pPr rtl="1"/>
            <a:r>
              <a:rPr lang="fa-IR" dirty="0" smtClean="0">
                <a:cs typeface="B Nazanin" pitchFamily="2" charset="-78"/>
              </a:rPr>
              <a:t>آزمایشگاه میکروب شناسی مواد غذایی</a:t>
            </a:r>
          </a:p>
          <a:p>
            <a:pPr rtl="1"/>
            <a:r>
              <a:rPr lang="fa-IR" dirty="0" smtClean="0">
                <a:cs typeface="B Nazanin" pitchFamily="2" charset="-78"/>
              </a:rPr>
              <a:t>(دوره کارشناسی)</a:t>
            </a:r>
          </a:p>
          <a:p>
            <a:pPr rtl="1"/>
            <a:r>
              <a:rPr lang="fa-IR" dirty="0" smtClean="0">
                <a:cs typeface="B Nazanin" pitchFamily="2" charset="-78"/>
              </a:rPr>
              <a:t>مدرس : فهیمه بابایی</a:t>
            </a:r>
          </a:p>
          <a:p>
            <a:pPr rtl="1"/>
            <a:r>
              <a:rPr lang="fa-IR" dirty="0" smtClean="0">
                <a:cs typeface="B Nazanin" pitchFamily="2" charset="-78"/>
              </a:rPr>
              <a:t>جلسه پنجم : آشنایی و تهیه انواع محیط کشتها</a:t>
            </a:r>
          </a:p>
          <a:p>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a:t>
            </a:fld>
            <a:endParaRPr lang="en-US"/>
          </a:p>
        </p:txBody>
      </p:sp>
      <p:pic>
        <p:nvPicPr>
          <p:cNvPr id="6" name="VID-20200408-WA0003.mp4">
            <a:hlinkClick r:id="" action="ppaction://media"/>
          </p:cNvPr>
          <p:cNvPicPr>
            <a:picLocks noRot="1" noChangeAspect="1"/>
          </p:cNvPicPr>
          <p:nvPr>
            <a:videoFile r:link="rId1"/>
          </p:nvPr>
        </p:nvPicPr>
        <p:blipFill>
          <a:blip r:embed="rId3" cstate="print"/>
          <a:stretch>
            <a:fillRect/>
          </a:stretch>
        </p:blipFill>
        <p:spPr>
          <a:xfrm>
            <a:off x="0" y="0"/>
            <a:ext cx="2438400" cy="1828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6"/>
                </p:tgtEl>
              </p:cMediaNode>
            </p:video>
            <p:seq concurrent="1" nextAc="seek">
              <p:cTn id="8" restart="whenNotActive" fill="hold" evtFilter="cancelBubble" nodeType="interactiveSeq">
                <p:stCondLst>
                  <p:cond evt="onClick" delay="0">
                    <p:tgtEl>
                      <p:spTgt spid="6"/>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6"/>
                                        </p:tgtEl>
                                      </p:cBhvr>
                                    </p:cmd>
                                  </p:childTnLst>
                                </p:cTn>
                              </p:par>
                            </p:childTnLst>
                          </p:cTn>
                        </p:par>
                      </p:childTnLst>
                    </p:cTn>
                  </p:par>
                </p:childTnLst>
              </p:cTn>
              <p:nextCondLst>
                <p:cond evt="onClick" delay="0">
                  <p:tgtEl>
                    <p:spTgt spid="6"/>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en-US" sz="2800" dirty="0" smtClean="0">
                <a:cs typeface="+mn-cs"/>
              </a:rPr>
              <a:t>)      </a:t>
            </a:r>
            <a:r>
              <a:rPr lang="ar-SA" sz="2800" dirty="0" smtClean="0">
                <a:cs typeface="+mn-cs"/>
              </a:rPr>
              <a:t>محیط کشت انتخابی </a:t>
            </a:r>
            <a:r>
              <a:rPr lang="en-US" sz="2800" dirty="0" smtClean="0">
                <a:cs typeface="+mn-cs"/>
              </a:rPr>
              <a:t>(Selective Media): </a:t>
            </a:r>
            <a:endParaRPr lang="en-US" sz="2800" dirty="0">
              <a:cs typeface="+mn-cs"/>
            </a:endParaRPr>
          </a:p>
        </p:txBody>
      </p:sp>
      <p:sp>
        <p:nvSpPr>
          <p:cNvPr id="3" name="Content Placeholder 2"/>
          <p:cNvSpPr>
            <a:spLocks noGrp="1"/>
          </p:cNvSpPr>
          <p:nvPr>
            <p:ph idx="1"/>
          </p:nvPr>
        </p:nvSpPr>
        <p:spPr/>
        <p:txBody>
          <a:bodyPr>
            <a:normAutofit/>
          </a:bodyPr>
          <a:lstStyle/>
          <a:p>
            <a:pPr algn="r" rtl="1"/>
            <a:r>
              <a:rPr lang="ar-SA" sz="2800" dirty="0" smtClean="0">
                <a:cs typeface="+mn-cs"/>
              </a:rPr>
              <a:t>در این محیط ترکیباتی مثل آنتی بیوتیک، نمک های صفراوی و رنگ های ضد میکروبی به عنوان مهارکننده رشد وجود دارند. این مواد رشد تمام میکروارگانیسم ها غیر از ارگانیسم مورد نظر رو مهار می کنند به همین علت هم انتخابی عمل می کنند. مثل محیط کشت مانیتول سالت آگار که به دلیل غلظت بالای نمک فقط اجازه رشد استافیلوکوک ها را می دهد</a:t>
            </a:r>
            <a:r>
              <a:rPr lang="en-US" sz="2800" dirty="0" smtClean="0">
                <a:cs typeface="+mn-cs"/>
              </a:rPr>
              <a:t>.</a:t>
            </a:r>
            <a:endParaRPr lang="en-US" sz="2800" dirty="0">
              <a:cs typeface="+mn-cs"/>
            </a:endParaRPr>
          </a:p>
        </p:txBody>
      </p:sp>
      <p:pic>
        <p:nvPicPr>
          <p:cNvPr id="4" name="انتخابی.m4a">
            <a:hlinkClick r:id="" action="ppaction://media"/>
          </p:cNvPr>
          <p:cNvPicPr>
            <a:picLocks noRot="1" noChangeAspect="1"/>
          </p:cNvPicPr>
          <p:nvPr>
            <a:audioFile r:link="rId1"/>
          </p:nvPr>
        </p:nvPicPr>
        <p:blipFill>
          <a:blip r:embed="rId3" cstate="print"/>
          <a:stretch>
            <a:fillRect/>
          </a:stretch>
        </p:blipFill>
        <p:spPr>
          <a:xfrm>
            <a:off x="533400" y="381000"/>
            <a:ext cx="304800" cy="304800"/>
          </a:xfrm>
          <a:prstGeom prst="rect">
            <a:avLst/>
          </a:prstGeom>
        </p:spPr>
      </p:pic>
      <p:sp>
        <p:nvSpPr>
          <p:cNvPr id="5" name="Slide Number Placeholder 4"/>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nextCondLst>
                <p:cond evt="onClick" delay="0">
                  <p:tgtEl>
                    <p:spTgt spid="4"/>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mn-cs"/>
              </a:rPr>
              <a:t>طرز تهیه محیط کشت</a:t>
            </a:r>
            <a:endParaRPr lang="en-US" dirty="0">
              <a:cs typeface="+mn-cs"/>
            </a:endParaRPr>
          </a:p>
        </p:txBody>
      </p:sp>
      <p:sp>
        <p:nvSpPr>
          <p:cNvPr id="3" name="Content Placeholder 2"/>
          <p:cNvSpPr>
            <a:spLocks noGrp="1"/>
          </p:cNvSpPr>
          <p:nvPr>
            <p:ph idx="1"/>
          </p:nvPr>
        </p:nvSpPr>
        <p:spPr/>
        <p:txBody>
          <a:bodyPr/>
          <a:lstStyle/>
          <a:p>
            <a:pPr algn="r" rtl="1"/>
            <a:r>
              <a:rPr lang="fa-IR" dirty="0" smtClean="0"/>
              <a:t>توزین مقدار مشخص از محیط کشت</a:t>
            </a:r>
          </a:p>
          <a:p>
            <a:pPr algn="r" rtl="1"/>
            <a:r>
              <a:rPr lang="fa-IR" dirty="0" smtClean="0"/>
              <a:t>انتقال حجم معینی از آب مقطر به ارلن </a:t>
            </a:r>
          </a:p>
          <a:p>
            <a:pPr algn="r" rtl="1"/>
            <a:r>
              <a:rPr lang="fa-IR" dirty="0" smtClean="0"/>
              <a:t>افزودن محیط  کشت به ارلن</a:t>
            </a:r>
          </a:p>
          <a:p>
            <a:pPr algn="r" rtl="1"/>
            <a:r>
              <a:rPr lang="fa-IR" dirty="0" smtClean="0"/>
              <a:t>جوشاندن تا شفاف شدن محتوی ارلن </a:t>
            </a:r>
          </a:p>
          <a:p>
            <a:pPr algn="r" rtl="1"/>
            <a:r>
              <a:rPr lang="fa-IR" dirty="0" smtClean="0"/>
              <a:t>بستن در ارلن با پنبه و فویل آلومنیوم</a:t>
            </a:r>
          </a:p>
          <a:p>
            <a:pPr algn="r" rtl="1"/>
            <a:r>
              <a:rPr lang="fa-IR" dirty="0" smtClean="0"/>
              <a:t>انتقال به اتوکلاو </a:t>
            </a:r>
            <a:endParaRPr lang="en-US" dirty="0"/>
          </a:p>
        </p:txBody>
      </p:sp>
      <p:pic>
        <p:nvPicPr>
          <p:cNvPr id="2050" name="Picture 2" descr="C:\Users\babaee\Desktop\فهیمه بابایی\تصاویر\تهیه محیط کشت.jpg"/>
          <p:cNvPicPr>
            <a:picLocks noChangeAspect="1" noChangeArrowheads="1"/>
          </p:cNvPicPr>
          <p:nvPr/>
        </p:nvPicPr>
        <p:blipFill>
          <a:blip r:embed="rId3" cstate="print"/>
          <a:srcRect/>
          <a:stretch>
            <a:fillRect/>
          </a:stretch>
        </p:blipFill>
        <p:spPr bwMode="auto">
          <a:xfrm>
            <a:off x="304800" y="3048000"/>
            <a:ext cx="3505200" cy="3505200"/>
          </a:xfrm>
          <a:prstGeom prst="rect">
            <a:avLst/>
          </a:prstGeom>
          <a:noFill/>
        </p:spPr>
      </p:pic>
      <p:pic>
        <p:nvPicPr>
          <p:cNvPr id="6" name="22 -محیط کشت -میکروبی.m4a">
            <a:hlinkClick r:id="" action="ppaction://media"/>
          </p:cNvPr>
          <p:cNvPicPr>
            <a:picLocks noRot="1" noChangeAspect="1"/>
          </p:cNvPicPr>
          <p:nvPr>
            <a:audioFile r:link="rId1"/>
          </p:nvPr>
        </p:nvPicPr>
        <p:blipFill>
          <a:blip r:embed="rId4" cstate="print"/>
          <a:stretch>
            <a:fillRect/>
          </a:stretch>
        </p:blipFill>
        <p:spPr>
          <a:xfrm>
            <a:off x="685800" y="304800"/>
            <a:ext cx="304800" cy="304800"/>
          </a:xfrm>
          <a:prstGeom prst="rect">
            <a:avLst/>
          </a:prstGeom>
        </p:spPr>
      </p:pic>
      <p:sp>
        <p:nvSpPr>
          <p:cNvPr id="7" name="Slide Number Placeholder 6"/>
          <p:cNvSpPr>
            <a:spLocks noGrp="1"/>
          </p:cNvSpPr>
          <p:nvPr>
            <p:ph type="sldNum" sz="quarter" idx="12"/>
          </p:nvPr>
        </p:nvSpPr>
        <p:spPr/>
        <p:txBody>
          <a:bodyPr/>
          <a:lstStyle/>
          <a:p>
            <a:fld id="{B6F15528-21DE-4FAA-801E-634DDDAF4B2B}" type="slidenum">
              <a:rPr lang="en-US" smtClean="0"/>
              <a:pPr/>
              <a:t>11</a:t>
            </a:fld>
            <a:endParaRPr lang="en-US"/>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nextCondLst>
                <p:cond evt="onClick" delay="0">
                  <p:tgtEl>
                    <p:spTgt spid="6"/>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babaee\Desktop\فهیمه بابایی\تصاویر\محیط کشت 2.png"/>
          <p:cNvPicPr>
            <a:picLocks noGrp="1" noChangeAspect="1" noChangeArrowheads="1"/>
          </p:cNvPicPr>
          <p:nvPr>
            <p:ph idx="1"/>
          </p:nvPr>
        </p:nvPicPr>
        <p:blipFill>
          <a:blip r:embed="rId2" cstate="print"/>
          <a:srcRect/>
          <a:stretch>
            <a:fillRect/>
          </a:stretch>
        </p:blipFill>
        <p:spPr bwMode="auto">
          <a:xfrm>
            <a:off x="304800" y="990600"/>
            <a:ext cx="4351311" cy="2895600"/>
          </a:xfrm>
          <a:prstGeom prst="rect">
            <a:avLst/>
          </a:prstGeom>
          <a:noFill/>
        </p:spPr>
      </p:pic>
      <p:pic>
        <p:nvPicPr>
          <p:cNvPr id="1027" name="Picture 3" descr="C:\Users\babaee\Desktop\فهیمه بابایی\تصاویر\محیط کشت.jpg"/>
          <p:cNvPicPr>
            <a:picLocks noChangeAspect="1" noChangeArrowheads="1"/>
          </p:cNvPicPr>
          <p:nvPr/>
        </p:nvPicPr>
        <p:blipFill>
          <a:blip r:embed="rId3" cstate="print"/>
          <a:srcRect/>
          <a:stretch>
            <a:fillRect/>
          </a:stretch>
        </p:blipFill>
        <p:spPr bwMode="auto">
          <a:xfrm>
            <a:off x="5181600" y="3581400"/>
            <a:ext cx="2371725" cy="2371725"/>
          </a:xfrm>
          <a:prstGeom prst="rect">
            <a:avLst/>
          </a:prstGeom>
          <a:noFill/>
        </p:spPr>
      </p:pic>
      <p:sp>
        <p:nvSpPr>
          <p:cNvPr id="6" name="TextBox 5"/>
          <p:cNvSpPr txBox="1"/>
          <p:nvPr/>
        </p:nvSpPr>
        <p:spPr>
          <a:xfrm>
            <a:off x="5562600" y="990600"/>
            <a:ext cx="3124200" cy="523220"/>
          </a:xfrm>
          <a:prstGeom prst="rect">
            <a:avLst/>
          </a:prstGeom>
          <a:noFill/>
        </p:spPr>
        <p:txBody>
          <a:bodyPr wrap="square" rtlCol="0">
            <a:spAutoFit/>
          </a:bodyPr>
          <a:lstStyle/>
          <a:p>
            <a:r>
              <a:rPr lang="fa-IR" sz="2800" dirty="0" smtClean="0"/>
              <a:t>محیط کشت باکتریایی</a:t>
            </a:r>
            <a:endParaRPr lang="en-US" sz="280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rtl="1"/>
            <a:r>
              <a:rPr lang="ar-SA" sz="2800" dirty="0" smtClean="0">
                <a:cs typeface="+mn-cs"/>
              </a:rPr>
              <a:t>محیط های کشت باکتری ها از نظر قوام فیزیکی به </a:t>
            </a:r>
            <a:r>
              <a:rPr lang="fa-IR" sz="2800" dirty="0" smtClean="0">
                <a:cs typeface="+mn-cs"/>
              </a:rPr>
              <a:t>۳ </a:t>
            </a:r>
            <a:r>
              <a:rPr lang="ar-SA" sz="2800" dirty="0" smtClean="0">
                <a:cs typeface="+mn-cs"/>
              </a:rPr>
              <a:t>دسته تقسیم می شوند</a:t>
            </a:r>
            <a:r>
              <a:rPr lang="en-US" sz="2800" dirty="0" smtClean="0">
                <a:cs typeface="+mn-cs"/>
              </a:rPr>
              <a:t>:</a:t>
            </a:r>
            <a:r>
              <a:rPr lang="en-US" sz="2800" dirty="0" smtClean="0"/>
              <a:t/>
            </a:r>
            <a:br>
              <a:rPr lang="en-US" sz="2800" dirty="0" smtClean="0"/>
            </a:br>
            <a:endParaRPr lang="en-US" sz="2800" dirty="0">
              <a:cs typeface="+mn-cs"/>
            </a:endParaRPr>
          </a:p>
        </p:txBody>
      </p:sp>
      <p:sp>
        <p:nvSpPr>
          <p:cNvPr id="3" name="Content Placeholder 2"/>
          <p:cNvSpPr>
            <a:spLocks noGrp="1"/>
          </p:cNvSpPr>
          <p:nvPr>
            <p:ph idx="1"/>
          </p:nvPr>
        </p:nvSpPr>
        <p:spPr/>
        <p:txBody>
          <a:bodyPr/>
          <a:lstStyle/>
          <a:p>
            <a:pPr algn="r" rtl="1"/>
            <a:r>
              <a:rPr lang="fa-IR" dirty="0" smtClean="0"/>
              <a:t>محیط کشت مایع</a:t>
            </a:r>
            <a:endParaRPr lang="en-US" dirty="0" smtClean="0"/>
          </a:p>
          <a:p>
            <a:pPr algn="r" rtl="1">
              <a:buNone/>
            </a:pPr>
            <a:r>
              <a:rPr lang="ar-SA" sz="2800" dirty="0" smtClean="0">
                <a:cs typeface="+mn-cs"/>
              </a:rPr>
              <a:t>محیط فاقد آگار بوده و فقط در لوله آزمایش استفاده می شود.</a:t>
            </a:r>
            <a:endParaRPr lang="en-US" sz="2800" dirty="0" smtClean="0">
              <a:cs typeface="+mn-cs"/>
            </a:endParaRPr>
          </a:p>
          <a:p>
            <a:pPr algn="r" rtl="1">
              <a:buNone/>
            </a:pPr>
            <a:r>
              <a:rPr lang="ar-SA" sz="2800" dirty="0" smtClean="0">
                <a:cs typeface="+mn-cs"/>
              </a:rPr>
              <a:t> این محیط ها برای تکثیر باکتری ها و مطالعه فرایند تخمیری به کار می روند. مثل محیط نوترینت براث</a:t>
            </a:r>
            <a:endParaRPr lang="en-US" sz="2800" dirty="0">
              <a:cs typeface="+mn-cs"/>
            </a:endParaRPr>
          </a:p>
        </p:txBody>
      </p:sp>
      <p:pic>
        <p:nvPicPr>
          <p:cNvPr id="4" name="محیط مایع.m4a">
            <a:hlinkClick r:id="" action="ppaction://media"/>
          </p:cNvPr>
          <p:cNvPicPr>
            <a:picLocks noRot="1" noChangeAspect="1"/>
          </p:cNvPicPr>
          <p:nvPr>
            <a:audioFile r:link="rId1"/>
          </p:nvPr>
        </p:nvPicPr>
        <p:blipFill>
          <a:blip r:embed="rId3" cstate="print"/>
          <a:stretch>
            <a:fillRect/>
          </a:stretch>
        </p:blipFill>
        <p:spPr>
          <a:xfrm>
            <a:off x="457200" y="304800"/>
            <a:ext cx="304800" cy="304800"/>
          </a:xfrm>
          <a:prstGeom prst="rect">
            <a:avLst/>
          </a:prstGeom>
        </p:spPr>
      </p:pic>
      <p:sp>
        <p:nvSpPr>
          <p:cNvPr id="5" name="Slide Number Placeholder 4"/>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nextCondLst>
                <p:cond evt="onClick" delay="0">
                  <p:tgtEl>
                    <p:spTgt spid="4"/>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en-US" sz="2800" dirty="0" smtClean="0">
                <a:cs typeface="+mn-cs"/>
              </a:rPr>
              <a:t>      </a:t>
            </a:r>
            <a:r>
              <a:rPr lang="ar-SA" sz="2800" dirty="0" smtClean="0">
                <a:cs typeface="+mn-cs"/>
              </a:rPr>
              <a:t>محیط کشت جامد </a:t>
            </a:r>
            <a:r>
              <a:rPr lang="fa-IR" sz="2800" dirty="0" smtClean="0">
                <a:cs typeface="+mn-cs"/>
              </a:rPr>
              <a:t/>
            </a:r>
            <a:br>
              <a:rPr lang="fa-IR" sz="2800" dirty="0" smtClean="0">
                <a:cs typeface="+mn-cs"/>
              </a:rPr>
            </a:br>
            <a:r>
              <a:rPr lang="en-US" sz="2800" dirty="0" smtClean="0">
                <a:cs typeface="+mn-cs"/>
              </a:rPr>
              <a:t>( Solid Media): </a:t>
            </a:r>
            <a:endParaRPr lang="en-US" sz="2800" dirty="0">
              <a:cs typeface="+mn-cs"/>
            </a:endParaRPr>
          </a:p>
        </p:txBody>
      </p:sp>
      <p:sp>
        <p:nvSpPr>
          <p:cNvPr id="3" name="Content Placeholder 2"/>
          <p:cNvSpPr>
            <a:spLocks noGrp="1"/>
          </p:cNvSpPr>
          <p:nvPr>
            <p:ph idx="1"/>
          </p:nvPr>
        </p:nvSpPr>
        <p:spPr/>
        <p:txBody>
          <a:bodyPr/>
          <a:lstStyle/>
          <a:p>
            <a:pPr algn="r" rtl="1"/>
            <a:r>
              <a:rPr lang="en-US" sz="2800" b="1" dirty="0" smtClean="0">
                <a:cs typeface="+mn-cs"/>
              </a:rPr>
              <a:t> </a:t>
            </a:r>
            <a:r>
              <a:rPr lang="ar-SA" sz="2800" dirty="0" smtClean="0">
                <a:cs typeface="+mn-cs"/>
              </a:rPr>
              <a:t>این محیط ها حاوی </a:t>
            </a:r>
            <a:r>
              <a:rPr lang="fa-IR" sz="2800" dirty="0" smtClean="0">
                <a:cs typeface="+mn-cs"/>
              </a:rPr>
              <a:t>۱.۵</a:t>
            </a:r>
            <a:r>
              <a:rPr lang="ar-SA" sz="2800" dirty="0" smtClean="0">
                <a:cs typeface="+mn-cs"/>
              </a:rPr>
              <a:t> تا </a:t>
            </a:r>
            <a:r>
              <a:rPr lang="fa-IR" sz="2800" dirty="0" smtClean="0">
                <a:cs typeface="+mn-cs"/>
              </a:rPr>
              <a:t>۲</a:t>
            </a:r>
            <a:r>
              <a:rPr lang="ar-SA" sz="2800" dirty="0" smtClean="0">
                <a:cs typeface="+mn-cs"/>
              </a:rPr>
              <a:t> درصد آگار هستند که باعث انعقاد و جامد شدن محیط می شود. در این محیط هم، میشه تشکیل کلونی و بررسی خصوصیات آن و همچنین شمارش باکتری ها، کشت خالص و نوع همولیز و مشخص کرد. محیط کشت جامد را، درون لوله آزمایش یا پلیت استفاده می کنند. مثل محیط </a:t>
            </a:r>
            <a:r>
              <a:rPr lang="fa-IR" sz="2800" dirty="0" smtClean="0">
                <a:cs typeface="+mn-cs"/>
              </a:rPr>
              <a:t>نوترینت آگار</a:t>
            </a:r>
            <a:endParaRPr lang="en-US" sz="2800" dirty="0">
              <a:cs typeface="+mn-cs"/>
            </a:endParaRPr>
          </a:p>
        </p:txBody>
      </p:sp>
      <p:pic>
        <p:nvPicPr>
          <p:cNvPr id="4" name="محیط جامد.m4a">
            <a:hlinkClick r:id="" action="ppaction://media"/>
          </p:cNvPr>
          <p:cNvPicPr>
            <a:picLocks noRot="1" noChangeAspect="1"/>
          </p:cNvPicPr>
          <p:nvPr>
            <a:audioFile r:link="rId1"/>
          </p:nvPr>
        </p:nvPicPr>
        <p:blipFill>
          <a:blip r:embed="rId3" cstate="print"/>
          <a:stretch>
            <a:fillRect/>
          </a:stretch>
        </p:blipFill>
        <p:spPr>
          <a:xfrm>
            <a:off x="685800" y="381000"/>
            <a:ext cx="304800" cy="304800"/>
          </a:xfrm>
          <a:prstGeom prst="rect">
            <a:avLst/>
          </a:prstGeom>
        </p:spPr>
      </p:pic>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nextCondLst>
                <p:cond evt="onClick" delay="0">
                  <p:tgtEl>
                    <p:spTgt spid="4"/>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en-US" sz="2800" dirty="0" smtClean="0">
                <a:cs typeface="+mn-cs"/>
              </a:rPr>
              <a:t>)      </a:t>
            </a:r>
            <a:r>
              <a:rPr lang="ar-SA" sz="2800" dirty="0" smtClean="0">
                <a:cs typeface="+mn-cs"/>
              </a:rPr>
              <a:t>محیط کشت نیمه جامد </a:t>
            </a:r>
            <a:r>
              <a:rPr lang="en-US" sz="2800" dirty="0" smtClean="0">
                <a:cs typeface="+mn-cs"/>
              </a:rPr>
              <a:t/>
            </a:r>
            <a:br>
              <a:rPr lang="en-US" sz="2800" dirty="0" smtClean="0">
                <a:cs typeface="+mn-cs"/>
              </a:rPr>
            </a:br>
            <a:r>
              <a:rPr lang="en-US" sz="2800" dirty="0" smtClean="0">
                <a:cs typeface="+mn-cs"/>
              </a:rPr>
              <a:t>(Semi solid Media): </a:t>
            </a:r>
            <a:endParaRPr lang="en-US" sz="2800" dirty="0">
              <a:cs typeface="+mn-cs"/>
            </a:endParaRPr>
          </a:p>
        </p:txBody>
      </p:sp>
      <p:sp>
        <p:nvSpPr>
          <p:cNvPr id="3" name="Content Placeholder 2"/>
          <p:cNvSpPr>
            <a:spLocks noGrp="1"/>
          </p:cNvSpPr>
          <p:nvPr>
            <p:ph idx="1"/>
          </p:nvPr>
        </p:nvSpPr>
        <p:spPr/>
        <p:txBody>
          <a:bodyPr/>
          <a:lstStyle/>
          <a:p>
            <a:pPr algn="r" rtl="1"/>
            <a:r>
              <a:rPr lang="ar-SA" sz="2800" dirty="0" smtClean="0">
                <a:cs typeface="+mn-cs"/>
              </a:rPr>
              <a:t>این محیط در ترکیبش مقذار کمی آگار دارد به همین خاطر کاملا منعقد نمی شود. این محیط برای بررسی حرکت باکتری ها و ایجاد حالت بی هوازی در عمق کاربرد دارد. مثل محیط</a:t>
            </a:r>
            <a:r>
              <a:rPr lang="en-US" sz="2800" dirty="0" smtClean="0">
                <a:cs typeface="+mn-cs"/>
              </a:rPr>
              <a:t> SIM</a:t>
            </a:r>
            <a:endParaRPr lang="en-US" sz="2800" dirty="0">
              <a:cs typeface="+mn-cs"/>
            </a:endParaRPr>
          </a:p>
        </p:txBody>
      </p:sp>
      <p:pic>
        <p:nvPicPr>
          <p:cNvPr id="4" name="نیمه جامد.m4a">
            <a:hlinkClick r:id="" action="ppaction://media"/>
          </p:cNvPr>
          <p:cNvPicPr>
            <a:picLocks noRot="1" noChangeAspect="1"/>
          </p:cNvPicPr>
          <p:nvPr>
            <a:audioFile r:link="rId1"/>
          </p:nvPr>
        </p:nvPicPr>
        <p:blipFill>
          <a:blip r:embed="rId3" cstate="print"/>
          <a:stretch>
            <a:fillRect/>
          </a:stretch>
        </p:blipFill>
        <p:spPr>
          <a:xfrm>
            <a:off x="762000" y="457200"/>
            <a:ext cx="304800" cy="304800"/>
          </a:xfrm>
          <a:prstGeom prst="rect">
            <a:avLst/>
          </a:prstGeom>
        </p:spPr>
      </p:pic>
      <p:sp>
        <p:nvSpPr>
          <p:cNvPr id="5" name="Slide Number Placeholder 4"/>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nextCondLst>
                <p:cond evt="onClick" delay="0">
                  <p:tgtEl>
                    <p:spTgt spid="4"/>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SA" sz="2800" dirty="0" smtClean="0">
                <a:cs typeface="+mn-cs"/>
              </a:rPr>
              <a:t>محیط های کشت را از نظر نوع مواد تشکیل دهنده </a:t>
            </a:r>
            <a:endParaRPr lang="en-US" sz="2800" dirty="0">
              <a:cs typeface="+mn-cs"/>
            </a:endParaRPr>
          </a:p>
        </p:txBody>
      </p:sp>
      <p:sp>
        <p:nvSpPr>
          <p:cNvPr id="3" name="Content Placeholder 2"/>
          <p:cNvSpPr>
            <a:spLocks noGrp="1"/>
          </p:cNvSpPr>
          <p:nvPr>
            <p:ph idx="1"/>
          </p:nvPr>
        </p:nvSpPr>
        <p:spPr/>
        <p:txBody>
          <a:bodyPr/>
          <a:lstStyle/>
          <a:p>
            <a:pPr algn="r" rtl="1"/>
            <a:r>
              <a:rPr lang="en-US" sz="2800" b="1" dirty="0" smtClean="0">
                <a:cs typeface="+mn-cs"/>
              </a:rPr>
              <a:t>)     </a:t>
            </a:r>
            <a:r>
              <a:rPr lang="en-US" sz="2800" dirty="0" smtClean="0">
                <a:cs typeface="+mn-cs"/>
              </a:rPr>
              <a:t> </a:t>
            </a:r>
            <a:r>
              <a:rPr lang="ar-SA" sz="2800" b="1" dirty="0" smtClean="0">
                <a:cs typeface="+mn-cs"/>
              </a:rPr>
              <a:t>محیط کشت پایه </a:t>
            </a:r>
            <a:r>
              <a:rPr lang="en-US" sz="2800" b="1" dirty="0" smtClean="0">
                <a:cs typeface="+mn-cs"/>
              </a:rPr>
              <a:t>(Basic Media):</a:t>
            </a:r>
            <a:r>
              <a:rPr lang="en-US" sz="2800" dirty="0" smtClean="0">
                <a:cs typeface="+mn-cs"/>
              </a:rPr>
              <a:t> </a:t>
            </a:r>
          </a:p>
          <a:p>
            <a:pPr algn="r" rtl="1"/>
            <a:r>
              <a:rPr lang="ar-SA" sz="2800" dirty="0" smtClean="0">
                <a:cs typeface="+mn-cs"/>
              </a:rPr>
              <a:t>این محیط</a:t>
            </a:r>
            <a:r>
              <a:rPr lang="fa-IR" sz="2800" dirty="0" smtClean="0">
                <a:cs typeface="+mn-cs"/>
              </a:rPr>
              <a:t>حاوی</a:t>
            </a:r>
            <a:r>
              <a:rPr lang="ar-SA" sz="2800" dirty="0" smtClean="0">
                <a:cs typeface="+mn-cs"/>
              </a:rPr>
              <a:t> مواد غذایی برای رشد باکتری ها </a:t>
            </a:r>
            <a:r>
              <a:rPr lang="fa-IR" sz="2800" dirty="0" smtClean="0">
                <a:cs typeface="+mn-cs"/>
              </a:rPr>
              <a:t>است </a:t>
            </a:r>
            <a:r>
              <a:rPr lang="ar-SA" sz="2800" dirty="0" smtClean="0">
                <a:cs typeface="+mn-cs"/>
              </a:rPr>
              <a:t>و انواع محیط های کشت بر پایه این محیط ساخته می شوند. </a:t>
            </a:r>
            <a:endParaRPr lang="fa-IR" sz="2800" dirty="0" smtClean="0">
              <a:cs typeface="+mn-cs"/>
            </a:endParaRPr>
          </a:p>
          <a:p>
            <a:pPr algn="r" rtl="1"/>
            <a:r>
              <a:rPr lang="ar-SA" sz="2800" dirty="0" smtClean="0">
                <a:cs typeface="+mn-cs"/>
              </a:rPr>
              <a:t>اکثر باکتری ها در این محیط رشد می کنند چون فاقد ماده ضد میکروبی است. مثل نوترینت آگار، نوترینت براث</a:t>
            </a:r>
            <a:endParaRPr lang="en-US" sz="2800" dirty="0" smtClean="0">
              <a:cs typeface="+mn-cs"/>
            </a:endParaRPr>
          </a:p>
          <a:p>
            <a:pPr algn="r" rtl="1"/>
            <a:endParaRPr lang="en-US" sz="2800" dirty="0">
              <a:cs typeface="+mn-cs"/>
            </a:endParaRPr>
          </a:p>
        </p:txBody>
      </p:sp>
      <p:pic>
        <p:nvPicPr>
          <p:cNvPr id="4" name="محیط پایه.m4a">
            <a:hlinkClick r:id="" action="ppaction://media"/>
          </p:cNvPr>
          <p:cNvPicPr>
            <a:picLocks noRot="1" noChangeAspect="1"/>
          </p:cNvPicPr>
          <p:nvPr>
            <a:audioFile r:link="rId1"/>
          </p:nvPr>
        </p:nvPicPr>
        <p:blipFill>
          <a:blip r:embed="rId3" cstate="print"/>
          <a:stretch>
            <a:fillRect/>
          </a:stretch>
        </p:blipFill>
        <p:spPr>
          <a:xfrm>
            <a:off x="838200" y="457200"/>
            <a:ext cx="304800" cy="304800"/>
          </a:xfrm>
          <a:prstGeom prst="rect">
            <a:avLst/>
          </a:prstGeom>
        </p:spPr>
      </p:pic>
      <p:sp>
        <p:nvSpPr>
          <p:cNvPr id="5" name="Slide Number Placeholder 4"/>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nextCondLst>
                <p:cond evt="onClick" delay="0">
                  <p:tgtEl>
                    <p:spTgt spid="4"/>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sz="2800" dirty="0" smtClean="0">
                <a:cs typeface="+mn-cs"/>
              </a:rPr>
              <a:t>محیط های کشت غنی کننده </a:t>
            </a:r>
            <a:r>
              <a:rPr lang="en-US" sz="2800" dirty="0" smtClean="0">
                <a:cs typeface="+mn-cs"/>
              </a:rPr>
              <a:t>(Enrichment Media): </a:t>
            </a:r>
            <a:endParaRPr lang="en-US" sz="2800" dirty="0">
              <a:cs typeface="+mn-cs"/>
            </a:endParaRPr>
          </a:p>
        </p:txBody>
      </p:sp>
      <p:sp>
        <p:nvSpPr>
          <p:cNvPr id="3" name="Content Placeholder 2"/>
          <p:cNvSpPr>
            <a:spLocks noGrp="1"/>
          </p:cNvSpPr>
          <p:nvPr>
            <p:ph idx="1"/>
          </p:nvPr>
        </p:nvSpPr>
        <p:spPr/>
        <p:txBody>
          <a:bodyPr/>
          <a:lstStyle/>
          <a:p>
            <a:pPr algn="r" rtl="1"/>
            <a:r>
              <a:rPr lang="ar-SA" sz="2800" dirty="0" smtClean="0">
                <a:cs typeface="+mn-cs"/>
              </a:rPr>
              <a:t>این محیط حاوی مواد تغذیه ای زیادی مثل ویتامین ها، لیپید ها، اسید های آمینه برای رشد باکتری ها است. مانند آگار خوندار و شکلات آگار</a:t>
            </a:r>
            <a:r>
              <a:rPr lang="fa-IR" sz="2800" dirty="0" smtClean="0">
                <a:cs typeface="+mn-cs"/>
              </a:rPr>
              <a:t> </a:t>
            </a:r>
          </a:p>
          <a:p>
            <a:pPr algn="r" rtl="1"/>
            <a:r>
              <a:rPr lang="fa-IR" sz="2800" dirty="0" smtClean="0">
                <a:cs typeface="+mn-cs"/>
              </a:rPr>
              <a:t>بلحاظ تغذیه ای بسیار غنی تر از محیط کشت پایه است.</a:t>
            </a:r>
            <a:endParaRPr lang="en-US" sz="2800" dirty="0" smtClean="0">
              <a:cs typeface="+mn-cs"/>
            </a:endParaRPr>
          </a:p>
          <a:p>
            <a:pPr algn="r" rtl="1"/>
            <a:endParaRPr lang="fa-IR" sz="2800" dirty="0" smtClean="0">
              <a:cs typeface="+mn-cs"/>
            </a:endParaRPr>
          </a:p>
          <a:p>
            <a:pPr algn="r" rtl="1"/>
            <a:endParaRPr lang="en-US" sz="2800" dirty="0">
              <a:cs typeface="+mn-cs"/>
            </a:endParaRPr>
          </a:p>
        </p:txBody>
      </p:sp>
      <p:pic>
        <p:nvPicPr>
          <p:cNvPr id="4" name="غنی کننده.m4a">
            <a:hlinkClick r:id="" action="ppaction://media"/>
          </p:cNvPr>
          <p:cNvPicPr>
            <a:picLocks noRot="1" noChangeAspect="1"/>
          </p:cNvPicPr>
          <p:nvPr>
            <a:audioFile r:link="rId1"/>
          </p:nvPr>
        </p:nvPicPr>
        <p:blipFill>
          <a:blip r:embed="rId3" cstate="print"/>
          <a:stretch>
            <a:fillRect/>
          </a:stretch>
        </p:blipFill>
        <p:spPr>
          <a:xfrm>
            <a:off x="762000" y="304800"/>
            <a:ext cx="304800" cy="304800"/>
          </a:xfrm>
          <a:prstGeom prst="rect">
            <a:avLst/>
          </a:prstGeom>
        </p:spPr>
      </p:pic>
      <p:sp>
        <p:nvSpPr>
          <p:cNvPr id="5" name="Slide Number Placeholder 4"/>
          <p:cNvSpPr>
            <a:spLocks noGrp="1"/>
          </p:cNvSpPr>
          <p:nvPr>
            <p:ph type="sldNum" sz="quarter" idx="12"/>
          </p:nvPr>
        </p:nvSpPr>
        <p:spPr/>
        <p:txBody>
          <a:bodyPr/>
          <a:lstStyle/>
          <a:p>
            <a:fld id="{B6F15528-21DE-4FAA-801E-634DDDAF4B2B}" type="slidenum">
              <a:rPr lang="en-US" smtClean="0"/>
              <a:pPr/>
              <a:t>7</a:t>
            </a:fld>
            <a:endParaRPr lang="en-US"/>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nextCondLst>
                <p:cond evt="onClick" delay="0">
                  <p:tgtEl>
                    <p:spTgt spid="4"/>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ar-SA" dirty="0" smtClean="0">
                <a:cs typeface="+mn-cs"/>
              </a:rPr>
              <a:t>محیط کشت اختصاصی </a:t>
            </a:r>
            <a:r>
              <a:rPr lang="en-US" dirty="0" smtClean="0">
                <a:cs typeface="+mn-cs"/>
              </a:rPr>
              <a:t>(Special Media):</a:t>
            </a:r>
            <a:endParaRPr lang="en-US" dirty="0">
              <a:cs typeface="+mn-cs"/>
            </a:endParaRPr>
          </a:p>
        </p:txBody>
      </p:sp>
      <p:sp>
        <p:nvSpPr>
          <p:cNvPr id="3" name="Content Placeholder 2"/>
          <p:cNvSpPr>
            <a:spLocks noGrp="1"/>
          </p:cNvSpPr>
          <p:nvPr>
            <p:ph idx="1"/>
          </p:nvPr>
        </p:nvSpPr>
        <p:spPr/>
        <p:txBody>
          <a:bodyPr/>
          <a:lstStyle/>
          <a:p>
            <a:pPr algn="r" rtl="1"/>
            <a:r>
              <a:rPr lang="ar-SA" dirty="0" smtClean="0"/>
              <a:t>این محیط برای رشد باکتری های خاص مناسب است و برای ایزوله کردن نوع خاصی از باکتری در یک مخلوط میکروبی استفاده میکنیم. مثل محیط</a:t>
            </a:r>
            <a:r>
              <a:rPr lang="en-US" dirty="0" smtClean="0"/>
              <a:t> S.S Agar </a:t>
            </a:r>
            <a:r>
              <a:rPr lang="ar-SA" dirty="0" smtClean="0"/>
              <a:t>که برای جداسازی سالمونلا و شیگلا استفاده می شود</a:t>
            </a:r>
            <a:r>
              <a:rPr lang="en-US" dirty="0" smtClean="0"/>
              <a:t>.</a:t>
            </a:r>
          </a:p>
          <a:p>
            <a:endParaRPr lang="en-US" dirty="0"/>
          </a:p>
        </p:txBody>
      </p:sp>
      <p:pic>
        <p:nvPicPr>
          <p:cNvPr id="4" name="اختصاصی.m4a">
            <a:hlinkClick r:id="" action="ppaction://media"/>
          </p:cNvPr>
          <p:cNvPicPr>
            <a:picLocks noRot="1" noChangeAspect="1"/>
          </p:cNvPicPr>
          <p:nvPr>
            <a:audioFile r:link="rId1"/>
          </p:nvPr>
        </p:nvPicPr>
        <p:blipFill>
          <a:blip r:embed="rId3" cstate="print"/>
          <a:stretch>
            <a:fillRect/>
          </a:stretch>
        </p:blipFill>
        <p:spPr>
          <a:xfrm>
            <a:off x="685800" y="304800"/>
            <a:ext cx="304800" cy="304800"/>
          </a:xfrm>
          <a:prstGeom prst="rect">
            <a:avLst/>
          </a:prstGeom>
        </p:spPr>
      </p:pic>
      <p:sp>
        <p:nvSpPr>
          <p:cNvPr id="5" name="Slide Number Placeholder 4"/>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nextCondLst>
                <p:cond evt="onClick" delay="0">
                  <p:tgtEl>
                    <p:spTgt spid="4"/>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en-US" sz="2800" dirty="0" smtClean="0">
                <a:cs typeface="+mn-cs"/>
              </a:rPr>
              <a:t>)      </a:t>
            </a:r>
            <a:r>
              <a:rPr lang="ar-SA" sz="2800" dirty="0" smtClean="0">
                <a:cs typeface="+mn-cs"/>
              </a:rPr>
              <a:t>محیط کشت افتراقی </a:t>
            </a:r>
            <a:r>
              <a:rPr lang="en-US" sz="2800" dirty="0" smtClean="0">
                <a:cs typeface="+mn-cs"/>
              </a:rPr>
              <a:t>(Differential Media):</a:t>
            </a:r>
            <a:endParaRPr lang="en-US" sz="2800" dirty="0">
              <a:cs typeface="+mn-cs"/>
            </a:endParaRPr>
          </a:p>
        </p:txBody>
      </p:sp>
      <p:sp>
        <p:nvSpPr>
          <p:cNvPr id="3" name="Content Placeholder 2"/>
          <p:cNvSpPr>
            <a:spLocks noGrp="1"/>
          </p:cNvSpPr>
          <p:nvPr>
            <p:ph idx="1"/>
          </p:nvPr>
        </p:nvSpPr>
        <p:spPr/>
        <p:txBody>
          <a:bodyPr/>
          <a:lstStyle/>
          <a:p>
            <a:pPr algn="r" rtl="1"/>
            <a:r>
              <a:rPr lang="ar-SA" sz="2800" dirty="0" smtClean="0">
                <a:cs typeface="+mn-cs"/>
              </a:rPr>
              <a:t>این یک نوع محیط کشت تشخیصی است و کلونی باکتری های مختلف روی آن کاملا از یکدیگر متمایز می شوند. این محیط هم حاوی سوبستراهای خاصی برای بررسی خصوصیات متابولیکی و فعالیت های آنزیمی باکتری ها هستند. مثل محیط</a:t>
            </a:r>
            <a:endParaRPr lang="fa-IR" sz="2800" dirty="0" smtClean="0">
              <a:cs typeface="+mn-cs"/>
            </a:endParaRPr>
          </a:p>
          <a:p>
            <a:pPr algn="r" rtl="1"/>
            <a:r>
              <a:rPr lang="en-US" sz="2800" dirty="0" smtClean="0">
                <a:cs typeface="+mn-cs"/>
              </a:rPr>
              <a:t> EMB. </a:t>
            </a:r>
            <a:r>
              <a:rPr lang="ar-SA" sz="2800" dirty="0" smtClean="0">
                <a:cs typeface="+mn-cs"/>
              </a:rPr>
              <a:t>در این محیط رنگ ائوزین و متیلن بلو و قند لاکتوز وجود دارد. این رنگ ها از رشد باکتری های گرم مثبت جلوگیری می کنند. باکتری های گرم منفی تخمیر کننده لاکتوز بر روی این محیط کلونی صورتی رنگ و باکتری های لاکتوز منفی کلونی سفید رنگ تشکیل می دهند</a:t>
            </a:r>
            <a:r>
              <a:rPr lang="en-US" sz="2800" dirty="0" smtClean="0">
                <a:cs typeface="+mn-cs"/>
              </a:rPr>
              <a:t>.</a:t>
            </a:r>
          </a:p>
          <a:p>
            <a:pPr algn="r" rtl="1"/>
            <a:endParaRPr lang="en-US" sz="2800" dirty="0">
              <a:cs typeface="+mn-cs"/>
            </a:endParaRPr>
          </a:p>
        </p:txBody>
      </p:sp>
      <p:pic>
        <p:nvPicPr>
          <p:cNvPr id="4" name="افتراقی.m4a">
            <a:hlinkClick r:id="" action="ppaction://media"/>
          </p:cNvPr>
          <p:cNvPicPr>
            <a:picLocks noRot="1" noChangeAspect="1"/>
          </p:cNvPicPr>
          <p:nvPr>
            <a:audioFile r:link="rId1"/>
          </p:nvPr>
        </p:nvPicPr>
        <p:blipFill>
          <a:blip r:embed="rId3" cstate="print"/>
          <a:stretch>
            <a:fillRect/>
          </a:stretch>
        </p:blipFill>
        <p:spPr>
          <a:xfrm>
            <a:off x="609600" y="457200"/>
            <a:ext cx="304800" cy="304800"/>
          </a:xfrm>
          <a:prstGeom prst="rect">
            <a:avLst/>
          </a:prstGeom>
        </p:spPr>
      </p:pic>
      <p:sp>
        <p:nvSpPr>
          <p:cNvPr id="5" name="Slide Number Placeholder 4"/>
          <p:cNvSpPr>
            <a:spLocks noGrp="1"/>
          </p:cNvSpPr>
          <p:nvPr>
            <p:ph type="sldNum" sz="quarter" idx="12"/>
          </p:nvPr>
        </p:nvSpPr>
        <p:spPr/>
        <p:txBody>
          <a:bodyPr/>
          <a:lstStyle/>
          <a:p>
            <a:fld id="{B6F15528-21DE-4FAA-801E-634DDDAF4B2B}" type="slidenum">
              <a:rPr lang="en-US" smtClean="0"/>
              <a:pPr/>
              <a:t>9</a:t>
            </a:fld>
            <a:endParaRPr lang="en-US"/>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nextCondLst>
                <p:cond evt="onClick" delay="0">
                  <p:tgtEl>
                    <p:spTgt spid="4"/>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587</TotalTime>
  <Words>459</Words>
  <Application>Microsoft Office PowerPoint</Application>
  <PresentationFormat>On-screen Show (4:3)</PresentationFormat>
  <Paragraphs>49</Paragraphs>
  <Slides>11</Slides>
  <Notes>0</Notes>
  <HiddenSlides>0</HiddenSlides>
  <MMClips>10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Apex</vt:lpstr>
      <vt:lpstr>Slide 1</vt:lpstr>
      <vt:lpstr>Slide 2</vt:lpstr>
      <vt:lpstr>محیط های کشت باکتری ها از نظر قوام فیزیکی به ۳ دسته تقسیم می شوند: </vt:lpstr>
      <vt:lpstr>      محیط کشت جامد  ( Solid Media): </vt:lpstr>
      <vt:lpstr>)      محیط کشت نیمه جامد  (Semi solid Media): </vt:lpstr>
      <vt:lpstr>محیط های کشت را از نظر نوع مواد تشکیل دهنده </vt:lpstr>
      <vt:lpstr>محیط های کشت غنی کننده (Enrichment Media): </vt:lpstr>
      <vt:lpstr>محیط کشت اختصاصی (Special Media):</vt:lpstr>
      <vt:lpstr>)      محیط کشت افتراقی (Differential Media):</vt:lpstr>
      <vt:lpstr>)      محیط کشت انتخابی (Selective Media): </vt:lpstr>
      <vt:lpstr>طرز تهیه محیط کشت</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babaee</dc:creator>
  <cp:lastModifiedBy>babaee</cp:lastModifiedBy>
  <cp:revision>47</cp:revision>
  <dcterms:created xsi:type="dcterms:W3CDTF">2006-08-16T00:00:00Z</dcterms:created>
  <dcterms:modified xsi:type="dcterms:W3CDTF">2020-04-13T11:01:07Z</dcterms:modified>
</cp:coreProperties>
</file>