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16" r:id="rId3"/>
    <p:sldId id="308" r:id="rId4"/>
    <p:sldId id="309" r:id="rId5"/>
    <p:sldId id="323" r:id="rId6"/>
    <p:sldId id="324" r:id="rId7"/>
    <p:sldId id="310" r:id="rId8"/>
    <p:sldId id="311" r:id="rId9"/>
    <p:sldId id="312" r:id="rId10"/>
    <p:sldId id="313" r:id="rId11"/>
    <p:sldId id="314" r:id="rId12"/>
    <p:sldId id="315" r:id="rId13"/>
    <p:sldId id="317" r:id="rId14"/>
    <p:sldId id="318" r:id="rId15"/>
    <p:sldId id="319" r:id="rId16"/>
    <p:sldId id="320" r:id="rId17"/>
    <p:sldId id="321" r:id="rId18"/>
    <p:sldId id="322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5E1"/>
    <a:srgbClr val="D01238"/>
    <a:srgbClr val="BDE9FC"/>
    <a:srgbClr val="3B6F82"/>
    <a:srgbClr val="E797A1"/>
    <a:srgbClr val="462F21"/>
    <a:srgbClr val="936B61"/>
    <a:srgbClr val="D0B295"/>
    <a:srgbClr val="CE801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353" autoAdjust="0"/>
    <p:restoredTop sz="94660"/>
  </p:normalViewPr>
  <p:slideViewPr>
    <p:cSldViewPr snapToGrid="0">
      <p:cViewPr varScale="1">
        <p:scale>
          <a:sx n="73" d="100"/>
          <a:sy n="73" d="100"/>
        </p:scale>
        <p:origin x="90" y="5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CD8279-B3B4-4339-A9C5-ACDBDFFEB2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0463D8D-4442-42CA-A27E-8E63792CC5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AAE5DD-684E-45BA-9C63-FABC510471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1A3D7-2F1C-4766-99B6-17E3230C730D}" type="datetimeFigureOut">
              <a:rPr lang="en-US" smtClean="0"/>
              <a:t>4/3/2020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CB2C59-73A1-4231-8718-8A000F32BE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7EC488-D468-4943-A2C3-EEB285715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B478D-5CF0-4A4D-8AF1-1C15E6AEE1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2788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91E768-C098-4839-AE1D-E07F9E7DA4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A7C8F5-0817-4A8D-88C1-8395F2450B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471CBC-3411-4DC2-A968-7F6A4CAADE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1A3D7-2F1C-4766-99B6-17E3230C730D}" type="datetimeFigureOut">
              <a:rPr lang="en-US" smtClean="0"/>
              <a:t>4/3/2020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799233-3FDC-4EE6-AFDE-07FBBE88D2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9C642A-697A-45D3-A162-F8F5598733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B478D-5CF0-4A4D-8AF1-1C15E6AEE1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174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53B13FE-2A73-458A-8153-8237CD89A6B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846F0A-F9DB-47CC-AF15-C66F0CDEC5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C2B37B-BA23-4FF4-AC51-5908544AA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1A3D7-2F1C-4766-99B6-17E3230C730D}" type="datetimeFigureOut">
              <a:rPr lang="en-US" smtClean="0"/>
              <a:t>4/3/2020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DE4861-05D6-41FC-8B2C-28E1C2F867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004544-FE99-4BF9-8EE8-263AAE5836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B478D-5CF0-4A4D-8AF1-1C15E6AEE1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9652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3B6912-8654-45B6-BE94-F29A5BB7CC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EAF5CF-793F-423C-8230-1A0F306AFC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9F14AD-CF62-4EC0-851E-D5DD7AC1B0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1A3D7-2F1C-4766-99B6-17E3230C730D}" type="datetimeFigureOut">
              <a:rPr lang="en-US" smtClean="0"/>
              <a:t>4/3/2020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32D76B-333E-44E9-8EBF-88190B4C62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E77EED-9988-4F60-82A7-B03CFF88EC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B478D-5CF0-4A4D-8AF1-1C15E6AEE1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2896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EFDC11-9697-400A-BF96-474E42AC15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1C34C4-2812-450F-9FC4-82CC6609E7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18B1D7-B851-44ED-9D1E-62AD5184F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1A3D7-2F1C-4766-99B6-17E3230C730D}" type="datetimeFigureOut">
              <a:rPr lang="en-US" smtClean="0"/>
              <a:t>4/3/2020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18DB0A-8B11-43FE-B461-C5AEB7E14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DE6C22-C550-401A-970C-9B3A100408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B478D-5CF0-4A4D-8AF1-1C15E6AEE1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4688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A2C4B-48D4-4D4D-B365-865F225160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5A33A2-938E-45C0-B1B8-1B5E66A119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BC8E58-F687-4B40-96B4-73FE094F26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DFE9BA-1AC5-4270-85FC-72B713182E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1A3D7-2F1C-4766-99B6-17E3230C730D}" type="datetimeFigureOut">
              <a:rPr lang="en-US" smtClean="0"/>
              <a:t>4/3/2020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61D19A-BF7A-425A-A6FA-3AE4D87BFF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8DFF62-296D-4563-9C61-06AF6BAC3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B478D-5CF0-4A4D-8AF1-1C15E6AEE1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9481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D7CB04-5845-425F-A641-C3A159AFC9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C4DAB5-8003-4B25-B8E4-F8F39A0B7A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D9D087-0A35-4935-890E-75C04A25BB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BE939EF-457A-4935-BCFC-832F7E71D6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54FBA20-5843-4C33-8E88-A1BA1EDAB0E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CD4BC49-1493-4887-BD9B-CE65D4E56E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1A3D7-2F1C-4766-99B6-17E3230C730D}" type="datetimeFigureOut">
              <a:rPr lang="en-US" smtClean="0"/>
              <a:t>4/3/2020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1BCFD9C-A63F-4EB0-B5C8-D24573FD4D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3F06A7-F66D-40CA-AF2F-A7CC10A30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B478D-5CF0-4A4D-8AF1-1C15E6AEE1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0953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E9AB69-D1C0-41FC-9627-B8A6D65D07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D831270-97EA-4293-A40C-13ED72DEE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1A3D7-2F1C-4766-99B6-17E3230C730D}" type="datetimeFigureOut">
              <a:rPr lang="en-US" smtClean="0"/>
              <a:t>4/3/2020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2BD0AB-8048-40FB-A54D-4225F1E47A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212710-A8A9-4495-A4CB-5B78C58B6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B478D-5CF0-4A4D-8AF1-1C15E6AEE1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0748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D316601-15D3-44E3-94A2-3DDB999AA8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1A3D7-2F1C-4766-99B6-17E3230C730D}" type="datetimeFigureOut">
              <a:rPr lang="en-US" smtClean="0"/>
              <a:t>4/3/2020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4ED36B-D770-4192-B0BC-FE69139AC1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2E0AF2-31E0-46D9-89C2-F5D584F22E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B478D-5CF0-4A4D-8AF1-1C15E6AEE1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5623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B2A382-D242-4705-A293-6C87C50E64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5C7394-ECE6-436A-8BBE-D35CE8DB9B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0B5B0D-0DF2-40C4-AE49-0A988FF3FF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10D0FD-53DF-42F3-8804-F75ADF1833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1A3D7-2F1C-4766-99B6-17E3230C730D}" type="datetimeFigureOut">
              <a:rPr lang="en-US" smtClean="0"/>
              <a:t>4/3/2020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BFF637-1A69-479E-9274-0D9C01540B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EB86DC-46F1-4CCA-B9EA-BF09D0978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B478D-5CF0-4A4D-8AF1-1C15E6AEE1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0929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3B6C81-1E18-4338-A31A-12F239822C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E16C97E-E704-4CE8-A633-97A6DA9024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CA563D-CC5F-4A9A-A3EF-C4797F5CFD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EC4742-4F84-4C10-BB62-85F89D7233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1A3D7-2F1C-4766-99B6-17E3230C730D}" type="datetimeFigureOut">
              <a:rPr lang="en-US" smtClean="0"/>
              <a:t>4/3/2020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C55BC2-B6D7-4B15-99FC-753C577D56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5CB9B6-6F01-4ECB-9592-4C25A3CB85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B478D-5CF0-4A4D-8AF1-1C15E6AEE1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1942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9331D63-25FD-4F5A-BA41-8079E6B9F6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8D9246-FFFF-49A1-A548-4B95A0A7E8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DE637F-7A1F-4472-85A5-C908B20573D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E1A3D7-2F1C-4766-99B6-17E3230C730D}" type="datetimeFigureOut">
              <a:rPr lang="en-US" smtClean="0"/>
              <a:t>4/3/2020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6E1700-070B-4206-91A6-CD1CD4AC91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99D97A-FBBC-46C3-963A-9B63E1C028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7B478D-5CF0-4A4D-8AF1-1C15E6AEE1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6012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6000"/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91BFEB2-90EB-4CD4-9076-E2C6F218C9F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r="18945" b="13367"/>
          <a:stretch/>
        </p:blipFill>
        <p:spPr>
          <a:xfrm>
            <a:off x="1154884" y="174072"/>
            <a:ext cx="9882231" cy="235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5793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8000">
              <a:srgbClr val="D01238"/>
            </a:gs>
            <a:gs pos="18000">
              <a:schemeClr val="bg1">
                <a:alpha val="0"/>
                <a:lumMod val="6000"/>
                <a:lumOff val="94000"/>
              </a:schemeClr>
            </a:gs>
            <a:gs pos="83000">
              <a:schemeClr val="bg1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A228A91-0689-467E-94D3-64BAC05BCD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040" y="0"/>
            <a:ext cx="6015789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1BC3EF5-EA20-4247-BED1-066F83CA87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-2070" y="-475861"/>
            <a:ext cx="26144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6668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BE71290-BE59-4393-817C-A7A9B2B75D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490" y="0"/>
            <a:ext cx="102910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0644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8A6640EA-39D8-495C-97EA-22A83E7832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6CA348D-060B-4488-95C6-65A0DE7236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448" y="0"/>
            <a:ext cx="4668947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B83D8CB-A31C-4307-9C7C-48518E4A164D}"/>
              </a:ext>
            </a:extLst>
          </p:cNvPr>
          <p:cNvSpPr/>
          <p:nvPr/>
        </p:nvSpPr>
        <p:spPr>
          <a:xfrm>
            <a:off x="10736655" y="736026"/>
            <a:ext cx="118333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3200" dirty="0">
                <a:latin typeface="IranNastaliq" panose="02020505000000020003" pitchFamily="18" charset="0"/>
                <a:cs typeface="IranNastaliq" panose="02020505000000020003" pitchFamily="18" charset="0"/>
              </a:rPr>
              <a:t>مسجد جامع نايين</a:t>
            </a:r>
            <a:endParaRPr lang="en-US" sz="3200" dirty="0">
              <a:latin typeface="IranNastaliq" panose="02020505000000020003" pitchFamily="18" charset="0"/>
              <a:cs typeface="IranNastaliq" panose="02020505000000020003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192D759-AD9F-4FA0-BB6C-1708C1BF5E27}"/>
              </a:ext>
            </a:extLst>
          </p:cNvPr>
          <p:cNvSpPr/>
          <p:nvPr/>
        </p:nvSpPr>
        <p:spPr>
          <a:xfrm>
            <a:off x="7162800" y="2724054"/>
            <a:ext cx="384215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rtl="1"/>
            <a:r>
              <a:rPr lang="fa-IR" sz="1600" dirty="0">
                <a:cs typeface="B Badr" panose="00000400000000000000" pitchFamily="2" charset="-78"/>
              </a:rPr>
              <a:t>يكي از بناهاي شيوه خراساني (شبستاني) است . قديميترين قسمت مسجد مربوط به شبستان جنوبي است . تغييرات زيادي در دورههاي بعد ، از جمله در زمان آل بويه در آن داده شده ، لذا مسجد ، تركيبي از شيوه خراساني و رازي دارد . </a:t>
            </a:r>
            <a:endParaRPr lang="en-US" sz="1600" dirty="0">
              <a:cs typeface="B Badr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1185443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DFD395-C42E-4BC8-BD7D-4CED387502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268" y="207726"/>
            <a:ext cx="4844493" cy="644254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514D1A7-A32F-4BC6-91AC-BF7F96CAC4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3080" y="1320193"/>
            <a:ext cx="6846952" cy="3851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6777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22DDD17-B2FE-4970-81FA-8EA0EC31D0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65" b="34872"/>
          <a:stretch/>
        </p:blipFill>
        <p:spPr>
          <a:xfrm>
            <a:off x="1463351" y="690465"/>
            <a:ext cx="9541887" cy="478660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7DADDC9-4A9E-4ACB-BACD-22FCFEA2F611}"/>
              </a:ext>
            </a:extLst>
          </p:cNvPr>
          <p:cNvSpPr/>
          <p:nvPr/>
        </p:nvSpPr>
        <p:spPr>
          <a:xfrm>
            <a:off x="9185232" y="762391"/>
            <a:ext cx="201529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4000" dirty="0">
                <a:latin typeface="IranNastaliq" panose="02020505000000020003" pitchFamily="18" charset="0"/>
                <a:cs typeface="IranNastaliq" panose="02020505000000020003" pitchFamily="18" charset="0"/>
              </a:rPr>
              <a:t>مسجد اوليه جامع اصفهان</a:t>
            </a:r>
            <a:endParaRPr lang="en-US" sz="4000" dirty="0">
              <a:latin typeface="IranNastaliq" panose="02020505000000020003" pitchFamily="18" charset="0"/>
              <a:cs typeface="IranNastaliq" panose="02020505000000020003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673011B-36E9-44A7-AB65-A3CDF7980DEF}"/>
              </a:ext>
            </a:extLst>
          </p:cNvPr>
          <p:cNvSpPr/>
          <p:nvPr/>
        </p:nvSpPr>
        <p:spPr>
          <a:xfrm>
            <a:off x="3089232" y="2599950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rtl="1"/>
            <a:r>
              <a:rPr lang="fa-IR" dirty="0">
                <a:cs typeface="2  Badr" panose="00000400000000000000" pitchFamily="2" charset="-78"/>
              </a:rPr>
              <a:t>با كاوشهايي كه اخيراً انجام شده ، ثابت كرده اند كه طرح اصلي و ابتدايي مـسجد جـامع اصـفهان ، شبـستاني (بومسلمي يا شبستان ستوندار) است . اين مسجد بزرگ ، تاريخي كهن دارد و در دورههاي مختلف ، تغييرات كلي در آن داده شده است و تقريباً از تمامي پادشاهان سلسله هاي ايراني بعد از اسلام در آن اثر و كتيبهاي ديده ميشود . به ويژه در عهد سلجوقي ، تيموري و صفوي</a:t>
            </a:r>
            <a:endParaRPr lang="en-US" dirty="0">
              <a:cs typeface="2  Badr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5649123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7BF30E5-8D0C-45AC-981E-515EEABA9EA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32" r="13036" b="15044"/>
          <a:stretch/>
        </p:blipFill>
        <p:spPr>
          <a:xfrm>
            <a:off x="0" y="1838130"/>
            <a:ext cx="7856376" cy="515049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3222AE3-DA22-4697-8870-30274B10F1B4}"/>
              </a:ext>
            </a:extLst>
          </p:cNvPr>
          <p:cNvSpPr/>
          <p:nvPr/>
        </p:nvSpPr>
        <p:spPr>
          <a:xfrm>
            <a:off x="6282558" y="275673"/>
            <a:ext cx="135966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4000" dirty="0">
                <a:latin typeface="IranNastaliq" panose="02020505000000020003" pitchFamily="18" charset="0"/>
                <a:cs typeface="IranNastaliq" panose="02020505000000020003" pitchFamily="18" charset="0"/>
              </a:rPr>
              <a:t>مسجد جامع نيريز</a:t>
            </a:r>
            <a:endParaRPr lang="en-US" sz="4000" dirty="0">
              <a:latin typeface="IranNastaliq" panose="02020505000000020003" pitchFamily="18" charset="0"/>
              <a:cs typeface="IranNastaliq" panose="02020505000000020003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9BCF0B6-0151-4A3E-BB8B-EC26FE900705}"/>
              </a:ext>
            </a:extLst>
          </p:cNvPr>
          <p:cNvSpPr/>
          <p:nvPr/>
        </p:nvSpPr>
        <p:spPr>
          <a:xfrm>
            <a:off x="1651113" y="3769358"/>
            <a:ext cx="528423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rtl="1"/>
            <a:r>
              <a:rPr lang="fa-IR" dirty="0">
                <a:cs typeface="2  Badr" panose="00000400000000000000" pitchFamily="2" charset="-78"/>
              </a:rPr>
              <a:t>اين مسجد در اصل ، شيوة خراساني داشته و بعدها ملحقاتي به آن اضافه شده است . طرح اوليه مسجد ، شبستاني در جنوب و ايواني در مقابل شبستان داشته كه يك ايوان بوده است به اين ايوانهاي تكي « گيري» مي گفتند و گروهي از كارشناسـان عقيـده دارند كه قبل از آن اين محل يك آتشكده بوده است . </a:t>
            </a:r>
            <a:endParaRPr lang="en-US" dirty="0">
              <a:cs typeface="2  Badr" panose="00000400000000000000" pitchFamily="2" charset="-78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98FC7BC-1B1B-4118-B254-BE5364B768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8142" y="712971"/>
            <a:ext cx="4603858" cy="5664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7106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51E0B0B-18F1-4918-BCBC-38CED6275B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15D6885-5F99-48A1-BC56-F9B661C52D1B}"/>
              </a:ext>
            </a:extLst>
          </p:cNvPr>
          <p:cNvSpPr/>
          <p:nvPr/>
        </p:nvSpPr>
        <p:spPr>
          <a:xfrm>
            <a:off x="5724707" y="967663"/>
            <a:ext cx="220284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4400" dirty="0">
                <a:latin typeface="IranNastaliq" panose="02020505000000020003" pitchFamily="18" charset="0"/>
                <a:cs typeface="IranNastaliq" panose="02020505000000020003" pitchFamily="18" charset="0"/>
              </a:rPr>
              <a:t>معماري در عصر سامانيان </a:t>
            </a:r>
            <a:endParaRPr lang="en-US" sz="4400" dirty="0">
              <a:latin typeface="IranNastaliq" panose="02020505000000020003" pitchFamily="18" charset="0"/>
              <a:cs typeface="IranNastaliq" panose="02020505000000020003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D00EC2B-FCCE-4E08-908A-271FA3FC71B2}"/>
              </a:ext>
            </a:extLst>
          </p:cNvPr>
          <p:cNvSpPr/>
          <p:nvPr/>
        </p:nvSpPr>
        <p:spPr>
          <a:xfrm>
            <a:off x="1529453" y="3071375"/>
            <a:ext cx="6064898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rtl="1"/>
            <a:r>
              <a:rPr lang="fa-IR" dirty="0">
                <a:cs typeface="B Badr" panose="00000400000000000000" pitchFamily="2" charset="-78"/>
              </a:rPr>
              <a:t>همانطور كه درگذشته بيان شد ، سبك و يا شيوه معماري در مقطع خاصي پايان نمي گيرد و پذيرش آن نيز ناگهاني نبوده و شروع معيني ندارد . منطقه خراسان صاحب شيوه خراساني است اما همين شيوه بتدريج گرايش به شيوه بعدي يعني رازي پيدا كرد و لذ ا بسياري از آثار از نيمه دوم قرن سوم هجري داراي دو شيوه خراساني ورازي با هم بودند و اين موضوع در شيوه هاي بعدي نيز تكرار ميشود . معمـاري در عصر سامانيان نيز چنين وضعي داشت و بناها تلفيقي از شيوه خراساني و رازي بودند و به مرور زمان شيوه رازي جايگزين شـيوه خر اسـاني شد . پذيرش نهايي اسلام امنيت مناسبي را به وجود آورد و موجب شد كه شالوده اقتصادي لازم براي نيروهاي خلّاق فراهم آيد . مقارن بـا نيمه دوم قرن سوم يك دگرگوني اصيل ايراني در خراسان (در آن زمان ماوراءالهر و افغانستان كنوني جزء خراسان بـود.) تكـوين يافـت. در اين منطقه با وجود حكومت سامانيان كه در بخارا و سمرقند فرمان مي راندند ، فرهنگ تازهاي با ويژگيهاي اصيل ايراني پديد آمـد. در ايـن دوره ، تنها يك بناي تاريخي باقي ماند كه از زيباترين بناهاي ايراني است . </a:t>
            </a:r>
            <a:endParaRPr lang="en-US" dirty="0">
              <a:cs typeface="B Badr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5744026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E45DD44-49FE-48D9-B262-DA99818A2A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5902"/>
            <a:ext cx="8618795" cy="618619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7EE8CDD-2F4E-40E8-BA16-E958B38AD6C1}"/>
              </a:ext>
            </a:extLst>
          </p:cNvPr>
          <p:cNvSpPr/>
          <p:nvPr/>
        </p:nvSpPr>
        <p:spPr>
          <a:xfrm>
            <a:off x="1172548" y="1786154"/>
            <a:ext cx="6096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rtl="1"/>
            <a:r>
              <a:rPr lang="fa-IR" dirty="0">
                <a:solidFill>
                  <a:prstClr val="black"/>
                </a:solidFill>
                <a:cs typeface="B Badr" panose="00000400000000000000" pitchFamily="2" charset="-78"/>
              </a:rPr>
              <a:t>آرامگاه اميراسماعيل ساماني كه مدتي قبل از مرگ او در اوايـل قرن چهارم در بخارا ساخته شد ،, بنايي است با قدرت و اصالتي مؤثر . اين بنا كه شيوه خراساني ـ رازي دارد ، از نظر پيـشرفت در طـرح و نقشه و به كارگيري مصالح تزييني مناسب ، در معماري ايران سهم بسزايي دارد . ساختمان آن مكعبي شكل است كه هـر ضـلعش تقريبـاً 10 متر است با گنبد نيمكرهاي كه در چهار گوشه آن چهار گنبد كوچك تخممرغي به سبك و شيوه بناهاي ساساني اسـت . چهـار گوشـه ديوارها كه اندكي به داخل شيب دارد ، با ستونهاي عظيم سه ربعي تقويت شده است . بنا ، مناسـب يـك بنـاي يـادبود اسـت و سـادگي و گيرايي اندازهها و نسبتهاي هماهنگ با آرايش قوي و ابتكاري ، آن را از ساير بناهاي اسلامي متمايز سـاخته اسـت . در ايـن بنـا ، آجـر بـا مهارتي استادانه به كار رفته و برتري آجرچينيهاي ايراني را به خوبي نشان ميدهد . بافت سايهدار ديوارها يادآور سبد بافتـه اسـت كـه از تابش نور شديد خورشيد جلوگيري ميكند . اين شيوه معماري بعدها ، در سرزمين توران (تركمنستان كنوني) سرمـشق بـسياري از بناهـا قرار گرفت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C54762F-3E23-4B81-8A15-222E10B935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00733" y="1783507"/>
            <a:ext cx="3369969" cy="3290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1345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BFB1CBE-B248-47A9-AA3C-ADF4CF6D97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0"/>
            <a:ext cx="5486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0813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40DF444-8FF1-4C15-B6FC-7E4253D8E53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429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021F603-088B-45EF-A369-33F4796E31AB}"/>
              </a:ext>
            </a:extLst>
          </p:cNvPr>
          <p:cNvSpPr/>
          <p:nvPr/>
        </p:nvSpPr>
        <p:spPr>
          <a:xfrm>
            <a:off x="3868783" y="3429000"/>
            <a:ext cx="4454434" cy="3069771"/>
          </a:xfrm>
          <a:prstGeom prst="rect">
            <a:avLst/>
          </a:prstGeom>
          <a:solidFill>
            <a:srgbClr val="FFD5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667B616-4248-4877-81E3-18ABDC83384C}"/>
              </a:ext>
            </a:extLst>
          </p:cNvPr>
          <p:cNvSpPr txBox="1"/>
          <p:nvPr/>
        </p:nvSpPr>
        <p:spPr>
          <a:xfrm>
            <a:off x="5093516" y="4103918"/>
            <a:ext cx="20049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IranNastaliq" panose="02020505000000020003" pitchFamily="18" charset="0"/>
                <a:cs typeface="IranNastaliq" panose="02020505000000020003" pitchFamily="18" charset="0"/>
              </a:rPr>
              <a:t> </a:t>
            </a:r>
            <a:r>
              <a:rPr lang="fa-IR" sz="7200" dirty="0">
                <a:latin typeface="IranNastaliq" panose="02020505000000020003" pitchFamily="18" charset="0"/>
                <a:cs typeface="IranNastaliq" panose="02020505000000020003" pitchFamily="18" charset="0"/>
              </a:rPr>
              <a:t>جلسه چهارم</a:t>
            </a:r>
            <a:endParaRPr lang="en-US" sz="7200" dirty="0">
              <a:latin typeface="IranNastaliq" panose="02020505000000020003" pitchFamily="18" charset="0"/>
              <a:cs typeface="IranNastaliq" panose="020205050000000200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54683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8446EB6-1D2F-4B4E-9CB7-696105E006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227" y="2603241"/>
            <a:ext cx="5656785" cy="425475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B105022-E944-4905-BE38-19123BA90D6B}"/>
              </a:ext>
            </a:extLst>
          </p:cNvPr>
          <p:cNvSpPr/>
          <p:nvPr/>
        </p:nvSpPr>
        <p:spPr>
          <a:xfrm>
            <a:off x="10675371" y="1698677"/>
            <a:ext cx="114165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4000" dirty="0">
                <a:latin typeface="IranNastaliq" panose="02020505000000020003" pitchFamily="18" charset="0"/>
                <a:cs typeface="IranNastaliq" panose="02020505000000020003" pitchFamily="18" charset="0"/>
              </a:rPr>
              <a:t>شيوه خراساني</a:t>
            </a:r>
            <a:endParaRPr lang="en-US" sz="4000" dirty="0">
              <a:latin typeface="IranNastaliq" panose="02020505000000020003" pitchFamily="18" charset="0"/>
              <a:cs typeface="IranNastaliq" panose="02020505000000020003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0DD0D6C-A4A6-4059-81AC-CEB6C54E9678}"/>
              </a:ext>
            </a:extLst>
          </p:cNvPr>
          <p:cNvSpPr/>
          <p:nvPr/>
        </p:nvSpPr>
        <p:spPr>
          <a:xfrm>
            <a:off x="934807" y="759958"/>
            <a:ext cx="9437615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rtl="1"/>
            <a:r>
              <a:rPr lang="fa-IR" dirty="0">
                <a:cs typeface="B Badr" panose="00000400000000000000" pitchFamily="2" charset="-78"/>
              </a:rPr>
              <a:t>اولين نمونه</a:t>
            </a:r>
            <a:r>
              <a:rPr lang="en-US" dirty="0">
                <a:cs typeface="B Badr" panose="00000400000000000000" pitchFamily="2" charset="-78"/>
              </a:rPr>
              <a:t> </a:t>
            </a:r>
            <a:r>
              <a:rPr lang="fa-IR" dirty="0">
                <a:cs typeface="B Badr" panose="00000400000000000000" pitchFamily="2" charset="-78"/>
              </a:rPr>
              <a:t>هاي هنر و معماري اسلامي ايران در منطقه خراسان شكل گرفت . شيوه خراساني در قرن اول هجري و از ابتداي پذيرش ديـن مبين اسلام ازسوي ايرانيان شروع شد و تازمان آل بويه وديلميان (قرن چهارم هجري) ادامه داشت . گروهي آن را ادامه شيوه پارتي دانسته و در مورد مساجد به نام سبك شبستاني ميشناسند . بايد توجه داشت كه الگو و طرح مساجد اوليه اسـلام تقليـدي از مـسجد نبـي اكـرم (ص) در مدينه است . براي ساختن اين مسجد ، رسول گرامي (ص) دستور ميدهند سنگهاي لاشه را از نزديكترين كوه تهيه كـرده و آنهـا را به صورت خشكه</a:t>
            </a:r>
            <a:r>
              <a:rPr lang="en-US" dirty="0">
                <a:cs typeface="B Badr" panose="00000400000000000000" pitchFamily="2" charset="-78"/>
              </a:rPr>
              <a:t> </a:t>
            </a:r>
            <a:r>
              <a:rPr lang="fa-IR" dirty="0">
                <a:cs typeface="B Badr" panose="00000400000000000000" pitchFamily="2" charset="-78"/>
              </a:rPr>
              <a:t>چين (بدون ملات) بر روي هم بچينند . ارتفاع ديوارها به اندازه قد بلندترين مرد عرب در حـاليكـه دسـتهايش را بلنـد كرده باشد ، تعيين ميشود . پوشش سقف شبستان آن از عناصري ساده مانند پوست چهارپايان بوده كه در ضمن ، سـايباني در برابـر نـور شديد آفتاب بوده است . از نخلهاي خشك و درختان بيبار به عنوان ستون و تير استفاده ميشده است . مساجد اوليه اسلام در خراسان بـا الهام از مسجد مدينه (مدينة النبي) در يك فضاي چهارگوش با شبستاني در جهت قبله به وجود آمد و سقف تنها شبستان آنهـا نيـز بـراي ايجاد سايبان و بعدها جلوگيري از آب باران با مصالح ساده پوشيده شد (شبستاني). </a:t>
            </a:r>
            <a:endParaRPr lang="en-US" dirty="0">
              <a:cs typeface="B Badr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0613807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D00F2A9-3AE9-47FC-95A5-3DDA2C05E051}"/>
              </a:ext>
            </a:extLst>
          </p:cNvPr>
          <p:cNvSpPr/>
          <p:nvPr/>
        </p:nvSpPr>
        <p:spPr>
          <a:xfrm>
            <a:off x="7473820" y="2840392"/>
            <a:ext cx="403758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rtl="1"/>
            <a:r>
              <a:rPr lang="fa-IR" dirty="0">
                <a:cs typeface="B Badr" panose="00000400000000000000" pitchFamily="2" charset="-78"/>
              </a:rPr>
              <a:t>در مجموع خصوصيات شيوه خراساني عبارتند از : </a:t>
            </a:r>
            <a:endParaRPr lang="en-US" dirty="0">
              <a:cs typeface="B Badr" panose="00000400000000000000" pitchFamily="2" charset="-78"/>
            </a:endParaRPr>
          </a:p>
          <a:p>
            <a:pPr marL="285750" indent="-285750" algn="just" rtl="1">
              <a:buFontTx/>
              <a:buChar char="-"/>
            </a:pPr>
            <a:r>
              <a:rPr lang="fa-IR" dirty="0">
                <a:cs typeface="B Badr" panose="00000400000000000000" pitchFamily="2" charset="-78"/>
              </a:rPr>
              <a:t>سادگي تا مرز امكان</a:t>
            </a:r>
            <a:endParaRPr lang="en-US" dirty="0">
              <a:cs typeface="B Badr" panose="00000400000000000000" pitchFamily="2" charset="-78"/>
            </a:endParaRPr>
          </a:p>
          <a:p>
            <a:pPr marL="285750" indent="-285750" algn="just" rtl="1">
              <a:buFontTx/>
              <a:buChar char="-"/>
            </a:pPr>
            <a:r>
              <a:rPr lang="fa-IR" dirty="0">
                <a:cs typeface="B Badr" panose="00000400000000000000" pitchFamily="2" charset="-78"/>
              </a:rPr>
              <a:t>استفاده از مصالح بوم آورد ( ساختمايهاي كه دراين شيوه بكار رفته « بوم آورد يا ايدري» بوده اسـت يعنـي آنـرا از خـود محـل سـاخت بدست مي آورند) </a:t>
            </a:r>
            <a:endParaRPr lang="en-US" dirty="0">
              <a:cs typeface="B Badr" panose="00000400000000000000" pitchFamily="2" charset="-78"/>
            </a:endParaRPr>
          </a:p>
          <a:p>
            <a:pPr marL="285750" indent="-285750" algn="just" rtl="1">
              <a:buFontTx/>
              <a:buChar char="-"/>
            </a:pPr>
            <a:r>
              <a:rPr lang="fa-IR" dirty="0">
                <a:cs typeface="B Badr" panose="00000400000000000000" pitchFamily="2" charset="-78"/>
              </a:rPr>
              <a:t>- پرهيز از بيهودگي – مردم</a:t>
            </a:r>
            <a:r>
              <a:rPr lang="en-US" dirty="0">
                <a:cs typeface="B Badr" panose="00000400000000000000" pitchFamily="2" charset="-78"/>
              </a:rPr>
              <a:t> </a:t>
            </a:r>
            <a:r>
              <a:rPr lang="fa-IR" dirty="0">
                <a:cs typeface="B Badr" panose="00000400000000000000" pitchFamily="2" charset="-78"/>
              </a:rPr>
              <a:t>واري فوق</a:t>
            </a:r>
            <a:r>
              <a:rPr lang="en-US" dirty="0">
                <a:cs typeface="B Badr" panose="00000400000000000000" pitchFamily="2" charset="-78"/>
              </a:rPr>
              <a:t> </a:t>
            </a:r>
            <a:r>
              <a:rPr lang="fa-IR" dirty="0">
                <a:cs typeface="B Badr" panose="00000400000000000000" pitchFamily="2" charset="-78"/>
              </a:rPr>
              <a:t>العاده </a:t>
            </a:r>
            <a:endParaRPr lang="en-US" dirty="0">
              <a:cs typeface="B Badr" panose="00000400000000000000" pitchFamily="2" charset="-78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9C0E790-A319-45C5-9970-361A7E62312C}"/>
              </a:ext>
            </a:extLst>
          </p:cNvPr>
          <p:cNvSpPr/>
          <p:nvPr/>
        </p:nvSpPr>
        <p:spPr>
          <a:xfrm>
            <a:off x="306028" y="2224815"/>
            <a:ext cx="6096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rtl="1"/>
            <a:r>
              <a:rPr lang="fa-IR" dirty="0">
                <a:cs typeface="B Badr" panose="00000400000000000000" pitchFamily="2" charset="-78"/>
              </a:rPr>
              <a:t>مهمترين بناهايي كه در حال حاضر در اين سبك در دسترس هستند ، به شرح زير ميباشند :</a:t>
            </a:r>
            <a:endParaRPr lang="en-US" dirty="0">
              <a:cs typeface="B Badr" panose="00000400000000000000" pitchFamily="2" charset="-78"/>
            </a:endParaRPr>
          </a:p>
          <a:p>
            <a:pPr marL="285750" indent="-285750" algn="just" rtl="1">
              <a:buFont typeface="Arial" panose="020B0604020202020204" pitchFamily="34" charset="0"/>
              <a:buChar char="•"/>
            </a:pPr>
            <a:r>
              <a:rPr lang="fa-IR" dirty="0">
                <a:solidFill>
                  <a:srgbClr val="FF0000"/>
                </a:solidFill>
                <a:cs typeface="B Badr" panose="00000400000000000000" pitchFamily="2" charset="-78"/>
              </a:rPr>
              <a:t> مسجد جامع فهرج از نيمه اول قرن اول هجري </a:t>
            </a:r>
            <a:endParaRPr lang="en-US" dirty="0">
              <a:solidFill>
                <a:srgbClr val="FF0000"/>
              </a:solidFill>
              <a:cs typeface="B Badr" panose="00000400000000000000" pitchFamily="2" charset="-78"/>
            </a:endParaRPr>
          </a:p>
          <a:p>
            <a:pPr marL="285750" indent="-285750" algn="just" rtl="1">
              <a:buFont typeface="Arial" panose="020B0604020202020204" pitchFamily="34" charset="0"/>
              <a:buChar char="•"/>
            </a:pPr>
            <a:r>
              <a:rPr lang="fa-IR" dirty="0">
                <a:solidFill>
                  <a:srgbClr val="FF0000"/>
                </a:solidFill>
                <a:cs typeface="B Badr" panose="00000400000000000000" pitchFamily="2" charset="-78"/>
              </a:rPr>
              <a:t>مسجد تاريخانه دامغان : تاري به تركي يعني خدا (خداي خانه) در خرانق در نزديكي يزد نيز آثار مختلفي از شيوه خراساني به جاي مانده است .</a:t>
            </a:r>
            <a:endParaRPr lang="en-US" dirty="0">
              <a:solidFill>
                <a:srgbClr val="FF0000"/>
              </a:solidFill>
              <a:cs typeface="B Badr" panose="00000400000000000000" pitchFamily="2" charset="-78"/>
            </a:endParaRPr>
          </a:p>
          <a:p>
            <a:pPr marL="285750" indent="-285750" algn="just" rtl="1">
              <a:buFont typeface="Arial" panose="020B0604020202020204" pitchFamily="34" charset="0"/>
              <a:buChar char="•"/>
            </a:pPr>
            <a:r>
              <a:rPr lang="fa-IR" dirty="0">
                <a:solidFill>
                  <a:srgbClr val="FF0000"/>
                </a:solidFill>
                <a:cs typeface="B Badr" panose="00000400000000000000" pitchFamily="2" charset="-78"/>
              </a:rPr>
              <a:t> اصل مسجد جامع اصفهان (مسجد اوليه) </a:t>
            </a:r>
            <a:endParaRPr lang="en-US" dirty="0">
              <a:solidFill>
                <a:srgbClr val="FF0000"/>
              </a:solidFill>
              <a:cs typeface="B Badr" panose="00000400000000000000" pitchFamily="2" charset="-78"/>
            </a:endParaRPr>
          </a:p>
          <a:p>
            <a:pPr marL="285750" indent="-285750" algn="just" rtl="1">
              <a:buFont typeface="Arial" panose="020B0604020202020204" pitchFamily="34" charset="0"/>
              <a:buChar char="•"/>
            </a:pPr>
            <a:r>
              <a:rPr lang="fa-IR" dirty="0">
                <a:solidFill>
                  <a:srgbClr val="FF0000"/>
                </a:solidFill>
                <a:cs typeface="B Badr" panose="00000400000000000000" pitchFamily="2" charset="-78"/>
              </a:rPr>
              <a:t>مسجدجامع ابرقو</a:t>
            </a:r>
            <a:endParaRPr lang="en-US" dirty="0">
              <a:solidFill>
                <a:srgbClr val="FF0000"/>
              </a:solidFill>
              <a:cs typeface="B Badr" panose="00000400000000000000" pitchFamily="2" charset="-78"/>
            </a:endParaRPr>
          </a:p>
          <a:p>
            <a:pPr marL="285750" indent="-285750" algn="just" rtl="1">
              <a:buFont typeface="Arial" panose="020B0604020202020204" pitchFamily="34" charset="0"/>
              <a:buChar char="•"/>
            </a:pPr>
            <a:r>
              <a:rPr lang="fa-IR" dirty="0">
                <a:solidFill>
                  <a:srgbClr val="FF0000"/>
                </a:solidFill>
                <a:cs typeface="B Badr" panose="00000400000000000000" pitchFamily="2" charset="-78"/>
              </a:rPr>
              <a:t> مسجد جامع نايين </a:t>
            </a:r>
            <a:endParaRPr lang="en-US" dirty="0">
              <a:solidFill>
                <a:srgbClr val="FF0000"/>
              </a:solidFill>
              <a:cs typeface="B Badr" panose="00000400000000000000" pitchFamily="2" charset="-78"/>
            </a:endParaRPr>
          </a:p>
          <a:p>
            <a:pPr marL="285750" indent="-285750" algn="just" rtl="1">
              <a:buFont typeface="Arial" panose="020B0604020202020204" pitchFamily="34" charset="0"/>
              <a:buChar char="•"/>
            </a:pPr>
            <a:r>
              <a:rPr lang="fa-IR" dirty="0">
                <a:solidFill>
                  <a:srgbClr val="FF0000"/>
                </a:solidFill>
                <a:cs typeface="B Badr" panose="00000400000000000000" pitchFamily="2" charset="-78"/>
              </a:rPr>
              <a:t>مسجد جامع ميبد </a:t>
            </a:r>
            <a:endParaRPr lang="en-US" dirty="0">
              <a:solidFill>
                <a:srgbClr val="FF0000"/>
              </a:solidFill>
              <a:cs typeface="B Badr" panose="00000400000000000000" pitchFamily="2" charset="-78"/>
            </a:endParaRPr>
          </a:p>
          <a:p>
            <a:pPr marL="285750" indent="-285750" algn="just" rtl="1">
              <a:buFont typeface="Arial" panose="020B0604020202020204" pitchFamily="34" charset="0"/>
              <a:buChar char="•"/>
            </a:pPr>
            <a:r>
              <a:rPr lang="fa-IR" dirty="0">
                <a:solidFill>
                  <a:srgbClr val="FF0000"/>
                </a:solidFill>
                <a:cs typeface="B Badr" panose="00000400000000000000" pitchFamily="2" charset="-78"/>
              </a:rPr>
              <a:t>اصل مسجد جامع اردستان</a:t>
            </a:r>
            <a:endParaRPr lang="en-US" dirty="0">
              <a:solidFill>
                <a:srgbClr val="FF0000"/>
              </a:solidFill>
              <a:cs typeface="B Badr" panose="00000400000000000000" pitchFamily="2" charset="-78"/>
            </a:endParaRPr>
          </a:p>
          <a:p>
            <a:pPr marL="285750" indent="-285750" algn="just" rtl="1">
              <a:buFont typeface="Arial" panose="020B0604020202020204" pitchFamily="34" charset="0"/>
              <a:buChar char="•"/>
            </a:pPr>
            <a:r>
              <a:rPr lang="fa-IR" dirty="0">
                <a:solidFill>
                  <a:srgbClr val="FF0000"/>
                </a:solidFill>
                <a:cs typeface="B Badr" panose="00000400000000000000" pitchFamily="2" charset="-78"/>
              </a:rPr>
              <a:t> مسجد جامع نيريز </a:t>
            </a:r>
            <a:endParaRPr lang="en-US" dirty="0">
              <a:solidFill>
                <a:srgbClr val="FF0000"/>
              </a:solidFill>
              <a:cs typeface="B Badr" panose="00000400000000000000" pitchFamily="2" charset="-78"/>
            </a:endParaRPr>
          </a:p>
          <a:p>
            <a:pPr algn="just" rtl="1"/>
            <a:r>
              <a:rPr lang="fa-IR" dirty="0">
                <a:cs typeface="B Badr" panose="00000400000000000000" pitchFamily="2" charset="-78"/>
              </a:rPr>
              <a:t>اصل آن از ميان بناهايي كه در بالا آورده شدند ، به بررسي چند بنا ميپردازيم . </a:t>
            </a:r>
            <a:endParaRPr lang="en-US" dirty="0">
              <a:cs typeface="B Badr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077483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7E23489-24BA-42F1-9C9C-DFAA18196B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9718" y="0"/>
            <a:ext cx="5392563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5F41D16-BF5C-43E7-830C-D679037DF5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7127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0FF5F81-7DE7-4F5F-9289-8A927E8034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6580" y="54864"/>
            <a:ext cx="5958840" cy="674827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3C62A9A-7D96-49E0-B4AF-AD1FA43075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2327988" y="2327988"/>
            <a:ext cx="6858000" cy="22020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E090A5E-5660-418D-86B9-F8A9E4D09D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10319656" y="0"/>
            <a:ext cx="18723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9810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5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C77AD40-E8E6-4A3D-87C9-EBB546876FB5}"/>
              </a:ext>
            </a:extLst>
          </p:cNvPr>
          <p:cNvSpPr/>
          <p:nvPr/>
        </p:nvSpPr>
        <p:spPr>
          <a:xfrm>
            <a:off x="1598616" y="1456172"/>
            <a:ext cx="990739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rtl="1"/>
            <a:r>
              <a:rPr lang="fa-IR" dirty="0">
                <a:cs typeface="B Badr" panose="00000400000000000000" pitchFamily="2" charset="-78"/>
              </a:rPr>
              <a:t>يكي از اصيلترين بناهاي اين دوره ، مسجد جامع فهرج يزد است . مسجد فهرج ـ يكي از اصيل ترين ساختمانهاي شيوه خراساني است كه اين مسجد در 2 كيلومتري يزد در قريهاي بـه نـام فهـرج سـر راه قديمي يزد به كرمان است و تك منار گِلي آن از فاصله دور ديده مي شود بناي مسجد مربوط به قـرن اول هجـري و ماننـد مـساجد صـدر اسلام داراي طرحي بسيار ساده و بيپيرايه است و احتمالاً جزو نخستين مساجدي است كه تا كنون در ايران شناخته شده ، سبك و شـيوة معماري آن را بين شيوه پارتي و خراساني ميدانند . بنا تماماً از خشت خام ساخته شده و پوشش ديوارها از كاهگل است . نقشه مسجد بسيار ساده است و شبستاني سه دهانه دارد . دهانة مياني كه بزرگتر از دو دهانه چپ و راست اسـت قـوس نـاري دارد و طاقها نيز ناوي و طاق آهنگ است در قسمت شمالي مسجد منارهاي از خشت و جدا از بنا ساخته شده كه به مسجد راه دارد قسمتهائي از مسجد كه در حال ويراني بوده مرمت شده است . يكـي از ويژگيهـاي جالـب ايـن مـسجد ، نقـش درهـاي ساساني است كه با گچ ، برروي ديوار شرقي، نگاشته شده. بطور كلي معماري اين مسجد بجز نقشه آن چيز تازه ايست معماري ساساني است.</a:t>
            </a:r>
            <a:endParaRPr lang="en-US" dirty="0">
              <a:cs typeface="B Badr" panose="00000400000000000000" pitchFamily="2" charset="-78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00DDDF7-CB6E-4EF5-9B45-652DF1498C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04886" y="383183"/>
            <a:ext cx="1780186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8616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54EA826-2249-4B94-8EDC-168FA29762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A85352E-D1EB-4610-8064-7D4B1242AE77}"/>
              </a:ext>
            </a:extLst>
          </p:cNvPr>
          <p:cNvSpPr/>
          <p:nvPr/>
        </p:nvSpPr>
        <p:spPr>
          <a:xfrm>
            <a:off x="7215765" y="463812"/>
            <a:ext cx="136127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4000" dirty="0">
                <a:latin typeface="IranNastaliq" panose="02020505000000020003" pitchFamily="18" charset="0"/>
                <a:cs typeface="IranNastaliq" panose="02020505000000020003" pitchFamily="18" charset="0"/>
              </a:rPr>
              <a:t>مسجد جامع فهرج</a:t>
            </a:r>
            <a:endParaRPr lang="en-US" sz="4000" dirty="0">
              <a:latin typeface="IranNastaliq" panose="02020505000000020003" pitchFamily="18" charset="0"/>
              <a:cs typeface="IranNastaliq" panose="020205050000000200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65992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FF5C565-DA2C-407F-87DB-90356B0EA8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5141893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AE1498F-0132-48E5-83FB-FA33C4F87D4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1" t="2374" r="8571" b="5769"/>
          <a:stretch/>
        </p:blipFill>
        <p:spPr>
          <a:xfrm rot="5400000">
            <a:off x="5020532" y="-294579"/>
            <a:ext cx="6876889" cy="746604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7840EA8-8490-49E8-A579-71C8C6F41D99}"/>
              </a:ext>
            </a:extLst>
          </p:cNvPr>
          <p:cNvSpPr/>
          <p:nvPr/>
        </p:nvSpPr>
        <p:spPr>
          <a:xfrm>
            <a:off x="10724463" y="3075055"/>
            <a:ext cx="136608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4000" dirty="0">
                <a:latin typeface="IranNastaliq" panose="02020505000000020003" pitchFamily="18" charset="0"/>
                <a:cs typeface="IranNastaliq" panose="02020505000000020003" pitchFamily="18" charset="0"/>
              </a:rPr>
              <a:t>تاريخانه دامغان</a:t>
            </a:r>
            <a:endParaRPr lang="en-US" sz="4000" dirty="0">
              <a:latin typeface="IranNastaliq" panose="02020505000000020003" pitchFamily="18" charset="0"/>
              <a:cs typeface="IranNastaliq" panose="02020505000000020003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5693E45-EB49-427F-9CCD-44EA6A46D2C0}"/>
              </a:ext>
            </a:extLst>
          </p:cNvPr>
          <p:cNvSpPr/>
          <p:nvPr/>
        </p:nvSpPr>
        <p:spPr>
          <a:xfrm>
            <a:off x="6096000" y="2028615"/>
            <a:ext cx="4357396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rtl="1"/>
            <a:r>
              <a:rPr lang="fa-IR" sz="1600" dirty="0">
                <a:cs typeface="B Badr" panose="00000400000000000000" pitchFamily="2" charset="-78"/>
              </a:rPr>
              <a:t>اين مسجد يكي از مساجد اوليه اسلامي (قرن دوم هجري) و باشيوه خراساني بنا شده اسـت . نقـشه سـاختمان بـر پايـه همان شبستان ستوندار است كه بعدها در آن تغييراتي دادهاند. بخشي از اين مسجد چندينبار ، دوبارهسازي شد . يك صحن بزرگ تقريبـاً چهارگوش دارد كه در اطراف آن رواقهايي با طاق ضربي روي پايه هاي مدور قرار دارد. نقشه كلي مسجد ساده و مردموار است وشـبيه يـك حياط اندروني است . طرح كلي ساختمان و مصالح آن و نوع آجرچيني و ابعاد آجرهاي قرمز رنگ و ستونها شـبيه طـرح بناهـاي ساسـاني است . در رواقهاي اطراف حياط دهانه وسط ، نسبت به دهانههاي ديگر ارتفاع بيشتري دارد . قوسهاي آن ابتدا بدون تيزه و صاف بودهانـد و قوسهاي جناقي (تيزهدار) را بعدها زدهاند . </a:t>
            </a:r>
            <a:endParaRPr lang="en-US" sz="1600" dirty="0">
              <a:cs typeface="B Badr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1107721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3750</TotalTime>
  <Words>1320</Words>
  <Application>Microsoft Office PowerPoint</Application>
  <PresentationFormat>Widescreen</PresentationFormat>
  <Paragraphs>30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IranNastaliq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iteach</dc:creator>
  <cp:lastModifiedBy>iteach</cp:lastModifiedBy>
  <cp:revision>59</cp:revision>
  <dcterms:created xsi:type="dcterms:W3CDTF">2020-02-17T15:19:01Z</dcterms:created>
  <dcterms:modified xsi:type="dcterms:W3CDTF">2020-04-03T08:01:35Z</dcterms:modified>
</cp:coreProperties>
</file>