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196396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F692C1-C285-4613-8C31-71AF0BC82010}"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890074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11948652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69325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11852266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377994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3065460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26677746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1452492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4089863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3855669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F692C1-C285-4613-8C31-71AF0BC82010}"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3182868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F692C1-C285-4613-8C31-71AF0BC82010}" type="datetimeFigureOut">
              <a:rPr lang="en-US" smtClean="0"/>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256134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3266300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1075598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B6F692C1-C285-4613-8C31-71AF0BC82010}" type="datetimeFigureOut">
              <a:rPr lang="en-US" smtClean="0"/>
              <a:t>4/3/2020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2801275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F692C1-C285-4613-8C31-71AF0BC82010}" type="datetimeFigureOut">
              <a:rPr lang="en-US" smtClean="0"/>
              <a:t>4/3/2020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E3F69B5-1D05-440E-944B-B2D899974894}" type="slidenum">
              <a:rPr lang="en-US" smtClean="0"/>
              <a:t>‹#›</a:t>
            </a:fld>
            <a:endParaRPr lang="en-US"/>
          </a:p>
        </p:txBody>
      </p:sp>
    </p:spTree>
    <p:extLst>
      <p:ext uri="{BB962C8B-B14F-4D97-AF65-F5344CB8AC3E}">
        <p14:creationId xmlns:p14="http://schemas.microsoft.com/office/powerpoint/2010/main" val="42019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F692C1-C285-4613-8C31-71AF0BC82010}" type="datetimeFigureOut">
              <a:rPr lang="en-US" smtClean="0"/>
              <a:t>4/3/2020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E3F69B5-1D05-440E-944B-B2D899974894}" type="slidenum">
              <a:rPr lang="en-US" smtClean="0"/>
              <a:t>‹#›</a:t>
            </a:fld>
            <a:endParaRPr lang="en-US"/>
          </a:p>
        </p:txBody>
      </p:sp>
    </p:spTree>
    <p:extLst>
      <p:ext uri="{BB962C8B-B14F-4D97-AF65-F5344CB8AC3E}">
        <p14:creationId xmlns:p14="http://schemas.microsoft.com/office/powerpoint/2010/main" val="260368909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815738" y="0"/>
            <a:ext cx="7620000" cy="571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372327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5015" y="1425901"/>
            <a:ext cx="8946541" cy="4195481"/>
          </a:xfrm>
        </p:spPr>
        <p:txBody>
          <a:bodyPr>
            <a:normAutofit/>
          </a:bodyPr>
          <a:lstStyle/>
          <a:p>
            <a:pPr marL="0" indent="0" algn="ctr">
              <a:buNone/>
            </a:pPr>
            <a:r>
              <a:rPr lang="fa-IR" sz="4000" dirty="0" smtClean="0"/>
              <a:t>تهیه و تنظیم</a:t>
            </a:r>
          </a:p>
          <a:p>
            <a:pPr marL="0" indent="0" algn="ctr">
              <a:buNone/>
            </a:pPr>
            <a:endParaRPr lang="fa-IR" sz="4000" dirty="0"/>
          </a:p>
          <a:p>
            <a:pPr marL="0" indent="0" algn="ctr">
              <a:buNone/>
            </a:pPr>
            <a:endParaRPr lang="fa-IR" sz="4000" dirty="0" smtClean="0"/>
          </a:p>
          <a:p>
            <a:pPr marL="0" indent="0" algn="ctr">
              <a:buNone/>
            </a:pPr>
            <a:r>
              <a:rPr lang="fa-IR" sz="4000" dirty="0" smtClean="0"/>
              <a:t>عاطفه ابراهیمی</a:t>
            </a:r>
            <a:endParaRPr lang="en-US" sz="4000" dirty="0"/>
          </a:p>
        </p:txBody>
      </p:sp>
    </p:spTree>
    <p:extLst>
      <p:ext uri="{BB962C8B-B14F-4D97-AF65-F5344CB8AC3E}">
        <p14:creationId xmlns:p14="http://schemas.microsoft.com/office/powerpoint/2010/main" val="265648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154013"/>
          </a:xfrm>
        </p:spPr>
        <p:txBody>
          <a:bodyPr/>
          <a:lstStyle/>
          <a:p>
            <a:pPr algn="r"/>
            <a:r>
              <a:rPr lang="fa-IR" dirty="0"/>
              <a:t>ژیمناستیک</a:t>
            </a:r>
            <a:endParaRPr lang="en-US" dirty="0"/>
          </a:p>
        </p:txBody>
      </p:sp>
      <p:sp>
        <p:nvSpPr>
          <p:cNvPr id="3" name="Content Placeholder 2"/>
          <p:cNvSpPr>
            <a:spLocks noGrp="1"/>
          </p:cNvSpPr>
          <p:nvPr>
            <p:ph idx="1"/>
          </p:nvPr>
        </p:nvSpPr>
        <p:spPr/>
        <p:txBody>
          <a:bodyPr/>
          <a:lstStyle/>
          <a:p>
            <a:pPr marL="0" indent="0" algn="r">
              <a:buNone/>
            </a:pPr>
            <a:r>
              <a:rPr lang="fa-IR" dirty="0"/>
              <a:t>ژیمناستیک ورزشی است که در دسته بندی رشته‌های آمادگی جسمانی قرار دارد و در آن حرکات نیازمندِ قدرت، انعطاف بدنی، چابکی، تعادل و هماهنگی اعضای بدن است. ژیمناستیک از تمرینات ورزشی که در یونان باستان انجام می‌شد، تکامل پیدا کرده و در سطح بین‌المللی زیر نظر فدراسیون بین‌المللی ژیمناستیک اداره </a:t>
            </a:r>
            <a:r>
              <a:rPr lang="fa-IR" dirty="0" smtClean="0"/>
              <a:t>می‌شود.</a:t>
            </a:r>
          </a:p>
          <a:p>
            <a:pPr marL="0" indent="0" algn="r">
              <a:buNone/>
            </a:pPr>
            <a:r>
              <a:rPr lang="fa-IR" dirty="0"/>
              <a:t>معروف‌ترین بخش این رشته ورزشی ژیمناستیک هنری است که در مسابقات آن ورزشکاران زن در رشته‌های حرکات زمینی، پرش از پرش از خرک، پارالل ناهم‌سطح و چوب موازنه و ژیمناست‌های مرد در رشته‌های حرکات زمینی، بارفیکس، پرش خرک، دار حلقه، پارالل، و خرک حلقه به رقابت با یکدیگر می‌پردازند. ژیمناستیک موزون، ایروبیک، آکروباتیک و ترامپولین بخش‌های دیگر این رشته ورزشی را تشکیل می‌دهند. ژیمناستیک یک ورزش المپیکی است و از اولین دوره المپیک تاکنون در برنامه این مسابقات قرار داشته‌است. هم‌اکنون ژیمناستیک المپیکی از ۱۸ رویداد ورزشی جداگانه تشکیل می‌شود که ۱۴ رقابت در ژیمناستیک هنری، ۲ رقابت در ژیمناستیک موزون و ۲ رقابت در ترامپولین است</a:t>
            </a:r>
            <a:endParaRPr lang="en-US" dirty="0"/>
          </a:p>
        </p:txBody>
      </p:sp>
    </p:spTree>
    <p:extLst>
      <p:ext uri="{BB962C8B-B14F-4D97-AF65-F5344CB8AC3E}">
        <p14:creationId xmlns:p14="http://schemas.microsoft.com/office/powerpoint/2010/main" val="3762974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lnSpc>
                <a:spcPct val="200000"/>
              </a:lnSpc>
              <a:buNone/>
            </a:pPr>
            <a:r>
              <a:rPr lang="fa-IR" dirty="0"/>
              <a:t>ژیمناستیک در سطح تفریحی و به خصوص به عنوان تمرینات انعطاف بدنی بسیار محبوب است. در سطح قهرمانی این رشته به تمرینات بی‌وقفه و آمادگی جسمانی بسیار بالا در اتمام ابعاد از جمله بنیه و استقامت قوی نیاز دارد. ژیمناستیک هرچند یک رشته ورزشی بدون برخورد است اما ورزش پرآسیبی است. فرودهای سنگین، افت‌ها یا برخورد به ابزار تمرینی ممکن است باعث آسیب‌دیدگی شود. صدمات جسمی در بین ورزشکاران ماهر بیشتر دیده می‌شود چون آن‌ها معمولاً برای مدت طولانی‌تری تمرین کرده و حرکات خطرناک‌تری را اجرا می‌کنند</a:t>
            </a:r>
            <a:endParaRPr lang="en-US" dirty="0"/>
          </a:p>
        </p:txBody>
      </p:sp>
    </p:spTree>
    <p:extLst>
      <p:ext uri="{BB962C8B-B14F-4D97-AF65-F5344CB8AC3E}">
        <p14:creationId xmlns:p14="http://schemas.microsoft.com/office/powerpoint/2010/main" val="4056258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a:t>اصولا، سه نوع ژیمناستیک در بازی‌های المپیک ارائه می‌شود: </a:t>
            </a:r>
            <a:br>
              <a:rPr lang="fa-IR" sz="3200" dirty="0"/>
            </a:br>
            <a:endParaRPr lang="en-US" sz="3200" dirty="0"/>
          </a:p>
        </p:txBody>
      </p:sp>
      <p:sp>
        <p:nvSpPr>
          <p:cNvPr id="3" name="Content Placeholder 2"/>
          <p:cNvSpPr>
            <a:spLocks noGrp="1"/>
          </p:cNvSpPr>
          <p:nvPr>
            <p:ph idx="1"/>
          </p:nvPr>
        </p:nvSpPr>
        <p:spPr/>
        <p:txBody>
          <a:bodyPr/>
          <a:lstStyle/>
          <a:p>
            <a:pPr marL="0" indent="0" algn="r">
              <a:lnSpc>
                <a:spcPct val="250000"/>
              </a:lnSpc>
              <a:buNone/>
            </a:pPr>
            <a:r>
              <a:rPr lang="fa-IR" dirty="0"/>
              <a:t> </a:t>
            </a:r>
          </a:p>
          <a:p>
            <a:pPr marL="0" indent="0" algn="r">
              <a:lnSpc>
                <a:spcPct val="250000"/>
              </a:lnSpc>
              <a:buNone/>
            </a:pPr>
            <a:r>
              <a:rPr lang="fa-IR" dirty="0" smtClean="0"/>
              <a:t>ژیمناستیک </a:t>
            </a:r>
            <a:r>
              <a:rPr lang="fa-IR" dirty="0"/>
              <a:t>هنری</a:t>
            </a:r>
          </a:p>
          <a:p>
            <a:pPr marL="0" indent="0" algn="r">
              <a:lnSpc>
                <a:spcPct val="250000"/>
              </a:lnSpc>
              <a:buNone/>
            </a:pPr>
            <a:r>
              <a:rPr lang="fa-IR" dirty="0"/>
              <a:t> ژیمناستیک ریتمیک</a:t>
            </a:r>
          </a:p>
          <a:p>
            <a:pPr marL="0" indent="0" algn="r">
              <a:lnSpc>
                <a:spcPct val="250000"/>
              </a:lnSpc>
              <a:buNone/>
            </a:pPr>
            <a:r>
              <a:rPr lang="fa-IR" dirty="0"/>
              <a:t> ترامپولین</a:t>
            </a:r>
            <a:endParaRPr lang="en-US" dirty="0"/>
          </a:p>
        </p:txBody>
      </p:sp>
    </p:spTree>
    <p:extLst>
      <p:ext uri="{BB962C8B-B14F-4D97-AF65-F5344CB8AC3E}">
        <p14:creationId xmlns:p14="http://schemas.microsoft.com/office/powerpoint/2010/main" val="8400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600" dirty="0"/>
              <a:t>ژیمناستیک </a:t>
            </a:r>
            <a:r>
              <a:rPr lang="fa-IR" sz="3600" dirty="0" smtClean="0"/>
              <a:t>هنری مهمترین بخش ژیمناستیک میباشد</a:t>
            </a:r>
            <a:r>
              <a:rPr lang="fa-IR" sz="3600" dirty="0"/>
              <a:t/>
            </a:r>
            <a:br>
              <a:rPr lang="fa-IR" sz="3600" dirty="0"/>
            </a:br>
            <a:endParaRPr lang="en-US" sz="3600" dirty="0"/>
          </a:p>
        </p:txBody>
      </p:sp>
      <p:sp>
        <p:nvSpPr>
          <p:cNvPr id="3" name="Content Placeholder 2"/>
          <p:cNvSpPr>
            <a:spLocks noGrp="1"/>
          </p:cNvSpPr>
          <p:nvPr>
            <p:ph idx="1"/>
          </p:nvPr>
        </p:nvSpPr>
        <p:spPr/>
        <p:txBody>
          <a:bodyPr/>
          <a:lstStyle/>
          <a:p>
            <a:pPr marL="0" indent="0" algn="r">
              <a:lnSpc>
                <a:spcPct val="200000"/>
              </a:lnSpc>
              <a:buNone/>
            </a:pPr>
            <a:r>
              <a:rPr lang="fa-IR" dirty="0" smtClean="0"/>
              <a:t>وقتی </a:t>
            </a:r>
            <a:r>
              <a:rPr lang="fa-IR" dirty="0"/>
              <a:t>کلمه ژیمناستیک به گوش شنونده می‌رسد، نخستین تصویری که در ذهن می‌آید، یکی از ابزار ژیمناستیک هنری است. پرش از خرک، پارالل ناهم سطح، چوب موازنه و ورزش‌های زمینی مخصوص زنان هستند. از طرف دیگر، خرک حلقه، دارحلقه، میله پارالل و بارفیکس به مردان اختصاص یافته است. ورزش‌های زمینی و پرش از خرک رشته‌های مشترک بین زنان و مردان هستند</a:t>
            </a:r>
          </a:p>
          <a:p>
            <a:pPr marL="0" indent="0" algn="r">
              <a:lnSpc>
                <a:spcPct val="200000"/>
              </a:lnSpc>
              <a:buNone/>
            </a:pPr>
            <a:endParaRPr lang="en-US" dirty="0"/>
          </a:p>
        </p:txBody>
      </p:sp>
    </p:spTree>
    <p:extLst>
      <p:ext uri="{BB962C8B-B14F-4D97-AF65-F5344CB8AC3E}">
        <p14:creationId xmlns:p14="http://schemas.microsoft.com/office/powerpoint/2010/main" val="139808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circle(in)">
                                      <p:cBhvr>
                                        <p:cTn id="1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t>ژیمناستیک زنان </a:t>
            </a:r>
            <a:endParaRPr lang="en-US" dirty="0"/>
          </a:p>
        </p:txBody>
      </p:sp>
      <p:sp>
        <p:nvSpPr>
          <p:cNvPr id="3" name="Content Placeholder 2"/>
          <p:cNvSpPr>
            <a:spLocks noGrp="1"/>
          </p:cNvSpPr>
          <p:nvPr>
            <p:ph idx="1"/>
          </p:nvPr>
        </p:nvSpPr>
        <p:spPr>
          <a:xfrm>
            <a:off x="1103312" y="1593670"/>
            <a:ext cx="8946541" cy="4654730"/>
          </a:xfrm>
        </p:spPr>
        <p:txBody>
          <a:bodyPr>
            <a:normAutofit/>
          </a:bodyPr>
          <a:lstStyle/>
          <a:p>
            <a:pPr marL="0" indent="0" algn="r">
              <a:buNone/>
            </a:pPr>
            <a:r>
              <a:rPr lang="fa-IR" dirty="0"/>
              <a:t>پرش از خرک </a:t>
            </a:r>
          </a:p>
          <a:p>
            <a:pPr marL="0" indent="0" algn="r">
              <a:buNone/>
            </a:pPr>
            <a:r>
              <a:rPr lang="fa-IR" dirty="0"/>
              <a:t>خم شدن، دویدن، کشش بدن به عنوان موقعیت‌ها مختلف بدن در این رشته معرفی شده‌است. امتیاز به نحوه اجرا و میزان پیچیدگی و سختی حرکت داده می‌شود. زن ژیمناستیک‌کار براساس میزان پرواز او از تخته پرش و نحوه فرود او و عدم برداشتن قدم اضافه بعد از فرود بر روی زمین امتیاز می‌گیرد.</a:t>
            </a:r>
          </a:p>
          <a:p>
            <a:pPr marL="0" indent="0" algn="r">
              <a:buNone/>
            </a:pPr>
            <a:r>
              <a:rPr lang="fa-IR" dirty="0"/>
              <a:t> </a:t>
            </a:r>
          </a:p>
          <a:p>
            <a:pPr marL="0" indent="0" algn="r">
              <a:buNone/>
            </a:pPr>
            <a:r>
              <a:rPr lang="fa-IR" dirty="0"/>
              <a:t>پارالل بانوان </a:t>
            </a:r>
          </a:p>
          <a:p>
            <a:pPr marL="0" indent="0" algn="r">
              <a:buNone/>
            </a:pPr>
            <a:r>
              <a:rPr lang="fa-IR" dirty="0"/>
              <a:t>این رشته از ژیمناستیک زنان مورد استقبال بسیاری از تماشچیان می‌باشد. در این رشته حرکات وقدرت قسمت بالای بدن ژیمناست به نمایش گذاشته می‌شود. میزان زمان بندی و شدت نزدیک شدن در این رشته مهم است. نحوه امتیاز دهی بر میزان ادامه دادن حرکت بدون توقف و وقفه می‌باشد.</a:t>
            </a:r>
          </a:p>
          <a:p>
            <a:pPr marL="0" indent="0" algn="r">
              <a:buNone/>
            </a:pPr>
            <a:r>
              <a:rPr lang="fa-IR" dirty="0"/>
              <a:t> </a:t>
            </a:r>
          </a:p>
          <a:p>
            <a:pPr marL="0" indent="0" algn="r">
              <a:buNone/>
            </a:pPr>
            <a:r>
              <a:rPr lang="fa-IR" dirty="0"/>
              <a:t>چوب موازنه </a:t>
            </a:r>
          </a:p>
          <a:p>
            <a:pPr marL="0" indent="0" algn="r">
              <a:buNone/>
            </a:pPr>
            <a:r>
              <a:rPr lang="fa-IR" dirty="0"/>
              <a:t>زن ژیمناست باید قدرت تعادل و استقامت خود رابر روی میله‌ای که تنها ۴ اینچ پهنا دارد نمایش دهد</a:t>
            </a:r>
          </a:p>
          <a:p>
            <a:pPr marL="0" indent="0" algn="r">
              <a:buNone/>
            </a:pPr>
            <a:endParaRPr lang="en-US" dirty="0"/>
          </a:p>
        </p:txBody>
      </p:sp>
    </p:spTree>
    <p:extLst>
      <p:ext uri="{BB962C8B-B14F-4D97-AF65-F5344CB8AC3E}">
        <p14:creationId xmlns:p14="http://schemas.microsoft.com/office/powerpoint/2010/main" val="416312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0" dur="500"/>
                                        <p:tgtEl>
                                          <p:spTgt spid="3">
                                            <p:txEl>
                                              <p:pRg st="0" end="0"/>
                                            </p:txEl>
                                          </p:spTgt>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3" dur="500"/>
                                        <p:tgtEl>
                                          <p:spTgt spid="3">
                                            <p:txEl>
                                              <p:pRg st="1" end="1"/>
                                            </p:txEl>
                                          </p:spTgt>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6" dur="500"/>
                                        <p:tgtEl>
                                          <p:spTgt spid="3">
                                            <p:txEl>
                                              <p:pRg st="2" end="2"/>
                                            </p:txEl>
                                          </p:spTgt>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5" dur="500"/>
                                        <p:tgtEl>
                                          <p:spTgt spid="3">
                                            <p:txEl>
                                              <p:pRg st="5" end="5"/>
                                            </p:txEl>
                                          </p:spTgt>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8" dur="500"/>
                                        <p:tgtEl>
                                          <p:spTgt spid="3">
                                            <p:txEl>
                                              <p:pRg st="6" end="6"/>
                                            </p:txEl>
                                          </p:spTgt>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lnSpc>
                <a:spcPct val="200000"/>
              </a:lnSpc>
              <a:buNone/>
            </a:pPr>
            <a:r>
              <a:rPr lang="fa-IR" dirty="0"/>
              <a:t>حرکات زمینی </a:t>
            </a:r>
          </a:p>
          <a:p>
            <a:pPr marL="0" indent="0" algn="r">
              <a:lnSpc>
                <a:spcPct val="200000"/>
              </a:lnSpc>
              <a:buNone/>
            </a:pPr>
            <a:r>
              <a:rPr lang="fa-IR" dirty="0"/>
              <a:t>این حرکات یک حفای تصویری می‌باشد. که شامل ترکیبی از حرکات رقص و آهنگ می‌باشد. از ویژگیهای حرکات زمینی می‌توان استفاده بهینه و مختلف از حداکثر فضای زمین و سطح پیچیدگی حرکات انجام شده بر روی زمین نام برد. شخصیت یک فرد ژیمناست در این حرکات نمایش داده می‌شود. که کنترل کلی بدن را به نمایش می‌گذارد</a:t>
            </a:r>
          </a:p>
          <a:p>
            <a:pPr marL="0" indent="0" algn="r">
              <a:lnSpc>
                <a:spcPct val="200000"/>
              </a:lnSpc>
              <a:buNone/>
            </a:pPr>
            <a:endParaRPr lang="en-US" dirty="0"/>
          </a:p>
        </p:txBody>
      </p:sp>
    </p:spTree>
    <p:extLst>
      <p:ext uri="{BB962C8B-B14F-4D97-AF65-F5344CB8AC3E}">
        <p14:creationId xmlns:p14="http://schemas.microsoft.com/office/powerpoint/2010/main" val="3411741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200" dirty="0"/>
              <a:t/>
            </a:r>
            <a:br>
              <a:rPr lang="fa-IR" sz="3200" dirty="0"/>
            </a:br>
            <a:r>
              <a:rPr lang="fa-IR" sz="3200" dirty="0"/>
              <a:t>مردان </a:t>
            </a:r>
            <a:br>
              <a:rPr lang="fa-IR" sz="3200" dirty="0"/>
            </a:br>
            <a:r>
              <a:rPr lang="fa-IR" sz="3200" dirty="0"/>
              <a:t>ژیمناستیک مردان نیاز به مهارت ویژه و دقت بسیار بالایی دارد.</a:t>
            </a:r>
            <a:br>
              <a:rPr lang="fa-IR" sz="3200" dirty="0"/>
            </a:br>
            <a:endParaRPr lang="en-US" sz="3200" dirty="0"/>
          </a:p>
        </p:txBody>
      </p:sp>
      <p:sp>
        <p:nvSpPr>
          <p:cNvPr id="3" name="Content Placeholder 2"/>
          <p:cNvSpPr>
            <a:spLocks noGrp="1"/>
          </p:cNvSpPr>
          <p:nvPr>
            <p:ph idx="1"/>
          </p:nvPr>
        </p:nvSpPr>
        <p:spPr/>
        <p:txBody>
          <a:bodyPr>
            <a:normAutofit fontScale="92500" lnSpcReduction="20000"/>
          </a:bodyPr>
          <a:lstStyle/>
          <a:p>
            <a:pPr marL="0" indent="0" algn="r">
              <a:buNone/>
            </a:pPr>
            <a:r>
              <a:rPr lang="fa-IR" dirty="0" smtClean="0"/>
              <a:t> </a:t>
            </a:r>
            <a:endParaRPr lang="fa-IR" dirty="0"/>
          </a:p>
          <a:p>
            <a:pPr marL="0" indent="0" algn="r">
              <a:buNone/>
            </a:pPr>
            <a:r>
              <a:rPr lang="fa-IR" dirty="0"/>
              <a:t>حرکات زمینی</a:t>
            </a:r>
          </a:p>
          <a:p>
            <a:pPr marL="0" indent="0" algn="r">
              <a:buNone/>
            </a:pPr>
            <a:r>
              <a:rPr lang="fa-IR" dirty="0"/>
              <a:t>کل زمین و فضای موجود در این رشته برای انجام حرکات زمینی مورد استفاده قرار می‌گیرد. سالتوس‌های مختلف. حرکات چرخشی و پیچشی و فرودهای متعدد به عنوان موارد امتیاز آور در رشته می‌باشند.</a:t>
            </a:r>
          </a:p>
          <a:p>
            <a:pPr marL="0" indent="0" algn="r">
              <a:buNone/>
            </a:pPr>
            <a:r>
              <a:rPr lang="fa-IR" dirty="0"/>
              <a:t> </a:t>
            </a:r>
          </a:p>
          <a:p>
            <a:pPr marL="0" indent="0" algn="r">
              <a:buNone/>
            </a:pPr>
            <a:r>
              <a:rPr lang="fa-IR" dirty="0"/>
              <a:t>خرک حلقه</a:t>
            </a:r>
          </a:p>
          <a:p>
            <a:pPr marL="0" indent="0" algn="r">
              <a:buNone/>
            </a:pPr>
            <a:r>
              <a:rPr lang="fa-IR" dirty="0"/>
              <a:t>این رشته یکی از دشوارترین بخش حرکات دسته و جا به جایی دشت‌ها به همراه حرکات پیچیده بدن بر روی خرک می‌باشد. این موقعیت به ژیمناستیک این امکان را می‌دهد که بطور فوق العاده‌ای از یک پرتاب به چرخش دیگر بدن خود را موج دهد.</a:t>
            </a:r>
          </a:p>
          <a:p>
            <a:pPr marL="0" indent="0" algn="r">
              <a:buNone/>
            </a:pPr>
            <a:r>
              <a:rPr lang="fa-IR" dirty="0"/>
              <a:t> </a:t>
            </a:r>
          </a:p>
          <a:p>
            <a:pPr marL="0" indent="0" algn="r">
              <a:buNone/>
            </a:pPr>
            <a:r>
              <a:rPr lang="fa-IR" dirty="0"/>
              <a:t>دارحلقه</a:t>
            </a:r>
          </a:p>
          <a:p>
            <a:pPr marL="0" indent="0" algn="r">
              <a:buNone/>
            </a:pPr>
            <a:r>
              <a:rPr lang="fa-IR" dirty="0"/>
              <a:t>این حلقه‌ها باید به طور کامل ثابت و تحت کنترل باشند. شخص ژیمناست باید به طور کامل ثابت و موفقیت بدن خود را برای نمایش حرکات زیبا در این حلقه‌ها حفظ کند</a:t>
            </a:r>
          </a:p>
          <a:p>
            <a:pPr marL="0" indent="0" algn="r">
              <a:buNone/>
            </a:pPr>
            <a:endParaRPr lang="en-US" dirty="0"/>
          </a:p>
        </p:txBody>
      </p:sp>
    </p:spTree>
    <p:extLst>
      <p:ext uri="{BB962C8B-B14F-4D97-AF65-F5344CB8AC3E}">
        <p14:creationId xmlns:p14="http://schemas.microsoft.com/office/powerpoint/2010/main" val="1845941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3">
                                            <p:txEl>
                                              <p:pRg st="1" end="1"/>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500"/>
                                        <p:tgtEl>
                                          <p:spTgt spid="3">
                                            <p:txEl>
                                              <p:pRg st="2" end="2"/>
                                            </p:txEl>
                                          </p:spTgt>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500"/>
                                        <p:tgtEl>
                                          <p:spTgt spid="3">
                                            <p:txEl>
                                              <p:pRg st="3" end="3"/>
                                            </p:txEl>
                                          </p:spTgt>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500"/>
                                        <p:tgtEl>
                                          <p:spTgt spid="3">
                                            <p:txEl>
                                              <p:pRg st="4" end="4"/>
                                            </p:txEl>
                                          </p:spTgt>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9" dur="500"/>
                                        <p:tgtEl>
                                          <p:spTgt spid="3">
                                            <p:txEl>
                                              <p:pRg st="5" end="5"/>
                                            </p:txEl>
                                          </p:spTgt>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9" dur="500"/>
                                        <p:tgtEl>
                                          <p:spTgt spid="3">
                                            <p:txEl>
                                              <p:pRg st="7" end="7"/>
                                            </p:txEl>
                                          </p:spTgt>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 calcmode="lin" valueType="num">
                                      <p:cBhvr>
                                        <p:cTn id="5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587830"/>
            <a:ext cx="8946541" cy="5660570"/>
          </a:xfrm>
        </p:spPr>
        <p:txBody>
          <a:bodyPr/>
          <a:lstStyle/>
          <a:p>
            <a:pPr marL="0" indent="0" algn="r">
              <a:buNone/>
            </a:pPr>
            <a:r>
              <a:rPr lang="fa-IR" dirty="0"/>
              <a:t>پرش از خرک </a:t>
            </a:r>
          </a:p>
          <a:p>
            <a:pPr marL="0" indent="0" algn="r">
              <a:buNone/>
            </a:pPr>
            <a:r>
              <a:rPr lang="fa-IR" dirty="0"/>
              <a:t>ارتفاع و کل مسافت طی شده و شتاب مرد ژیمناست به طور کلی موارد مورد امتیاز و مطرح در این رشته می‌باشد. شخص ورزشکار به محل پرش با حرکت مانوری آکروباتیک در هوا انجام می‌دهد و یک فرود ثابت و تعادلی باعث ایجاد جلوه در حرکت او می‌شود.</a:t>
            </a:r>
          </a:p>
          <a:p>
            <a:pPr marL="0" indent="0" algn="r">
              <a:buNone/>
            </a:pPr>
            <a:r>
              <a:rPr lang="fa-IR" dirty="0"/>
              <a:t> </a:t>
            </a:r>
          </a:p>
          <a:p>
            <a:pPr marL="0" indent="0" algn="r">
              <a:buNone/>
            </a:pPr>
            <a:r>
              <a:rPr lang="fa-IR" dirty="0"/>
              <a:t>پارالل</a:t>
            </a:r>
          </a:p>
          <a:p>
            <a:pPr marL="0" indent="0" algn="r">
              <a:buNone/>
            </a:pPr>
            <a:r>
              <a:rPr lang="fa-IR" dirty="0"/>
              <a:t>تاب خوردن و پرواز از قسمت‌های مهم این رشته می‌باشد. مشکل‌ترین قسمت در انجام حرکات در این رشته ژیمناستیک زمانی است که فرد ژیمناستیک برای انجام حرکت و جابجایی در قسمت جلوو پشت سالتوس باید میله‌ها را رها کند.</a:t>
            </a:r>
          </a:p>
          <a:p>
            <a:pPr marL="0" indent="0" algn="r">
              <a:buNone/>
            </a:pPr>
            <a:r>
              <a:rPr lang="fa-IR" dirty="0"/>
              <a:t> </a:t>
            </a:r>
          </a:p>
          <a:p>
            <a:pPr marL="0" indent="0" algn="r">
              <a:buNone/>
            </a:pPr>
            <a:r>
              <a:rPr lang="fa-IR" dirty="0"/>
              <a:t>بارفیکس</a:t>
            </a:r>
          </a:p>
          <a:p>
            <a:pPr marL="0" indent="0" algn="r">
              <a:buNone/>
            </a:pPr>
            <a:r>
              <a:rPr lang="fa-IR" dirty="0"/>
              <a:t>این میله‌های افقی و یا میله ارتفاع به عنوان یک رشته مهم برای نمایش میزان جرات و مهارت شخص ژیمناست مرد به حساب می‌آید. شاخص‌ترین ژیمناست‌های مرد در مسابقات ۲۰۰۳ افراد ی از قبیل </a:t>
            </a:r>
            <a:r>
              <a:rPr lang="en-US" dirty="0"/>
              <a:t>Alex </a:t>
            </a:r>
            <a:r>
              <a:rPr lang="en-US" dirty="0" err="1"/>
              <a:t>bandorenici</a:t>
            </a:r>
            <a:r>
              <a:rPr lang="en-US" dirty="0"/>
              <a:t>، </a:t>
            </a:r>
            <a:r>
              <a:rPr lang="en-US" dirty="0" err="1"/>
              <a:t>sergi</a:t>
            </a:r>
            <a:r>
              <a:rPr lang="en-US" dirty="0"/>
              <a:t> </a:t>
            </a:r>
            <a:r>
              <a:rPr lang="en-US" dirty="0" err="1"/>
              <a:t>khorkhirdion</a:t>
            </a:r>
            <a:r>
              <a:rPr lang="en-US" dirty="0"/>
              <a:t>، George </a:t>
            </a:r>
          </a:p>
          <a:p>
            <a:pPr marL="0" indent="0" algn="r">
              <a:buNone/>
            </a:pPr>
            <a:endParaRPr lang="en-US" dirty="0"/>
          </a:p>
        </p:txBody>
      </p:sp>
    </p:spTree>
    <p:extLst>
      <p:ext uri="{BB962C8B-B14F-4D97-AF65-F5344CB8AC3E}">
        <p14:creationId xmlns:p14="http://schemas.microsoft.com/office/powerpoint/2010/main" val="1262811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45"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2" end="2"/>
                                            </p:txEl>
                                          </p:spTgt>
                                        </p:tgtEl>
                                        <p:attrNameLst>
                                          <p:attrName>ppt_h</p:attrName>
                                        </p:attrNameLst>
                                      </p:cBhvr>
                                      <p:tavLst>
                                        <p:tav tm="0">
                                          <p:val>
                                            <p:strVal val="#ppt_h"/>
                                          </p:val>
                                        </p:tav>
                                        <p:tav tm="100000">
                                          <p:val>
                                            <p:strVal val="#ppt_h"/>
                                          </p:val>
                                        </p:tav>
                                      </p:tavLst>
                                    </p:anim>
                                  </p:childTnLst>
                                </p:cTn>
                              </p:par>
                              <p:par>
                                <p:cTn id="20" presetID="45"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3" end="3"/>
                                            </p:txEl>
                                          </p:spTgt>
                                        </p:tgtEl>
                                        <p:attrNameLst>
                                          <p:attrName>ppt_h</p:attrName>
                                        </p:attrNameLst>
                                      </p:cBhvr>
                                      <p:tavLst>
                                        <p:tav tm="0">
                                          <p:val>
                                            <p:strVal val="#ppt_h"/>
                                          </p:val>
                                        </p:tav>
                                        <p:tav tm="100000">
                                          <p:val>
                                            <p:strVal val="#ppt_h"/>
                                          </p:val>
                                        </p:tav>
                                      </p:tavLst>
                                    </p:anim>
                                  </p:childTnLst>
                                </p:cTn>
                              </p:par>
                              <p:par>
                                <p:cTn id="25" presetID="45"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anim calcmode="lin" valueType="num">
                                      <p:cBhvr>
                                        <p:cTn id="2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4" end="4"/>
                                            </p:txEl>
                                          </p:spTgt>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anim calcmode="lin" valueType="num">
                                      <p:cBhvr>
                                        <p:cTn id="3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
                                            <p:txEl>
                                              <p:pRg st="5" end="5"/>
                                            </p:txEl>
                                          </p:spTgt>
                                        </p:tgtEl>
                                        <p:attrNameLst>
                                          <p:attrName>ppt_h</p:attrName>
                                        </p:attrNameLst>
                                      </p:cBhvr>
                                      <p:tavLst>
                                        <p:tav tm="0">
                                          <p:val>
                                            <p:strVal val="#ppt_h"/>
                                          </p:val>
                                        </p:tav>
                                        <p:tav tm="100000">
                                          <p:val>
                                            <p:strVal val="#ppt_h"/>
                                          </p:val>
                                        </p:tav>
                                      </p:tavLst>
                                    </p:anim>
                                  </p:childTnLst>
                                </p:cTn>
                              </p:par>
                              <p:par>
                                <p:cTn id="35" presetID="45"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anim calcmode="lin" valueType="num">
                                      <p:cBhvr>
                                        <p:cTn id="38"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9" dur="2000" fill="hold"/>
                                        <p:tgtEl>
                                          <p:spTgt spid="3">
                                            <p:txEl>
                                              <p:pRg st="6" end="6"/>
                                            </p:txEl>
                                          </p:spTgt>
                                        </p:tgtEl>
                                        <p:attrNameLst>
                                          <p:attrName>ppt_h</p:attrName>
                                        </p:attrNameLst>
                                      </p:cBhvr>
                                      <p:tavLst>
                                        <p:tav tm="0">
                                          <p:val>
                                            <p:strVal val="#ppt_h"/>
                                          </p:val>
                                        </p:tav>
                                        <p:tav tm="100000">
                                          <p:val>
                                            <p:strVal val="#ppt_h"/>
                                          </p:val>
                                        </p:tav>
                                      </p:tavLst>
                                    </p:anim>
                                  </p:childTnLst>
                                </p:cTn>
                              </p:par>
                              <p:par>
                                <p:cTn id="40" presetID="45" presetClass="entr" presetSubtype="0"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anim calcmode="lin" valueType="num">
                                      <p:cBhvr>
                                        <p:cTn id="43"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TotalTime>
  <Words>839</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Times New Roman</vt:lpstr>
      <vt:lpstr>Wingdings 3</vt:lpstr>
      <vt:lpstr>Ion</vt:lpstr>
      <vt:lpstr>PowerPoint Presentation</vt:lpstr>
      <vt:lpstr>ژیمناستیک</vt:lpstr>
      <vt:lpstr>PowerPoint Presentation</vt:lpstr>
      <vt:lpstr>اصولا، سه نوع ژیمناستیک در بازی‌های المپیک ارائه می‌شود:  </vt:lpstr>
      <vt:lpstr>ژیمناستیک هنری مهمترین بخش ژیمناستیک میباشد </vt:lpstr>
      <vt:lpstr>ژیمناستیک زنان </vt:lpstr>
      <vt:lpstr>PowerPoint Presentation</vt:lpstr>
      <vt:lpstr> مردان  ژیمناستیک مردان نیاز به مهارت ویژه و دقت بسیار بالایی دارد.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2</cp:revision>
  <dcterms:created xsi:type="dcterms:W3CDTF">2020-04-03T16:18:40Z</dcterms:created>
  <dcterms:modified xsi:type="dcterms:W3CDTF">2020-04-03T16:36:19Z</dcterms:modified>
</cp:coreProperties>
</file>