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11" r:id="rId1"/>
  </p:sldMasterIdLst>
  <p:sldIdLst>
    <p:sldId id="256" r:id="rId2"/>
    <p:sldId id="257" r:id="rId3"/>
    <p:sldId id="259" r:id="rId4"/>
    <p:sldId id="261" r:id="rId5"/>
    <p:sldId id="265" r:id="rId6"/>
    <p:sldId id="262" r:id="rId7"/>
    <p:sldId id="263" r:id="rId8"/>
    <p:sldId id="266" r:id="rId9"/>
    <p:sldId id="267" r:id="rId10"/>
    <p:sldId id="268" r:id="rId11"/>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46" d="100"/>
          <a:sy n="46" d="100"/>
        </p:scale>
        <p:origin x="7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497710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597872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130659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6891808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37992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37036619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685540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3331431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3249850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532879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A5F4377-F719-4891-845D-DE5815E48D9E}" type="datetimeFigureOut">
              <a:rPr lang="fa-IR" smtClean="0"/>
              <a:t>09/08/1441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183948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A5F4377-F719-4891-845D-DE5815E48D9E}" type="datetimeFigureOut">
              <a:rPr lang="fa-IR" smtClean="0"/>
              <a:t>09/08/1441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4243226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A5F4377-F719-4891-845D-DE5815E48D9E}" type="datetimeFigureOut">
              <a:rPr lang="fa-IR" smtClean="0"/>
              <a:t>09/08/1441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997855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F4377-F719-4891-845D-DE5815E48D9E}" type="datetimeFigureOut">
              <a:rPr lang="fa-IR" smtClean="0"/>
              <a:t>09/08/1441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28876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5F4377-F719-4891-845D-DE5815E48D9E}" type="datetimeFigureOut">
              <a:rPr lang="fa-IR" smtClean="0"/>
              <a:t>09/08/1441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381068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5F4377-F719-4891-845D-DE5815E48D9E}" type="datetimeFigureOut">
              <a:rPr lang="fa-IR" smtClean="0"/>
              <a:t>09/08/1441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512248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A5F4377-F719-4891-845D-DE5815E48D9E}" type="datetimeFigureOut">
              <a:rPr lang="fa-IR" smtClean="0"/>
              <a:t>09/08/1441</a:t>
            </a:fld>
            <a:endParaRPr lang="fa-I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E69865BE-B685-42E3-820C-B6ABF3361C1F}" type="slidenum">
              <a:rPr lang="fa-IR" smtClean="0"/>
              <a:t>‹#›</a:t>
            </a:fld>
            <a:endParaRPr lang="fa-IR"/>
          </a:p>
        </p:txBody>
      </p:sp>
    </p:spTree>
    <p:extLst>
      <p:ext uri="{BB962C8B-B14F-4D97-AF65-F5344CB8AC3E}">
        <p14:creationId xmlns:p14="http://schemas.microsoft.com/office/powerpoint/2010/main" val="78260715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xStyles>
    <p:titleStyle>
      <a:lvl1pPr algn="l" defTabSz="457200" rtl="1" eaLnBrk="1" latinLnBrk="0" hangingPunct="1">
        <a:spcBef>
          <a:spcPct val="0"/>
        </a:spcBef>
        <a:buNone/>
        <a:defRPr sz="3600" kern="1200">
          <a:solidFill>
            <a:schemeClr val="accent1">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engineerplus.ir/%D9%85%D9%87%D8%A7%D8%B1%D8%A8%D9%86%D8%AF-%DA%86%DB%8C%D8%B3%D8%A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engineerplus.ir/%D8%AF%DB%8C%D9%88%D8%A7%D8%B1-%D8%A8%D8%B1%D8%B4%DB%8C/"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4564" y="2404534"/>
            <a:ext cx="8089439" cy="1646302"/>
          </a:xfrm>
        </p:spPr>
        <p:txBody>
          <a:bodyPr/>
          <a:lstStyle/>
          <a:p>
            <a:r>
              <a:rPr lang="fa-IR" b="1" dirty="0">
                <a:cs typeface="B Nazanin" panose="00000400000000000000" pitchFamily="2" charset="-78"/>
              </a:rPr>
              <a:t>سیستم های ساختمانی و سازه ای</a:t>
            </a:r>
          </a:p>
        </p:txBody>
      </p:sp>
      <p:sp>
        <p:nvSpPr>
          <p:cNvPr id="3" name="Subtitle 2"/>
          <p:cNvSpPr>
            <a:spLocks noGrp="1"/>
          </p:cNvSpPr>
          <p:nvPr>
            <p:ph type="subTitle" idx="1"/>
          </p:nvPr>
        </p:nvSpPr>
        <p:spPr/>
        <p:txBody>
          <a:bodyPr/>
          <a:lstStyle/>
          <a:p>
            <a:endParaRPr lang="fa-IR"/>
          </a:p>
        </p:txBody>
      </p:sp>
    </p:spTree>
    <p:extLst>
      <p:ext uri="{BB962C8B-B14F-4D97-AF65-F5344CB8AC3E}">
        <p14:creationId xmlns:p14="http://schemas.microsoft.com/office/powerpoint/2010/main" val="25842827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anose="00000400000000000000" pitchFamily="2" charset="-78"/>
              </a:rPr>
              <a:t> سیستم </a:t>
            </a:r>
            <a:r>
              <a:rPr lang="fa-IR" b="1" dirty="0" smtClean="0">
                <a:cs typeface="B Nazanin" panose="00000400000000000000" pitchFamily="2" charset="-78"/>
              </a:rPr>
              <a:t>قاب محیطی</a:t>
            </a:r>
            <a:endParaRPr lang="fa-IR" b="1" dirty="0">
              <a:cs typeface="B Nazanin" panose="00000400000000000000" pitchFamily="2" charset="-78"/>
            </a:endParaRPr>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عالی ترین و پیشرفته ترین فرم ساختمان سازی می باشد که برای ساختمانهای بالای 150 طبقه می تواند مورد استفاده قرار گیرد . در این سیستم بارهای جانبی به قاب محیطی وارد می شود و نیز قاب محیطی خود نمای جالبی به ساختمان می دهد. برجهای دوقلوی سازمان تجارت جهانی در نیویورک که مورد حمله ی تروریستی قرار گرفت تحت این سیستم ساخته شده بودند. </a:t>
            </a:r>
          </a:p>
        </p:txBody>
      </p:sp>
    </p:spTree>
    <p:extLst>
      <p:ext uri="{BB962C8B-B14F-4D97-AF65-F5344CB8AC3E}">
        <p14:creationId xmlns:p14="http://schemas.microsoft.com/office/powerpoint/2010/main" val="36451942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anose="00000400000000000000" pitchFamily="2" charset="-78"/>
              </a:rPr>
              <a:t>سیستم سازه ای با دیوار باربر </a:t>
            </a:r>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این سیستم قدیمی ترین و آشنا ترین روش ساخت می باشد که امروزه به دلایل ایین نامه ای و نیروهای جانبی زیاد مورد توجه قرار نمی گیرد.</a:t>
            </a:r>
            <a:endParaRPr lang="fa-IR" dirty="0">
              <a:cs typeface="B Nazanin" panose="00000400000000000000" pitchFamily="2" charset="-78"/>
            </a:endParaRPr>
          </a:p>
        </p:txBody>
      </p:sp>
    </p:spTree>
    <p:extLst>
      <p:ext uri="{BB962C8B-B14F-4D97-AF65-F5344CB8AC3E}">
        <p14:creationId xmlns:p14="http://schemas.microsoft.com/office/powerpoint/2010/main" val="25495186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a:cs typeface="B Nazanin" panose="00000400000000000000" pitchFamily="2" charset="-78"/>
              </a:rPr>
              <a:t>قاب مفصلی مهاربندی شده </a:t>
            </a:r>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این سیستم از قدیمی ترین سیستم های سازه ای بوده که مورد توجه مهندسین در سالهای قبل و حتی امروزه میباشد.</a:t>
            </a:r>
            <a:br>
              <a:rPr lang="fa-IR" dirty="0">
                <a:cs typeface="B Nazanin" panose="00000400000000000000" pitchFamily="2" charset="-78"/>
              </a:rPr>
            </a:br>
            <a:r>
              <a:rPr lang="fa-IR" dirty="0">
                <a:cs typeface="B Nazanin" panose="00000400000000000000" pitchFamily="2" charset="-78"/>
              </a:rPr>
              <a:t>در این روش بارهای ثقلی بر قاب مفصلی وارد شده و به دلیل مفصلی بودن قاب سازه معیین بوده و به صورت استاتیکی تحلیل میشود و بارهای جانبی بر مهار بندهای ان وارد شده و مهاربندها به روشهای تقریبی یا دقیق قابل تحلیل است لذا در سالهای دور به دلیل عدم وجود حسابگرهای ماشینی در سازه ها از این سیستم بیشتر استفاده میشد به عنوان مثال: برج ایفل- برج امپایر استایت در نیویورک و….</a:t>
            </a:r>
          </a:p>
          <a:p>
            <a:pPr algn="justLow"/>
            <a:r>
              <a:rPr lang="fa-IR" dirty="0">
                <a:cs typeface="B Nazanin" panose="00000400000000000000" pitchFamily="2" charset="-78"/>
              </a:rPr>
              <a:t>بااین سیستم ساخته شده اند( برج امپایر استایت در سال 1931 ساخته شده و در ان از </a:t>
            </a:r>
            <a:r>
              <a:rPr lang="fa-IR" dirty="0">
                <a:cs typeface="B Nazanin" panose="00000400000000000000" pitchFamily="2" charset="-78"/>
                <a:hlinkClick r:id="rId2"/>
              </a:rPr>
              <a:t>مهاربند</a:t>
            </a:r>
            <a:r>
              <a:rPr lang="fa-IR" dirty="0">
                <a:cs typeface="B Nazanin" panose="00000400000000000000" pitchFamily="2" charset="-78"/>
              </a:rPr>
              <a:t> های غیر هم محور واتصالاط پرچی استفاده شده است این برج به مدت 40 سال بلند ترین سازه ی جهان به شمار می رفت)</a:t>
            </a:r>
          </a:p>
        </p:txBody>
      </p:sp>
    </p:spTree>
    <p:extLst>
      <p:ext uri="{BB962C8B-B14F-4D97-AF65-F5344CB8AC3E}">
        <p14:creationId xmlns:p14="http://schemas.microsoft.com/office/powerpoint/2010/main" val="29085937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anose="00000400000000000000" pitchFamily="2" charset="-78"/>
              </a:rPr>
              <a:t>قاب خمشی</a:t>
            </a:r>
            <a:endParaRPr lang="fa-IR" b="1" dirty="0"/>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بعد از جنگ جهانی دوم اجرای سازه های بتنی اغاز شده و ساختمانهای بتنی به دلیل اجرای هم زمان قاب ان به فرم قاب خمشی ساخته میشود البته میتوان سازه های فلزی را نیز به فرم قاب خمشی اجرا نمود.به هر حال در قاب خمشی نیرو های ثقلی و جانبی در تکه گاههای تیرها لنگر خمشی ایجاد میکند و نیز تیرها و ستونها در تحمل تمامی نیروهای وارده باهم وارد عمل می شوند لذا تحلیل المانهای این نوع قابها باید همزمان انجام گیرد.</a:t>
            </a:r>
            <a:endParaRPr lang="fa-IR" dirty="0">
              <a:cs typeface="B Nazanin" panose="00000400000000000000" pitchFamily="2" charset="-78"/>
            </a:endParaRPr>
          </a:p>
        </p:txBody>
      </p:sp>
    </p:spTree>
    <p:extLst>
      <p:ext uri="{BB962C8B-B14F-4D97-AF65-F5344CB8AC3E}">
        <p14:creationId xmlns:p14="http://schemas.microsoft.com/office/powerpoint/2010/main" val="30982273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anose="00000400000000000000" pitchFamily="2" charset="-78"/>
              </a:rPr>
              <a:t>قاب خمشی مهاربندی شده</a:t>
            </a:r>
            <a:endParaRPr lang="fa-IR" b="1" dirty="0"/>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گاهاً نیروهای جانبی به قدری زیاد بوده که المانهای تیر و ستون قاب خمشی به تنهایی قادر به تحمل ان نمی باشد لذا از مهاربندهای مختلف برای کمک به انها استفاده می شود که نوع این مهاربندها ممکن است فلزی بوده و یا از دیواهای برشی بدین منظور استفاده شود به هر حال باید 30 درصد بارهای جانبی را خود قاب خمشی تحمل نماید (دیوارهای برشی خود انواع مختلفی دارند مثلا: </a:t>
            </a:r>
            <a:r>
              <a:rPr lang="fa-IR" dirty="0">
                <a:cs typeface="B Nazanin" panose="00000400000000000000" pitchFamily="2" charset="-78"/>
                <a:hlinkClick r:id="rId2"/>
              </a:rPr>
              <a:t>دیوار برشی</a:t>
            </a:r>
            <a:r>
              <a:rPr lang="fa-IR" dirty="0">
                <a:cs typeface="B Nazanin" panose="00000400000000000000" pitchFamily="2" charset="-78"/>
              </a:rPr>
              <a:t> با المان مرزی – بدون المان مرزی – با باز شو – بدون باز شو – دیوار برشی کوپل و . . . )</a:t>
            </a:r>
            <a:r>
              <a:rPr lang="fa-IR" dirty="0">
                <a:cs typeface="B Nazanin" panose="00000400000000000000" pitchFamily="2" charset="-78"/>
              </a:rPr>
              <a:t/>
            </a:r>
            <a:br>
              <a:rPr lang="fa-IR" dirty="0">
                <a:cs typeface="B Nazanin" panose="00000400000000000000" pitchFamily="2" charset="-78"/>
              </a:rPr>
            </a:br>
            <a:r>
              <a:rPr lang="fa-IR" dirty="0">
                <a:cs typeface="B Nazanin" panose="00000400000000000000" pitchFamily="2" charset="-78"/>
              </a:rPr>
              <a:t>سیستم های فوق معروفترین و متداولترین سیستم سازه ای می باشند اکنون به معرفی سیستم های جدید تر می پردازیم.</a:t>
            </a:r>
            <a:endParaRPr lang="fa-IR" dirty="0">
              <a:cs typeface="B Nazanin" panose="00000400000000000000" pitchFamily="2" charset="-78"/>
            </a:endParaRPr>
          </a:p>
        </p:txBody>
      </p:sp>
    </p:spTree>
    <p:extLst>
      <p:ext uri="{BB962C8B-B14F-4D97-AF65-F5344CB8AC3E}">
        <p14:creationId xmlns:p14="http://schemas.microsoft.com/office/powerpoint/2010/main" val="42763854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anose="00000400000000000000" pitchFamily="2" charset="-78"/>
              </a:rPr>
              <a:t>سیستم طره ای</a:t>
            </a:r>
            <a:endParaRPr lang="fa-IR" b="1" dirty="0"/>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این نوع سیستم به ندرت اجرا می شود و تقریبا بد ترین نوع سازه می باشد چرا که در مقابل بارهای جانبی بسیار ضعیف عمل می کند.</a:t>
            </a:r>
            <a:endParaRPr lang="fa-IR" dirty="0">
              <a:cs typeface="B Nazanin" panose="00000400000000000000" pitchFamily="2" charset="-78"/>
            </a:endParaRPr>
          </a:p>
        </p:txBody>
      </p:sp>
    </p:spTree>
    <p:extLst>
      <p:ext uri="{BB962C8B-B14F-4D97-AF65-F5344CB8AC3E}">
        <p14:creationId xmlns:p14="http://schemas.microsoft.com/office/powerpoint/2010/main" val="32613487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anose="00000400000000000000" pitchFamily="2" charset="-78"/>
              </a:rPr>
              <a:t> سیستم فضایی</a:t>
            </a:r>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عالی ترین و بهترین نوع سازه ای بوده و کاملترین رفتار در مقابل باهای جانبی و ثقلی دارد اما اجرای ان بسیار مشکل است و امروزه فقط برای پوشش سقفهای سبک با دهانه های بزرگ استفاده می شود و تنها یک ساختمان 25 طبقه در هنگ کنگ که بانک مرکزی هنگ کنگ است با این سیستم ساخته شده است.</a:t>
            </a:r>
          </a:p>
        </p:txBody>
      </p:sp>
    </p:spTree>
    <p:extLst>
      <p:ext uri="{BB962C8B-B14F-4D97-AF65-F5344CB8AC3E}">
        <p14:creationId xmlns:p14="http://schemas.microsoft.com/office/powerpoint/2010/main" val="27695774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anose="00000400000000000000" pitchFamily="2" charset="-78"/>
              </a:rPr>
              <a:t> سیستم </a:t>
            </a:r>
            <a:r>
              <a:rPr lang="fa-IR" b="1" dirty="0" smtClean="0">
                <a:cs typeface="B Nazanin" panose="00000400000000000000" pitchFamily="2" charset="-78"/>
              </a:rPr>
              <a:t>معلق</a:t>
            </a:r>
            <a:endParaRPr lang="fa-IR" b="1" dirty="0">
              <a:cs typeface="B Nazanin" panose="00000400000000000000" pitchFamily="2" charset="-78"/>
            </a:endParaRPr>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یکی از معروفترین سیستمها برای پل سازی است اما در ساختمان سازی و بلند مرتبه سازی هم ندرتا مورد توجه قرار می گیرد در این سیستم برخی المانها به فرم کششی برای تحمل بارهای ثقلی طرح می شود که اکثرا کابلهای کششی با مقاومت زیاد می باشند پلهای بزرگ مثل گلدین گیت در سانفرانسیسکو و ساختمان 25 طبقه ی مرکز پلیس سیاتل با این سیستم طرح شده اند.</a:t>
            </a:r>
          </a:p>
        </p:txBody>
      </p:sp>
    </p:spTree>
    <p:extLst>
      <p:ext uri="{BB962C8B-B14F-4D97-AF65-F5344CB8AC3E}">
        <p14:creationId xmlns:p14="http://schemas.microsoft.com/office/powerpoint/2010/main" val="3238425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anose="00000400000000000000" pitchFamily="2" charset="-78"/>
              </a:rPr>
              <a:t> سیستم </a:t>
            </a:r>
            <a:r>
              <a:rPr lang="fa-IR" b="1" dirty="0" smtClean="0">
                <a:cs typeface="B Nazanin" panose="00000400000000000000" pitchFamily="2" charset="-78"/>
              </a:rPr>
              <a:t>هسته ای</a:t>
            </a:r>
            <a:endParaRPr lang="fa-IR" b="1" dirty="0">
              <a:cs typeface="B Nazanin" panose="00000400000000000000" pitchFamily="2" charset="-78"/>
            </a:endParaRPr>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در این روش بارهای ثقلی توسط یکی از روشهای فوق مثلا قاب مفصلی طراحی شده و بارهای جانبی بر هسته ی سازه وارد می شود هسته به دو فرم هسته ی باز و بسته می تواند اجرا شود در حقیقت هسته همان دیوارهای برشی در پروفیلهای مختلف در مقیاس بزرگ میباشد. مثلا به شکل </a:t>
            </a:r>
            <a:r>
              <a:rPr lang="en-US" dirty="0">
                <a:cs typeface="B Nazanin" panose="00000400000000000000" pitchFamily="2" charset="-78"/>
              </a:rPr>
              <a:t>U</a:t>
            </a:r>
            <a:r>
              <a:rPr lang="fa-IR" dirty="0">
                <a:cs typeface="B Nazanin" panose="00000400000000000000" pitchFamily="2" charset="-78"/>
              </a:rPr>
              <a:t>که همان هسته ی باز است. لازم به ذ کر است که در طراحی هسته بایستی اثر پیچش دقیقا مورد بررسی قرار گیرد اما به دلیل مشکل بودن محاسبات پیچش در گذشته این بررسی صورت نمی گرفت ولی امروزه به دلیل وجود ماشینهای حسابگر دقیق اثر پیچش نیز دقیقا مورد محاسبه قرار می گیرد. مجموعه اپارتمانهای در دست احداث در منطقه ی شاهگلی تبریز با این روش ساخته می شود این سیستم برای ساختمانهای بین 20 الی35 طبقه مناسب است.</a:t>
            </a:r>
          </a:p>
        </p:txBody>
      </p:sp>
    </p:spTree>
    <p:extLst>
      <p:ext uri="{BB962C8B-B14F-4D97-AF65-F5344CB8AC3E}">
        <p14:creationId xmlns:p14="http://schemas.microsoft.com/office/powerpoint/2010/main" val="444150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48</TotalTime>
  <Words>595</Words>
  <Application>Microsoft Office PowerPoint</Application>
  <PresentationFormat>Widescreen</PresentationFormat>
  <Paragraphs>20</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B Nazanin</vt:lpstr>
      <vt:lpstr>Tahoma</vt:lpstr>
      <vt:lpstr>Trebuchet MS</vt:lpstr>
      <vt:lpstr>Wingdings 3</vt:lpstr>
      <vt:lpstr>Facet</vt:lpstr>
      <vt:lpstr>سیستم های ساختمانی و سازه ای</vt:lpstr>
      <vt:lpstr>سیستم سازه ای با دیوار باربر </vt:lpstr>
      <vt:lpstr>قاب مفصلی مهاربندی شده </vt:lpstr>
      <vt:lpstr>قاب خمشی</vt:lpstr>
      <vt:lpstr>قاب خمشی مهاربندی شده</vt:lpstr>
      <vt:lpstr>سیستم طره ای</vt:lpstr>
      <vt:lpstr> سیستم فضایی</vt:lpstr>
      <vt:lpstr> سیستم معلق</vt:lpstr>
      <vt:lpstr> سیستم هسته ای</vt:lpstr>
      <vt:lpstr> سیستم قاب محیطی</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بارهای وارد بر ساختمان</dc:title>
  <dc:creator>my system</dc:creator>
  <cp:lastModifiedBy>my system</cp:lastModifiedBy>
  <cp:revision>6</cp:revision>
  <dcterms:created xsi:type="dcterms:W3CDTF">2020-04-01T12:24:26Z</dcterms:created>
  <dcterms:modified xsi:type="dcterms:W3CDTF">2020-04-02T15:36:40Z</dcterms:modified>
</cp:coreProperties>
</file>