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0" r:id="rId1"/>
  </p:sldMasterIdLst>
  <p:notesMasterIdLst>
    <p:notesMasterId r:id="rId16"/>
  </p:notesMasterIdLst>
  <p:sldIdLst>
    <p:sldId id="291" r:id="rId2"/>
    <p:sldId id="292" r:id="rId3"/>
    <p:sldId id="274" r:id="rId4"/>
    <p:sldId id="273" r:id="rId5"/>
    <p:sldId id="293" r:id="rId6"/>
    <p:sldId id="272" r:id="rId7"/>
    <p:sldId id="271" r:id="rId8"/>
    <p:sldId id="270" r:id="rId9"/>
    <p:sldId id="269" r:id="rId10"/>
    <p:sldId id="285" r:id="rId11"/>
    <p:sldId id="281" r:id="rId12"/>
    <p:sldId id="283" r:id="rId13"/>
    <p:sldId id="289" r:id="rId14"/>
    <p:sldId id="294" r:id="rId1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27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8" autoAdjust="0"/>
    <p:restoredTop sz="94624" autoAdjust="0"/>
  </p:normalViewPr>
  <p:slideViewPr>
    <p:cSldViewPr>
      <p:cViewPr varScale="1">
        <p:scale>
          <a:sx n="68" d="100"/>
          <a:sy n="68" d="100"/>
        </p:scale>
        <p:origin x="1446" y="66"/>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72C43BF-A080-4972-96DD-67BF4C227D11}" type="datetimeFigureOut">
              <a:rPr lang="fa-IR" smtClean="0"/>
              <a:pPr/>
              <a:t>1441/08/14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FD9DF70-27AF-4902-ACE0-D910DAECDB81}" type="slidenum">
              <a:rPr lang="fa-IR" smtClean="0"/>
              <a:pPr/>
              <a:t>‹#›</a:t>
            </a:fld>
            <a:endParaRPr lang="fa-IR"/>
          </a:p>
        </p:txBody>
      </p:sp>
    </p:spTree>
    <p:extLst>
      <p:ext uri="{BB962C8B-B14F-4D97-AF65-F5344CB8AC3E}">
        <p14:creationId xmlns:p14="http://schemas.microsoft.com/office/powerpoint/2010/main" val="193352154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0561509D-5542-455F-AD22-D15E6BDA76E3}" type="datetime8">
              <a:rPr lang="fa-IR" smtClean="0"/>
              <a:pPr/>
              <a:t>20/آوريل/7</a:t>
            </a:fld>
            <a:endParaRPr lang="fa-IR"/>
          </a:p>
        </p:txBody>
      </p:sp>
      <p:sp>
        <p:nvSpPr>
          <p:cNvPr id="5" name="Footer Placeholder 4"/>
          <p:cNvSpPr>
            <a:spLocks noGrp="1"/>
          </p:cNvSpPr>
          <p:nvPr>
            <p:ph type="ftr" sz="quarter" idx="11"/>
          </p:nvPr>
        </p:nvSpPr>
        <p:spPr>
          <a:xfrm>
            <a:off x="2743973" y="5870576"/>
            <a:ext cx="3932137" cy="377825"/>
          </a:xfrm>
        </p:spPr>
        <p:txBody>
          <a:bodyPr/>
          <a:lstStyle/>
          <a:p>
            <a:endParaRPr lang="fa-IR"/>
          </a:p>
        </p:txBody>
      </p:sp>
      <p:sp>
        <p:nvSpPr>
          <p:cNvPr id="6" name="Slide Number Placeholder 5"/>
          <p:cNvSpPr>
            <a:spLocks noGrp="1"/>
          </p:cNvSpPr>
          <p:nvPr>
            <p:ph type="sldNum" sz="quarter" idx="12"/>
          </p:nvPr>
        </p:nvSpPr>
        <p:spPr>
          <a:xfrm>
            <a:off x="8040685" y="5870576"/>
            <a:ext cx="417516" cy="377825"/>
          </a:xfrm>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454559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B35255-6AA5-42E6-90A2-4E545A5AF600}" type="datetime8">
              <a:rPr lang="fa-IR" smtClean="0"/>
              <a:pPr/>
              <a:t>20/آوريل/7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16429397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35255-6AA5-42E6-90A2-4E545A5AF600}" type="datetime8">
              <a:rPr lang="fa-IR" smtClean="0"/>
              <a:pPr/>
              <a:t>20/آوريل/7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19259295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6"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35255-6AA5-42E6-90A2-4E545A5AF600}" type="datetime8">
              <a:rPr lang="fa-IR" smtClean="0"/>
              <a:pPr/>
              <a:t>20/آوريل/7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40649606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35255-6AA5-42E6-90A2-4E545A5AF600}" type="datetime8">
              <a:rPr lang="fa-IR" smtClean="0"/>
              <a:pPr/>
              <a:t>20/آوريل/7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4641078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extBox 11"/>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35255-6AA5-42E6-90A2-4E545A5AF600}" type="datetime8">
              <a:rPr lang="fa-IR" smtClean="0"/>
              <a:pPr/>
              <a:t>20/آوريل/7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327760950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B35255-6AA5-42E6-90A2-4E545A5AF600}" type="datetime8">
              <a:rPr lang="fa-IR" smtClean="0"/>
              <a:pPr/>
              <a:t>20/آوريل/7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43928874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17364F-EB1A-4961-8EE4-B27DE02D3F98}" type="datetime8">
              <a:rPr lang="fa-IR" smtClean="0"/>
              <a:pPr/>
              <a:t>20/آوريل/7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2424113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B91426-2570-4452-BABE-7905F014AE33}" type="datetime8">
              <a:rPr lang="fa-IR" smtClean="0"/>
              <a:pPr/>
              <a:t>20/آوريل/7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203965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5A8B14-BCBB-4FF5-A10F-3EB80752D63F}" type="datetime8">
              <a:rPr lang="fa-IR" smtClean="0"/>
              <a:pPr/>
              <a:t>20/آوريل/7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179875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0D8131-BEDB-46AE-9357-5E42899AF656}" type="datetime8">
              <a:rPr lang="fa-IR" smtClean="0"/>
              <a:pPr/>
              <a:t>20/آوريل/7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180694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B224DF-11E7-4F4A-A2AB-4C51848E6EE9}" type="datetime8">
              <a:rPr lang="fa-IR" smtClean="0"/>
              <a:pPr/>
              <a:t>20/آوريل/7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238146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E7F80F-1BA4-45F6-B5F5-9FA1D5043AC2}" type="datetime8">
              <a:rPr lang="fa-IR" smtClean="0"/>
              <a:pPr/>
              <a:t>20/آوريل/7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338670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4A7BE0-E057-46FE-A762-514B903DAF4C}" type="datetime8">
              <a:rPr lang="fa-IR" smtClean="0"/>
              <a:pPr/>
              <a:t>20/آوريل/7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383017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A27C5E49-6730-49C6-94F6-0CF1B1D3A1F5}" type="datetime8">
              <a:rPr lang="fa-IR" smtClean="0"/>
              <a:pPr/>
              <a:t>20/آوريل/7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2614472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B56AD4-9CF0-446C-B53C-38E1DD824F85}" type="datetime8">
              <a:rPr lang="fa-IR" smtClean="0"/>
              <a:pPr/>
              <a:t>20/آوريل/7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196401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7E80F-F313-4E45-973F-9E606B2D17D0}" type="datetime8">
              <a:rPr lang="fa-IR" smtClean="0"/>
              <a:pPr/>
              <a:t>20/آوريل/7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66660D0-F28E-4A58-BB9C-BB6581D779BA}" type="slidenum">
              <a:rPr lang="fa-IR" smtClean="0"/>
              <a:pPr/>
              <a:t>‹#›</a:t>
            </a:fld>
            <a:endParaRPr lang="fa-IR"/>
          </a:p>
        </p:txBody>
      </p:sp>
    </p:spTree>
    <p:extLst>
      <p:ext uri="{BB962C8B-B14F-4D97-AF65-F5344CB8AC3E}">
        <p14:creationId xmlns:p14="http://schemas.microsoft.com/office/powerpoint/2010/main" val="256087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B35255-6AA5-42E6-90A2-4E545A5AF600}" type="datetime8">
              <a:rPr lang="fa-IR" smtClean="0"/>
              <a:pPr/>
              <a:t>20/آوريل/7</a:t>
            </a:fld>
            <a:endParaRPr lang="fa-IR"/>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6660D0-F28E-4A58-BB9C-BB6581D779BA}" type="slidenum">
              <a:rPr lang="fa-IR" smtClean="0"/>
              <a:pPr/>
              <a:t>‹#›</a:t>
            </a:fld>
            <a:endParaRPr lang="fa-IR"/>
          </a:p>
        </p:txBody>
      </p:sp>
    </p:spTree>
    <p:extLst>
      <p:ext uri="{BB962C8B-B14F-4D97-AF65-F5344CB8AC3E}">
        <p14:creationId xmlns:p14="http://schemas.microsoft.com/office/powerpoint/2010/main" val="370361274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6579"/>
            <a:ext cx="12188825" cy="6856900"/>
          </a:xfrm>
          <a:prstGeom prst="rect">
            <a:avLst/>
          </a:prstGeom>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8794" y="71414"/>
            <a:ext cx="4227382" cy="938005"/>
          </a:xfrm>
        </p:spPr>
        <p:txBody>
          <a:bodyPr/>
          <a:lstStyle/>
          <a:p>
            <a:r>
              <a:rPr lang="fa-IR" sz="3200" dirty="0" smtClean="0"/>
              <a:t>تهیه تراز آزمایشی</a:t>
            </a:r>
            <a:endParaRPr lang="fa-IR" sz="3200" dirty="0"/>
          </a:p>
        </p:txBody>
      </p:sp>
      <p:sp>
        <p:nvSpPr>
          <p:cNvPr id="3" name="Subtitle 2"/>
          <p:cNvSpPr>
            <a:spLocks noGrp="1"/>
          </p:cNvSpPr>
          <p:nvPr>
            <p:ph type="subTitle" idx="1"/>
          </p:nvPr>
        </p:nvSpPr>
        <p:spPr>
          <a:xfrm>
            <a:off x="742968" y="1357298"/>
            <a:ext cx="7972436" cy="471490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ct val="170000"/>
              </a:lnSpc>
            </a:pPr>
            <a:r>
              <a:rPr lang="ar-SA" sz="2000" b="1" dirty="0" smtClean="0"/>
              <a:t>یکی از وسایلی که حسابداران برای آزمون صحت مدارک مالی مورد استفاده قرار می دهند تراز آزمایشی است. تهیه تراز آزمایشی به حسابداران امکان می دهد که از تساوی جمع مانده های بدهکار و جمع مانده های بستانکار دفتر کل، مطمئن شوند.برای آن که بتوان تراز آزمایشی تهیه کرد، باید معاملات و عملیات مالی یک دوره، کلا از دفتر روزنامه به حسابهای دفتر کل منتقل شده باشد. آخرین تراز آزمایشی که قبل از ثبت اقلام اصلاحی پایان سال تهیه می شود را تراز آزمایشی اصلاح نشده </a:t>
            </a:r>
            <a:r>
              <a:rPr lang="en-US" sz="2000" b="1" dirty="0" smtClean="0"/>
              <a:t>(unadjusted trial balance)</a:t>
            </a:r>
            <a:r>
              <a:rPr lang="ar-SA" sz="2000" b="1" dirty="0" smtClean="0"/>
              <a:t> گویند. تراز آزمایشی اصلاح نشده دو هدف کلی زیر را تامین می کند:</a:t>
            </a:r>
            <a:endParaRPr lang="en-US" sz="2000" dirty="0" smtClean="0"/>
          </a:p>
          <a:p>
            <a:pPr>
              <a:lnSpc>
                <a:spcPct val="170000"/>
              </a:lnSpc>
            </a:pPr>
            <a:endParaRPr lang="fa-IR" sz="2000" dirty="0"/>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100" y="0"/>
            <a:ext cx="7715304" cy="1827191"/>
          </a:xfrm>
        </p:spPr>
        <p:txBody>
          <a:bodyPr>
            <a:normAutofit fontScale="90000"/>
          </a:bodyPr>
          <a:lstStyle/>
          <a:p>
            <a:r>
              <a:rPr lang="fa-IR" sz="2800" dirty="0" smtClean="0"/>
              <a:t/>
            </a:r>
            <a:br>
              <a:rPr lang="fa-IR" sz="2800" dirty="0" smtClean="0"/>
            </a:br>
            <a:r>
              <a:rPr lang="fa-IR" sz="2800" dirty="0" smtClean="0"/>
              <a:t/>
            </a:r>
            <a:br>
              <a:rPr lang="fa-IR" sz="2800" dirty="0" smtClean="0"/>
            </a:br>
            <a:r>
              <a:rPr lang="fa-IR" sz="2800" dirty="0" smtClean="0"/>
              <a:t/>
            </a:r>
            <a:br>
              <a:rPr lang="fa-IR" sz="2800" dirty="0" smtClean="0"/>
            </a:br>
            <a:r>
              <a:rPr lang="fa-IR" sz="2800" dirty="0" smtClean="0"/>
              <a:t/>
            </a:r>
            <a:br>
              <a:rPr lang="fa-IR" sz="2800" dirty="0" smtClean="0"/>
            </a:br>
            <a:r>
              <a:rPr lang="ar-SA" sz="2800" dirty="0" smtClean="0"/>
              <a:t>تراز آزمایشی اصلاح نشده دو هدف کلی زیر را تامین می کند:</a:t>
            </a:r>
            <a:r>
              <a:rPr lang="en-US" sz="2800" dirty="0" smtClean="0"/>
              <a:t/>
            </a:r>
            <a:br>
              <a:rPr lang="en-US" sz="2800" dirty="0" smtClean="0"/>
            </a:br>
            <a:endParaRPr lang="fa-IR" sz="2800" dirty="0"/>
          </a:p>
        </p:txBody>
      </p:sp>
      <p:sp>
        <p:nvSpPr>
          <p:cNvPr id="3" name="Subtitle 2"/>
          <p:cNvSpPr>
            <a:spLocks noGrp="1"/>
          </p:cNvSpPr>
          <p:nvPr>
            <p:ph type="subTitle" idx="1"/>
          </p:nvPr>
        </p:nvSpPr>
        <p:spPr>
          <a:xfrm>
            <a:off x="571472" y="1857364"/>
            <a:ext cx="8043874" cy="3786214"/>
          </a:xfrm>
        </p:spPr>
        <p:txBody>
          <a:bodyPr/>
          <a:lstStyle/>
          <a:p>
            <a:pPr>
              <a:lnSpc>
                <a:spcPct val="200000"/>
              </a:lnSpc>
            </a:pPr>
            <a:r>
              <a:rPr lang="ar-SA" b="1" dirty="0" smtClean="0"/>
              <a:t>. اثبات تساوی اقلام بدهکار و بستانکار</a:t>
            </a:r>
            <a:endParaRPr lang="en-US" dirty="0" smtClean="0"/>
          </a:p>
          <a:p>
            <a:pPr>
              <a:lnSpc>
                <a:spcPct val="200000"/>
              </a:lnSpc>
            </a:pPr>
            <a:r>
              <a:rPr lang="ar-SA" b="1" dirty="0" smtClean="0"/>
              <a:t>. </a:t>
            </a:r>
            <a:r>
              <a:rPr lang="ar-SA" b="1" dirty="0" smtClean="0"/>
              <a:t>فراهم آوردن اطلاعات لازم برای تهیه کاربرگ و ثبتهای اصلاحی پایان سال</a:t>
            </a:r>
            <a:endParaRPr lang="en-US" dirty="0" smtClean="0"/>
          </a:p>
          <a:p>
            <a:pPr>
              <a:lnSpc>
                <a:spcPct val="200000"/>
              </a:lnSpc>
            </a:pPr>
            <a:r>
              <a:rPr lang="ar-SA" b="1" dirty="0" smtClean="0"/>
              <a:t> بعد از این که تراز آزمایشی اصلاح نشده تنظیم شد، مراحل بعدی چرخه حسابداری ادامه می یابد.</a:t>
            </a:r>
            <a:endParaRPr lang="en-US" dirty="0" smtClean="0"/>
          </a:p>
          <a:p>
            <a:pPr>
              <a:lnSpc>
                <a:spcPct val="200000"/>
              </a:lnSpc>
            </a:pPr>
            <a:endParaRPr lang="fa-IR" dirty="0"/>
          </a:p>
        </p:txBody>
      </p:sp>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7495" y="-387424"/>
            <a:ext cx="3423324" cy="1470025"/>
          </a:xfrm>
        </p:spPr>
        <p:txBody>
          <a:bodyPr/>
          <a:lstStyle/>
          <a:p>
            <a:r>
              <a:rPr lang="fa-IR" sz="3200" dirty="0" smtClean="0"/>
              <a:t>تراز آزمایشی اختتامی</a:t>
            </a:r>
            <a:endParaRPr lang="fa-IR" sz="3200" dirty="0"/>
          </a:p>
        </p:txBody>
      </p:sp>
      <p:sp>
        <p:nvSpPr>
          <p:cNvPr id="3" name="Subtitle 2"/>
          <p:cNvSpPr>
            <a:spLocks noGrp="1"/>
          </p:cNvSpPr>
          <p:nvPr>
            <p:ph type="subTitle" idx="1"/>
          </p:nvPr>
        </p:nvSpPr>
        <p:spPr>
          <a:xfrm>
            <a:off x="642910" y="1428736"/>
            <a:ext cx="8072494" cy="4664560"/>
          </a:xfrm>
        </p:spPr>
        <p:txBody>
          <a:bodyPr>
            <a:noAutofit/>
          </a:bodyPr>
          <a:lstStyle/>
          <a:p>
            <a:pPr>
              <a:lnSpc>
                <a:spcPct val="150000"/>
              </a:lnSpc>
            </a:pPr>
            <a:r>
              <a:rPr lang="ar-SA" sz="2000" b="1" dirty="0" smtClean="0"/>
              <a:t>بعد از این که تراز آزمایشی اصلاح نشده تنظیم شد، مراحل بعدی چرخه حسابداری ادامه می یابد.</a:t>
            </a:r>
            <a:endParaRPr lang="en-US" sz="2000" dirty="0" smtClean="0"/>
          </a:p>
          <a:p>
            <a:pPr>
              <a:lnSpc>
                <a:spcPct val="150000"/>
              </a:lnSpc>
            </a:pPr>
            <a:r>
              <a:rPr lang="ar-SA" sz="2000" b="1" dirty="0" smtClean="0"/>
              <a:t>دو نوع تراز آزمایشی قبلا توضیح داده شد</a:t>
            </a:r>
            <a:endParaRPr lang="en-US" sz="2000" dirty="0" smtClean="0"/>
          </a:p>
          <a:p>
            <a:pPr>
              <a:lnSpc>
                <a:spcPct val="150000"/>
              </a:lnSpc>
            </a:pPr>
            <a:r>
              <a:rPr lang="ar-SA" sz="2000" b="1" dirty="0" smtClean="0"/>
              <a:t>:</a:t>
            </a:r>
            <a:r>
              <a:rPr lang="fa-IR" sz="2000" dirty="0" smtClean="0"/>
              <a:t>یکی ترازآزمایشی اصلاح نشده که بعدازثبت وانتقال تمام معاملات وعملیات مالی وقبل ازثبتهای اصلاحی پایان سال ازمانده حسابهای دفترکل تهیه میشود ودیگری ترازآزمایشی اصلاح شده که مانده حسابها را بعد ازثبت وانتقال تمام ثبتهای اصلاحی نشان می دهد  سومین تراز آزمایشی که،بعد ازبستن حسابهای موقت تهیه می شود ،تراز آزمایشی اختتامی است. ترازآزمایشی اختتامی تنها فهرستی ازحسابهای دائمی( یعنی حسابهای دارایی،بدهی و سرمایه )است. چون حسابهای موقت ( یعنی حسابهای درآمد وهزینه و برداشت)قبلا به حساب سرمایه منتقل وبسته شده اند</a:t>
            </a:r>
            <a:endParaRPr lang="fa-IR" sz="2000" dirty="0"/>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6839"/>
            <a:ext cx="8147248" cy="4378425"/>
          </a:xfrm>
        </p:spPr>
        <p:style>
          <a:lnRef idx="0">
            <a:scrgbClr r="0" g="0" b="0"/>
          </a:lnRef>
          <a:fillRef idx="1003">
            <a:schemeClr val="dk2"/>
          </a:fillRef>
          <a:effectRef idx="0">
            <a:scrgbClr r="0" g="0" b="0"/>
          </a:effectRef>
          <a:fontRef idx="major"/>
        </p:style>
        <p:txBody>
          <a:bodyPr>
            <a:noAutofit/>
          </a:bodyPr>
          <a:lstStyle/>
          <a:p>
            <a:pPr algn="r">
              <a:lnSpc>
                <a:spcPct val="150000"/>
              </a:lnSpc>
            </a:pPr>
            <a:r>
              <a:rPr lang="fa-IR" sz="2000" dirty="0" smtClean="0"/>
              <a:t>اگراشتباهاتی درمرحله بستن حسابها رخ داده باشد دفترکل درپایان دوره مالی توازن نخواهد داشت وچون مانده حسابهای دائمی به دوره مالی بعد منتقل میشود تا قبل ازتهیه تراز آزمایشی دوره بعد،اشتباهات کشف نشده باقی می ماند.</a:t>
            </a:r>
            <a:endParaRPr lang="en-US" sz="2000" dirty="0" smtClean="0"/>
          </a:p>
          <a:p>
            <a:pPr algn="r">
              <a:lnSpc>
                <a:spcPct val="150000"/>
              </a:lnSpc>
            </a:pPr>
            <a:r>
              <a:rPr lang="fa-IR" sz="2000" dirty="0" smtClean="0"/>
              <a:t> تهیه ترازآزمایشی اختتامی به حسابداران امکان میدهد که قبل از ثبت معاملات وعملیات مالی دوره جدید،ازتساوی جمع مانده </a:t>
            </a:r>
            <a:r>
              <a:rPr lang="fa-IR" sz="1800" dirty="0" smtClean="0"/>
              <a:t>های</a:t>
            </a:r>
            <a:r>
              <a:rPr lang="fa-IR" sz="2000" dirty="0" smtClean="0"/>
              <a:t> بدهکاربا جمع مانده های بستانکارحسابهای دائمی درپایان دوره مالی مطمئن شوند. </a:t>
            </a:r>
            <a:endParaRPr lang="en-US" sz="2000" dirty="0" smtClean="0"/>
          </a:p>
          <a:p>
            <a:pPr algn="r">
              <a:lnSpc>
                <a:spcPct val="150000"/>
              </a:lnSpc>
            </a:pPr>
            <a:endParaRPr lang="fa-IR" sz="2000" dirty="0"/>
          </a:p>
        </p:txBody>
      </p:sp>
      <p:sp>
        <p:nvSpPr>
          <p:cNvPr id="4" name="Title 3"/>
          <p:cNvSpPr>
            <a:spLocks noGrp="1"/>
          </p:cNvSpPr>
          <p:nvPr>
            <p:ph type="title"/>
          </p:nvPr>
        </p:nvSpPr>
        <p:spPr>
          <a:xfrm>
            <a:off x="3995936" y="260648"/>
            <a:ext cx="2304256" cy="1456267"/>
          </a:xfrm>
        </p:spPr>
        <p:txBody>
          <a:bodyPr/>
          <a:lstStyle/>
          <a:p>
            <a:r>
              <a:rPr lang="fa-IR" sz="4400" dirty="0" smtClean="0"/>
              <a:t>اشتباهات                                        </a:t>
            </a:r>
            <a:endParaRPr lang="en-US" sz="4400" dirty="0"/>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11560" y="1636989"/>
            <a:ext cx="8151058" cy="1280271"/>
          </a:xfrm>
          <a:prstGeom prst="rect">
            <a:avLst/>
          </a:prstGeom>
        </p:spPr>
      </p:pic>
      <p:sp>
        <p:nvSpPr>
          <p:cNvPr id="2" name="Title 1"/>
          <p:cNvSpPr>
            <a:spLocks noGrp="1"/>
          </p:cNvSpPr>
          <p:nvPr>
            <p:ph type="title"/>
          </p:nvPr>
        </p:nvSpPr>
        <p:spPr>
          <a:xfrm>
            <a:off x="474617" y="4941168"/>
            <a:ext cx="7772400" cy="1456267"/>
          </a:xfrm>
        </p:spPr>
        <p:txBody>
          <a:bodyPr/>
          <a:lstStyle/>
          <a:p>
            <a:r>
              <a:rPr lang="fa-IR" dirty="0" smtClean="0"/>
              <a:t>رعنا نوری ثالث                                 </a:t>
            </a:r>
            <a:br>
              <a:rPr lang="fa-IR" dirty="0" smtClean="0"/>
            </a:br>
            <a:r>
              <a:rPr lang="fa-IR" dirty="0" smtClean="0"/>
              <a:t>اسفند 98                                     </a:t>
            </a:r>
            <a:endParaRPr lang="en-US" dirty="0"/>
          </a:p>
        </p:txBody>
      </p:sp>
      <p:sp>
        <p:nvSpPr>
          <p:cNvPr id="3" name="Content Placeholder 2"/>
          <p:cNvSpPr>
            <a:spLocks noGrp="1"/>
          </p:cNvSpPr>
          <p:nvPr>
            <p:ph idx="1"/>
          </p:nvPr>
        </p:nvSpPr>
        <p:spPr/>
        <p:txBody>
          <a:bodyPr>
            <a:normAutofit/>
          </a:bodyPr>
          <a:lstStyle/>
          <a:p>
            <a:r>
              <a:rPr lang="fa-IR" sz="2800" b="1" dirty="0" smtClean="0"/>
              <a:t>پایان جلسه پنجم                           </a:t>
            </a:r>
            <a:endParaRPr lang="en-US" sz="2800" b="1" dirty="0"/>
          </a:p>
        </p:txBody>
      </p:sp>
    </p:spTree>
    <p:extLst>
      <p:ext uri="{BB962C8B-B14F-4D97-AF65-F5344CB8AC3E}">
        <p14:creationId xmlns:p14="http://schemas.microsoft.com/office/powerpoint/2010/main" val="148861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3928" y="0"/>
            <a:ext cx="1902117" cy="2097206"/>
          </a:xfrm>
          <a:prstGeom prst="rect">
            <a:avLst/>
          </a:prstGeom>
        </p:spPr>
      </p:pic>
      <p:sp>
        <p:nvSpPr>
          <p:cNvPr id="6" name="Text Placeholder 3"/>
          <p:cNvSpPr txBox="1">
            <a:spLocks/>
          </p:cNvSpPr>
          <p:nvPr/>
        </p:nvSpPr>
        <p:spPr bwMode="gray">
          <a:xfrm>
            <a:off x="467544" y="1556792"/>
            <a:ext cx="2792431" cy="4183359"/>
          </a:xfrm>
          <a:prstGeom prst="rect">
            <a:avLst/>
          </a:prstGeom>
        </p:spPr>
        <p:txBody>
          <a:bodyPr vert="horz" lIns="91440" tIns="45720" rIns="91440" bIns="45720" rtlCol="0">
            <a:normAutofit lnSpcReduction="10000"/>
          </a:bodyPr>
          <a:lstStyle>
            <a:lvl1pPr marL="0" indent="0" algn="l" defTabSz="457063" rtl="0" eaLnBrk="1" latinLnBrk="0" hangingPunct="1">
              <a:spcBef>
                <a:spcPts val="1000"/>
              </a:spcBef>
              <a:spcAft>
                <a:spcPts val="0"/>
              </a:spcAft>
              <a:buClr>
                <a:schemeClr val="accent1"/>
              </a:buClr>
              <a:buSzPct val="80000"/>
              <a:buFont typeface="Wingdings 3" charset="2"/>
              <a:buNone/>
              <a:defRPr sz="1400" b="0" i="0" kern="1200">
                <a:solidFill>
                  <a:schemeClr val="accent1">
                    <a:lumMod val="60000"/>
                    <a:lumOff val="40000"/>
                  </a:schemeClr>
                </a:solidFill>
                <a:latin typeface="+mn-lt"/>
                <a:ea typeface="+mn-ea"/>
                <a:cs typeface="+mn-cs"/>
              </a:defRPr>
            </a:lvl1pPr>
            <a:lvl2pPr marL="457063" indent="0" algn="l" defTabSz="457063"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2pPr>
            <a:lvl3pPr marL="914126" indent="0" algn="l" defTabSz="457063" rtl="0" eaLnBrk="1" latinLnBrk="0" hangingPunct="1">
              <a:spcBef>
                <a:spcPts val="1000"/>
              </a:spcBef>
              <a:spcAft>
                <a:spcPts val="0"/>
              </a:spcAft>
              <a:buClr>
                <a:schemeClr val="accent1"/>
              </a:buClr>
              <a:buSzPct val="80000"/>
              <a:buFont typeface="Wingdings 3" charset="2"/>
              <a:buNone/>
              <a:defRPr sz="1000" b="0" i="0" kern="1200">
                <a:solidFill>
                  <a:schemeClr val="tx1">
                    <a:lumMod val="75000"/>
                    <a:lumOff val="25000"/>
                  </a:schemeClr>
                </a:solidFill>
                <a:latin typeface="+mn-lt"/>
                <a:ea typeface="+mn-ea"/>
                <a:cs typeface="+mn-cs"/>
              </a:defRPr>
            </a:lvl3pPr>
            <a:lvl4pPr marL="1371189" indent="0" algn="l" defTabSz="457063"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4pPr>
            <a:lvl5pPr marL="1828251" indent="0" algn="l" defTabSz="457063"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5pPr>
            <a:lvl6pPr marL="2285314" indent="0" algn="l" defTabSz="457063"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6pPr>
            <a:lvl7pPr marL="2742377" indent="0" algn="l" defTabSz="457063"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7pPr>
            <a:lvl8pPr marL="3199440" indent="0" algn="l" defTabSz="457063"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8pPr>
            <a:lvl9pPr marL="3656503" indent="0" algn="l" defTabSz="457063" rtl="0" eaLnBrk="1" latinLnBrk="0" hangingPunct="1">
              <a:spcBef>
                <a:spcPts val="1000"/>
              </a:spcBef>
              <a:spcAft>
                <a:spcPts val="0"/>
              </a:spcAft>
              <a:buClr>
                <a:schemeClr val="accent1"/>
              </a:buClr>
              <a:buSzPct val="80000"/>
              <a:buFont typeface="Wingdings 3" charset="2"/>
              <a:buNone/>
              <a:defRPr sz="900" b="0" i="0" kern="1200">
                <a:solidFill>
                  <a:schemeClr val="tx1">
                    <a:lumMod val="75000"/>
                    <a:lumOff val="25000"/>
                  </a:schemeClr>
                </a:solidFill>
                <a:latin typeface="+mn-lt"/>
                <a:ea typeface="+mn-ea"/>
                <a:cs typeface="+mn-cs"/>
              </a:defRPr>
            </a:lvl9pPr>
          </a:lstStyle>
          <a:p>
            <a:pPr marL="0" marR="0" lvl="0" indent="0" algn="ctr" defTabSz="457063" rtl="0" eaLnBrk="1" fontAlgn="auto" latinLnBrk="0" hangingPunct="1">
              <a:lnSpc>
                <a:spcPct val="100000"/>
              </a:lnSpc>
              <a:spcBef>
                <a:spcPts val="1000"/>
              </a:spcBef>
              <a:spcAft>
                <a:spcPts val="0"/>
              </a:spcAft>
              <a:buClr>
                <a:srgbClr val="B31166"/>
              </a:buClr>
              <a:buSzPct val="80000"/>
              <a:buFont typeface="Wingdings 3" charset="2"/>
              <a:buNone/>
              <a:tabLst/>
              <a:defRPr/>
            </a:pPr>
            <a:r>
              <a:rPr kumimoji="0" lang="fa-IR" sz="4400" b="0" i="0" u="none" strike="noStrike" kern="1200" cap="none" spc="0" normalizeH="0" baseline="0" noProof="0" dirty="0" smtClean="0">
                <a:ln>
                  <a:noFill/>
                </a:ln>
                <a:solidFill>
                  <a:srgbClr val="B31166">
                    <a:lumMod val="60000"/>
                    <a:lumOff val="40000"/>
                  </a:srgbClr>
                </a:solidFill>
                <a:effectLst/>
                <a:uLnTx/>
                <a:uFillTx/>
                <a:latin typeface="Century Gothic" panose="020B0502020202020204"/>
                <a:ea typeface="+mn-ea"/>
                <a:cs typeface="Arial" panose="020B0604020202020204" pitchFamily="34" charset="0"/>
              </a:rPr>
              <a:t>جلسه </a:t>
            </a:r>
            <a:r>
              <a:rPr lang="fa-IR" sz="4400" dirty="0" smtClean="0">
                <a:solidFill>
                  <a:srgbClr val="B31166">
                    <a:lumMod val="60000"/>
                    <a:lumOff val="40000"/>
                  </a:srgbClr>
                </a:solidFill>
                <a:latin typeface="Century Gothic" panose="020B0502020202020204"/>
                <a:cs typeface="Arial" panose="020B0604020202020204" pitchFamily="34" charset="0"/>
              </a:rPr>
              <a:t>پنجم</a:t>
            </a:r>
          </a:p>
          <a:p>
            <a:pPr marL="0" marR="0" lvl="0" indent="0" algn="ctr" defTabSz="457063" rtl="0" eaLnBrk="1" fontAlgn="auto" latinLnBrk="0" hangingPunct="1">
              <a:lnSpc>
                <a:spcPct val="100000"/>
              </a:lnSpc>
              <a:spcBef>
                <a:spcPts val="1000"/>
              </a:spcBef>
              <a:spcAft>
                <a:spcPts val="0"/>
              </a:spcAft>
              <a:buClr>
                <a:srgbClr val="B31166"/>
              </a:buClr>
              <a:buSzPct val="80000"/>
              <a:buFont typeface="Wingdings 3" charset="2"/>
              <a:buNone/>
              <a:tabLst/>
              <a:defRPr/>
            </a:pPr>
            <a:r>
              <a:rPr kumimoji="0" lang="fa-IR" sz="4400" b="0" i="0" u="none" strike="noStrike" kern="1200" cap="none" spc="0" normalizeH="0" baseline="0" noProof="0" dirty="0" smtClean="0">
                <a:ln>
                  <a:noFill/>
                </a:ln>
                <a:solidFill>
                  <a:srgbClr val="B31166">
                    <a:lumMod val="60000"/>
                    <a:lumOff val="40000"/>
                  </a:srgbClr>
                </a:solidFill>
                <a:effectLst/>
                <a:uLnTx/>
                <a:uFillTx/>
                <a:latin typeface="Century Gothic" panose="020B0502020202020204"/>
                <a:ea typeface="+mn-ea"/>
                <a:cs typeface="Arial" panose="020B0604020202020204" pitchFamily="34" charset="0"/>
              </a:rPr>
              <a:t>فصل</a:t>
            </a:r>
            <a:r>
              <a:rPr kumimoji="0" lang="fa-IR" sz="4400" b="0" i="0" u="none" strike="noStrike" kern="1200" cap="none" spc="0" normalizeH="0" noProof="0" dirty="0" smtClean="0">
                <a:ln>
                  <a:noFill/>
                </a:ln>
                <a:solidFill>
                  <a:srgbClr val="B31166">
                    <a:lumMod val="60000"/>
                    <a:lumOff val="40000"/>
                  </a:srgbClr>
                </a:solidFill>
                <a:effectLst/>
                <a:uLnTx/>
                <a:uFillTx/>
                <a:latin typeface="Century Gothic" panose="020B0502020202020204"/>
                <a:ea typeface="+mn-ea"/>
                <a:cs typeface="Arial" panose="020B0604020202020204" pitchFamily="34" charset="0"/>
              </a:rPr>
              <a:t> چهارم:</a:t>
            </a:r>
          </a:p>
          <a:p>
            <a:pPr marL="0" marR="0" lvl="0" indent="0" algn="ctr" defTabSz="457063" rtl="0" eaLnBrk="1" fontAlgn="auto" latinLnBrk="0" hangingPunct="1">
              <a:lnSpc>
                <a:spcPct val="100000"/>
              </a:lnSpc>
              <a:spcBef>
                <a:spcPts val="1000"/>
              </a:spcBef>
              <a:spcAft>
                <a:spcPts val="0"/>
              </a:spcAft>
              <a:buClr>
                <a:srgbClr val="B31166"/>
              </a:buClr>
              <a:buSzPct val="80000"/>
              <a:buFont typeface="Wingdings 3" charset="2"/>
              <a:buNone/>
              <a:tabLst/>
              <a:defRPr/>
            </a:pPr>
            <a:r>
              <a:rPr lang="fa-IR" sz="4400" baseline="0" dirty="0" smtClean="0">
                <a:solidFill>
                  <a:srgbClr val="B31166">
                    <a:lumMod val="60000"/>
                    <a:lumOff val="40000"/>
                  </a:srgbClr>
                </a:solidFill>
                <a:latin typeface="Century Gothic" panose="020B0502020202020204"/>
                <a:cs typeface="Arial" panose="020B0604020202020204" pitchFamily="34" charset="0"/>
              </a:rPr>
              <a:t>چرخه حسابداری</a:t>
            </a:r>
            <a:endParaRPr kumimoji="0" lang="fa-IR" sz="4400" b="0" i="0" u="none" strike="noStrike" kern="1200" cap="none" spc="0" normalizeH="0" baseline="0" noProof="0" dirty="0" smtClean="0">
              <a:ln>
                <a:noFill/>
              </a:ln>
              <a:solidFill>
                <a:srgbClr val="B31166">
                  <a:lumMod val="60000"/>
                  <a:lumOff val="40000"/>
                </a:srgbClr>
              </a:solidFill>
              <a:effectLst/>
              <a:uLnTx/>
              <a:uFillTx/>
              <a:latin typeface="Century Gothic" panose="020B0502020202020204"/>
              <a:ea typeface="+mn-ea"/>
              <a:cs typeface="Arial" panose="020B0604020202020204" pitchFamily="34" charset="0"/>
            </a:endParaRPr>
          </a:p>
          <a:p>
            <a:pPr marL="0" marR="0" lvl="0" indent="0" algn="ctr" defTabSz="457063" rtl="0" eaLnBrk="1" fontAlgn="auto" latinLnBrk="0" hangingPunct="1">
              <a:lnSpc>
                <a:spcPct val="100000"/>
              </a:lnSpc>
              <a:spcBef>
                <a:spcPts val="1000"/>
              </a:spcBef>
              <a:spcAft>
                <a:spcPts val="0"/>
              </a:spcAft>
              <a:buClr>
                <a:srgbClr val="B31166"/>
              </a:buClr>
              <a:buSzPct val="80000"/>
              <a:buFont typeface="Wingdings 3" charset="2"/>
              <a:buNone/>
              <a:tabLst/>
              <a:defRPr/>
            </a:pPr>
            <a:r>
              <a:rPr kumimoji="0" lang="fa-IR" sz="4100" b="1" i="0" u="none" strike="noStrike" kern="1200" cap="none" spc="0" normalizeH="0" baseline="0" noProof="0" dirty="0" smtClean="0">
                <a:ln w="12700">
                  <a:solidFill>
                    <a:srgbClr val="B31166"/>
                  </a:solidFill>
                  <a:prstDash val="solid"/>
                </a:ln>
                <a:solidFill>
                  <a:srgbClr val="E9943A">
                    <a:lumMod val="60000"/>
                    <a:lumOff val="40000"/>
                  </a:srgbClr>
                </a:solidFill>
                <a:effectLst>
                  <a:outerShdw dist="38100" dir="2640000" algn="bl" rotWithShape="0">
                    <a:srgbClr val="B31166"/>
                  </a:outerShdw>
                </a:effectLst>
                <a:uLnTx/>
                <a:uFillTx/>
                <a:latin typeface="Century Gothic" panose="020B0502020202020204"/>
                <a:ea typeface="+mn-ea"/>
                <a:cs typeface="B Homa" panose="00000400000000000000" pitchFamily="2" charset="-78"/>
              </a:rPr>
              <a:t>مدرس:</a:t>
            </a:r>
          </a:p>
          <a:p>
            <a:pPr marL="0" marR="0" lvl="0" indent="0" algn="l" defTabSz="457063" rtl="0" eaLnBrk="1" fontAlgn="auto" latinLnBrk="0" hangingPunct="1">
              <a:lnSpc>
                <a:spcPct val="100000"/>
              </a:lnSpc>
              <a:spcBef>
                <a:spcPts val="1000"/>
              </a:spcBef>
              <a:spcAft>
                <a:spcPts val="0"/>
              </a:spcAft>
              <a:buClr>
                <a:srgbClr val="B31166"/>
              </a:buClr>
              <a:buSzPct val="80000"/>
              <a:buFont typeface="Wingdings 3" charset="2"/>
              <a:buNone/>
              <a:tabLst/>
              <a:defRPr/>
            </a:pPr>
            <a:r>
              <a:rPr kumimoji="0" lang="fa-IR" sz="4100" b="1" i="0" u="none" strike="noStrike" kern="1200" cap="none" spc="0" normalizeH="0" baseline="0" noProof="0" dirty="0" smtClean="0">
                <a:ln w="12700">
                  <a:solidFill>
                    <a:srgbClr val="B31166"/>
                  </a:solidFill>
                  <a:prstDash val="solid"/>
                </a:ln>
                <a:solidFill>
                  <a:srgbClr val="E9943A">
                    <a:lumMod val="60000"/>
                    <a:lumOff val="40000"/>
                  </a:srgbClr>
                </a:solidFill>
                <a:effectLst>
                  <a:outerShdw dist="38100" dir="2640000" algn="bl" rotWithShape="0">
                    <a:srgbClr val="B31166"/>
                  </a:outerShdw>
                </a:effectLst>
                <a:uLnTx/>
                <a:uFillTx/>
                <a:latin typeface="Century Gothic" panose="020B0502020202020204"/>
                <a:ea typeface="+mn-ea"/>
                <a:cs typeface="B Homa" panose="00000400000000000000" pitchFamily="2" charset="-78"/>
              </a:rPr>
              <a:t>رعنا نوری ثالث</a:t>
            </a:r>
            <a:endParaRPr kumimoji="0" lang="fa-IR" sz="4100" b="1" i="0" u="none" strike="noStrike" kern="1200" cap="none" spc="0" normalizeH="0" baseline="0" noProof="0" dirty="0">
              <a:ln w="12700">
                <a:solidFill>
                  <a:srgbClr val="B31166"/>
                </a:solidFill>
                <a:prstDash val="solid"/>
              </a:ln>
              <a:solidFill>
                <a:srgbClr val="E9943A">
                  <a:lumMod val="60000"/>
                  <a:lumOff val="40000"/>
                </a:srgbClr>
              </a:solidFill>
              <a:effectLst>
                <a:outerShdw dist="38100" dir="2640000" algn="bl" rotWithShape="0">
                  <a:srgbClr val="B31166"/>
                </a:outerShdw>
              </a:effectLst>
              <a:uLnTx/>
              <a:uFillTx/>
              <a:latin typeface="Century Gothic" panose="020B0502020202020204"/>
              <a:ea typeface="+mn-ea"/>
              <a:cs typeface="B Homa" panose="00000400000000000000" pitchFamily="2" charset="-78"/>
            </a:endParaRPr>
          </a:p>
        </p:txBody>
      </p:sp>
      <p:sp>
        <p:nvSpPr>
          <p:cNvPr id="7" name="Content Placeholder 2"/>
          <p:cNvSpPr txBox="1">
            <a:spLocks/>
          </p:cNvSpPr>
          <p:nvPr/>
        </p:nvSpPr>
        <p:spPr>
          <a:xfrm>
            <a:off x="4427984" y="2708920"/>
            <a:ext cx="4480991" cy="3166864"/>
          </a:xfrm>
          <a:prstGeom prst="rect">
            <a:avLst/>
          </a:prstGeom>
          <a:noFill/>
        </p:spPr>
        <p:txBody>
          <a:bodyPr vert="horz" lIns="91440" tIns="45720" rIns="91440" bIns="45720" rtlCol="0" anchor="ctr">
            <a:noAutofit/>
            <a:scene3d>
              <a:camera prst="perspectiveAbove"/>
              <a:lightRig rig="threePt" dir="t"/>
            </a:scene3d>
            <a:sp3d extrusionH="57150">
              <a:bevelT w="38100" h="38100" prst="relaxedInset"/>
            </a:sp3d>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b="0" i="0"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42797" marR="0" lvl="0" indent="-342797" algn="l" defTabSz="457063" rtl="0" eaLnBrk="1" fontAlgn="auto" latinLnBrk="0" hangingPunct="1">
              <a:lnSpc>
                <a:spcPct val="100000"/>
              </a:lnSpc>
              <a:spcBef>
                <a:spcPts val="1000"/>
              </a:spcBef>
              <a:spcAft>
                <a:spcPts val="0"/>
              </a:spcAft>
              <a:buClr>
                <a:srgbClr val="B31166"/>
              </a:buClr>
              <a:buSzPct val="80000"/>
              <a:buFont typeface="Wingdings 3" charset="2"/>
              <a:buChar char=""/>
              <a:tabLst/>
              <a:defRPr/>
            </a:pPr>
            <a:r>
              <a:rPr kumimoji="0" lang="fa-IR" sz="6600" b="0" i="0" u="none" strike="noStrike" kern="1200" cap="none" spc="0" normalizeH="0" baseline="0" noProof="0" smtClean="0">
                <a:ln>
                  <a:solidFill>
                    <a:srgbClr val="FF0000"/>
                  </a:solidFill>
                </a:ln>
                <a:solidFill>
                  <a:srgbClr val="B31166">
                    <a:lumMod val="60000"/>
                    <a:lumOff val="40000"/>
                  </a:srgbClr>
                </a:solidFill>
                <a:effectLst>
                  <a:glow rad="228600">
                    <a:srgbClr val="E33D6F">
                      <a:satMod val="175000"/>
                      <a:alpha val="40000"/>
                    </a:srgbClr>
                  </a:glow>
                </a:effectLst>
                <a:uLnTx/>
                <a:uFillTx/>
                <a:latin typeface="Century Gothic" panose="020B0502020202020204"/>
                <a:ea typeface="+mn-ea"/>
                <a:cs typeface="B Homa" panose="00000400000000000000" pitchFamily="2" charset="-78"/>
              </a:rPr>
              <a:t>سیستم های اطلاعاتی حسابداری</a:t>
            </a:r>
            <a:endParaRPr kumimoji="0" lang="fa-IR" sz="6600" b="0" i="0" u="none" strike="noStrike" kern="1200" cap="none" spc="0" normalizeH="0" baseline="0" noProof="0" dirty="0">
              <a:ln>
                <a:solidFill>
                  <a:srgbClr val="FF0000"/>
                </a:solidFill>
              </a:ln>
              <a:solidFill>
                <a:srgbClr val="B31166">
                  <a:lumMod val="60000"/>
                  <a:lumOff val="40000"/>
                </a:srgbClr>
              </a:solidFill>
              <a:effectLst>
                <a:glow rad="228600">
                  <a:srgbClr val="E33D6F">
                    <a:satMod val="175000"/>
                    <a:alpha val="40000"/>
                  </a:srgbClr>
                </a:glow>
              </a:effectLst>
              <a:uLnTx/>
              <a:uFillTx/>
              <a:latin typeface="Century Gothic" panose="020B0502020202020204"/>
              <a:ea typeface="+mn-ea"/>
              <a:cs typeface="B Homa" panose="00000400000000000000" pitchFamily="2" charset="-78"/>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1000"/>
                                        <p:tgtEl>
                                          <p:spTgt spid="7">
                                            <p:txEl>
                                              <p:pRg st="0" end="0"/>
                                            </p:txEl>
                                          </p:spTgt>
                                        </p:tgtEl>
                                      </p:cBhvr>
                                    </p:animEffect>
                                    <p:anim calcmode="lin" valueType="num">
                                      <p:cBhvr>
                                        <p:cTn id="4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037177"/>
            <a:ext cx="5500726" cy="876066"/>
          </a:xfrm>
        </p:spPr>
        <p:txBody>
          <a:bodyPr>
            <a:noAutofit/>
          </a:bodyPr>
          <a:lstStyle/>
          <a:p>
            <a:r>
              <a:rPr lang="fa-IR" sz="5400" b="1" dirty="0" smtClean="0">
                <a:solidFill>
                  <a:schemeClr val="tx1">
                    <a:lumMod val="95000"/>
                  </a:schemeClr>
                </a:solidFill>
              </a:rPr>
              <a:t>چرخه</a:t>
            </a:r>
            <a:r>
              <a:rPr lang="fa-IR" sz="5400" b="1" dirty="0" smtClean="0"/>
              <a:t> حسابداری</a:t>
            </a:r>
            <a:r>
              <a:rPr lang="en-US" sz="5400" b="1" dirty="0" smtClean="0"/>
              <a:t/>
            </a:r>
            <a:br>
              <a:rPr lang="en-US" sz="5400" b="1" dirty="0" smtClean="0"/>
            </a:br>
            <a:endParaRPr lang="fa-IR" sz="5400" b="1" dirty="0"/>
          </a:p>
        </p:txBody>
      </p:sp>
      <p:sp>
        <p:nvSpPr>
          <p:cNvPr id="3" name="Subtitle 2"/>
          <p:cNvSpPr>
            <a:spLocks noGrp="1"/>
          </p:cNvSpPr>
          <p:nvPr>
            <p:ph type="subTitle" idx="1"/>
          </p:nvPr>
        </p:nvSpPr>
        <p:spPr>
          <a:xfrm>
            <a:off x="714348" y="1928802"/>
            <a:ext cx="7900998" cy="3714776"/>
          </a:xfrm>
        </p:spPr>
        <p:txBody>
          <a:bodyPr>
            <a:normAutofit fontScale="92500"/>
          </a:bodyPr>
          <a:lstStyle/>
          <a:p>
            <a:pPr>
              <a:lnSpc>
                <a:spcPct val="200000"/>
              </a:lnSpc>
            </a:pPr>
            <a:r>
              <a:rPr lang="ar-SA" sz="2400" dirty="0" smtClean="0">
                <a:ln w="18415" cmpd="sng">
                  <a:solidFill>
                    <a:srgbClr val="FFFFFF"/>
                  </a:solidFill>
                  <a:prstDash val="solid"/>
                </a:ln>
                <a:effectLst>
                  <a:outerShdw blurRad="63500" dir="3600000" algn="tl" rotWithShape="0">
                    <a:srgbClr val="000000">
                      <a:alpha val="70000"/>
                    </a:srgbClr>
                  </a:outerShdw>
                </a:effectLst>
              </a:rPr>
              <a:t>سیستم حسابداری باید بطور منظم تمام اطلاعات مالی مربوط به یک موسسه را اندازه گیری، ثبت، طبقه بندی و آثار اقتصادی آن را در صورتهای مالی تلخیص کند. فر</a:t>
            </a:r>
            <a:r>
              <a:rPr lang="fa-IR" sz="2400" dirty="0" smtClean="0">
                <a:ln w="18415" cmpd="sng">
                  <a:solidFill>
                    <a:srgbClr val="FFFFFF"/>
                  </a:solidFill>
                  <a:prstDash val="solid"/>
                </a:ln>
                <a:effectLst>
                  <a:outerShdw blurRad="63500" dir="3600000" algn="tl" rotWithShape="0">
                    <a:srgbClr val="000000">
                      <a:alpha val="70000"/>
                    </a:srgbClr>
                  </a:outerShdw>
                </a:effectLst>
              </a:rPr>
              <a:t>آ</a:t>
            </a:r>
            <a:r>
              <a:rPr lang="ar-SA" sz="2400" dirty="0" smtClean="0">
                <a:ln w="18415" cmpd="sng">
                  <a:solidFill>
                    <a:srgbClr val="FFFFFF"/>
                  </a:solidFill>
                  <a:prstDash val="solid"/>
                </a:ln>
                <a:effectLst>
                  <a:outerShdw blurRad="63500" dir="3600000" algn="tl" rotWithShape="0">
                    <a:srgbClr val="000000">
                      <a:alpha val="70000"/>
                    </a:srgbClr>
                  </a:outerShdw>
                </a:effectLst>
              </a:rPr>
              <a:t>یند حسابداری شامل یک سری مراحل پیاپی است که در هر دوره مالی تکرار می شود. این مراحل پیاپی را معمولا چرخه حسابداری، دوره عمل حسابداری و یا دوره پردازش اطلاعات حسابداری گویند.</a:t>
            </a:r>
            <a:r>
              <a:rPr lang="fa-IR" sz="2400" dirty="0" smtClean="0">
                <a:ln w="18415" cmpd="sng">
                  <a:solidFill>
                    <a:srgbClr val="FFFFFF"/>
                  </a:solidFill>
                  <a:prstDash val="solid"/>
                </a:ln>
                <a:effectLst>
                  <a:outerShdw blurRad="63500" dir="3600000" algn="tl" rotWithShape="0">
                    <a:srgbClr val="000000">
                      <a:alpha val="70000"/>
                    </a:srgbClr>
                  </a:outerShdw>
                </a:effectLst>
              </a:rPr>
              <a:t>که به شرح ذیل می باشد:</a:t>
            </a:r>
            <a:endParaRPr lang="en-US" sz="2400" dirty="0" smtClean="0">
              <a:ln w="18415" cmpd="sng">
                <a:solidFill>
                  <a:srgbClr val="FFFFFF"/>
                </a:solidFill>
                <a:prstDash val="solid"/>
              </a:ln>
              <a:effectLst>
                <a:outerShdw blurRad="63500" dir="3600000" algn="tl" rotWithShape="0">
                  <a:srgbClr val="000000">
                    <a:alpha val="70000"/>
                  </a:srgbClr>
                </a:outerShdw>
              </a:effectLst>
            </a:endParaRPr>
          </a:p>
          <a:p>
            <a:pPr algn="justLow">
              <a:lnSpc>
                <a:spcPct val="200000"/>
              </a:lnSpc>
            </a:pPr>
            <a:endParaRPr lang="fa-IR" dirty="0">
              <a:ln w="18415" cmpd="sng">
                <a:solidFill>
                  <a:srgbClr val="FFFFFF"/>
                </a:solidFill>
                <a:prstDash val="solid"/>
              </a:ln>
              <a:effectLst>
                <a:outerShdw blurRad="63500" dir="3600000" algn="tl" rotWithShape="0">
                  <a:srgbClr val="000000">
                    <a:alpha val="70000"/>
                  </a:srgbClr>
                </a:outerShdw>
              </a:effectLst>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6"/>
          <p:cNvPicPr/>
          <p:nvPr/>
        </p:nvPicPr>
        <p:blipFill>
          <a:blip r:embed="rId2" cstate="print">
            <a:duotone>
              <a:prstClr val="black"/>
              <a:schemeClr val="accent4">
                <a:tint val="45000"/>
                <a:satMod val="400000"/>
              </a:schemeClr>
            </a:duotone>
          </a:blip>
          <a:srcRect/>
          <a:stretch>
            <a:fillRect/>
          </a:stretch>
        </p:blipFill>
        <p:spPr bwMode="auto">
          <a:xfrm>
            <a:off x="827584" y="1340768"/>
            <a:ext cx="7715304" cy="5214974"/>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style>
          <a:lnRef idx="0">
            <a:scrgbClr r="0" g="0" b="0"/>
          </a:lnRef>
          <a:fillRef idx="1003">
            <a:schemeClr val="dk1"/>
          </a:fillRef>
          <a:effectRef idx="0">
            <a:scrgbClr r="0" g="0" b="0"/>
          </a:effectRef>
          <a:fontRef idx="major"/>
        </p:style>
      </p:pic>
      <p:sp>
        <p:nvSpPr>
          <p:cNvPr id="6" name="Title 1"/>
          <p:cNvSpPr>
            <a:spLocks noGrp="1"/>
          </p:cNvSpPr>
          <p:nvPr>
            <p:ph type="ctrTitle"/>
          </p:nvPr>
        </p:nvSpPr>
        <p:spPr>
          <a:xfrm>
            <a:off x="2987824" y="260648"/>
            <a:ext cx="3988558" cy="668045"/>
          </a:xfrm>
        </p:spPr>
        <p:txBody>
          <a:bodyPr/>
          <a:lstStyle/>
          <a:p>
            <a:r>
              <a:rPr lang="fa-IR" sz="3600" dirty="0" smtClean="0"/>
              <a:t> جدول چرخه حسابداری</a:t>
            </a:r>
            <a:endParaRPr lang="fa-IR" sz="3600" dirty="0"/>
          </a:p>
        </p:txBody>
      </p:sp>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544" y="332656"/>
            <a:ext cx="8208911" cy="6264696"/>
          </a:xfrm>
          <a:prstGeom prst="rect">
            <a:avLst/>
          </a:prstGeom>
        </p:spPr>
      </p:pic>
    </p:spTree>
    <p:extLst>
      <p:ext uri="{BB962C8B-B14F-4D97-AF65-F5344CB8AC3E}">
        <p14:creationId xmlns:p14="http://schemas.microsoft.com/office/powerpoint/2010/main" val="358569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203848" y="116632"/>
            <a:ext cx="3063284" cy="1000132"/>
          </a:xfrm>
        </p:spPr>
        <p:txBody>
          <a:bodyPr/>
          <a:lstStyle/>
          <a:p>
            <a:r>
              <a:rPr lang="fa-IR" sz="3200" dirty="0" smtClean="0"/>
              <a:t>جمع آوری اطلاعات</a:t>
            </a:r>
            <a:endParaRPr lang="fa-IR" sz="3200" dirty="0"/>
          </a:p>
        </p:txBody>
      </p:sp>
      <p:sp>
        <p:nvSpPr>
          <p:cNvPr id="2" name="Rectangle 1"/>
          <p:cNvSpPr/>
          <p:nvPr/>
        </p:nvSpPr>
        <p:spPr>
          <a:xfrm>
            <a:off x="251520" y="1412776"/>
            <a:ext cx="8568952" cy="4750916"/>
          </a:xfrm>
          <a:prstGeom prst="rect">
            <a:avLst/>
          </a:prstGeom>
        </p:spPr>
        <p:txBody>
          <a:bodyPr wrap="square">
            <a:spAutoFit/>
          </a:bodyPr>
          <a:lstStyle/>
          <a:p>
            <a:pPr>
              <a:lnSpc>
                <a:spcPct val="160000"/>
              </a:lnSpc>
            </a:pPr>
            <a:r>
              <a:rPr lang="ar-SA" sz="2400" b="1" dirty="0"/>
              <a:t>در یک سیستم حسابداری باید امکان جمع آوری اطلاعات مربوط به معاملات و عملیات مالی جهت ثبت در دفاتر وجود داشته باشد. این اطلاعات از روی اسناد و مدارک اولیه مربوط به معاملات و عملیات مالی جمع آوری می گردد. غالب رویدادهای مالی از معاملات بین موسسه با اشخاص دیگر ناشی می شود که اطلاعات مربوط به آن در اسناد و مدارک مثبته نظیر فاکتور خرید و فاکتور فروش منعکس است. بر خی دیگر از رویدادهای مالی از عملیات داخلی یک سازمان ناشی و اطلاعات مربوط به آن در اسناد و مدارک داخلی مانند کاربرگ تحویل کالا از انبار و اسناد مربوط به اصلاح حسابها، درج می شود.</a:t>
            </a:r>
            <a:endParaRPr lang="en-US" sz="2400" dirty="0"/>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411760" y="260648"/>
            <a:ext cx="4626940" cy="720080"/>
          </a:xfrm>
        </p:spPr>
        <p:txBody>
          <a:bodyPr/>
          <a:lstStyle/>
          <a:p>
            <a:r>
              <a:rPr lang="fa-IR" sz="3200" dirty="0" smtClean="0"/>
              <a:t>مرحله تصمیم گیری  نوع حسابها</a:t>
            </a:r>
            <a:endParaRPr lang="fa-IR" sz="3200" dirty="0"/>
          </a:p>
        </p:txBody>
      </p:sp>
      <p:sp>
        <p:nvSpPr>
          <p:cNvPr id="3" name="Subtitle 2"/>
          <p:cNvSpPr>
            <a:spLocks noGrp="1"/>
          </p:cNvSpPr>
          <p:nvPr>
            <p:ph type="subTitle" idx="1"/>
          </p:nvPr>
        </p:nvSpPr>
        <p:spPr>
          <a:xfrm>
            <a:off x="571472" y="1428736"/>
            <a:ext cx="8043874" cy="3857652"/>
          </a:xfrm>
        </p:spPr>
        <p:txBody>
          <a:bodyPr>
            <a:normAutofit/>
          </a:bodyPr>
          <a:lstStyle/>
          <a:p>
            <a:pPr>
              <a:lnSpc>
                <a:spcPct val="200000"/>
              </a:lnSpc>
            </a:pPr>
            <a:r>
              <a:rPr lang="fa-IR" sz="2800" dirty="0" smtClean="0">
                <a:ln>
                  <a:solidFill>
                    <a:srgbClr val="FFFF00"/>
                  </a:solidFill>
                </a:ln>
              </a:rPr>
              <a:t>تجزیه وتحلیل براساس اطلاعات منعکس دراسناد ومدارک اولیه صورت میگیرد.دراین مرحله به منظورانعکاس معاملات وعملیات مالی دردفترروزنامه بایدتصمیم گیری شود که چه حسابی ازحسابها بدهکاروچه حسابی ازحسابها بستانکار میشوند.</a:t>
            </a:r>
            <a:endParaRPr lang="en-US" sz="2800" dirty="0" smtClean="0">
              <a:ln>
                <a:solidFill>
                  <a:srgbClr val="FFFF00"/>
                </a:solidFill>
              </a:ln>
            </a:endParaRPr>
          </a:p>
          <a:p>
            <a:pPr>
              <a:lnSpc>
                <a:spcPct val="200000"/>
              </a:lnSpc>
            </a:pPr>
            <a:endParaRPr lang="fa-IR" sz="2800" dirty="0">
              <a:ln>
                <a:solidFill>
                  <a:srgbClr val="FFFF00"/>
                </a:solidFill>
              </a:ln>
            </a:endParaRPr>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928926" y="357167"/>
            <a:ext cx="5286412" cy="928693"/>
          </a:xfrm>
        </p:spPr>
        <p:txBody>
          <a:bodyPr/>
          <a:lstStyle/>
          <a:p>
            <a:r>
              <a:rPr lang="fa-IR" dirty="0" smtClean="0"/>
              <a:t>مرحله ثبت اطلاعات</a:t>
            </a:r>
            <a:endParaRPr lang="fa-IR" dirty="0"/>
          </a:p>
        </p:txBody>
      </p:sp>
      <p:sp>
        <p:nvSpPr>
          <p:cNvPr id="2" name="Rectangle 1"/>
          <p:cNvSpPr/>
          <p:nvPr/>
        </p:nvSpPr>
        <p:spPr>
          <a:xfrm>
            <a:off x="395536" y="1916832"/>
            <a:ext cx="8496944" cy="3416320"/>
          </a:xfrm>
          <a:prstGeom prst="rect">
            <a:avLst/>
          </a:prstGeom>
        </p:spPr>
        <p:txBody>
          <a:bodyPr wrap="square">
            <a:spAutoFit/>
          </a:bodyPr>
          <a:lstStyle/>
          <a:p>
            <a:pPr>
              <a:lnSpc>
                <a:spcPct val="200000"/>
              </a:lnSpc>
            </a:pPr>
            <a:r>
              <a:rPr lang="fa-IR" dirty="0">
                <a:ln>
                  <a:solidFill>
                    <a:srgbClr val="FFFF00"/>
                  </a:solidFill>
                </a:ln>
              </a:rPr>
              <a:t>اطلاعات منعکس دراسناد ومدارک مربوط به معاملات وعملیات مالی برحسب تاثیری که برمعادله حسابداری(معادله ترازنامه) دارند تجزیه وتحلیل وسپس دردفترروزنامه ثبت می شوند.البته درتاریخ ثبت معاملات وعملیات مالی،درستون عطف دفترروزنامه چیزی نوشته نمیشود. بلکه هنگامی که اقلام بدهکاروبستانکار به حسابهای مربوط دردفترکل انتقال می یابد،هم زمان شماره این حسابها درستون عطف دفترروزنامه وشماره صفحه دفترروزنامه درستون عطف دفترکل نوشته میشود.</a:t>
            </a:r>
            <a:endParaRPr lang="en-US" dirty="0">
              <a:ln>
                <a:solidFill>
                  <a:srgbClr val="FFFF00"/>
                </a:solidFill>
              </a:ln>
            </a:endParaRPr>
          </a:p>
          <a:p>
            <a:pPr>
              <a:lnSpc>
                <a:spcPct val="200000"/>
              </a:lnSpc>
            </a:pPr>
            <a:endParaRPr lang="fa-IR" dirty="0">
              <a:ln>
                <a:solidFill>
                  <a:srgbClr val="FFFF00"/>
                </a:solidFill>
              </a:ln>
            </a:endParaRPr>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16632"/>
            <a:ext cx="2404382" cy="928694"/>
          </a:xfrm>
        </p:spPr>
        <p:txBody>
          <a:bodyPr>
            <a:normAutofit/>
          </a:bodyPr>
          <a:lstStyle/>
          <a:p>
            <a:r>
              <a:rPr lang="fa-IR" sz="3600" dirty="0"/>
              <a:t>انتقال اطلاعات</a:t>
            </a:r>
            <a:endParaRPr lang="fa-IR" sz="3600" dirty="0"/>
          </a:p>
        </p:txBody>
      </p:sp>
      <p:sp>
        <p:nvSpPr>
          <p:cNvPr id="3" name="Subtitle 2"/>
          <p:cNvSpPr>
            <a:spLocks noGrp="1"/>
          </p:cNvSpPr>
          <p:nvPr>
            <p:ph type="subTitle" idx="1"/>
          </p:nvPr>
        </p:nvSpPr>
        <p:spPr>
          <a:xfrm>
            <a:off x="714348" y="1285861"/>
            <a:ext cx="7900998" cy="5095467"/>
          </a:xfrm>
        </p:spPr>
        <p:txBody>
          <a:bodyPr>
            <a:noAutofit/>
          </a:bodyPr>
          <a:lstStyle/>
          <a:p>
            <a:pPr>
              <a:lnSpc>
                <a:spcPct val="200000"/>
              </a:lnSpc>
            </a:pPr>
            <a:r>
              <a:rPr lang="fa-IR" sz="2400" dirty="0" smtClean="0">
                <a:solidFill>
                  <a:srgbClr val="FFFF00"/>
                </a:solidFill>
              </a:rPr>
              <a:t>پس ازثبت اولیه معاملات وعملیات مالی دردفترروزنامه مرحله بعدی که طی یک دوره مالی انجام میشود. انتقال اطلاعات به دفترکل است. انتقال مبالغ ازدفترروزنامه به دفترکل به طبقه بندی اطلاعات درحسابها منجرمیشود که مطابق طبقه بندی اطلاعات درصورتهای مالی است.درهرموسسه،تجزیه وتحلیل معاملات ونوشتن دفترروزنامه معمولا براساس فهرست حسابهای دفترکل انجام میشود. فهرست حسابها شامل عنوان وشماره تمام حسابهای دفترکل است.</a:t>
            </a:r>
            <a:endParaRPr lang="en-US" sz="2400" dirty="0">
              <a:solidFill>
                <a:srgbClr val="FFFF00"/>
              </a:solidFill>
            </a:endParaRPr>
          </a:p>
        </p:txBody>
      </p:sp>
    </p:spTree>
  </p:cSld>
  <p:clrMapOvr>
    <a:masterClrMapping/>
  </p:clrMapOvr>
  <p:transition>
    <p:strips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267</TotalTime>
  <Words>688</Words>
  <Application>Microsoft Office PowerPoint</Application>
  <PresentationFormat>On-screen Show (4:3)</PresentationFormat>
  <Paragraphs>32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 Homa</vt:lpstr>
      <vt:lpstr>Calibri</vt:lpstr>
      <vt:lpstr>Calibri Light</vt:lpstr>
      <vt:lpstr>Century Gothic</vt:lpstr>
      <vt:lpstr>Times New Roman</vt:lpstr>
      <vt:lpstr>Wingdings 3</vt:lpstr>
      <vt:lpstr>Celestial</vt:lpstr>
      <vt:lpstr>PowerPoint Presentation</vt:lpstr>
      <vt:lpstr>PowerPoint Presentation</vt:lpstr>
      <vt:lpstr>چرخه حسابداری </vt:lpstr>
      <vt:lpstr> جدول چرخه حسابداری</vt:lpstr>
      <vt:lpstr>PowerPoint Presentation</vt:lpstr>
      <vt:lpstr>جمع آوری اطلاعات</vt:lpstr>
      <vt:lpstr>مرحله تصمیم گیری  نوع حسابها</vt:lpstr>
      <vt:lpstr>مرحله ثبت اطلاعات</vt:lpstr>
      <vt:lpstr>انتقال اطلاعات</vt:lpstr>
      <vt:lpstr>تهیه تراز آزمایشی</vt:lpstr>
      <vt:lpstr>    تراز آزمایشی اصلاح نشده دو هدف کلی زیر را تامین می کند: </vt:lpstr>
      <vt:lpstr>تراز آزمایشی اختتامی</vt:lpstr>
      <vt:lpstr>اشتباهات                                        </vt:lpstr>
      <vt:lpstr>رعنا نوری ثالث                                  اسفند 98                                     </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Seminar</cp:lastModifiedBy>
  <cp:revision>34</cp:revision>
  <dcterms:created xsi:type="dcterms:W3CDTF">2016-12-25T17:28:17Z</dcterms:created>
  <dcterms:modified xsi:type="dcterms:W3CDTF">2020-04-07T17:11:53Z</dcterms:modified>
</cp:coreProperties>
</file>