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7" r:id="rId2"/>
    <p:sldId id="280" r:id="rId3"/>
    <p:sldId id="264" r:id="rId4"/>
    <p:sldId id="265" r:id="rId5"/>
    <p:sldId id="267" r:id="rId6"/>
    <p:sldId id="268" r:id="rId7"/>
    <p:sldId id="284" r:id="rId8"/>
    <p:sldId id="281" r:id="rId9"/>
    <p:sldId id="282" r:id="rId10"/>
    <p:sldId id="283" r:id="rId11"/>
    <p:sldId id="269" r:id="rId12"/>
    <p:sldId id="285" r:id="rId13"/>
    <p:sldId id="286" r:id="rId14"/>
    <p:sldId id="287" r:id="rId15"/>
    <p:sldId id="288" r:id="rId16"/>
    <p:sldId id="289" r:id="rId17"/>
    <p:sldId id="290" r:id="rId18"/>
    <p:sldId id="294" r:id="rId19"/>
    <p:sldId id="295" r:id="rId20"/>
    <p:sldId id="29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>
        <p:scale>
          <a:sx n="60" d="100"/>
          <a:sy n="60" d="100"/>
        </p:scale>
        <p:origin x="-142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&#1580;&#1604;&#1587;&#1607;%205%20&#1578;&#1594;&#1584;&#1740;&#1607;\&#1608;&#1740;&#1587;%20&#1580;&#1604;&#1587;&#1607;%205\VID-20200408-WA0003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705;&#1605;&#1576;&#1608;&#1583;%20&#1575;&#1587;&#1740;&#1583;%20&#1670;&#1585;&#1576;.m4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75;&#1605;&#1711;&#1575;3.m4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75;&#1605;&#1711;&#1575;6.m4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605;&#1606;&#1575;&#1576;&#1593;.m4a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601;&#1587;&#1601;&#1608;&#1604;&#1740;&#1662;&#1740;&#1583;&#1607;&#1575;.m4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75;&#1587;&#1601;&#1606;&#1711;&#1608;%20&#1604;&#1740;&#1662;&#1740;&#1583;.m4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80;&#1575;&#1740;&#1711;&#1586;&#1740;&#1606;%20&#1670;&#1585;&#1576;&#1740;.m4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605;&#1602;&#1583;&#1605;&#1607;%20&#1604;&#1740;&#1662;&#1740;&#1583;.m4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91;&#1576;&#1602;&#1607;%20&#1576;&#1606;&#1583;&#1740;%20&#1604;&#1740;&#1662;&#1740;&#1583;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83;&#1585;&#1580;&#1607;%20&#1575;&#1588;&#1576;&#1575;&#1593;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90;&#1585;&#1608;&#1585;&#1740;%20&#1594;&#1740;&#1585;%20&#1590;&#1585;&#1608;&#1585;&#1740;.m4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87;&#1740;&#1575;&#1604;&#1740;&#1578;%20&#1594;&#1588;&#1575;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607;&#1590;&#1605;%20&#1670;&#1585;&#1576;&#1740;.m4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5%20&#1578;&#1594;&#1584;&#1740;&#1607;\&#1608;&#1740;&#1587;%20&#1580;&#1604;&#1587;&#1607;%205\&#1576;&#1740;&#1605;&#1575;&#1585;&#1740;%20&#1607;&#1575;&#1740;%20&#1605;&#1586;&#1605;&#1606;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3484098"/>
          </a:xfrm>
        </p:spPr>
        <p:txBody>
          <a:bodyPr>
            <a:normAutofit fontScale="85000" lnSpcReduction="20000"/>
          </a:bodyPr>
          <a:lstStyle/>
          <a:p>
            <a:pPr rtl="1"/>
            <a:r>
              <a:rPr lang="fa-IR" smtClean="0">
                <a:cs typeface="B Nazanin" pitchFamily="2" charset="-78"/>
              </a:rPr>
              <a:t>بسمه تعالی</a:t>
            </a:r>
            <a:endParaRPr lang="en-US" smtClean="0">
              <a:cs typeface="B Nazanin" pitchFamily="2" charset="-78"/>
            </a:endParaRPr>
          </a:p>
          <a:p>
            <a:pPr rtl="1"/>
            <a:r>
              <a:rPr lang="fa-IR" dirty="0" smtClean="0">
                <a:cs typeface="B Nazanin" pitchFamily="2" charset="-78"/>
              </a:rPr>
              <a:t>وزارت علوم، تحقیقات و فناوری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اصول تغذیه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مدرس : فهیمه بابایی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جلسه 5: لیپیدها</a:t>
            </a:r>
          </a:p>
          <a:p>
            <a:endParaRPr lang="en-US" dirty="0"/>
          </a:p>
        </p:txBody>
      </p:sp>
      <p:pic>
        <p:nvPicPr>
          <p:cNvPr id="5" name="VID-20200408-WA0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908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علل کمبود اسید چرب ضروری و درمان</a:t>
            </a:r>
            <a:endParaRPr lang="en-US" sz="2800" b="0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در بیماری سیستیک فیبروزیس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بیماری عروق محیطی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بی اشتهایی عصبی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پس از تصادفات و سوختگی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درمان:استفاده از تری گلیسیرید حاوی لینولئیک اسید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کمبود اسید چرب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علایم کمبود اسید چرب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علایم کمبود امگا 3 :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پرنوشی و مشکلاتی در یادگیری و بینایی</a:t>
            </a:r>
          </a:p>
          <a:p>
            <a:pPr algn="r" rtl="1"/>
            <a:endParaRPr lang="fa-IR" sz="2800" b="0" dirty="0" smtClean="0">
              <a:cs typeface="B Nazanin" pitchFamily="2" charset="-78"/>
            </a:endParaRP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امگا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علایم کمبود اسید چرب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علایم کمبود امگا 6 :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کبد چرب – اختلال تولید مثل – ضایعات پوستی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امگا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45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منابع اسید چرب امگا 3 و 6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منابع اسید چرب امگا3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غذاهای دریایی و سبزی جات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تخم کتان ، کلزا  سویا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روغن کبد ماهی ، کاد، آزاد و ساردین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خرچنگ، میگ و صدف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منابع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60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 فسفولیپیدها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از مشتقات اسید فسفاتیدیک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فسفولیپدعمده غشا سلولی لیستین است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 کاربرد در صنایع غذایی</a:t>
            </a:r>
          </a:p>
          <a:p>
            <a:pPr algn="r" rtl="1">
              <a:buNone/>
            </a:pPr>
            <a:r>
              <a:rPr lang="fa-IR" sz="2800" b="0" dirty="0" smtClean="0">
                <a:cs typeface="B Nazanin" pitchFamily="2" charset="-78"/>
              </a:rPr>
              <a:t>تثبیت کننده در بستنی و کراکر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فسفولیپیدها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منابع عمده فسفولیپیدها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جگر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 زرده تخم مرغ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سویا  و بادام زمینی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جوانه گندم – حبوبات و اسفناج</a:t>
            </a:r>
            <a:endParaRPr lang="en-US" sz="2800" b="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اسفنگولیپیدها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حاوی الکل اسفنگوزین میباشند.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اسفنگومیلین فراوانترین اسفنگوزین است.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اسفنگو لیپی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45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جایگزین چربی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موادی پروتئینی بوده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کالری زایی بین 1/3 تا 4 کیلو کالری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جایگزین چرب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" y="60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لیپیدها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عدم انحلال پذیری در آب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هر گرم چربی 9 کیلوکالری تولید میکند.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حدد 34 درصد از کل انرژی دریافتی ما بایستی از چربی باشد. 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مقدمه لیپی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" y="60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لیپیدها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طبقه بندی لیپیدها :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1)  لیپیدهای ساده : گلیسریدها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2) لیپید مرکب : فسفولیپیدها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3)لیپید متفرقه :اسید صفراوی یا ویتامین محلول در چربی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طبقه بندی لیپی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60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طبقه بندی اسید چرب براساس درجه اشباع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اسیدهای چرب اشباع: استئاریک اسید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تک غیر اشباغ : اسید اولئیک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چند غیر اشباغ : اسید لینولئیک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درجه اشباع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ضروری و غیر ضروری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709160"/>
          </a:xfrm>
        </p:spPr>
        <p:txBody>
          <a:bodyPr/>
          <a:lstStyle/>
          <a:p>
            <a:pPr algn="r" rtl="1"/>
            <a:endParaRPr lang="fa-IR" sz="2800" b="0" dirty="0" smtClean="0">
              <a:cs typeface="B Nazanin" pitchFamily="2" charset="-78"/>
            </a:endParaRP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غیر ضروری : توسط بدن قابل سنتز میباشند.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ضروری: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غیر قابل سنتز بوده و شامل خانواده امگا 3 و امگا 6 می باشد.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ضروری غیر ضرور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عملکرد کلی اسیدهای چرب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مشارکت در ساخت فسفولیپیدها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مشارکت در ساخنمان تری گلیسیریدها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اثرات تنظیمی بر عملکرد سلولی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نقش اسید چرب در سیالیت غشا</a:t>
            </a:r>
            <a:br>
              <a:rPr lang="fa-IR" sz="2800" b="0" dirty="0" smtClean="0">
                <a:cs typeface="B Nazanin" pitchFamily="2" charset="-78"/>
              </a:rPr>
            </a:b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طول زنجیره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درجه غیر اشباعی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سیالیت غشا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هضم و جذب چربی ها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بیشترین چربی دریافتی از غذا به شکل تری گلیسیرید است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هضم چربی از دهان شروع میشود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هضم چرب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09600" y="30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اسیدهای چرب ترانس و بیماری های مزمن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ترانس با بیماری هایی نظیر کرونر قلبی و سرطان و .. در ارتباط است.  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اسید چرب ترانس پیچ خوردگی غشا را کاهش میدهد</a:t>
            </a:r>
            <a:endParaRPr lang="en-US" sz="2800" b="0" dirty="0">
              <a:cs typeface="B Nazanin" pitchFamily="2" charset="-78"/>
            </a:endParaRPr>
          </a:p>
        </p:txBody>
      </p:sp>
      <p:pic>
        <p:nvPicPr>
          <p:cNvPr id="5" name="بیماری های مزمن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45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1840</TotalTime>
  <Words>400</Words>
  <Application>Microsoft Office PowerPoint</Application>
  <PresentationFormat>On-screen Show (4:3)</PresentationFormat>
  <Paragraphs>74</Paragraphs>
  <Slides>20</Slides>
  <Notes>0</Notes>
  <HiddenSlides>0</HiddenSlides>
  <MMClips>15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Slide 1</vt:lpstr>
      <vt:lpstr>لیپیدها</vt:lpstr>
      <vt:lpstr>لیپیدها </vt:lpstr>
      <vt:lpstr>طبقه بندی اسید چرب براساس درجه اشباع</vt:lpstr>
      <vt:lpstr>اسید چرب ضروری و غیر ضروری</vt:lpstr>
      <vt:lpstr>عملکرد کلی اسیدهای چرب </vt:lpstr>
      <vt:lpstr>نقش اسید چرب در سیالیت غشا </vt:lpstr>
      <vt:lpstr>هضم و جذب چربی ها </vt:lpstr>
      <vt:lpstr>اسیدهای چرب ترانس و بیماری های مزمن</vt:lpstr>
      <vt:lpstr>علل کمبود اسید چرب ضروری و درمان</vt:lpstr>
      <vt:lpstr>علایم کمبود اسید چرب </vt:lpstr>
      <vt:lpstr>علایم کمبود اسید چرب </vt:lpstr>
      <vt:lpstr>منابع اسید چرب امگا 3 و 6</vt:lpstr>
      <vt:lpstr> فسفولیپیدها</vt:lpstr>
      <vt:lpstr>منابع عمده فسفولیپیدها</vt:lpstr>
      <vt:lpstr>اسفنگولیپیدها</vt:lpstr>
      <vt:lpstr>جایگزین چربی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babaee</dc:creator>
  <cp:lastModifiedBy>babaee</cp:lastModifiedBy>
  <cp:revision>104</cp:revision>
  <dcterms:created xsi:type="dcterms:W3CDTF">2006-08-16T00:00:00Z</dcterms:created>
  <dcterms:modified xsi:type="dcterms:W3CDTF">2020-04-13T09:48:25Z</dcterms:modified>
</cp:coreProperties>
</file>