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8" r:id="rId2"/>
    <p:sldId id="299" r:id="rId3"/>
    <p:sldId id="304" r:id="rId4"/>
    <p:sldId id="285" r:id="rId5"/>
    <p:sldId id="305" r:id="rId6"/>
    <p:sldId id="286" r:id="rId7"/>
    <p:sldId id="287" r:id="rId8"/>
    <p:sldId id="288" r:id="rId9"/>
    <p:sldId id="301" r:id="rId10"/>
    <p:sldId id="289" r:id="rId11"/>
    <p:sldId id="302" r:id="rId12"/>
    <p:sldId id="30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8" d="100"/>
          <a:sy n="68" d="100"/>
        </p:scale>
        <p:origin x="-121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4/13/2020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4/13/2020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ideo" Target="file:///F:\&#1580;&#1604;&#1587;&#1607;%204%20&#1570;&#1586;%20&#1605;&#1740;&#1705;&#1585;&#1608;&#1576;\&#1608;&#1740;&#1587;%20&#1580;&#1604;&#1587;&#1607;%204\VID-20200408-WA0003.mp4"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F:\&#1580;&#1604;&#1587;&#1607;%204%20&#1570;&#1586;%20&#1605;&#1740;&#1705;&#1585;&#1608;&#1576;\&#1608;&#1740;&#1587;%20&#1580;&#1604;&#1587;&#1607;%204\&#1605;&#1602;&#1583;&#1605;&#1607;%20&#1711;&#1585;&#1605;.m4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audio" Target="file:///F:\&#1580;&#1604;&#1587;&#1607;%204%20&#1570;&#1586;%20&#1605;&#1740;&#1705;&#1585;&#1608;&#1576;\&#1608;&#1740;&#1587;%20&#1580;&#1604;&#1587;&#1607;%204\&#1575;&#1587;&#1604;&#1575;&#1740;&#1583;%20&#1593;&#1705;&#1587;%20&#1711;&#1585;&#1605;.m4a" TargetMode="Externa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file:///F:\&#1580;&#1604;&#1587;&#1607;%204%20&#1570;&#1586;%20&#1605;&#1740;&#1705;&#1585;&#1608;&#1576;\&#1608;&#1740;&#1587;%20&#1580;&#1604;&#1587;&#1607;%204\10-&#1711;&#1585;&#1605;%20-&#1605;&#1740;&#1705;&#1585;&#1608;&#1576;.m4a"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audio" Target="file:///F:\&#1580;&#1604;&#1587;&#1607;%204%20&#1570;&#1586;%20&#1605;&#1740;&#1705;&#1585;&#1608;&#1576;\&#1608;&#1740;&#1587;%20&#1580;&#1604;&#1587;&#1607;%204\11-&#1711;&#1585;&#1605;-&#1605;&#1740;&#1705;&#1585;&#1608;&#1576;.m4a"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F:\&#1580;&#1604;&#1587;&#1607;%204%20&#1570;&#1586;%20&#1605;&#1740;&#1705;&#1585;&#1608;&#1576;\&#1608;&#1740;&#1587;%20&#1580;&#1604;&#1587;&#1607;%204\12%20-&#1711;&#1585;&#1605;%20-&#1605;&#1576;&#1705;&#1585;&#1608;&#1576;&#1740;.m4a"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audio" Target="file:///F:\&#1580;&#1604;&#1587;&#1607;%204%20&#1570;&#1586;%20&#1605;&#1740;&#1705;&#1585;&#1608;&#1576;\&#1608;&#1740;&#1587;%20&#1580;&#1604;&#1587;&#1607;%204\&#1588;&#1605;&#1575;&#1578;&#1740;&#1705;%20&#1711;&#1585;&#1605;.m4a" TargetMode="Externa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219200"/>
            <a:ext cx="6400800" cy="3865098"/>
          </a:xfrm>
        </p:spPr>
        <p:txBody>
          <a:bodyPr>
            <a:normAutofit lnSpcReduction="10000"/>
          </a:bodyPr>
          <a:lstStyle/>
          <a:p>
            <a:pPr rtl="1"/>
            <a:r>
              <a:rPr lang="fa-IR" dirty="0" smtClean="0">
                <a:cs typeface="B Nazanin" pitchFamily="2" charset="-78"/>
              </a:rPr>
              <a:t>وزارت علوم، تحقیقات و فناوری</a:t>
            </a:r>
          </a:p>
          <a:p>
            <a:pPr rtl="1"/>
            <a:r>
              <a:rPr lang="fa-IR" dirty="0" smtClean="0">
                <a:cs typeface="B Nazanin" pitchFamily="2" charset="-78"/>
              </a:rPr>
              <a:t>دانشگاه فنی و حرفه ای آذربایجان غربی</a:t>
            </a:r>
          </a:p>
          <a:p>
            <a:pPr rtl="1"/>
            <a:r>
              <a:rPr lang="fa-IR" dirty="0" smtClean="0">
                <a:cs typeface="B Nazanin" pitchFamily="2" charset="-78"/>
              </a:rPr>
              <a:t>آموزشکده فنی دختران ارومیه</a:t>
            </a:r>
          </a:p>
          <a:p>
            <a:pPr rtl="1"/>
            <a:r>
              <a:rPr lang="fa-IR" dirty="0" smtClean="0">
                <a:cs typeface="B Nazanin" pitchFamily="2" charset="-78"/>
              </a:rPr>
              <a:t>گروه صنایع غذایی</a:t>
            </a:r>
          </a:p>
          <a:p>
            <a:pPr rtl="1"/>
            <a:r>
              <a:rPr lang="fa-IR" dirty="0" smtClean="0">
                <a:cs typeface="B Nazanin" pitchFamily="2" charset="-78"/>
              </a:rPr>
              <a:t>آزمایشگاه میکروب شناسی مواد غذایی</a:t>
            </a:r>
          </a:p>
          <a:p>
            <a:pPr rtl="1"/>
            <a:r>
              <a:rPr lang="fa-IR" dirty="0" smtClean="0">
                <a:cs typeface="B Nazanin" pitchFamily="2" charset="-78"/>
              </a:rPr>
              <a:t>(دوره کارشناسی)</a:t>
            </a:r>
          </a:p>
          <a:p>
            <a:pPr rtl="1"/>
            <a:r>
              <a:rPr lang="fa-IR" dirty="0" smtClean="0">
                <a:cs typeface="B Nazanin" pitchFamily="2" charset="-78"/>
              </a:rPr>
              <a:t>مدرس : فهیمه بابایی</a:t>
            </a:r>
          </a:p>
          <a:p>
            <a:pPr rtl="1"/>
            <a:r>
              <a:rPr lang="fa-IR" dirty="0" smtClean="0">
                <a:cs typeface="B Nazanin" pitchFamily="2" charset="-78"/>
              </a:rPr>
              <a:t>جلسه چهارم :آزمون گرم</a:t>
            </a:r>
          </a:p>
          <a:p>
            <a:endParaRPr lang="en-US" dirty="0"/>
          </a:p>
        </p:txBody>
      </p:sp>
      <p:pic>
        <p:nvPicPr>
          <p:cNvPr id="5" name="VID-20200408-WA0003.mp4">
            <a:hlinkClick r:id="" action="ppaction://media"/>
          </p:cNvPr>
          <p:cNvPicPr>
            <a:picLocks noRot="1" noChangeAspect="1"/>
          </p:cNvPicPr>
          <p:nvPr>
            <a:videoFile r:link="rId1"/>
          </p:nvPr>
        </p:nvPicPr>
        <p:blipFill>
          <a:blip r:embed="rId3" cstate="print"/>
          <a:stretch>
            <a:fillRect/>
          </a:stretch>
        </p:blipFill>
        <p:spPr>
          <a:xfrm>
            <a:off x="0" y="0"/>
            <a:ext cx="2540000" cy="1905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mn-cs"/>
              </a:rPr>
              <a:t>میکروارگانیسم ها در زیر میکروسکوپ</a:t>
            </a:r>
            <a:endParaRPr lang="en-US" sz="2800" dirty="0">
              <a:cs typeface="+mn-cs"/>
            </a:endParaRPr>
          </a:p>
        </p:txBody>
      </p:sp>
      <p:pic>
        <p:nvPicPr>
          <p:cNvPr id="1026" name="Picture 2" descr="C:\Users\babaee\Documents\20111015103731238_04.jpg"/>
          <p:cNvPicPr>
            <a:picLocks noGrp="1" noChangeAspect="1" noChangeArrowheads="1"/>
          </p:cNvPicPr>
          <p:nvPr>
            <p:ph idx="1"/>
          </p:nvPr>
        </p:nvPicPr>
        <p:blipFill>
          <a:blip r:embed="rId2" cstate="print"/>
          <a:srcRect/>
          <a:stretch>
            <a:fillRect/>
          </a:stretch>
        </p:blipFill>
        <p:spPr bwMode="auto">
          <a:xfrm>
            <a:off x="457201" y="1828800"/>
            <a:ext cx="8001000" cy="4191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babaee\Desktop\فهیمه بابایی\تصاویر\گرم\تصویر گرم مثبت و منفی.jpg"/>
          <p:cNvPicPr>
            <a:picLocks noGrp="1" noChangeAspect="1" noChangeArrowheads="1"/>
          </p:cNvPicPr>
          <p:nvPr>
            <p:ph idx="1"/>
          </p:nvPr>
        </p:nvPicPr>
        <p:blipFill>
          <a:blip r:embed="rId2" cstate="print"/>
          <a:srcRect/>
          <a:stretch>
            <a:fillRect/>
          </a:stretch>
        </p:blipFill>
        <p:spPr bwMode="auto">
          <a:xfrm>
            <a:off x="762000" y="1676401"/>
            <a:ext cx="7162799" cy="4191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انواع رنگهای مورد استفاده</a:t>
            </a:r>
            <a:endParaRPr lang="en-US" dirty="0"/>
          </a:p>
        </p:txBody>
      </p:sp>
      <p:pic>
        <p:nvPicPr>
          <p:cNvPr id="3074" name="Picture 2" descr="C:\Users\babaee\Desktop\فهیمه بابایی\تصاویر\انواع رنگهای گرم.png"/>
          <p:cNvPicPr>
            <a:picLocks noGrp="1" noChangeAspect="1" noChangeArrowheads="1"/>
          </p:cNvPicPr>
          <p:nvPr>
            <p:ph idx="1"/>
          </p:nvPr>
        </p:nvPicPr>
        <p:blipFill>
          <a:blip r:embed="rId2" cstate="print"/>
          <a:srcRect/>
          <a:stretch>
            <a:fillRect/>
          </a:stretch>
        </p:blipFill>
        <p:spPr bwMode="auto">
          <a:xfrm>
            <a:off x="1524000" y="1524000"/>
            <a:ext cx="7239000" cy="4343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C:\Users\babaee\Desktop\فهیمه بابایی\تصاویر\گرم\لوگو رنگ آمیزی.png"/>
          <p:cNvPicPr>
            <a:picLocks noGrp="1" noChangeAspect="1" noChangeArrowheads="1"/>
          </p:cNvPicPr>
          <p:nvPr>
            <p:ph idx="1"/>
          </p:nvPr>
        </p:nvPicPr>
        <p:blipFill>
          <a:blip r:embed="rId2" cstate="print"/>
          <a:srcRect/>
          <a:stretch>
            <a:fillRect/>
          </a:stretch>
        </p:blipFill>
        <p:spPr bwMode="auto">
          <a:xfrm>
            <a:off x="457200" y="2819400"/>
            <a:ext cx="5886450" cy="2971800"/>
          </a:xfrm>
          <a:prstGeom prst="rect">
            <a:avLst/>
          </a:prstGeom>
          <a:noFill/>
        </p:spPr>
      </p:pic>
      <p:pic>
        <p:nvPicPr>
          <p:cNvPr id="2050" name="Picture 2" descr="C:\Users\babaee\Desktop\فهیمه بابایی\تصاویر\گرم\گرم مثبت و منفی.png"/>
          <p:cNvPicPr>
            <a:picLocks noChangeAspect="1" noChangeArrowheads="1"/>
          </p:cNvPicPr>
          <p:nvPr/>
        </p:nvPicPr>
        <p:blipFill>
          <a:blip r:embed="rId3" cstate="print"/>
          <a:srcRect/>
          <a:stretch>
            <a:fillRect/>
          </a:stretch>
        </p:blipFill>
        <p:spPr bwMode="auto">
          <a:xfrm>
            <a:off x="6248400" y="685800"/>
            <a:ext cx="2324100" cy="19621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en-US" dirty="0"/>
          </a:p>
        </p:txBody>
      </p:sp>
      <p:sp>
        <p:nvSpPr>
          <p:cNvPr id="3" name="Content Placeholder 2"/>
          <p:cNvSpPr>
            <a:spLocks noGrp="1"/>
          </p:cNvSpPr>
          <p:nvPr>
            <p:ph idx="1"/>
          </p:nvPr>
        </p:nvSpPr>
        <p:spPr/>
        <p:txBody>
          <a:bodyPr/>
          <a:lstStyle/>
          <a:p>
            <a:pPr algn="r" rtl="1"/>
            <a:r>
              <a:rPr lang="fa-IR" dirty="0" smtClean="0"/>
              <a:t>یکی از مهم‌ترین ومتداولترین روش‌های رنگ آمیزی در میکروبیولوژی است که اولین بار توسط کریستین گرم ابداع شد. دراین رنگ آمیزی باکتری‌ها بر مبنای رنگ باکتری پس ازرنگ آمیزی به دودسته گرم مثبت و گرم منفی تقسیم می‌شوند. رنگ باکتری پس ازرنگ آمیزی به توانایی حفظ رنگ اول وبه عبارتی به ساختمان دیواره سلولی باکتری بستگی دارد.</a:t>
            </a:r>
            <a:endParaRPr lang="en-US" dirty="0"/>
          </a:p>
        </p:txBody>
      </p:sp>
      <p:pic>
        <p:nvPicPr>
          <p:cNvPr id="4" name="مقدمه گرم.m4a">
            <a:hlinkClick r:id="" action="ppaction://media"/>
          </p:cNvPr>
          <p:cNvPicPr>
            <a:picLocks noRot="1" noChangeAspect="1"/>
          </p:cNvPicPr>
          <p:nvPr>
            <a:audioFile r:link="rId1"/>
          </p:nvPr>
        </p:nvPicPr>
        <p:blipFill>
          <a:blip r:embed="rId3" cstate="print"/>
          <a:stretch>
            <a:fillRect/>
          </a:stretch>
        </p:blipFill>
        <p:spPr>
          <a:xfrm>
            <a:off x="1143000" y="4572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dirty="0" smtClean="0">
                <a:effectLst/>
                <a:cs typeface="+mn-cs"/>
              </a:rPr>
              <a:t>رنگ امیزی گرم</a:t>
            </a:r>
            <a:endParaRPr lang="en-US" sz="2800" dirty="0">
              <a:cs typeface="+mn-cs"/>
            </a:endParaRPr>
          </a:p>
        </p:txBody>
      </p:sp>
      <p:sp>
        <p:nvSpPr>
          <p:cNvPr id="3" name="Content Placeholder 2"/>
          <p:cNvSpPr>
            <a:spLocks noGrp="1"/>
          </p:cNvSpPr>
          <p:nvPr>
            <p:ph idx="1"/>
          </p:nvPr>
        </p:nvSpPr>
        <p:spPr>
          <a:xfrm>
            <a:off x="457200" y="1600200"/>
            <a:ext cx="8229600" cy="4953000"/>
          </a:xfrm>
        </p:spPr>
        <p:txBody>
          <a:bodyPr>
            <a:normAutofit/>
          </a:bodyPr>
          <a:lstStyle/>
          <a:p>
            <a:pPr algn="r" rtl="1"/>
            <a:r>
              <a:rPr lang="fa-IR" sz="2800" dirty="0" smtClean="0">
                <a:cs typeface="+mn-cs"/>
              </a:rPr>
              <a:t>در رنگ آمیزی گرم باکتری‌های گرم مثبت پس ازرنگ آمیزی به رنگ بنفش وباکتری‌های گرم منفی به رنگ قرمز مشاهده می‌شود. گرچه هر دو گروه یعنی باکتری‌های گرم مثبت و منفی دارای دیواره می‌باشند ولی فرق بین این دو گروه مربوط به خواصی است که در ساختمان دیواره سلولی آنها وجود دارد. اساس ساختمان در دیواره سلولی باکتری‌های گرم مثبت مربوط به لایه ضخیمی‌است بنام پپتیدوگلیکان، ولی در باکتری‌های گرم منفی ضخامت این لایه به حداقل می‌رسد.</a:t>
            </a:r>
            <a:endParaRPr lang="en-US" sz="2800" dirty="0">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مقایسه دیواره باکتری گرم منفی و مثبت</a:t>
            </a:r>
            <a:endParaRPr lang="en-US" dirty="0"/>
          </a:p>
        </p:txBody>
      </p:sp>
      <p:pic>
        <p:nvPicPr>
          <p:cNvPr id="2050" name="Picture 2" descr="C:\Users\babaee\Desktop\فهیمه بابایی\تصاویر\گرم\دیواره باکتری ها گرم.png"/>
          <p:cNvPicPr>
            <a:picLocks noGrp="1" noChangeAspect="1" noChangeArrowheads="1"/>
          </p:cNvPicPr>
          <p:nvPr>
            <p:ph idx="1"/>
          </p:nvPr>
        </p:nvPicPr>
        <p:blipFill>
          <a:blip r:embed="rId3" cstate="print"/>
          <a:srcRect/>
          <a:stretch>
            <a:fillRect/>
          </a:stretch>
        </p:blipFill>
        <p:spPr bwMode="auto">
          <a:xfrm>
            <a:off x="838200" y="2362200"/>
            <a:ext cx="6629399" cy="3352799"/>
          </a:xfrm>
          <a:prstGeom prst="rect">
            <a:avLst/>
          </a:prstGeom>
          <a:noFill/>
        </p:spPr>
      </p:pic>
      <p:pic>
        <p:nvPicPr>
          <p:cNvPr id="4" name="اسلاید عکس گرم.m4a">
            <a:hlinkClick r:id="" action="ppaction://media"/>
          </p:cNvPr>
          <p:cNvPicPr>
            <a:picLocks noRot="1" noChangeAspect="1"/>
          </p:cNvPicPr>
          <p:nvPr>
            <a:audioFile r:link="rId1"/>
          </p:nvPr>
        </p:nvPicPr>
        <p:blipFill>
          <a:blip r:embed="rId4" cstate="print"/>
          <a:stretch>
            <a:fillRect/>
          </a:stretch>
        </p:blipFill>
        <p:spPr>
          <a:xfrm>
            <a:off x="304800" y="1524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dirty="0" smtClean="0">
                <a:effectLst/>
                <a:cs typeface="+mn-cs"/>
              </a:rPr>
              <a:t>روش رنگ‌آمیزی گرم</a:t>
            </a:r>
            <a:endParaRPr lang="en-US" sz="2800" dirty="0">
              <a:cs typeface="+mn-cs"/>
            </a:endParaRPr>
          </a:p>
        </p:txBody>
      </p:sp>
      <p:sp>
        <p:nvSpPr>
          <p:cNvPr id="3" name="Content Placeholder 2"/>
          <p:cNvSpPr>
            <a:spLocks noGrp="1"/>
          </p:cNvSpPr>
          <p:nvPr>
            <p:ph idx="1"/>
          </p:nvPr>
        </p:nvSpPr>
        <p:spPr/>
        <p:txBody>
          <a:bodyPr>
            <a:normAutofit fontScale="92500"/>
          </a:bodyPr>
          <a:lstStyle/>
          <a:p>
            <a:pPr algn="r" rtl="1"/>
            <a:r>
              <a:rPr lang="fa-IR" sz="2800" dirty="0" smtClean="0">
                <a:cs typeface="+mn-cs"/>
              </a:rPr>
              <a:t>پیش از آغاز رنگ آمیزی نخست باید یک گستره ای از محیط کشت خالص باکتری بر روی لام تهیّه کنیم، در ادامه مراحل رنگ آمیزی گرم به قرار زیر هستند:</a:t>
            </a:r>
            <a:br>
              <a:rPr lang="fa-IR" sz="2800" dirty="0" smtClean="0">
                <a:cs typeface="+mn-cs"/>
              </a:rPr>
            </a:br>
            <a:r>
              <a:rPr lang="fa-IR" sz="2800" dirty="0" smtClean="0">
                <a:cs typeface="+mn-cs"/>
              </a:rPr>
              <a:t>نخست رنگ کریستال ویوله رابه مدت ۳۰ تا ۴۵ ثانیه برروی فروتی باکتری روی لام می ریزیم، درنتیجه همه باکتری‌ها به رنگ بنفش درخواهد درآمد.</a:t>
            </a:r>
          </a:p>
          <a:p>
            <a:pPr algn="r" rtl="1"/>
            <a:r>
              <a:rPr lang="fa-IR" sz="2800" dirty="0" smtClean="0">
                <a:cs typeface="+mn-cs"/>
              </a:rPr>
              <a:t>پس از شستشوی فروتی با آب، رنگ کریستال ویوله را با افزودن لوگول به مدّت ۳۰ تا ۴۵ ثانیه تثبیت می کنیم. لوگل باکریستال ویوله ترکیب شده وایجاد کمپلکس‌هایی می‌نمایید که باعث تثبیت رنگ کریستال ویوله درداخل دیواره سلولی باکتری می‌شود. پس ازاین مرحله، همه باکتریها کماکان به رنگ بنفش مشاهده می‌شوند .</a:t>
            </a:r>
          </a:p>
          <a:p>
            <a:pPr algn="r" rtl="1"/>
            <a:endParaRPr lang="en-US" sz="2800" dirty="0">
              <a:cs typeface="+mn-cs"/>
            </a:endParaRPr>
          </a:p>
        </p:txBody>
      </p:sp>
      <p:pic>
        <p:nvPicPr>
          <p:cNvPr id="5" name="10-گرم -میکروب.m4a">
            <a:hlinkClick r:id="" action="ppaction://media"/>
          </p:cNvPr>
          <p:cNvPicPr>
            <a:picLocks noRot="1" noChangeAspect="1"/>
          </p:cNvPicPr>
          <p:nvPr>
            <a:audioFile r:link="rId1"/>
          </p:nvPr>
        </p:nvPicPr>
        <p:blipFill>
          <a:blip r:embed="rId3" cstate="print"/>
          <a:stretch>
            <a:fillRect/>
          </a:stretch>
        </p:blipFill>
        <p:spPr>
          <a:xfrm>
            <a:off x="762000" y="3810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mn-cs"/>
              </a:rPr>
              <a:t>مرحله رنگ زدایی:</a:t>
            </a:r>
            <a:br>
              <a:rPr lang="fa-IR" sz="2800" dirty="0" smtClean="0">
                <a:cs typeface="+mn-cs"/>
              </a:rPr>
            </a:br>
            <a:endParaRPr lang="en-US" sz="2800" dirty="0">
              <a:cs typeface="+mn-cs"/>
            </a:endParaRPr>
          </a:p>
        </p:txBody>
      </p:sp>
      <p:sp>
        <p:nvSpPr>
          <p:cNvPr id="3" name="Content Placeholder 2"/>
          <p:cNvSpPr>
            <a:spLocks noGrp="1"/>
          </p:cNvSpPr>
          <p:nvPr>
            <p:ph idx="1"/>
          </p:nvPr>
        </p:nvSpPr>
        <p:spPr/>
        <p:txBody>
          <a:bodyPr>
            <a:normAutofit lnSpcReduction="10000"/>
          </a:bodyPr>
          <a:lstStyle/>
          <a:p>
            <a:pPr algn="r" rtl="1"/>
            <a:r>
              <a:rPr lang="fa-IR" sz="2800" dirty="0" smtClean="0">
                <a:cs typeface="+mn-cs"/>
              </a:rPr>
              <a:t>مهم‌ترین مرحله رنگ آمیزی است. دراین مرحله پس از شستشو لام با آب لام به مدت ۱۵ تا۲۰ ثانیه در معرض موادرنگ زدا مانند الکل استون قرار می‌گیرد سپس با آب مورد شستشو قرار می‌گیرد. درباکتریهای گرم منفی که دارای لایه‌های پپتیدو گلیکان محدود وغشای خارجی غنی از چربی هستند این حلال باعث حذف این لایه‌ها وغشا می‌گردد وباکتری رنگ مراحل قبل راازدست می‌دهد. ولی درباکتریهای گرم مثبت به علت ضخامت زیاد لایهٔ پپتیدوگلیکانی وعدم وجود لیپید فراوان در غشا رنگ مرحله قبل ازغشا خارج نمی‌شود .درنتیجه پس ازاین مرحله باکتریهای گرم منفی بی رنگ ولی باکتریهای گرم مثبت کماکان بنفش باقی خواهند ماند .</a:t>
            </a:r>
          </a:p>
          <a:p>
            <a:pPr algn="r" rtl="1"/>
            <a:endParaRPr lang="en-US" sz="2800" dirty="0">
              <a:cs typeface="+mn-cs"/>
            </a:endParaRPr>
          </a:p>
        </p:txBody>
      </p:sp>
      <p:pic>
        <p:nvPicPr>
          <p:cNvPr id="5" name="11-گرم-میکروب.m4a">
            <a:hlinkClick r:id="" action="ppaction://media"/>
          </p:cNvPr>
          <p:cNvPicPr>
            <a:picLocks noRot="1" noChangeAspect="1"/>
          </p:cNvPicPr>
          <p:nvPr>
            <a:audioFile r:link="rId1"/>
          </p:nvPr>
        </p:nvPicPr>
        <p:blipFill>
          <a:blip r:embed="rId3" cstate="print"/>
          <a:stretch>
            <a:fillRect/>
          </a:stretch>
        </p:blipFill>
        <p:spPr>
          <a:xfrm>
            <a:off x="1524000" y="6096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mn-cs"/>
              </a:rPr>
              <a:t>مرحله رنگ آمیزی مجدد:</a:t>
            </a:r>
            <a:br>
              <a:rPr lang="fa-IR" sz="2800" dirty="0" smtClean="0">
                <a:cs typeface="+mn-cs"/>
              </a:rPr>
            </a:br>
            <a:endParaRPr lang="en-US" sz="2800" dirty="0">
              <a:cs typeface="+mn-cs"/>
            </a:endParaRPr>
          </a:p>
        </p:txBody>
      </p:sp>
      <p:sp>
        <p:nvSpPr>
          <p:cNvPr id="3" name="Content Placeholder 2"/>
          <p:cNvSpPr>
            <a:spLocks noGrp="1"/>
          </p:cNvSpPr>
          <p:nvPr>
            <p:ph idx="1"/>
          </p:nvPr>
        </p:nvSpPr>
        <p:spPr/>
        <p:txBody>
          <a:bodyPr/>
          <a:lstStyle/>
          <a:p>
            <a:pPr algn="r" rtl="1"/>
            <a:r>
              <a:rPr lang="fa-IR" sz="2800" dirty="0" smtClean="0">
                <a:cs typeface="+mn-cs"/>
              </a:rPr>
              <a:t>در انتها سطح گستره راباسافرانین یا فوشین (قرمز رنگ) به مدت ۳۰ تا ۴۵ ثانیه می‌پوشانیم سپس باآب شستشو داده و پس از خشک شدن بامیکروسکوپ مورد بررسی قرار می‌گیرد. دراین مرحله باکتری‌های بی رنگ (باکتری‌های گرم منفی) به رنگ قرمز درمی‌آیند وباکتری‌های بنفش (باکتری‌های گرم مثبت) بدون تغییر رنگ باقی می‌مانند .</a:t>
            </a:r>
            <a:endParaRPr lang="en-US" sz="2800" dirty="0">
              <a:cs typeface="+mn-cs"/>
            </a:endParaRPr>
          </a:p>
        </p:txBody>
      </p:sp>
      <p:pic>
        <p:nvPicPr>
          <p:cNvPr id="5" name="12 -گرم -مبکروبی.m4a">
            <a:hlinkClick r:id="" action="ppaction://media"/>
          </p:cNvPr>
          <p:cNvPicPr>
            <a:picLocks noRot="1" noChangeAspect="1"/>
          </p:cNvPicPr>
          <p:nvPr>
            <a:audioFile r:link="rId1"/>
          </p:nvPr>
        </p:nvPicPr>
        <p:blipFill>
          <a:blip r:embed="rId3" cstate="print"/>
          <a:stretch>
            <a:fillRect/>
          </a:stretch>
        </p:blipFill>
        <p:spPr>
          <a:xfrm>
            <a:off x="609600" y="3048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cs typeface="+mn-cs"/>
              </a:rPr>
              <a:t>مراحل رنگآمیزی گرم  بصورت شماتیک</a:t>
            </a:r>
            <a:endParaRPr lang="en-US" dirty="0">
              <a:cs typeface="+mn-cs"/>
            </a:endParaRPr>
          </a:p>
        </p:txBody>
      </p:sp>
      <p:pic>
        <p:nvPicPr>
          <p:cNvPr id="3074" name="Picture 2" descr="C:\Users\babaee\Desktop\فهیمه بابایی\تصاویر\گرم\شکل مختصر رنگ آمیزی.jpg"/>
          <p:cNvPicPr>
            <a:picLocks noGrp="1" noChangeAspect="1" noChangeArrowheads="1"/>
          </p:cNvPicPr>
          <p:nvPr>
            <p:ph idx="1"/>
          </p:nvPr>
        </p:nvPicPr>
        <p:blipFill>
          <a:blip r:embed="rId3" cstate="print"/>
          <a:srcRect/>
          <a:stretch>
            <a:fillRect/>
          </a:stretch>
        </p:blipFill>
        <p:spPr bwMode="auto">
          <a:xfrm>
            <a:off x="990600" y="1600200"/>
            <a:ext cx="7162800" cy="4876800"/>
          </a:xfrm>
          <a:prstGeom prst="rect">
            <a:avLst/>
          </a:prstGeom>
          <a:noFill/>
        </p:spPr>
      </p:pic>
      <p:pic>
        <p:nvPicPr>
          <p:cNvPr id="4" name="شماتیک گرم.m4a">
            <a:hlinkClick r:id="" action="ppaction://media"/>
          </p:cNvPr>
          <p:cNvPicPr>
            <a:picLocks noRot="1" noChangeAspect="1"/>
          </p:cNvPicPr>
          <p:nvPr>
            <a:audioFile r:link="rId1"/>
          </p:nvPr>
        </p:nvPicPr>
        <p:blipFill>
          <a:blip r:embed="rId4" cstate="print"/>
          <a:stretch>
            <a:fillRect/>
          </a:stretch>
        </p:blipFill>
        <p:spPr>
          <a:xfrm>
            <a:off x="381000" y="2286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592</TotalTime>
  <Words>417</Words>
  <Application>Microsoft Office PowerPoint</Application>
  <PresentationFormat>On-screen Show (4:3)</PresentationFormat>
  <Paragraphs>23</Paragraphs>
  <Slides>12</Slides>
  <Notes>0</Notes>
  <HiddenSlides>0</HiddenSlides>
  <MMClips>7</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Slide 1</vt:lpstr>
      <vt:lpstr>Slide 2</vt:lpstr>
      <vt:lpstr>مقدمه</vt:lpstr>
      <vt:lpstr>رنگ امیزی گرم</vt:lpstr>
      <vt:lpstr>مقایسه دیواره باکتری گرم منفی و مثبت</vt:lpstr>
      <vt:lpstr>روش رنگ‌آمیزی گرم</vt:lpstr>
      <vt:lpstr>مرحله رنگ زدایی: </vt:lpstr>
      <vt:lpstr>مرحله رنگ آمیزی مجدد: </vt:lpstr>
      <vt:lpstr>مراحل رنگآمیزی گرم  بصورت شماتیک</vt:lpstr>
      <vt:lpstr>میکروارگانیسم ها در زیر میکروسکوپ</vt:lpstr>
      <vt:lpstr>Slide 11</vt:lpstr>
      <vt:lpstr>انواع رنگهای مورد استفاده</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babaee</dc:creator>
  <cp:lastModifiedBy>babaee</cp:lastModifiedBy>
  <cp:revision>50</cp:revision>
  <dcterms:created xsi:type="dcterms:W3CDTF">2006-08-16T00:00:00Z</dcterms:created>
  <dcterms:modified xsi:type="dcterms:W3CDTF">2020-04-13T11:00:28Z</dcterms:modified>
</cp:coreProperties>
</file>