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322" r:id="rId2"/>
    <p:sldId id="257" r:id="rId3"/>
    <p:sldId id="258" r:id="rId4"/>
    <p:sldId id="259" r:id="rId5"/>
    <p:sldId id="260" r:id="rId6"/>
    <p:sldId id="261" r:id="rId7"/>
    <p:sldId id="262" r:id="rId8"/>
    <p:sldId id="263" r:id="rId9"/>
    <p:sldId id="264" r:id="rId10"/>
    <p:sldId id="266" r:id="rId11"/>
    <p:sldId id="265" r:id="rId12"/>
    <p:sldId id="267" r:id="rId13"/>
    <p:sldId id="268" r:id="rId14"/>
    <p:sldId id="269" r:id="rId15"/>
    <p:sldId id="270" r:id="rId16"/>
    <p:sldId id="271" r:id="rId17"/>
    <p:sldId id="256" r:id="rId18"/>
    <p:sldId id="272" r:id="rId19"/>
    <p:sldId id="273" r:id="rId20"/>
    <p:sldId id="274" r:id="rId21"/>
    <p:sldId id="333" r:id="rId22"/>
    <p:sldId id="327" r:id="rId23"/>
    <p:sldId id="275" r:id="rId24"/>
    <p:sldId id="276" r:id="rId25"/>
    <p:sldId id="277" r:id="rId26"/>
    <p:sldId id="278" r:id="rId27"/>
    <p:sldId id="279" r:id="rId28"/>
    <p:sldId id="280" r:id="rId29"/>
    <p:sldId id="281" r:id="rId30"/>
    <p:sldId id="282" r:id="rId31"/>
    <p:sldId id="283" r:id="rId32"/>
    <p:sldId id="331" r:id="rId33"/>
    <p:sldId id="328" r:id="rId34"/>
    <p:sldId id="295" r:id="rId35"/>
    <p:sldId id="296" r:id="rId36"/>
    <p:sldId id="297" r:id="rId37"/>
    <p:sldId id="298" r:id="rId38"/>
    <p:sldId id="299" r:id="rId39"/>
    <p:sldId id="284" r:id="rId40"/>
    <p:sldId id="285" r:id="rId41"/>
    <p:sldId id="286" r:id="rId42"/>
    <p:sldId id="287" r:id="rId43"/>
    <p:sldId id="300" r:id="rId44"/>
    <p:sldId id="288" r:id="rId45"/>
    <p:sldId id="289" r:id="rId46"/>
    <p:sldId id="290" r:id="rId47"/>
    <p:sldId id="291" r:id="rId48"/>
    <p:sldId id="294" r:id="rId49"/>
    <p:sldId id="329" r:id="rId50"/>
    <p:sldId id="301" r:id="rId51"/>
    <p:sldId id="302" r:id="rId52"/>
    <p:sldId id="303" r:id="rId53"/>
    <p:sldId id="304" r:id="rId54"/>
    <p:sldId id="305" r:id="rId55"/>
    <p:sldId id="306" r:id="rId56"/>
    <p:sldId id="307" r:id="rId57"/>
    <p:sldId id="308" r:id="rId58"/>
    <p:sldId id="309" r:id="rId59"/>
    <p:sldId id="310" r:id="rId60"/>
    <p:sldId id="312" r:id="rId61"/>
    <p:sldId id="330" r:id="rId62"/>
    <p:sldId id="313" r:id="rId63"/>
    <p:sldId id="314" r:id="rId64"/>
    <p:sldId id="315" r:id="rId65"/>
    <p:sldId id="316" r:id="rId66"/>
    <p:sldId id="317" r:id="rId67"/>
    <p:sldId id="318" r:id="rId68"/>
    <p:sldId id="319" r:id="rId69"/>
    <p:sldId id="320" r:id="rId7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0" d="100"/>
          <a:sy n="50" d="100"/>
        </p:scale>
        <p:origin x="-1267" y="-6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6403D80D-6D11-4F76-91AB-239066F1FD96}" type="datetimeFigureOut">
              <a:rPr lang="en-US" smtClean="0"/>
              <a:pPr/>
              <a:t>4/6/2020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E6FE2CD8-72CA-47D2-8DDE-E0D43832DA0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403D80D-6D11-4F76-91AB-239066F1FD96}"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FE2CD8-72CA-47D2-8DDE-E0D43832DA0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403D80D-6D11-4F76-91AB-239066F1FD96}"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FE2CD8-72CA-47D2-8DDE-E0D43832DA0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6403D80D-6D11-4F76-91AB-239066F1FD96}" type="datetimeFigureOut">
              <a:rPr lang="en-US" smtClean="0"/>
              <a:pPr/>
              <a:t>4/6/2020</a:t>
            </a:fld>
            <a:endParaRPr lang="en-US"/>
          </a:p>
        </p:txBody>
      </p:sp>
      <p:sp>
        <p:nvSpPr>
          <p:cNvPr id="9" name="Slide Number Placeholder 8"/>
          <p:cNvSpPr>
            <a:spLocks noGrp="1"/>
          </p:cNvSpPr>
          <p:nvPr>
            <p:ph type="sldNum" sz="quarter" idx="15"/>
          </p:nvPr>
        </p:nvSpPr>
        <p:spPr/>
        <p:txBody>
          <a:bodyPr rtlCol="0"/>
          <a:lstStyle/>
          <a:p>
            <a:fld id="{E6FE2CD8-72CA-47D2-8DDE-E0D43832DA0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6403D80D-6D11-4F76-91AB-239066F1FD96}" type="datetimeFigureOut">
              <a:rPr lang="en-US" smtClean="0"/>
              <a:pPr/>
              <a:t>4/6/2020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E6FE2CD8-72CA-47D2-8DDE-E0D43832DA0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403D80D-6D11-4F76-91AB-239066F1FD96}" type="datetimeFigureOut">
              <a:rPr lang="en-US" smtClean="0"/>
              <a:pPr/>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FE2CD8-72CA-47D2-8DDE-E0D43832DA0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6403D80D-6D11-4F76-91AB-239066F1FD96}" type="datetimeFigureOut">
              <a:rPr lang="en-US" smtClean="0"/>
              <a:pPr/>
              <a:t>4/6/2020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FE2CD8-72CA-47D2-8DDE-E0D43832DA0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6403D80D-6D11-4F76-91AB-239066F1FD96}" type="datetimeFigureOut">
              <a:rPr lang="en-US" smtClean="0"/>
              <a:pPr/>
              <a:t>4/6/2020</a:t>
            </a:fld>
            <a:endParaRPr lang="en-US"/>
          </a:p>
        </p:txBody>
      </p:sp>
      <p:sp>
        <p:nvSpPr>
          <p:cNvPr id="7" name="Slide Number Placeholder 6"/>
          <p:cNvSpPr>
            <a:spLocks noGrp="1"/>
          </p:cNvSpPr>
          <p:nvPr>
            <p:ph type="sldNum" sz="quarter" idx="11"/>
          </p:nvPr>
        </p:nvSpPr>
        <p:spPr/>
        <p:txBody>
          <a:bodyPr rtlCol="0"/>
          <a:lstStyle/>
          <a:p>
            <a:fld id="{E6FE2CD8-72CA-47D2-8DDE-E0D43832DA0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03D80D-6D11-4F76-91AB-239066F1FD96}" type="datetimeFigureOut">
              <a:rPr lang="en-US" smtClean="0"/>
              <a:pPr/>
              <a:t>4/6/2020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FE2CD8-72CA-47D2-8DDE-E0D43832DA0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6403D80D-6D11-4F76-91AB-239066F1FD96}" type="datetimeFigureOut">
              <a:rPr lang="en-US" smtClean="0"/>
              <a:pPr/>
              <a:t>4/6/2020</a:t>
            </a:fld>
            <a:endParaRPr lang="en-US"/>
          </a:p>
        </p:txBody>
      </p:sp>
      <p:sp>
        <p:nvSpPr>
          <p:cNvPr id="22" name="Slide Number Placeholder 21"/>
          <p:cNvSpPr>
            <a:spLocks noGrp="1"/>
          </p:cNvSpPr>
          <p:nvPr>
            <p:ph type="sldNum" sz="quarter" idx="15"/>
          </p:nvPr>
        </p:nvSpPr>
        <p:spPr/>
        <p:txBody>
          <a:bodyPr rtlCol="0"/>
          <a:lstStyle/>
          <a:p>
            <a:fld id="{E6FE2CD8-72CA-47D2-8DDE-E0D43832DA0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6403D80D-6D11-4F76-91AB-239066F1FD96}" type="datetimeFigureOut">
              <a:rPr lang="en-US" smtClean="0"/>
              <a:pPr/>
              <a:t>4/6/2020</a:t>
            </a:fld>
            <a:endParaRPr lang="en-US"/>
          </a:p>
        </p:txBody>
      </p:sp>
      <p:sp>
        <p:nvSpPr>
          <p:cNvPr id="18" name="Slide Number Placeholder 17"/>
          <p:cNvSpPr>
            <a:spLocks noGrp="1"/>
          </p:cNvSpPr>
          <p:nvPr>
            <p:ph type="sldNum" sz="quarter" idx="11"/>
          </p:nvPr>
        </p:nvSpPr>
        <p:spPr/>
        <p:txBody>
          <a:bodyPr rtlCol="0"/>
          <a:lstStyle/>
          <a:p>
            <a:fld id="{E6FE2CD8-72CA-47D2-8DDE-E0D43832DA0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403D80D-6D11-4F76-91AB-239066F1FD96}" type="datetimeFigureOut">
              <a:rPr lang="en-US" smtClean="0"/>
              <a:pPr/>
              <a:t>4/6/2020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E6FE2CD8-72CA-47D2-8DDE-E0D43832DA0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6"/>
          <p:cNvSpPr>
            <a:spLocks noGrp="1"/>
          </p:cNvSpPr>
          <p:nvPr>
            <p:ph type="ctrTitle"/>
          </p:nvPr>
        </p:nvSpPr>
        <p:spPr>
          <a:xfrm>
            <a:off x="827088" y="214313"/>
            <a:ext cx="7772400" cy="1357299"/>
          </a:xfrm>
        </p:spPr>
        <p:txBody>
          <a:bodyPr>
            <a:normAutofit fontScale="90000"/>
          </a:bodyPr>
          <a:lstStyle/>
          <a:p>
            <a:pPr algn="ctr" eaLnBrk="1" fontAlgn="auto" hangingPunct="1">
              <a:spcAft>
                <a:spcPts val="0"/>
              </a:spcAft>
              <a:defRPr/>
            </a:pPr>
            <a:r>
              <a:rPr lang="fa-IR" altLang="en-US" sz="3600" dirty="0" smtClean="0">
                <a:solidFill>
                  <a:schemeClr val="tx1"/>
                </a:solidFill>
                <a:cs typeface="Titr" pitchFamily="2" charset="-78"/>
              </a:rPr>
              <a:t/>
            </a:r>
            <a:br>
              <a:rPr lang="fa-IR" altLang="en-US" sz="3600" dirty="0" smtClean="0">
                <a:solidFill>
                  <a:schemeClr val="tx1"/>
                </a:solidFill>
                <a:cs typeface="Titr" pitchFamily="2" charset="-78"/>
              </a:rPr>
            </a:br>
            <a:r>
              <a:rPr lang="fa-IR" altLang="en-US" sz="4000" dirty="0" smtClean="0">
                <a:solidFill>
                  <a:schemeClr val="tx1"/>
                </a:solidFill>
                <a:cs typeface="B Nazanin" pitchFamily="2" charset="-78"/>
              </a:rPr>
              <a:t>بسم الله الرحمن الرحیم</a:t>
            </a:r>
            <a:r>
              <a:rPr lang="fa-IR" altLang="en-US" b="1" dirty="0" smtClean="0">
                <a:cs typeface="Titr" pitchFamily="2" charset="-78"/>
              </a:rPr>
              <a:t/>
            </a:r>
            <a:br>
              <a:rPr lang="fa-IR" altLang="en-US" b="1" dirty="0" smtClean="0">
                <a:cs typeface="Titr" pitchFamily="2" charset="-78"/>
              </a:rPr>
            </a:br>
            <a:endParaRPr lang="fa-IR" altLang="en-US" dirty="0" smtClean="0">
              <a:solidFill>
                <a:schemeClr val="tx1"/>
              </a:solidFill>
              <a:cs typeface="Titr" pitchFamily="2" charset="-78"/>
            </a:endParaRPr>
          </a:p>
        </p:txBody>
      </p:sp>
      <p:sp>
        <p:nvSpPr>
          <p:cNvPr id="8195" name="Subtitle 7"/>
          <p:cNvSpPr>
            <a:spLocks noGrp="1"/>
          </p:cNvSpPr>
          <p:nvPr>
            <p:ph type="subTitle" idx="1"/>
          </p:nvPr>
        </p:nvSpPr>
        <p:spPr>
          <a:xfrm>
            <a:off x="357188" y="928671"/>
            <a:ext cx="8501062" cy="5643580"/>
          </a:xfrm>
        </p:spPr>
        <p:txBody>
          <a:bodyPr rtlCol="0">
            <a:normAutofit/>
          </a:bodyPr>
          <a:lstStyle/>
          <a:p>
            <a:pPr algn="ctr">
              <a:lnSpc>
                <a:spcPct val="120000"/>
              </a:lnSpc>
              <a:defRPr/>
            </a:pPr>
            <a:endParaRPr lang="fa-IR" b="1" dirty="0" smtClean="0">
              <a:solidFill>
                <a:schemeClr val="accent1"/>
              </a:solidFill>
            </a:endParaRPr>
          </a:p>
          <a:p>
            <a:pPr algn="ctr">
              <a:lnSpc>
                <a:spcPct val="120000"/>
              </a:lnSpc>
              <a:defRPr/>
            </a:pPr>
            <a:r>
              <a:rPr lang="fa-IR" sz="2400" b="1" dirty="0" smtClean="0">
                <a:solidFill>
                  <a:schemeClr val="accent1"/>
                </a:solidFill>
              </a:rPr>
              <a:t>حسابداری صنعتی 3</a:t>
            </a:r>
            <a:endParaRPr lang="fa-IR" sz="2400" b="1" dirty="0" smtClean="0">
              <a:solidFill>
                <a:schemeClr val="accent1"/>
              </a:solidFill>
              <a:cs typeface="B Nazanin" pitchFamily="2" charset="-78"/>
            </a:endParaRPr>
          </a:p>
          <a:p>
            <a:pPr algn="ctr">
              <a:lnSpc>
                <a:spcPct val="120000"/>
              </a:lnSpc>
              <a:defRPr/>
            </a:pPr>
            <a:r>
              <a:rPr lang="fa-IR" sz="2400" dirty="0" smtClean="0">
                <a:cs typeface="B Nazanin" pitchFamily="2" charset="-78"/>
              </a:rPr>
              <a:t>مقطع کارشناسی رشته حسابداری</a:t>
            </a:r>
          </a:p>
          <a:p>
            <a:pPr algn="ctr">
              <a:lnSpc>
                <a:spcPct val="120000"/>
              </a:lnSpc>
              <a:defRPr/>
            </a:pPr>
            <a:endParaRPr lang="fa-IR" dirty="0" smtClean="0">
              <a:cs typeface="B Nazanin" pitchFamily="2" charset="-78"/>
            </a:endParaRPr>
          </a:p>
          <a:p>
            <a:pPr algn="ctr">
              <a:lnSpc>
                <a:spcPct val="120000"/>
              </a:lnSpc>
              <a:defRPr/>
            </a:pPr>
            <a:endParaRPr lang="en-US" dirty="0" smtClean="0">
              <a:cs typeface="B Nazanin" pitchFamily="2" charset="-78"/>
            </a:endParaRPr>
          </a:p>
          <a:p>
            <a:pPr algn="ctr">
              <a:lnSpc>
                <a:spcPct val="120000"/>
              </a:lnSpc>
              <a:defRPr/>
            </a:pPr>
            <a:r>
              <a:rPr lang="fa-IR" sz="2400" dirty="0" smtClean="0">
                <a:cs typeface="B Nazanin" pitchFamily="2" charset="-78"/>
              </a:rPr>
              <a:t>دانشگاه فنی و حرفه ای استان آذربایجان غربی</a:t>
            </a:r>
            <a:endParaRPr lang="en-US" sz="3200" dirty="0" smtClean="0">
              <a:cs typeface="B Nazanin" pitchFamily="2" charset="-78"/>
            </a:endParaRPr>
          </a:p>
          <a:p>
            <a:pPr algn="ctr">
              <a:lnSpc>
                <a:spcPct val="120000"/>
              </a:lnSpc>
              <a:defRPr/>
            </a:pPr>
            <a:r>
              <a:rPr lang="fa-IR" sz="2400" dirty="0" smtClean="0">
                <a:cs typeface="B Nazanin" pitchFamily="2" charset="-78"/>
              </a:rPr>
              <a:t>آموزشکده فنی دختران ارومیه</a:t>
            </a:r>
            <a:endParaRPr lang="en-US" sz="2400" dirty="0" smtClean="0">
              <a:cs typeface="B Nazanin" pitchFamily="2" charset="-78"/>
            </a:endParaRPr>
          </a:p>
          <a:p>
            <a:pPr algn="ctr">
              <a:lnSpc>
                <a:spcPct val="120000"/>
              </a:lnSpc>
              <a:defRPr/>
            </a:pPr>
            <a:r>
              <a:rPr lang="fa-IR" sz="2400" b="1" dirty="0" smtClean="0">
                <a:solidFill>
                  <a:schemeClr val="accent1"/>
                </a:solidFill>
                <a:cs typeface="B Nazanin" pitchFamily="2" charset="-78"/>
              </a:rPr>
              <a:t>مدرس  :معصومه صدیقی</a:t>
            </a:r>
          </a:p>
          <a:p>
            <a:pPr algn="ctr">
              <a:lnSpc>
                <a:spcPct val="120000"/>
              </a:lnSpc>
              <a:defRPr/>
            </a:pPr>
            <a:r>
              <a:rPr lang="fa-IR" sz="2400" dirty="0" smtClean="0">
                <a:cs typeface="B Nazanin" pitchFamily="2" charset="-78"/>
              </a:rPr>
              <a:t>نیمسال دوم 99-98</a:t>
            </a:r>
            <a:endParaRPr lang="en-US" sz="2400" dirty="0" smtClean="0">
              <a:cs typeface="B Nazanin" pitchFamily="2" charset="-78"/>
            </a:endParaRPr>
          </a:p>
          <a:p>
            <a:pPr algn="ctr">
              <a:lnSpc>
                <a:spcPct val="160000"/>
              </a:lnSpc>
              <a:defRPr/>
            </a:pPr>
            <a:endParaRPr lang="en-US" sz="3800" dirty="0" smtClean="0">
              <a:cs typeface="B Nazanin" pitchFamily="2" charset="-78"/>
            </a:endParaRPr>
          </a:p>
          <a:p>
            <a:pPr algn="ctr" eaLnBrk="1" fontAlgn="auto" hangingPunct="1">
              <a:spcAft>
                <a:spcPts val="0"/>
              </a:spcAft>
              <a:buFont typeface="Wingdings 3" charset="2"/>
              <a:buNone/>
              <a:defRPr/>
            </a:pPr>
            <a:endParaRPr lang="fa-IR" altLang="en-US" sz="4000" b="1" dirty="0" smtClean="0">
              <a:cs typeface="Titr" pitchFamily="2" charset="-78"/>
            </a:endParaRPr>
          </a:p>
        </p:txBody>
      </p:sp>
      <p:pic>
        <p:nvPicPr>
          <p:cNvPr id="4" name="Picture 3" descr="C:\Users\sadaf\Desktop\پروژه مالی\IMG_20200304_104838_024.jpg"/>
          <p:cNvPicPr/>
          <p:nvPr/>
        </p:nvPicPr>
        <p:blipFill>
          <a:blip r:embed="rId2"/>
          <a:srcRect/>
          <a:stretch>
            <a:fillRect/>
          </a:stretch>
        </p:blipFill>
        <p:spPr bwMode="auto">
          <a:xfrm>
            <a:off x="6929438" y="0"/>
            <a:ext cx="2000250" cy="1285875"/>
          </a:xfrm>
          <a:prstGeom prst="rect">
            <a:avLst/>
          </a:prstGeom>
          <a:solidFill>
            <a:schemeClr val="accent2">
              <a:lumMod val="40000"/>
              <a:lumOff val="60000"/>
            </a:schemeClr>
          </a:solidFill>
          <a:ln/>
        </p:spPr>
        <p:style>
          <a:lnRef idx="1">
            <a:schemeClr val="accent6"/>
          </a:lnRef>
          <a:fillRef idx="2">
            <a:schemeClr val="accent6"/>
          </a:fillRef>
          <a:effectRef idx="1">
            <a:schemeClr val="accent6"/>
          </a:effectRef>
          <a:fontRef idx="minor">
            <a:schemeClr val="dk1"/>
          </a:fontRef>
        </p:style>
      </p:pic>
      <p:sp>
        <p:nvSpPr>
          <p:cNvPr id="5" name="Curved Down Ribbon 4"/>
          <p:cNvSpPr/>
          <p:nvPr/>
        </p:nvSpPr>
        <p:spPr>
          <a:xfrm>
            <a:off x="2714612" y="2357430"/>
            <a:ext cx="3929062" cy="901700"/>
          </a:xfrm>
          <a:prstGeom prst="ellipseRibb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2800" dirty="0"/>
              <a:t>جلسه اول</a:t>
            </a:r>
            <a:endParaRPr lang="en-US" sz="280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6908"/>
          </a:xfrm>
        </p:spPr>
        <p:txBody>
          <a:bodyPr>
            <a:normAutofit/>
          </a:bodyPr>
          <a:lstStyle/>
          <a:p>
            <a:pPr lvl="0" algn="ctr" rtl="1"/>
            <a:r>
              <a:rPr lang="fa-IR" sz="3600" dirty="0" smtClean="0">
                <a:solidFill>
                  <a:schemeClr val="accent2">
                    <a:lumMod val="75000"/>
                  </a:schemeClr>
                </a:solidFill>
              </a:rPr>
              <a:t>انواع موقعیتهای تصمیم گیری: </a:t>
            </a:r>
            <a:endParaRPr lang="en-US" sz="3600" dirty="0">
              <a:solidFill>
                <a:schemeClr val="accent2">
                  <a:lumMod val="75000"/>
                </a:schemeClr>
              </a:solidFill>
            </a:endParaRPr>
          </a:p>
        </p:txBody>
      </p:sp>
      <p:sp>
        <p:nvSpPr>
          <p:cNvPr id="3" name="Content Placeholder 2"/>
          <p:cNvSpPr>
            <a:spLocks noGrp="1"/>
          </p:cNvSpPr>
          <p:nvPr>
            <p:ph sz="quarter" idx="1"/>
          </p:nvPr>
        </p:nvSpPr>
        <p:spPr>
          <a:xfrm>
            <a:off x="457200" y="1071546"/>
            <a:ext cx="7467600" cy="5402406"/>
          </a:xfrm>
        </p:spPr>
        <p:txBody>
          <a:bodyPr>
            <a:normAutofit/>
          </a:bodyPr>
          <a:lstStyle/>
          <a:p>
            <a:pPr algn="r" rtl="1">
              <a:buNone/>
            </a:pPr>
            <a:r>
              <a:rPr lang="fa-IR" sz="3200" dirty="0" smtClean="0"/>
              <a:t>1-قبول یا رد یک سفارش</a:t>
            </a:r>
            <a:endParaRPr lang="en-US" sz="3200" dirty="0" smtClean="0"/>
          </a:p>
          <a:p>
            <a:pPr algn="r" rtl="1">
              <a:buNone/>
            </a:pPr>
            <a:r>
              <a:rPr lang="fa-IR" sz="3200" dirty="0" smtClean="0"/>
              <a:t>2-تولید مواد اولیه درداخل موسسه ویا خرید آن از بیرون</a:t>
            </a:r>
            <a:endParaRPr lang="en-US" sz="3200" dirty="0" smtClean="0"/>
          </a:p>
          <a:p>
            <a:pPr algn="r" rtl="1">
              <a:buNone/>
            </a:pPr>
            <a:r>
              <a:rPr lang="fa-IR" sz="3200" dirty="0" smtClean="0"/>
              <a:t>3-توقف یا ادامه تولید یک محصول غیر سود آور</a:t>
            </a:r>
            <a:endParaRPr lang="en-US" sz="3200" dirty="0" smtClean="0"/>
          </a:p>
          <a:p>
            <a:pPr algn="r" rtl="1">
              <a:buNone/>
            </a:pPr>
            <a:r>
              <a:rPr lang="fa-IR" sz="3200" dirty="0" smtClean="0"/>
              <a:t>4-فروش یک محصول در نقطه تفکیک ویا پردازش بیشتر آن</a:t>
            </a:r>
            <a:endParaRPr lang="en-US" sz="3200" dirty="0" smtClean="0"/>
          </a:p>
          <a:p>
            <a:pPr algn="r" rtl="1">
              <a:buNone/>
            </a:pPr>
            <a:r>
              <a:rPr lang="fa-IR" sz="3200" dirty="0" smtClean="0"/>
              <a:t>5-جایگزین کردن تجهیزات وماشین آلات</a:t>
            </a:r>
            <a:endParaRPr lang="en-US" sz="3200" dirty="0" smtClean="0"/>
          </a:p>
          <a:p>
            <a:pPr algn="r" rtl="1">
              <a:buNone/>
            </a:pPr>
            <a:r>
              <a:rPr lang="fa-IR" sz="3200" dirty="0" smtClean="0"/>
              <a:t>6-انتخاب یک روش تولید ازبین چند روش تولید</a:t>
            </a:r>
            <a:endParaRPr lang="en-US" sz="3200" dirty="0" smtClean="0"/>
          </a:p>
          <a:p>
            <a:pPr algn="r" rtl="1">
              <a:buNone/>
            </a:pPr>
            <a:r>
              <a:rPr lang="fa-IR" sz="3200" dirty="0" smtClean="0"/>
              <a:t>7-افزایش یا کاهش قیمت فروش یک محصول</a:t>
            </a:r>
            <a:endParaRPr lang="en-US" sz="3200" dirty="0" smtClean="0"/>
          </a:p>
          <a:p>
            <a:pPr algn="r">
              <a:buNone/>
            </a:pPr>
            <a:endParaRPr lang="en-US" sz="3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lgn="ctr"/>
            <a:r>
              <a:rPr lang="fa-IR" sz="4000" dirty="0" smtClean="0">
                <a:solidFill>
                  <a:schemeClr val="accent2">
                    <a:lumMod val="75000"/>
                  </a:schemeClr>
                </a:solidFill>
              </a:rPr>
              <a:t>قبول یارد یک سفارش خاص:</a:t>
            </a:r>
            <a:r>
              <a:rPr lang="en-US" sz="3600" dirty="0" smtClean="0"/>
              <a:t/>
            </a:r>
            <a:br>
              <a:rPr lang="en-US" sz="3600" dirty="0" smtClean="0"/>
            </a:br>
            <a:endParaRPr lang="en-US" sz="3600" dirty="0"/>
          </a:p>
        </p:txBody>
      </p:sp>
      <p:sp>
        <p:nvSpPr>
          <p:cNvPr id="3" name="Content Placeholder 2"/>
          <p:cNvSpPr>
            <a:spLocks noGrp="1"/>
          </p:cNvSpPr>
          <p:nvPr>
            <p:ph sz="quarter" idx="1"/>
          </p:nvPr>
        </p:nvSpPr>
        <p:spPr>
          <a:xfrm>
            <a:off x="457200" y="1000108"/>
            <a:ext cx="7467600" cy="5473844"/>
          </a:xfrm>
        </p:spPr>
        <p:txBody>
          <a:bodyPr>
            <a:normAutofit/>
          </a:bodyPr>
          <a:lstStyle/>
          <a:p>
            <a:pPr algn="justLow" rtl="1">
              <a:buFont typeface="Wingdings" pitchFamily="2" charset="2"/>
              <a:buChar char="Ø"/>
            </a:pPr>
            <a:r>
              <a:rPr lang="fa-IR" sz="3200" dirty="0" smtClean="0"/>
              <a:t>درتصمیم گیری نسبت به قبول یا رد یک سفارش خاص باید هزینه های مربوط را درنظر گرفت .</a:t>
            </a:r>
            <a:endParaRPr lang="en-US" sz="3200" dirty="0" smtClean="0"/>
          </a:p>
          <a:p>
            <a:pPr algn="justLow" rtl="1">
              <a:buFont typeface="Wingdings" pitchFamily="2" charset="2"/>
              <a:buChar char="Ø"/>
            </a:pPr>
            <a:r>
              <a:rPr lang="fa-IR" sz="3200" dirty="0" smtClean="0"/>
              <a:t>به طور معمول ،در شرایطی که قیمت فروش سفارش خاص به گونه ای باشد که هزینه های متغییرآن را پوشش دهد باید سفارش پذیرفته شود،مگر اینکه تولید سفارش خاص نیاز به هزینه های ثابت اضافی داشته باشد.</a:t>
            </a:r>
            <a:endParaRPr lang="en-US" sz="3200" dirty="0" smtClean="0"/>
          </a:p>
          <a:p>
            <a:pPr algn="justLow">
              <a:buFont typeface="Wingdings" pitchFamily="2" charset="2"/>
              <a:buChar char="Ø"/>
            </a:pPr>
            <a:endParaRPr lang="en-US" sz="3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368280"/>
          </a:xfrm>
        </p:spPr>
        <p:txBody>
          <a:bodyPr>
            <a:normAutofit fontScale="90000"/>
          </a:bodyPr>
          <a:lstStyle/>
          <a:p>
            <a:pPr algn="ctr"/>
            <a:r>
              <a:rPr lang="fa-IR" sz="3200" dirty="0" smtClean="0">
                <a:solidFill>
                  <a:srgbClr val="FF0000"/>
                </a:solidFill>
              </a:rPr>
              <a:t>مثال:</a:t>
            </a:r>
            <a:endParaRPr lang="en-US" dirty="0"/>
          </a:p>
        </p:txBody>
      </p:sp>
      <p:sp>
        <p:nvSpPr>
          <p:cNvPr id="3" name="Content Placeholder 2"/>
          <p:cNvSpPr>
            <a:spLocks noGrp="1"/>
          </p:cNvSpPr>
          <p:nvPr>
            <p:ph sz="quarter" idx="1"/>
          </p:nvPr>
        </p:nvSpPr>
        <p:spPr>
          <a:xfrm>
            <a:off x="214282" y="571480"/>
            <a:ext cx="8358246" cy="5902472"/>
          </a:xfrm>
        </p:spPr>
        <p:txBody>
          <a:bodyPr>
            <a:noAutofit/>
          </a:bodyPr>
          <a:lstStyle/>
          <a:p>
            <a:pPr algn="r" rtl="1">
              <a:buNone/>
            </a:pPr>
            <a:r>
              <a:rPr lang="fa-IR" sz="2800" dirty="0" smtClean="0"/>
              <a:t>شرکت فرشید در 75%ظرفیت عادی خود 15.000واحد محصول تولیدنموده وهر واحد را به قیمت 1.200ریال به فروش می رساند .هزینه های هر واحد محصول به شرح زیر است:</a:t>
            </a:r>
            <a:endParaRPr lang="en-US" sz="2800" dirty="0" smtClean="0"/>
          </a:p>
          <a:p>
            <a:pPr algn="r" rtl="1">
              <a:buNone/>
            </a:pPr>
            <a:r>
              <a:rPr lang="fa-IR" sz="2800" dirty="0" smtClean="0"/>
              <a:t>مواد مستقیم                          450ریال</a:t>
            </a:r>
            <a:endParaRPr lang="en-US" sz="2800" dirty="0" smtClean="0"/>
          </a:p>
          <a:p>
            <a:pPr algn="r" rtl="1">
              <a:buNone/>
            </a:pPr>
            <a:r>
              <a:rPr lang="fa-IR" sz="2800" dirty="0" smtClean="0"/>
              <a:t>دستمرد مستقیم                      250ریال</a:t>
            </a:r>
            <a:endParaRPr lang="en-US" sz="2800" dirty="0" smtClean="0"/>
          </a:p>
          <a:p>
            <a:pPr algn="r" rtl="1">
              <a:buNone/>
            </a:pPr>
            <a:r>
              <a:rPr lang="fa-IR" sz="2800" dirty="0" smtClean="0"/>
              <a:t>سربار ساخت (60%متغییر )    250 ریال</a:t>
            </a:r>
            <a:endParaRPr lang="en-US" sz="2800" dirty="0" smtClean="0"/>
          </a:p>
          <a:p>
            <a:pPr algn="r" rtl="1">
              <a:buNone/>
            </a:pPr>
            <a:r>
              <a:rPr lang="fa-IR" sz="2800" dirty="0" smtClean="0"/>
              <a:t>هزینه های فروش(80%متغییر)  100ریال</a:t>
            </a:r>
            <a:endParaRPr lang="en-US" sz="2800" dirty="0" smtClean="0"/>
          </a:p>
          <a:p>
            <a:pPr algn="r" rtl="1">
              <a:buNone/>
            </a:pPr>
            <a:r>
              <a:rPr lang="fa-IR" sz="2800" dirty="0" smtClean="0"/>
              <a:t>                                         </a:t>
            </a:r>
            <a:r>
              <a:rPr lang="fa-IR" sz="2800" dirty="0" smtClean="0">
                <a:solidFill>
                  <a:srgbClr val="FF0000"/>
                </a:solidFill>
              </a:rPr>
              <a:t>1.050</a:t>
            </a:r>
          </a:p>
          <a:p>
            <a:pPr algn="r" rtl="1">
              <a:buNone/>
            </a:pPr>
            <a:r>
              <a:rPr lang="fa-IR" sz="2800" dirty="0" smtClean="0"/>
              <a:t>  سفارشی از یک مشتری خارجی مبنی بر خرید 2.500واحد </a:t>
            </a:r>
          </a:p>
          <a:p>
            <a:pPr algn="r" rtl="1">
              <a:buNone/>
            </a:pPr>
            <a:r>
              <a:rPr lang="fa-IR" sz="2800" dirty="0" smtClean="0"/>
              <a:t> از محصول فوق به قیمت هر واحد 950ریال دریافت شده است.</a:t>
            </a:r>
            <a:endParaRPr lang="en-US" sz="2800" dirty="0" smtClean="0"/>
          </a:p>
          <a:p>
            <a:pPr algn="r" rtl="1">
              <a:buNone/>
            </a:pPr>
            <a:r>
              <a:rPr lang="fa-IR" sz="2800" dirty="0" smtClean="0"/>
              <a:t>  مطلوب است ارایه رهنمود لازم به مدیریت شرکت جهت تصمیم گیری درباره قبول یا رد سفارش مربور</a:t>
            </a:r>
            <a:endParaRPr lang="en-US" sz="2800" dirty="0" smtClean="0"/>
          </a:p>
          <a:p>
            <a:endParaRPr lang="en-US" sz="2800" dirty="0"/>
          </a:p>
        </p:txBody>
      </p:sp>
      <p:cxnSp>
        <p:nvCxnSpPr>
          <p:cNvPr id="5" name="Straight Connector 4"/>
          <p:cNvCxnSpPr/>
          <p:nvPr/>
        </p:nvCxnSpPr>
        <p:spPr>
          <a:xfrm rot="10800000">
            <a:off x="4000496" y="3929066"/>
            <a:ext cx="71438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54032"/>
          </a:xfrm>
        </p:spPr>
        <p:txBody>
          <a:bodyPr>
            <a:normAutofit fontScale="90000"/>
          </a:bodyPr>
          <a:lstStyle/>
          <a:p>
            <a:pPr algn="ctr"/>
            <a:r>
              <a:rPr lang="fa-IR" dirty="0" smtClean="0">
                <a:solidFill>
                  <a:srgbClr val="FF0000"/>
                </a:solidFill>
              </a:rPr>
              <a:t>جواب:	</a:t>
            </a:r>
            <a:r>
              <a:rPr lang="en-US" dirty="0" smtClean="0"/>
              <a:t/>
            </a:r>
            <a:br>
              <a:rPr lang="en-US" dirty="0" smtClean="0"/>
            </a:br>
            <a:endParaRPr lang="en-US" dirty="0"/>
          </a:p>
        </p:txBody>
      </p:sp>
      <p:sp>
        <p:nvSpPr>
          <p:cNvPr id="3" name="Content Placeholder 2"/>
          <p:cNvSpPr>
            <a:spLocks noGrp="1"/>
          </p:cNvSpPr>
          <p:nvPr>
            <p:ph sz="quarter" idx="1"/>
          </p:nvPr>
        </p:nvSpPr>
        <p:spPr>
          <a:xfrm>
            <a:off x="457200" y="500042"/>
            <a:ext cx="8115328" cy="5973910"/>
          </a:xfrm>
        </p:spPr>
        <p:txBody>
          <a:bodyPr>
            <a:normAutofit/>
          </a:bodyPr>
          <a:lstStyle/>
          <a:p>
            <a:pPr algn="r" rtl="1">
              <a:buNone/>
            </a:pPr>
            <a:r>
              <a:rPr lang="fa-IR" dirty="0" smtClean="0"/>
              <a:t>ابتدا باید مشخص کنیم ظرفیت خالی دارد یا نه بنابراین داریم:</a:t>
            </a:r>
            <a:endParaRPr lang="en-US" dirty="0" smtClean="0"/>
          </a:p>
          <a:p>
            <a:pPr algn="r" rtl="1">
              <a:buNone/>
            </a:pPr>
            <a:r>
              <a:rPr lang="fa-IR" dirty="0" smtClean="0"/>
              <a:t>کل ظرفیت عادی                        </a:t>
            </a:r>
            <a:r>
              <a:rPr lang="fa-IR" sz="2800" dirty="0" smtClean="0">
                <a:solidFill>
                  <a:srgbClr val="FF0000"/>
                </a:solidFill>
              </a:rPr>
              <a:t>20.000 </a:t>
            </a:r>
            <a:r>
              <a:rPr lang="fa-IR" dirty="0" smtClean="0"/>
              <a:t>=75%/15.000</a:t>
            </a:r>
            <a:endParaRPr lang="en-US" dirty="0" smtClean="0"/>
          </a:p>
          <a:p>
            <a:pPr algn="r" rtl="1">
              <a:buNone/>
            </a:pPr>
            <a:r>
              <a:rPr lang="fa-IR" dirty="0" smtClean="0"/>
              <a:t>ظرفیت خالی                            </a:t>
            </a:r>
            <a:r>
              <a:rPr lang="fa-IR" sz="2800" dirty="0" smtClean="0">
                <a:solidFill>
                  <a:srgbClr val="FF0000"/>
                </a:solidFill>
              </a:rPr>
              <a:t>5.000   </a:t>
            </a:r>
            <a:r>
              <a:rPr lang="fa-IR" dirty="0" smtClean="0"/>
              <a:t>=15.000-20.000</a:t>
            </a:r>
            <a:endParaRPr lang="en-US" dirty="0" smtClean="0"/>
          </a:p>
          <a:p>
            <a:pPr algn="r" rtl="1">
              <a:buNone/>
            </a:pPr>
            <a:r>
              <a:rPr lang="fa-IR" dirty="0" smtClean="0"/>
              <a:t>حال هزینه های مربوط  را محاسبه می کنیم:</a:t>
            </a:r>
            <a:endParaRPr lang="en-US" dirty="0" smtClean="0"/>
          </a:p>
          <a:p>
            <a:pPr algn="r" rtl="1">
              <a:buNone/>
            </a:pPr>
            <a:r>
              <a:rPr lang="fa-IR" dirty="0" smtClean="0"/>
              <a:t>مواد مستقیم                               450        ریال</a:t>
            </a:r>
            <a:endParaRPr lang="en-US" dirty="0" smtClean="0"/>
          </a:p>
          <a:p>
            <a:pPr algn="r" rtl="1">
              <a:buNone/>
            </a:pPr>
            <a:r>
              <a:rPr lang="fa-IR" dirty="0" smtClean="0"/>
              <a:t>دستمرد مستقیم                          250         ریال</a:t>
            </a:r>
            <a:endParaRPr lang="en-US" dirty="0" smtClean="0"/>
          </a:p>
          <a:p>
            <a:pPr algn="r" rtl="1">
              <a:buNone/>
            </a:pPr>
            <a:r>
              <a:rPr lang="fa-IR" dirty="0" smtClean="0"/>
              <a:t>سربار متغییر  (60%*250)        150       ریال</a:t>
            </a:r>
            <a:endParaRPr lang="en-US" dirty="0" smtClean="0"/>
          </a:p>
          <a:p>
            <a:pPr algn="r" rtl="1">
              <a:buNone/>
            </a:pPr>
            <a:r>
              <a:rPr lang="fa-IR" dirty="0" smtClean="0"/>
              <a:t>هزینه متغییر فروش (80%*100)  80       ریال</a:t>
            </a:r>
            <a:endParaRPr lang="en-US" dirty="0" smtClean="0"/>
          </a:p>
          <a:p>
            <a:pPr algn="r" rtl="1">
              <a:buNone/>
            </a:pPr>
            <a:r>
              <a:rPr lang="fa-IR" dirty="0" smtClean="0"/>
              <a:t>جمع                                         </a:t>
            </a:r>
            <a:r>
              <a:rPr lang="fa-IR" sz="3200" dirty="0" smtClean="0">
                <a:solidFill>
                  <a:srgbClr val="FF0000"/>
                </a:solidFill>
              </a:rPr>
              <a:t>930</a:t>
            </a:r>
            <a:r>
              <a:rPr lang="fa-IR" dirty="0" smtClean="0"/>
              <a:t>    ریال </a:t>
            </a:r>
            <a:endParaRPr lang="en-US" dirty="0" smtClean="0"/>
          </a:p>
          <a:p>
            <a:pPr algn="r" rtl="1">
              <a:buNone/>
            </a:pPr>
            <a:r>
              <a:rPr lang="fa-IR" dirty="0" smtClean="0"/>
              <a:t>سود در صورت قبول سفارش               </a:t>
            </a:r>
            <a:r>
              <a:rPr lang="fa-IR" sz="3200" dirty="0" smtClean="0">
                <a:solidFill>
                  <a:srgbClr val="FF0000"/>
                </a:solidFill>
              </a:rPr>
              <a:t>50.000</a:t>
            </a:r>
            <a:r>
              <a:rPr lang="fa-IR" dirty="0" smtClean="0"/>
              <a:t>=  (930-950)*2.500</a:t>
            </a:r>
            <a:endParaRPr lang="en-US" dirty="0" smtClean="0"/>
          </a:p>
          <a:p>
            <a:pPr algn="r" rtl="1">
              <a:buNone/>
            </a:pPr>
            <a:r>
              <a:rPr lang="fa-IR" dirty="0" smtClean="0"/>
              <a:t> </a:t>
            </a:r>
            <a:endParaRPr lang="en-US" dirty="0" smtClean="0"/>
          </a:p>
          <a:p>
            <a:pPr algn="r">
              <a:buNone/>
            </a:pPr>
            <a:endParaRPr lang="en-US" dirty="0"/>
          </a:p>
        </p:txBody>
      </p:sp>
      <p:cxnSp>
        <p:nvCxnSpPr>
          <p:cNvPr id="5" name="Straight Connector 4"/>
          <p:cNvCxnSpPr/>
          <p:nvPr/>
        </p:nvCxnSpPr>
        <p:spPr>
          <a:xfrm rot="10800000">
            <a:off x="4143372" y="4071942"/>
            <a:ext cx="857256"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gn="ctr"/>
            <a:r>
              <a:rPr lang="fa-IR" sz="3600" dirty="0" smtClean="0">
                <a:solidFill>
                  <a:schemeClr val="accent2">
                    <a:lumMod val="75000"/>
                  </a:schemeClr>
                </a:solidFill>
              </a:rPr>
              <a:t>خرید یاساخت:</a:t>
            </a:r>
            <a:r>
              <a:rPr lang="en-US" dirty="0" smtClean="0"/>
              <a:t/>
            </a:r>
            <a:br>
              <a:rPr lang="en-US" dirty="0" smtClean="0"/>
            </a:br>
            <a:endParaRPr lang="en-US" dirty="0"/>
          </a:p>
        </p:txBody>
      </p:sp>
      <p:sp>
        <p:nvSpPr>
          <p:cNvPr id="3" name="Content Placeholder 2"/>
          <p:cNvSpPr>
            <a:spLocks noGrp="1"/>
          </p:cNvSpPr>
          <p:nvPr>
            <p:ph sz="quarter" idx="1"/>
          </p:nvPr>
        </p:nvSpPr>
        <p:spPr>
          <a:xfrm>
            <a:off x="457200" y="1142984"/>
            <a:ext cx="8186766" cy="5330968"/>
          </a:xfrm>
        </p:spPr>
        <p:txBody>
          <a:bodyPr>
            <a:normAutofit/>
          </a:bodyPr>
          <a:lstStyle/>
          <a:p>
            <a:pPr algn="justLow" rtl="1">
              <a:buNone/>
            </a:pPr>
            <a:r>
              <a:rPr lang="fa-IR" sz="3600" dirty="0" smtClean="0"/>
              <a:t>  </a:t>
            </a:r>
            <a:r>
              <a:rPr lang="fa-IR" sz="3600" dirty="0" smtClean="0">
                <a:cs typeface="B Nazanin" pitchFamily="2" charset="-78"/>
              </a:rPr>
              <a:t>برای گرفتن اینگونه تصمیمات ،باید بهای تمام شده ساخت مواد اولیه مورد نظر درداخل واحد تجاری وقیمت خرید آن ازتولید کنندگان بیرونی مورد مقایسه گیرد.</a:t>
            </a:r>
            <a:endParaRPr lang="en-US" sz="3600" dirty="0" smtClean="0">
              <a:cs typeface="B Nazanin" pitchFamily="2" charset="-78"/>
            </a:endParaRPr>
          </a:p>
          <a:p>
            <a:pPr algn="justLow">
              <a:buNone/>
            </a:pPr>
            <a:endParaRPr lang="en-US" sz="36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571480"/>
          </a:xfrm>
        </p:spPr>
        <p:txBody>
          <a:bodyPr/>
          <a:lstStyle/>
          <a:p>
            <a:pPr algn="ctr"/>
            <a:r>
              <a:rPr lang="fa-IR" dirty="0" smtClean="0">
                <a:solidFill>
                  <a:srgbClr val="FF0000"/>
                </a:solidFill>
              </a:rPr>
              <a:t>مثال:</a:t>
            </a:r>
            <a:endParaRPr lang="en-US" dirty="0">
              <a:solidFill>
                <a:srgbClr val="FF0000"/>
              </a:solidFill>
            </a:endParaRPr>
          </a:p>
        </p:txBody>
      </p:sp>
      <p:sp>
        <p:nvSpPr>
          <p:cNvPr id="3" name="Content Placeholder 2"/>
          <p:cNvSpPr>
            <a:spLocks noGrp="1"/>
          </p:cNvSpPr>
          <p:nvPr>
            <p:ph sz="quarter" idx="1"/>
          </p:nvPr>
        </p:nvSpPr>
        <p:spPr>
          <a:xfrm>
            <a:off x="214282" y="357166"/>
            <a:ext cx="8429684" cy="6116786"/>
          </a:xfrm>
        </p:spPr>
        <p:txBody>
          <a:bodyPr>
            <a:noAutofit/>
          </a:bodyPr>
          <a:lstStyle/>
          <a:p>
            <a:pPr algn="justLow" rtl="1">
              <a:buNone/>
            </a:pPr>
            <a:r>
              <a:rPr lang="fa-IR" dirty="0" smtClean="0">
                <a:cs typeface="B Nazanin" pitchFamily="2" charset="-78"/>
              </a:rPr>
              <a:t>    شرکت فرشاد تولید کننده محصول آلفا است که در ساخت آن از یک قطعه بنام </a:t>
            </a:r>
            <a:r>
              <a:rPr lang="en-US" dirty="0" smtClean="0">
                <a:cs typeface="B Nazanin" pitchFamily="2" charset="-78"/>
              </a:rPr>
              <a:t>p</a:t>
            </a:r>
            <a:r>
              <a:rPr lang="fa-IR" dirty="0" smtClean="0">
                <a:cs typeface="B Nazanin" pitchFamily="2" charset="-78"/>
              </a:rPr>
              <a:t>استفاده می شود.تعداد مورد نیاز مذکور .5.000واحد درسال است ودرحال حاضر به قیمت هر واحد 2.000ریال از یک فروشنده معتبر خریداری می شود .شرکت یک سوله بلا استفاده دارد ،لذا تصمیم گرفته از فضای سوله برای ساختن قطعه </a:t>
            </a:r>
            <a:r>
              <a:rPr lang="en-US" dirty="0" smtClean="0">
                <a:cs typeface="B Nazanin" pitchFamily="2" charset="-78"/>
              </a:rPr>
              <a:t>p</a:t>
            </a:r>
            <a:r>
              <a:rPr lang="fa-IR" dirty="0" smtClean="0">
                <a:cs typeface="B Nazanin" pitchFamily="2" charset="-78"/>
              </a:rPr>
              <a:t>استفاده نماید .هزینه استاندارد ساخت هر قطعه به شرح زیر است:</a:t>
            </a:r>
            <a:endParaRPr lang="en-US" dirty="0" smtClean="0">
              <a:cs typeface="B Nazanin" pitchFamily="2" charset="-78"/>
            </a:endParaRPr>
          </a:p>
          <a:p>
            <a:pPr algn="justLow" rtl="1">
              <a:buNone/>
            </a:pPr>
            <a:r>
              <a:rPr lang="fa-IR" dirty="0" smtClean="0">
                <a:cs typeface="B Nazanin" pitchFamily="2" charset="-78"/>
              </a:rPr>
              <a:t>  مواد مستقیم                         800          ریال</a:t>
            </a:r>
            <a:endParaRPr lang="en-US" dirty="0" smtClean="0">
              <a:cs typeface="B Nazanin" pitchFamily="2" charset="-78"/>
            </a:endParaRPr>
          </a:p>
          <a:p>
            <a:pPr algn="justLow" rtl="1">
              <a:buNone/>
            </a:pPr>
            <a:r>
              <a:rPr lang="fa-IR" dirty="0" smtClean="0">
                <a:cs typeface="B Nazanin" pitchFamily="2" charset="-78"/>
              </a:rPr>
              <a:t>   دستمزد مستقیم                       500       ریال</a:t>
            </a:r>
            <a:endParaRPr lang="en-US" dirty="0" smtClean="0">
              <a:cs typeface="B Nazanin" pitchFamily="2" charset="-78"/>
            </a:endParaRPr>
          </a:p>
          <a:p>
            <a:pPr algn="justLow" rtl="1">
              <a:buNone/>
            </a:pPr>
            <a:r>
              <a:rPr lang="fa-IR" dirty="0" smtClean="0">
                <a:cs typeface="B Nazanin" pitchFamily="2" charset="-78"/>
              </a:rPr>
              <a:t>   سربار متغییر                       300        ریال</a:t>
            </a:r>
            <a:endParaRPr lang="en-US" dirty="0" smtClean="0">
              <a:cs typeface="B Nazanin" pitchFamily="2" charset="-78"/>
            </a:endParaRPr>
          </a:p>
          <a:p>
            <a:pPr algn="justLow" rtl="1">
              <a:buNone/>
            </a:pPr>
            <a:r>
              <a:rPr lang="fa-IR" dirty="0" smtClean="0">
                <a:cs typeface="B Nazanin" pitchFamily="2" charset="-78"/>
              </a:rPr>
              <a:t>  سربار ثابت مستقیم                200        ریال</a:t>
            </a:r>
            <a:endParaRPr lang="en-US" dirty="0" smtClean="0">
              <a:cs typeface="B Nazanin" pitchFamily="2" charset="-78"/>
            </a:endParaRPr>
          </a:p>
          <a:p>
            <a:pPr algn="justLow" rtl="1">
              <a:buNone/>
            </a:pPr>
            <a:r>
              <a:rPr lang="fa-IR" dirty="0" smtClean="0">
                <a:cs typeface="B Nazanin" pitchFamily="2" charset="-78"/>
              </a:rPr>
              <a:t>   سربار ثابت تخصیص یافته     400        ریال</a:t>
            </a:r>
            <a:endParaRPr lang="en-US" dirty="0" smtClean="0">
              <a:cs typeface="B Nazanin" pitchFamily="2" charset="-78"/>
            </a:endParaRPr>
          </a:p>
          <a:p>
            <a:pPr algn="justLow" rtl="1">
              <a:buNone/>
            </a:pPr>
            <a:r>
              <a:rPr lang="fa-IR" dirty="0" smtClean="0">
                <a:cs typeface="B Nazanin" pitchFamily="2" charset="-78"/>
              </a:rPr>
              <a:t>  جمع                                 </a:t>
            </a:r>
            <a:r>
              <a:rPr lang="fa-IR" dirty="0" smtClean="0">
                <a:solidFill>
                  <a:srgbClr val="FF0000"/>
                </a:solidFill>
                <a:cs typeface="B Nazanin" pitchFamily="2" charset="-78"/>
              </a:rPr>
              <a:t>2.200</a:t>
            </a:r>
            <a:r>
              <a:rPr lang="fa-IR" dirty="0" smtClean="0">
                <a:cs typeface="B Nazanin" pitchFamily="2" charset="-78"/>
              </a:rPr>
              <a:t>      ریال  </a:t>
            </a:r>
            <a:endParaRPr lang="en-US" dirty="0" smtClean="0">
              <a:cs typeface="B Nazanin" pitchFamily="2" charset="-78"/>
            </a:endParaRPr>
          </a:p>
          <a:p>
            <a:pPr algn="justLow" rtl="1">
              <a:buNone/>
            </a:pPr>
            <a:r>
              <a:rPr lang="fa-IR" dirty="0" smtClean="0">
                <a:cs typeface="B Nazanin" pitchFamily="2" charset="-78"/>
              </a:rPr>
              <a:t>مطلوب است</a:t>
            </a:r>
            <a:r>
              <a:rPr lang="en-US" dirty="0" smtClean="0">
                <a:cs typeface="B Nazanin" pitchFamily="2" charset="-78"/>
              </a:rPr>
              <a:t>:</a:t>
            </a:r>
          </a:p>
          <a:p>
            <a:pPr algn="justLow" rtl="1">
              <a:buNone/>
            </a:pPr>
            <a:r>
              <a:rPr lang="fa-IR" dirty="0" smtClean="0">
                <a:cs typeface="B Nazanin" pitchFamily="2" charset="-78"/>
              </a:rPr>
              <a:t> 1-ارایه رهنمود لازم به مدیریت برای ساخت یا خرید قطعه</a:t>
            </a:r>
            <a:r>
              <a:rPr lang="en-US" dirty="0" smtClean="0">
                <a:cs typeface="B Nazanin" pitchFamily="2" charset="-78"/>
              </a:rPr>
              <a:t>p</a:t>
            </a:r>
          </a:p>
          <a:p>
            <a:pPr algn="justLow" rtl="1">
              <a:buNone/>
            </a:pPr>
            <a:r>
              <a:rPr lang="fa-IR" dirty="0" smtClean="0">
                <a:cs typeface="B Nazanin" pitchFamily="2" charset="-78"/>
              </a:rPr>
              <a:t>2-با فرض این که در صورت خرید قطه </a:t>
            </a:r>
            <a:r>
              <a:rPr lang="en-US" dirty="0" smtClean="0">
                <a:cs typeface="B Nazanin" pitchFamily="2" charset="-78"/>
              </a:rPr>
              <a:t>p</a:t>
            </a:r>
            <a:r>
              <a:rPr lang="fa-IR" dirty="0" smtClean="0">
                <a:cs typeface="B Nazanin" pitchFamily="2" charset="-78"/>
              </a:rPr>
              <a:t>از بیرون،شرکت بتواند به مبلغ1.200.000ریال سوله را اجاره دهد تصمیم صحیح چیست؟</a:t>
            </a:r>
            <a:endParaRPr lang="en-US" dirty="0" smtClean="0">
              <a:cs typeface="B Nazanin" pitchFamily="2" charset="-78"/>
            </a:endParaRPr>
          </a:p>
          <a:p>
            <a:pPr algn="justLow">
              <a:buNone/>
            </a:pPr>
            <a:endParaRPr lang="en-US" dirty="0">
              <a:cs typeface="B Nazanin" pitchFamily="2" charset="-78"/>
            </a:endParaRPr>
          </a:p>
        </p:txBody>
      </p:sp>
      <p:cxnSp>
        <p:nvCxnSpPr>
          <p:cNvPr id="5" name="Straight Connector 4"/>
          <p:cNvCxnSpPr/>
          <p:nvPr/>
        </p:nvCxnSpPr>
        <p:spPr>
          <a:xfrm rot="10800000">
            <a:off x="4643438" y="4929198"/>
            <a:ext cx="857256"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225404"/>
          </a:xfrm>
        </p:spPr>
        <p:txBody>
          <a:bodyPr>
            <a:normAutofit fontScale="90000"/>
          </a:bodyPr>
          <a:lstStyle/>
          <a:p>
            <a:endParaRPr lang="en-US" dirty="0"/>
          </a:p>
        </p:txBody>
      </p:sp>
      <p:sp>
        <p:nvSpPr>
          <p:cNvPr id="3" name="Content Placeholder 2"/>
          <p:cNvSpPr>
            <a:spLocks noGrp="1"/>
          </p:cNvSpPr>
          <p:nvPr>
            <p:ph sz="quarter" idx="1"/>
          </p:nvPr>
        </p:nvSpPr>
        <p:spPr>
          <a:xfrm>
            <a:off x="457200" y="571480"/>
            <a:ext cx="7467600" cy="5902472"/>
          </a:xfrm>
        </p:spPr>
        <p:txBody>
          <a:bodyPr>
            <a:normAutofit/>
          </a:bodyPr>
          <a:lstStyle/>
          <a:p>
            <a:pPr algn="r" rtl="1">
              <a:buNone/>
            </a:pPr>
            <a:r>
              <a:rPr lang="fa-IR" sz="2800" dirty="0" smtClean="0">
                <a:solidFill>
                  <a:srgbClr val="FF0000"/>
                </a:solidFill>
              </a:rPr>
              <a:t>جواب :</a:t>
            </a:r>
            <a:endParaRPr lang="en-US" sz="2800" dirty="0" smtClean="0">
              <a:solidFill>
                <a:srgbClr val="FF0000"/>
              </a:solidFill>
            </a:endParaRPr>
          </a:p>
          <a:p>
            <a:pPr algn="r" rtl="1">
              <a:buNone/>
            </a:pPr>
            <a:r>
              <a:rPr lang="fa-IR" dirty="0" smtClean="0"/>
              <a:t>هزینه های مربوط را شناسایی می کنیم که برابر است با :</a:t>
            </a:r>
            <a:endParaRPr lang="en-US" dirty="0" smtClean="0"/>
          </a:p>
          <a:p>
            <a:pPr algn="r" rtl="1">
              <a:buNone/>
            </a:pPr>
            <a:r>
              <a:rPr lang="fa-IR" dirty="0" smtClean="0"/>
              <a:t>	مواد مستقیم                         800      ریال</a:t>
            </a:r>
            <a:endParaRPr lang="en-US" dirty="0" smtClean="0"/>
          </a:p>
          <a:p>
            <a:pPr algn="r" rtl="1">
              <a:buNone/>
            </a:pPr>
            <a:r>
              <a:rPr lang="fa-IR" dirty="0" smtClean="0"/>
              <a:t>        دستمزد مستقیم                500       ریال</a:t>
            </a:r>
            <a:endParaRPr lang="en-US" dirty="0" smtClean="0"/>
          </a:p>
          <a:p>
            <a:pPr algn="r" rtl="1">
              <a:buNone/>
            </a:pPr>
            <a:r>
              <a:rPr lang="fa-IR" dirty="0" smtClean="0"/>
              <a:t>        سربار متغییر                300        ریال</a:t>
            </a:r>
            <a:endParaRPr lang="en-US" dirty="0" smtClean="0"/>
          </a:p>
          <a:p>
            <a:pPr algn="r" rtl="1">
              <a:buNone/>
            </a:pPr>
            <a:r>
              <a:rPr lang="fa-IR" dirty="0" smtClean="0"/>
              <a:t>        سربار ثابت مستقیم         200       ریال</a:t>
            </a:r>
            <a:endParaRPr lang="en-US" dirty="0" smtClean="0"/>
          </a:p>
          <a:p>
            <a:pPr algn="r" rtl="1">
              <a:buNone/>
            </a:pPr>
            <a:r>
              <a:rPr lang="fa-IR" dirty="0" smtClean="0"/>
              <a:t>جمع                                   </a:t>
            </a:r>
            <a:r>
              <a:rPr lang="fa-IR" sz="2800" dirty="0" smtClean="0">
                <a:solidFill>
                  <a:srgbClr val="FF0000"/>
                </a:solidFill>
              </a:rPr>
              <a:t>1.800</a:t>
            </a:r>
            <a:r>
              <a:rPr lang="fa-IR" dirty="0" smtClean="0"/>
              <a:t>    ریال</a:t>
            </a:r>
            <a:endParaRPr lang="en-US" dirty="0" smtClean="0"/>
          </a:p>
          <a:p>
            <a:pPr algn="r" rtl="1">
              <a:buNone/>
            </a:pPr>
            <a:r>
              <a:rPr lang="fa-IR" dirty="0" smtClean="0"/>
              <a:t>صرفه جویی درساخت    </a:t>
            </a:r>
            <a:r>
              <a:rPr lang="fa-IR" sz="2800" dirty="0" smtClean="0">
                <a:solidFill>
                  <a:srgbClr val="FF0000"/>
                </a:solidFill>
              </a:rPr>
              <a:t>1.000.000</a:t>
            </a:r>
            <a:r>
              <a:rPr lang="fa-IR" dirty="0" smtClean="0"/>
              <a:t>=(1800-2.000)*5.000</a:t>
            </a:r>
            <a:endParaRPr lang="en-US" dirty="0" smtClean="0"/>
          </a:p>
          <a:p>
            <a:pPr algn="r" rtl="1">
              <a:buNone/>
            </a:pPr>
            <a:r>
              <a:rPr lang="fa-IR" dirty="0" smtClean="0"/>
              <a:t>بنابراین در شزایط فوق لازم است قطعه </a:t>
            </a:r>
            <a:r>
              <a:rPr lang="en-US" dirty="0" smtClean="0"/>
              <a:t>p </a:t>
            </a:r>
            <a:r>
              <a:rPr lang="fa-IR" dirty="0" smtClean="0"/>
              <a:t>در داخل شرکت ساخته شود.</a:t>
            </a:r>
            <a:endParaRPr lang="en-US" dirty="0" smtClean="0"/>
          </a:p>
          <a:p>
            <a:pPr algn="r" rtl="1">
              <a:buNone/>
            </a:pPr>
            <a:r>
              <a:rPr lang="fa-IR" dirty="0" smtClean="0"/>
              <a:t>2- </a:t>
            </a:r>
            <a:endParaRPr lang="en-US" dirty="0" smtClean="0"/>
          </a:p>
          <a:p>
            <a:pPr algn="r" rtl="1">
              <a:buNone/>
            </a:pPr>
            <a:r>
              <a:rPr lang="fa-IR" dirty="0" smtClean="0"/>
              <a:t>زیان در حالت ساخت        (</a:t>
            </a:r>
            <a:r>
              <a:rPr lang="fa-IR" sz="2800" dirty="0" smtClean="0">
                <a:solidFill>
                  <a:srgbClr val="FF0000"/>
                </a:solidFill>
              </a:rPr>
              <a:t>200.000)</a:t>
            </a:r>
            <a:r>
              <a:rPr lang="fa-IR" dirty="0" smtClean="0"/>
              <a:t>=1.200.000-1.000.000</a:t>
            </a:r>
            <a:endParaRPr lang="en-US" dirty="0" smtClean="0"/>
          </a:p>
          <a:p>
            <a:pPr algn="r" rtl="1">
              <a:buNone/>
            </a:pPr>
            <a:r>
              <a:rPr lang="fa-IR" dirty="0" smtClean="0"/>
              <a:t>دراین حالت بهتر است قطعه </a:t>
            </a:r>
            <a:r>
              <a:rPr lang="en-US" dirty="0" smtClean="0"/>
              <a:t>p </a:t>
            </a:r>
            <a:r>
              <a:rPr lang="fa-IR" dirty="0" smtClean="0"/>
              <a:t>از بیرون خریداری شود.</a:t>
            </a:r>
            <a:endParaRPr lang="en-US" dirty="0"/>
          </a:p>
        </p:txBody>
      </p:sp>
      <p:cxnSp>
        <p:nvCxnSpPr>
          <p:cNvPr id="5" name="Straight Connector 4"/>
          <p:cNvCxnSpPr/>
          <p:nvPr/>
        </p:nvCxnSpPr>
        <p:spPr>
          <a:xfrm rot="10800000">
            <a:off x="4071934" y="3214686"/>
            <a:ext cx="857256"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1"/>
            <a:ext cx="7958166" cy="1071546"/>
          </a:xfrm>
        </p:spPr>
        <p:txBody>
          <a:bodyPr>
            <a:normAutofit fontScale="90000"/>
          </a:bodyPr>
          <a:lstStyle/>
          <a:p>
            <a:pPr lvl="0" algn="r"/>
            <a:r>
              <a:rPr lang="fa-IR" sz="4000" b="0" dirty="0">
                <a:solidFill>
                  <a:schemeClr val="accent2">
                    <a:lumMod val="75000"/>
                  </a:schemeClr>
                </a:solidFill>
              </a:rPr>
              <a:t>تصمیمات مربوط به توقف تولید برخی محصولات</a:t>
            </a:r>
            <a:r>
              <a:rPr lang="en-US" dirty="0"/>
              <a:t/>
            </a:r>
            <a:br>
              <a:rPr lang="en-US" dirty="0"/>
            </a:br>
            <a:endParaRPr lang="en-US" dirty="0"/>
          </a:p>
        </p:txBody>
      </p:sp>
      <p:sp>
        <p:nvSpPr>
          <p:cNvPr id="3" name="Subtitle 2"/>
          <p:cNvSpPr>
            <a:spLocks noGrp="1"/>
          </p:cNvSpPr>
          <p:nvPr>
            <p:ph type="subTitle" idx="1"/>
          </p:nvPr>
        </p:nvSpPr>
        <p:spPr>
          <a:xfrm>
            <a:off x="1071538" y="500042"/>
            <a:ext cx="7858180" cy="6000792"/>
          </a:xfrm>
        </p:spPr>
        <p:txBody>
          <a:bodyPr>
            <a:noAutofit/>
          </a:bodyPr>
          <a:lstStyle/>
          <a:p>
            <a:pPr algn="r" rtl="1"/>
            <a:r>
              <a:rPr lang="fa-IR" sz="2400" b="0" dirty="0">
                <a:solidFill>
                  <a:srgbClr val="FF0000"/>
                </a:solidFill>
              </a:rPr>
              <a:t>مثال:</a:t>
            </a:r>
            <a:r>
              <a:rPr lang="fa-IR" sz="2400" b="0" dirty="0">
                <a:solidFill>
                  <a:schemeClr val="tx1"/>
                </a:solidFill>
              </a:rPr>
              <a:t>شرکت فرهاد به تولید وفروش چهارمحصول اشتغال دارد .فروش شرکت درحال حاضر سالانه </a:t>
            </a:r>
            <a:r>
              <a:rPr lang="fa-IR" sz="2800" b="0" dirty="0">
                <a:solidFill>
                  <a:schemeClr val="accent1">
                    <a:lumMod val="75000"/>
                  </a:schemeClr>
                </a:solidFill>
              </a:rPr>
              <a:t>10.000</a:t>
            </a:r>
            <a:r>
              <a:rPr lang="fa-IR" sz="2400" b="0" dirty="0">
                <a:solidFill>
                  <a:schemeClr val="tx1"/>
                </a:solidFill>
              </a:rPr>
              <a:t>واحد محصول است .هزینه های ثابت شرکت سالانه </a:t>
            </a:r>
            <a:r>
              <a:rPr lang="fa-IR" sz="2800" b="0" dirty="0">
                <a:solidFill>
                  <a:schemeClr val="accent1">
                    <a:lumMod val="75000"/>
                  </a:schemeClr>
                </a:solidFill>
              </a:rPr>
              <a:t>1.000.000</a:t>
            </a:r>
            <a:r>
              <a:rPr lang="fa-IR" sz="2400" b="0" dirty="0">
                <a:solidFill>
                  <a:schemeClr val="tx1"/>
                </a:solidFill>
              </a:rPr>
              <a:t>ریال است که به تنهایی قابل تخصیص به هیچکدام از محصولات نیست.سایر اطلاعات به شرح زیر است:</a:t>
            </a:r>
            <a:endParaRPr lang="en-US" sz="2400" b="0" dirty="0">
              <a:solidFill>
                <a:schemeClr val="tx1"/>
              </a:solidFill>
            </a:endParaRPr>
          </a:p>
          <a:p>
            <a:pPr algn="r" rtl="1"/>
            <a:r>
              <a:rPr lang="fa-IR" sz="2400" b="0" dirty="0">
                <a:solidFill>
                  <a:schemeClr val="tx1"/>
                </a:solidFill>
              </a:rPr>
              <a:t>محصول     قیمت فروش هرواحد   هرینه متغییر هرواحد   ترکیب فروش</a:t>
            </a:r>
            <a:endParaRPr lang="en-US" sz="2400" b="0" dirty="0">
              <a:solidFill>
                <a:schemeClr val="tx1"/>
              </a:solidFill>
            </a:endParaRPr>
          </a:p>
          <a:p>
            <a:pPr algn="r"/>
            <a:r>
              <a:rPr lang="fa-IR" sz="2400" b="0" dirty="0">
                <a:solidFill>
                  <a:schemeClr val="tx1"/>
                </a:solidFill>
              </a:rPr>
              <a:t>              500ریال                       350ریال            4واحد</a:t>
            </a:r>
            <a:r>
              <a:rPr lang="en-US" sz="2400" b="0" dirty="0">
                <a:solidFill>
                  <a:schemeClr val="tx1"/>
                </a:solidFill>
              </a:rPr>
              <a:t>   A</a:t>
            </a:r>
          </a:p>
          <a:p>
            <a:pPr algn="r"/>
            <a:r>
              <a:rPr lang="fa-IR" sz="2400" b="0" dirty="0">
                <a:solidFill>
                  <a:schemeClr val="tx1"/>
                </a:solidFill>
              </a:rPr>
              <a:t>                 450ریال                       240ریال              1واحد</a:t>
            </a:r>
            <a:r>
              <a:rPr lang="en-US" sz="2400" b="0" dirty="0">
                <a:solidFill>
                  <a:schemeClr val="tx1"/>
                </a:solidFill>
              </a:rPr>
              <a:t>B</a:t>
            </a:r>
          </a:p>
          <a:p>
            <a:pPr algn="r"/>
            <a:r>
              <a:rPr lang="fa-IR" sz="2400" b="0" dirty="0">
                <a:solidFill>
                  <a:schemeClr val="tx1"/>
                </a:solidFill>
              </a:rPr>
              <a:t>                 350ریال                       280ریال              3واحد</a:t>
            </a:r>
            <a:r>
              <a:rPr lang="en-US" sz="2400" b="0" dirty="0">
                <a:solidFill>
                  <a:schemeClr val="tx1"/>
                </a:solidFill>
              </a:rPr>
              <a:t>C</a:t>
            </a:r>
          </a:p>
          <a:p>
            <a:pPr algn="r"/>
            <a:r>
              <a:rPr lang="fa-IR" sz="2400" b="0" dirty="0">
                <a:solidFill>
                  <a:schemeClr val="tx1"/>
                </a:solidFill>
              </a:rPr>
              <a:t>                 200ریال                      250ریال               2واحد</a:t>
            </a:r>
            <a:r>
              <a:rPr lang="en-US" sz="2000" dirty="0">
                <a:solidFill>
                  <a:schemeClr val="tx1"/>
                </a:solidFill>
              </a:rPr>
              <a:t>D   </a:t>
            </a:r>
          </a:p>
          <a:p>
            <a:pPr algn="r"/>
            <a:r>
              <a:rPr lang="fa-IR" sz="2400" b="0" dirty="0">
                <a:solidFill>
                  <a:schemeClr val="tx1"/>
                </a:solidFill>
              </a:rPr>
              <a:t>مدیریت شرکت تصمیم گرفته به علت زیان ده بودن محصول  د تولید آن را متوقف نماید .درصورتی که تولید محصول د متوقف شود ، شرکت </a:t>
            </a:r>
            <a:r>
              <a:rPr lang="fa-IR" sz="2800" b="0" dirty="0">
                <a:solidFill>
                  <a:schemeClr val="accent1">
                    <a:lumMod val="75000"/>
                  </a:schemeClr>
                </a:solidFill>
              </a:rPr>
              <a:t>20درصد </a:t>
            </a:r>
            <a:r>
              <a:rPr lang="fa-IR" sz="2400" b="0" dirty="0">
                <a:solidFill>
                  <a:schemeClr val="tx1"/>
                </a:solidFill>
              </a:rPr>
              <a:t>از مشتریان محصول</a:t>
            </a:r>
            <a:endParaRPr lang="en-US" sz="2400" b="0" dirty="0">
              <a:solidFill>
                <a:schemeClr val="tx1"/>
              </a:solidFill>
            </a:endParaRPr>
          </a:p>
          <a:p>
            <a:pPr algn="r"/>
            <a:r>
              <a:rPr lang="fa-IR" sz="2400" b="0" dirty="0">
                <a:solidFill>
                  <a:schemeClr val="tx1"/>
                </a:solidFill>
              </a:rPr>
              <a:t>آ  را نیز از دست خواهد داد.</a:t>
            </a:r>
            <a:endParaRPr lang="en-US" sz="2400" b="0" dirty="0">
              <a:solidFill>
                <a:schemeClr val="tx1"/>
              </a:solidFill>
            </a:endParaRPr>
          </a:p>
          <a:p>
            <a:pPr algn="r"/>
            <a:r>
              <a:rPr lang="fa-IR" sz="2400" b="0" dirty="0">
                <a:solidFill>
                  <a:schemeClr val="tx1"/>
                </a:solidFill>
              </a:rPr>
              <a:t>مطلوب است: ارایه رهمورد نمود لازم به مدیریت شرکت در ارتباط با حذف تولید محصول   د   یا ادامه تولید آن</a:t>
            </a:r>
            <a:endParaRPr lang="en-US" sz="2400" b="0" dirty="0">
              <a:solidFill>
                <a:schemeClr val="tx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53966"/>
          </a:xfrm>
        </p:spPr>
        <p:txBody>
          <a:bodyPr>
            <a:normAutofit fontScale="90000"/>
          </a:bodyPr>
          <a:lstStyle/>
          <a:p>
            <a:endParaRPr lang="en-US" dirty="0"/>
          </a:p>
        </p:txBody>
      </p:sp>
      <p:sp>
        <p:nvSpPr>
          <p:cNvPr id="3" name="Content Placeholder 2"/>
          <p:cNvSpPr>
            <a:spLocks noGrp="1"/>
          </p:cNvSpPr>
          <p:nvPr>
            <p:ph sz="quarter" idx="1"/>
          </p:nvPr>
        </p:nvSpPr>
        <p:spPr>
          <a:xfrm>
            <a:off x="457200" y="571480"/>
            <a:ext cx="7467600" cy="5902472"/>
          </a:xfrm>
        </p:spPr>
        <p:txBody>
          <a:bodyPr>
            <a:normAutofit fontScale="92500" lnSpcReduction="20000"/>
          </a:bodyPr>
          <a:lstStyle/>
          <a:p>
            <a:pPr algn="r">
              <a:buNone/>
            </a:pPr>
            <a:r>
              <a:rPr lang="fa-IR" sz="3000" dirty="0" smtClean="0">
                <a:solidFill>
                  <a:srgbClr val="FF0000"/>
                </a:solidFill>
              </a:rPr>
              <a:t>جواب:</a:t>
            </a:r>
            <a:r>
              <a:rPr lang="fa-IR" sz="2600" dirty="0" smtClean="0"/>
              <a:t>معیار شرکت برای تولیدیا توقف تولید بستگی به حاشیه فروش آنها دارد.بنابراین داریم:</a:t>
            </a:r>
            <a:endParaRPr lang="en-US" sz="2600" dirty="0" smtClean="0"/>
          </a:p>
          <a:p>
            <a:pPr algn="r">
              <a:buNone/>
            </a:pPr>
            <a:r>
              <a:rPr lang="fa-IR" dirty="0" smtClean="0"/>
              <a:t>محصول    قیمت فروش هر واحد   هزینه متغیر هرواحد  حاشیه فروش هرواحد</a:t>
            </a:r>
            <a:endParaRPr lang="en-US" dirty="0" smtClean="0"/>
          </a:p>
          <a:p>
            <a:pPr algn="r">
              <a:buNone/>
            </a:pPr>
            <a:r>
              <a:rPr lang="fa-IR" dirty="0" smtClean="0"/>
              <a:t>                  500ریال                       350ریال              </a:t>
            </a:r>
            <a:r>
              <a:rPr lang="fa-IR" sz="2600" dirty="0" smtClean="0">
                <a:solidFill>
                  <a:srgbClr val="FF0000"/>
                </a:solidFill>
              </a:rPr>
              <a:t>150  ریال         </a:t>
            </a:r>
            <a:r>
              <a:rPr lang="en-US" dirty="0" smtClean="0"/>
              <a:t>A</a:t>
            </a:r>
          </a:p>
          <a:p>
            <a:pPr algn="r">
              <a:buNone/>
            </a:pPr>
            <a:r>
              <a:rPr lang="fa-IR" dirty="0" smtClean="0"/>
              <a:t>                200ریال                     250ریال             </a:t>
            </a:r>
            <a:r>
              <a:rPr lang="fa-IR" sz="2600" dirty="0" smtClean="0">
                <a:solidFill>
                  <a:srgbClr val="FF0000"/>
                </a:solidFill>
              </a:rPr>
              <a:t>(50)  ریال   </a:t>
            </a:r>
            <a:r>
              <a:rPr lang="en-US" dirty="0" smtClean="0"/>
              <a:t>D</a:t>
            </a:r>
          </a:p>
          <a:p>
            <a:pPr algn="r">
              <a:buNone/>
            </a:pPr>
            <a:r>
              <a:rPr lang="fa-IR" dirty="0" smtClean="0"/>
              <a:t>تعدادفروش سالانه محصول  د                </a:t>
            </a:r>
            <a:r>
              <a:rPr lang="fa-IR" sz="2600" dirty="0" smtClean="0">
                <a:solidFill>
                  <a:srgbClr val="FF0000"/>
                </a:solidFill>
              </a:rPr>
              <a:t>2.000 </a:t>
            </a:r>
            <a:r>
              <a:rPr lang="fa-IR" dirty="0" smtClean="0"/>
              <a:t>=2/10*10.000</a:t>
            </a:r>
            <a:endParaRPr lang="en-US" dirty="0" smtClean="0"/>
          </a:p>
          <a:p>
            <a:pPr algn="r">
              <a:buNone/>
            </a:pPr>
            <a:r>
              <a:rPr lang="fa-IR" dirty="0" smtClean="0"/>
              <a:t>افزایش درسود درصورت حذف تولید محصول  د    </a:t>
            </a:r>
            <a:r>
              <a:rPr lang="fa-IR" sz="2600" dirty="0" smtClean="0">
                <a:solidFill>
                  <a:srgbClr val="FF0000"/>
                </a:solidFill>
              </a:rPr>
              <a:t>100.000</a:t>
            </a:r>
            <a:r>
              <a:rPr lang="fa-IR" dirty="0" smtClean="0"/>
              <a:t>=50*2.000</a:t>
            </a:r>
            <a:endParaRPr lang="en-US" dirty="0" smtClean="0"/>
          </a:p>
          <a:p>
            <a:pPr algn="r">
              <a:buNone/>
            </a:pPr>
            <a:r>
              <a:rPr lang="fa-IR" dirty="0" smtClean="0"/>
              <a:t>تعداد فروش سالانه محصول  آ                           </a:t>
            </a:r>
            <a:r>
              <a:rPr lang="fa-IR" dirty="0" smtClean="0">
                <a:solidFill>
                  <a:srgbClr val="FF0000"/>
                </a:solidFill>
              </a:rPr>
              <a:t>4.000 </a:t>
            </a:r>
            <a:r>
              <a:rPr lang="fa-IR" dirty="0" smtClean="0"/>
              <a:t> =4/10*10.000</a:t>
            </a:r>
            <a:endParaRPr lang="en-US" dirty="0" smtClean="0"/>
          </a:p>
          <a:p>
            <a:pPr algn="r">
              <a:buNone/>
            </a:pPr>
            <a:r>
              <a:rPr lang="fa-IR" dirty="0" smtClean="0"/>
              <a:t>کاهش در تعدادفروش محصول آ   درصورت حذف محصول  د </a:t>
            </a:r>
            <a:r>
              <a:rPr lang="fa-IR" sz="2600" dirty="0" smtClean="0">
                <a:solidFill>
                  <a:srgbClr val="FF0000"/>
                </a:solidFill>
              </a:rPr>
              <a:t>800</a:t>
            </a:r>
            <a:r>
              <a:rPr lang="fa-IR" dirty="0" smtClean="0"/>
              <a:t>=20%*4.000</a:t>
            </a:r>
            <a:endParaRPr lang="en-US" dirty="0" smtClean="0"/>
          </a:p>
          <a:p>
            <a:pPr algn="r">
              <a:buNone/>
            </a:pPr>
            <a:r>
              <a:rPr lang="fa-IR" dirty="0" smtClean="0"/>
              <a:t>کاهش در سود در صورت از دست دادن مشتریان محصول  آ      </a:t>
            </a:r>
            <a:r>
              <a:rPr lang="fa-IR" sz="2600" dirty="0" smtClean="0">
                <a:solidFill>
                  <a:srgbClr val="FF0000"/>
                </a:solidFill>
              </a:rPr>
              <a:t>120.000</a:t>
            </a:r>
            <a:r>
              <a:rPr lang="fa-IR" dirty="0" smtClean="0"/>
              <a:t>=150*800</a:t>
            </a:r>
            <a:endParaRPr lang="en-US" dirty="0" smtClean="0"/>
          </a:p>
          <a:p>
            <a:pPr algn="r">
              <a:buNone/>
            </a:pPr>
            <a:r>
              <a:rPr lang="fa-IR" dirty="0" smtClean="0"/>
              <a:t>کاهش در سود شرکت درصورت حذف  تولید محصول د</a:t>
            </a:r>
          </a:p>
          <a:p>
            <a:pPr algn="r">
              <a:buNone/>
            </a:pPr>
            <a:r>
              <a:rPr lang="fa-IR" dirty="0" smtClean="0"/>
              <a:t> </a:t>
            </a:r>
            <a:r>
              <a:rPr lang="fa-IR" sz="2600" dirty="0" smtClean="0">
                <a:solidFill>
                  <a:srgbClr val="FF0000"/>
                </a:solidFill>
              </a:rPr>
              <a:t>(20.000)=</a:t>
            </a:r>
            <a:r>
              <a:rPr lang="fa-IR" dirty="0" smtClean="0"/>
              <a:t>120.000-100.000</a:t>
            </a:r>
            <a:endParaRPr lang="en-US" dirty="0" smtClean="0"/>
          </a:p>
          <a:p>
            <a:pPr algn="r">
              <a:buNone/>
            </a:pPr>
            <a:r>
              <a:rPr lang="fa-IR" dirty="0" smtClean="0"/>
              <a:t>با توجه به محاسبات فوق ،علیرغم سود آور نبودن محصول د بایستی تولید آن ادامه داشته باشد.</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0"/>
            <a:ext cx="8072494" cy="1428736"/>
          </a:xfrm>
        </p:spPr>
        <p:txBody>
          <a:bodyPr>
            <a:noAutofit/>
          </a:bodyPr>
          <a:lstStyle/>
          <a:p>
            <a:pPr algn="ctr"/>
            <a:r>
              <a:rPr lang="fa-IR" sz="3200" dirty="0" smtClean="0">
                <a:solidFill>
                  <a:srgbClr val="0070C0"/>
                </a:solidFill>
              </a:rPr>
              <a:t>تصمیمات مربوط به فروش محصولات درنقطه تفکیک ویا پردازش بیشتر آن</a:t>
            </a:r>
            <a:r>
              <a:rPr lang="en-US" sz="3200" dirty="0" smtClean="0"/>
              <a:t/>
            </a:r>
            <a:br>
              <a:rPr lang="en-US" sz="3200" dirty="0" smtClean="0"/>
            </a:br>
            <a:endParaRPr lang="en-US" sz="3200" dirty="0"/>
          </a:p>
        </p:txBody>
      </p:sp>
      <p:sp>
        <p:nvSpPr>
          <p:cNvPr id="3" name="Content Placeholder 2"/>
          <p:cNvSpPr>
            <a:spLocks noGrp="1"/>
          </p:cNvSpPr>
          <p:nvPr>
            <p:ph sz="quarter" idx="1"/>
          </p:nvPr>
        </p:nvSpPr>
        <p:spPr>
          <a:xfrm>
            <a:off x="214282" y="428604"/>
            <a:ext cx="8429684" cy="6045348"/>
          </a:xfrm>
        </p:spPr>
        <p:txBody>
          <a:bodyPr>
            <a:noAutofit/>
          </a:bodyPr>
          <a:lstStyle/>
          <a:p>
            <a:pPr algn="r">
              <a:buNone/>
            </a:pPr>
            <a:r>
              <a:rPr lang="fa-IR" sz="3600" dirty="0" smtClean="0">
                <a:solidFill>
                  <a:srgbClr val="FF0000"/>
                </a:solidFill>
              </a:rPr>
              <a:t>مثال:</a:t>
            </a:r>
          </a:p>
          <a:p>
            <a:pPr algn="justLow" rtl="1">
              <a:buNone/>
            </a:pPr>
            <a:r>
              <a:rPr lang="fa-IR" dirty="0" smtClean="0">
                <a:cs typeface="B Nazanin" pitchFamily="2" charset="-78"/>
              </a:rPr>
              <a:t>     شرکت فرزاد دومحصول الف وب را طی فرایند مشترکی تولید نموده وهزینه های مشترک را براساس روش مقداری به محصولات تخصیص می دهد.هریک از محصولات را می توان در نقطه تفکیک به فروش رسانید یا برای پردازش بیشتر به مراحل بعد منتقل کرد هزینه های مشترک 400.000ریال وسایر اطلاعات به شرح زیر است</a:t>
            </a:r>
            <a:r>
              <a:rPr lang="fa-IR" sz="2000" dirty="0" smtClean="0">
                <a:cs typeface="B Nazanin" pitchFamily="2" charset="-78"/>
              </a:rPr>
              <a:t>:</a:t>
            </a:r>
            <a:r>
              <a:rPr lang="fa-IR" dirty="0" smtClean="0">
                <a:cs typeface="B Nazanin" pitchFamily="2" charset="-78"/>
              </a:rPr>
              <a:t> </a:t>
            </a:r>
            <a:endParaRPr lang="en-US" dirty="0" smtClean="0">
              <a:cs typeface="B Nazanin" pitchFamily="2" charset="-78"/>
            </a:endParaRPr>
          </a:p>
          <a:p>
            <a:pPr algn="justLow" rtl="1">
              <a:buNone/>
            </a:pPr>
            <a:r>
              <a:rPr lang="fa-IR" dirty="0" smtClean="0">
                <a:cs typeface="B Nazanin" pitchFamily="2" charset="-78"/>
              </a:rPr>
              <a:t>محصول     تعدادتولید   ارزش فروش     هرینه های             ارزش فروش  </a:t>
            </a:r>
            <a:endParaRPr lang="en-US" dirty="0" smtClean="0">
              <a:cs typeface="B Nazanin" pitchFamily="2" charset="-78"/>
            </a:endParaRPr>
          </a:p>
          <a:p>
            <a:pPr algn="justLow" rtl="1">
              <a:buNone/>
            </a:pPr>
            <a:r>
              <a:rPr lang="fa-IR" dirty="0" smtClean="0">
                <a:cs typeface="B Nazanin" pitchFamily="2" charset="-78"/>
              </a:rPr>
              <a:t>                             درنقطه تفکیک     پردازش اضافی     در صورت پردازش   </a:t>
            </a:r>
            <a:endParaRPr lang="en-US" dirty="0" smtClean="0">
              <a:cs typeface="B Nazanin" pitchFamily="2" charset="-78"/>
            </a:endParaRPr>
          </a:p>
          <a:p>
            <a:pPr algn="justLow" rtl="1">
              <a:buNone/>
            </a:pPr>
            <a:r>
              <a:rPr lang="fa-IR" dirty="0" smtClean="0">
                <a:cs typeface="B Nazanin" pitchFamily="2" charset="-78"/>
              </a:rPr>
              <a:t>   الف       5.000        300.000ریال       50.000ریال         375.000ریال</a:t>
            </a:r>
            <a:endParaRPr lang="en-US" dirty="0" smtClean="0">
              <a:cs typeface="B Nazanin" pitchFamily="2" charset="-78"/>
            </a:endParaRPr>
          </a:p>
          <a:p>
            <a:pPr algn="justLow" rtl="1">
              <a:buNone/>
            </a:pPr>
            <a:r>
              <a:rPr lang="fa-IR" dirty="0" smtClean="0">
                <a:cs typeface="B Nazanin" pitchFamily="2" charset="-78"/>
              </a:rPr>
              <a:t>   ب           3000        240.000ریال       70.000ریال         300.000ریال</a:t>
            </a:r>
            <a:endParaRPr lang="en-US" dirty="0" smtClean="0">
              <a:cs typeface="B Nazanin" pitchFamily="2" charset="-78"/>
            </a:endParaRPr>
          </a:p>
          <a:p>
            <a:pPr algn="justLow" rtl="1">
              <a:buNone/>
            </a:pPr>
            <a:r>
              <a:rPr lang="fa-IR" sz="2800" dirty="0" smtClean="0">
                <a:cs typeface="B Nazanin" pitchFamily="2" charset="-78"/>
              </a:rPr>
              <a:t>   مطلوب است ارایه رهنمود لازم به مدیریت شرکت در ارتباط با تصمیم گیری نسبت به فروش محصولات در نقطه تفکیک ویا فروش پس از پردازش آنها</a:t>
            </a:r>
            <a:r>
              <a:rPr lang="fa-IR" sz="2800" dirty="0" smtClean="0"/>
              <a:t>؟</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39718"/>
          </a:xfrm>
        </p:spPr>
        <p:txBody>
          <a:bodyPr>
            <a:normAutofit fontScale="90000"/>
          </a:bodyPr>
          <a:lstStyle/>
          <a:p>
            <a:endParaRPr lang="en-US" dirty="0"/>
          </a:p>
        </p:txBody>
      </p:sp>
      <p:sp>
        <p:nvSpPr>
          <p:cNvPr id="3" name="Content Placeholder 2"/>
          <p:cNvSpPr>
            <a:spLocks noGrp="1"/>
          </p:cNvSpPr>
          <p:nvPr>
            <p:ph sz="quarter" idx="1"/>
          </p:nvPr>
        </p:nvSpPr>
        <p:spPr>
          <a:xfrm>
            <a:off x="457200" y="928670"/>
            <a:ext cx="7467600" cy="5545282"/>
          </a:xfrm>
        </p:spPr>
        <p:style>
          <a:lnRef idx="2">
            <a:schemeClr val="accent1"/>
          </a:lnRef>
          <a:fillRef idx="1">
            <a:schemeClr val="lt1"/>
          </a:fillRef>
          <a:effectRef idx="0">
            <a:schemeClr val="accent1"/>
          </a:effectRef>
          <a:fontRef idx="minor">
            <a:schemeClr val="dk1"/>
          </a:fontRef>
        </p:style>
        <p:txBody>
          <a:bodyPr>
            <a:normAutofit/>
          </a:bodyPr>
          <a:lstStyle/>
          <a:p>
            <a:pPr algn="ctr">
              <a:buNone/>
            </a:pPr>
            <a:r>
              <a:rPr lang="fa-IR" sz="3200" dirty="0" smtClean="0">
                <a:solidFill>
                  <a:srgbClr val="FF0000"/>
                </a:solidFill>
              </a:rPr>
              <a:t>حسابداری صنعتی 3</a:t>
            </a:r>
            <a:endParaRPr lang="en-US" sz="3200" dirty="0" smtClean="0">
              <a:solidFill>
                <a:srgbClr val="FF0000"/>
              </a:solidFill>
            </a:endParaRPr>
          </a:p>
          <a:p>
            <a:pPr algn="ctr">
              <a:buNone/>
            </a:pPr>
            <a:r>
              <a:rPr lang="fa-IR" sz="3200" dirty="0" smtClean="0"/>
              <a:t>نام منابع درسی ومولف آنها:</a:t>
            </a:r>
            <a:endParaRPr lang="en-US" sz="3200" dirty="0" smtClean="0"/>
          </a:p>
          <a:p>
            <a:pPr algn="ctr">
              <a:buNone/>
            </a:pPr>
            <a:r>
              <a:rPr lang="fa-IR" sz="3200" dirty="0" smtClean="0"/>
              <a:t> فصل اول حسابداری صنعتی 3،تالیف جمشید اسکندری</a:t>
            </a:r>
            <a:endParaRPr lang="en-US" sz="3200" dirty="0" smtClean="0"/>
          </a:p>
          <a:p>
            <a:pPr algn="ctr">
              <a:buNone/>
            </a:pPr>
            <a:r>
              <a:rPr lang="fa-IR" sz="3200" dirty="0" smtClean="0"/>
              <a:t>فصل چهارم حسابداری صنعتی ،تالیف رضا درگاهی</a:t>
            </a:r>
            <a:endParaRPr lang="en-US" sz="3200" dirty="0" smtClean="0"/>
          </a:p>
          <a:p>
            <a:pPr algn="ctr">
              <a:buNone/>
            </a:pPr>
            <a:r>
              <a:rPr lang="fa-IR" sz="3200" dirty="0" smtClean="0"/>
              <a:t>حسابداری صنعتی 3جلد دوم</a:t>
            </a:r>
            <a:endParaRPr lang="en-US" sz="3200" dirty="0" smtClean="0"/>
          </a:p>
          <a:p>
            <a:pPr algn="ctr">
              <a:buNone/>
            </a:pPr>
            <a:r>
              <a:rPr lang="fa-IR" sz="3200" dirty="0" smtClean="0"/>
              <a:t>انتشارات دانشگاه پیام نور</a:t>
            </a:r>
            <a:endParaRPr lang="en-US" sz="32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39718"/>
          </a:xfrm>
        </p:spPr>
        <p:txBody>
          <a:bodyPr>
            <a:normAutofit fontScale="90000"/>
          </a:bodyPr>
          <a:lstStyle/>
          <a:p>
            <a:pPr algn="ctr"/>
            <a:r>
              <a:rPr lang="fa-IR" dirty="0" smtClean="0">
                <a:solidFill>
                  <a:srgbClr val="FF0000"/>
                </a:solidFill>
              </a:rPr>
              <a:t>جواب</a:t>
            </a:r>
            <a:endParaRPr lang="en-US" dirty="0">
              <a:solidFill>
                <a:srgbClr val="FF0000"/>
              </a:solidFill>
            </a:endParaRPr>
          </a:p>
        </p:txBody>
      </p:sp>
      <p:sp>
        <p:nvSpPr>
          <p:cNvPr id="3" name="Content Placeholder 2"/>
          <p:cNvSpPr>
            <a:spLocks noGrp="1"/>
          </p:cNvSpPr>
          <p:nvPr>
            <p:ph sz="quarter" idx="1"/>
          </p:nvPr>
        </p:nvSpPr>
        <p:spPr>
          <a:xfrm>
            <a:off x="0" y="714356"/>
            <a:ext cx="8572528" cy="5759596"/>
          </a:xfrm>
        </p:spPr>
        <p:txBody>
          <a:bodyPr>
            <a:normAutofit/>
          </a:bodyPr>
          <a:lstStyle/>
          <a:p>
            <a:pPr algn="r">
              <a:buNone/>
            </a:pPr>
            <a:r>
              <a:rPr lang="fa-IR" dirty="0" smtClean="0"/>
              <a:t>محصول   ارزش فروش     ارزش فروش  </a:t>
            </a:r>
            <a:endParaRPr lang="en-US" dirty="0" smtClean="0"/>
          </a:p>
          <a:p>
            <a:pPr algn="r">
              <a:buNone/>
            </a:pPr>
            <a:r>
              <a:rPr lang="fa-IR" dirty="0" smtClean="0"/>
              <a:t>            درنقطه تفکیک  در صورت پردازش  درآمد       هزینه       سود یا زیان</a:t>
            </a:r>
            <a:endParaRPr lang="en-US" dirty="0" smtClean="0"/>
          </a:p>
          <a:p>
            <a:pPr algn="r">
              <a:buNone/>
            </a:pPr>
            <a:r>
              <a:rPr lang="fa-IR" dirty="0" smtClean="0"/>
              <a:t>                                                            تفاضلی      تفاضلی      تفاضلی                                                                     </a:t>
            </a:r>
            <a:endParaRPr lang="en-US" dirty="0" smtClean="0"/>
          </a:p>
          <a:p>
            <a:pPr algn="r">
              <a:buNone/>
            </a:pPr>
            <a:r>
              <a:rPr lang="fa-IR" dirty="0" smtClean="0"/>
              <a:t>الف      300.000ریال     375.000 ریال     75.000    50.000      </a:t>
            </a:r>
            <a:r>
              <a:rPr lang="fa-IR" dirty="0" smtClean="0">
                <a:solidFill>
                  <a:srgbClr val="FF0000"/>
                </a:solidFill>
              </a:rPr>
              <a:t>25.000</a:t>
            </a:r>
            <a:endParaRPr lang="en-US" dirty="0" smtClean="0">
              <a:solidFill>
                <a:srgbClr val="FF0000"/>
              </a:solidFill>
            </a:endParaRPr>
          </a:p>
          <a:p>
            <a:pPr algn="r">
              <a:buNone/>
            </a:pPr>
            <a:r>
              <a:rPr lang="fa-IR" dirty="0" smtClean="0"/>
              <a:t>ب        240.000ریال   300.000 ریال      60.000     70.000    </a:t>
            </a:r>
            <a:r>
              <a:rPr lang="fa-IR" dirty="0" smtClean="0">
                <a:solidFill>
                  <a:srgbClr val="FF0000"/>
                </a:solidFill>
              </a:rPr>
              <a:t>(10.000</a:t>
            </a:r>
            <a:r>
              <a:rPr lang="fa-IR" dirty="0" smtClean="0"/>
              <a:t>)</a:t>
            </a:r>
            <a:endParaRPr lang="en-US" dirty="0" smtClean="0"/>
          </a:p>
          <a:p>
            <a:pPr algn="r">
              <a:buNone/>
            </a:pPr>
            <a:r>
              <a:rPr lang="fa-IR" sz="2800" dirty="0" smtClean="0">
                <a:solidFill>
                  <a:srgbClr val="7030A0"/>
                </a:solidFill>
              </a:rPr>
              <a:t>با توجه به محاسبات فوق ،بهتر است محصول الف پردازش گردد ومحصول ب درنقطه تفکیک به فروش برسد</a:t>
            </a:r>
            <a:r>
              <a:rPr lang="fa-IR" dirty="0" smtClean="0"/>
              <a:t>.</a:t>
            </a:r>
            <a:endParaRPr lang="en-US" dirty="0"/>
          </a:p>
        </p:txBody>
      </p:sp>
      <p:cxnSp>
        <p:nvCxnSpPr>
          <p:cNvPr id="5" name="Straight Connector 4"/>
          <p:cNvCxnSpPr/>
          <p:nvPr/>
        </p:nvCxnSpPr>
        <p:spPr>
          <a:xfrm rot="10800000">
            <a:off x="7929586" y="2285992"/>
            <a:ext cx="50006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10800000">
            <a:off x="6215074" y="2285992"/>
            <a:ext cx="128588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0800000">
            <a:off x="4357686" y="2357430"/>
            <a:ext cx="142876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0800000">
            <a:off x="3143240" y="2285992"/>
            <a:ext cx="78581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2000232" y="2285992"/>
            <a:ext cx="7143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785786" y="2285992"/>
            <a:ext cx="785818"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381000" y="304800"/>
            <a:ext cx="8458200" cy="6248400"/>
          </a:xfrm>
        </p:spPr>
        <p:txBody>
          <a:bodyPr>
            <a:normAutofit/>
          </a:bodyPr>
          <a:lstStyle/>
          <a:p>
            <a:pPr algn="l"/>
            <a:endParaRPr lang="fa-IR" sz="4400" i="1" dirty="0" smtClean="0">
              <a:ln w="11430"/>
              <a:solidFill>
                <a:schemeClr val="accent6">
                  <a:lumMod val="50000"/>
                </a:schemeClr>
              </a:solidFill>
              <a:effectLst>
                <a:outerShdw blurRad="80000" dist="40000" dir="5040000" algn="tl">
                  <a:srgbClr val="000000">
                    <a:alpha val="30000"/>
                  </a:srgbClr>
                </a:outerShdw>
              </a:effectLst>
              <a:cs typeface="B Titr" pitchFamily="2" charset="-78"/>
            </a:endParaRPr>
          </a:p>
          <a:p>
            <a:pPr algn="l"/>
            <a:endParaRPr lang="fa-IR" sz="4400" i="1" dirty="0" smtClean="0">
              <a:ln w="11430"/>
              <a:solidFill>
                <a:schemeClr val="accent6">
                  <a:lumMod val="50000"/>
                </a:schemeClr>
              </a:solidFill>
              <a:effectLst>
                <a:outerShdw blurRad="80000" dist="40000" dir="5040000" algn="tl">
                  <a:srgbClr val="000000">
                    <a:alpha val="30000"/>
                  </a:srgbClr>
                </a:outerShdw>
              </a:effectLst>
              <a:cs typeface="B Titr" pitchFamily="2" charset="-78"/>
            </a:endParaRPr>
          </a:p>
          <a:p>
            <a:pPr algn="l"/>
            <a:endParaRPr lang="fa-IR" sz="4400" i="1" dirty="0" smtClean="0">
              <a:ln w="11430"/>
              <a:solidFill>
                <a:schemeClr val="accent6">
                  <a:lumMod val="50000"/>
                </a:schemeClr>
              </a:solidFill>
              <a:effectLst>
                <a:outerShdw blurRad="80000" dist="40000" dir="5040000" algn="tl">
                  <a:srgbClr val="000000">
                    <a:alpha val="30000"/>
                  </a:srgbClr>
                </a:outerShdw>
              </a:effectLst>
              <a:cs typeface="B Titr" pitchFamily="2" charset="-78"/>
            </a:endParaRPr>
          </a:p>
          <a:p>
            <a:pPr algn="ctr"/>
            <a:r>
              <a:rPr lang="fa-IR" sz="4400" i="1" dirty="0" smtClean="0">
                <a:ln w="11430"/>
                <a:solidFill>
                  <a:schemeClr val="accent6">
                    <a:lumMod val="50000"/>
                  </a:schemeClr>
                </a:solidFill>
                <a:effectLst>
                  <a:outerShdw blurRad="80000" dist="40000" dir="5040000" algn="tl">
                    <a:srgbClr val="000000">
                      <a:alpha val="30000"/>
                    </a:srgbClr>
                  </a:outerShdw>
                </a:effectLst>
                <a:cs typeface="B Titr" pitchFamily="2" charset="-78"/>
              </a:rPr>
              <a:t>با سپاس فراوان از توجهتان</a:t>
            </a:r>
            <a:endParaRPr lang="en-US" sz="4400" i="1" dirty="0" smtClean="0">
              <a:ln w="11430"/>
              <a:solidFill>
                <a:schemeClr val="accent6">
                  <a:lumMod val="50000"/>
                </a:schemeClr>
              </a:solidFill>
              <a:effectLst>
                <a:outerShdw blurRad="80000" dist="40000" dir="5040000" algn="tl">
                  <a:srgbClr val="000000">
                    <a:alpha val="30000"/>
                  </a:srgbClr>
                </a:outerShdw>
              </a:effectLst>
              <a:cs typeface="B Titr" pitchFamily="2" charset="-78"/>
            </a:endParaRPr>
          </a:p>
          <a:p>
            <a:pPr algn="l" rtl="1"/>
            <a:endParaRPr lang="fa-IR" sz="4400" dirty="0" smtClean="0">
              <a:solidFill>
                <a:schemeClr val="accent6">
                  <a:lumMod val="50000"/>
                </a:schemeClr>
              </a:solidFill>
              <a:cs typeface="B Titr" pitchFamily="2" charset="-78"/>
            </a:endParaRPr>
          </a:p>
        </p:txBody>
      </p:sp>
      <p:sp>
        <p:nvSpPr>
          <p:cNvPr id="4" name="Flowchart: Punched Tape 3"/>
          <p:cNvSpPr/>
          <p:nvPr/>
        </p:nvSpPr>
        <p:spPr bwMode="auto">
          <a:xfrm>
            <a:off x="2000232" y="714356"/>
            <a:ext cx="5853106" cy="4495800"/>
          </a:xfrm>
          <a:prstGeom prst="flowChartPunchedTap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fa-IR" sz="4400" b="1" i="1" dirty="0" smtClean="0">
                <a:ln w="11430"/>
                <a:solidFill>
                  <a:schemeClr val="bg2">
                    <a:lumMod val="90000"/>
                  </a:schemeClr>
                </a:solidFill>
                <a:effectLst>
                  <a:outerShdw blurRad="80000" dist="40000" dir="5040000" algn="tl">
                    <a:srgbClr val="000000">
                      <a:alpha val="30000"/>
                    </a:srgbClr>
                  </a:outerShdw>
                </a:effectLst>
                <a:latin typeface="Arabic Typesetting" pitchFamily="66" charset="-78"/>
                <a:cs typeface="Arabic Typesetting" pitchFamily="66" charset="-78"/>
              </a:rPr>
              <a:t>موفق وپیروز وسربلند باشید </a:t>
            </a:r>
          </a:p>
          <a:p>
            <a:pPr algn="ctr"/>
            <a:r>
              <a:rPr lang="fa-IR" sz="4400" b="1" i="1" dirty="0" smtClean="0">
                <a:ln w="11430"/>
                <a:solidFill>
                  <a:schemeClr val="bg2">
                    <a:lumMod val="90000"/>
                  </a:schemeClr>
                </a:solidFill>
                <a:effectLst>
                  <a:outerShdw blurRad="80000" dist="40000" dir="5040000" algn="tl">
                    <a:srgbClr val="000000">
                      <a:alpha val="30000"/>
                    </a:srgbClr>
                  </a:outerShdw>
                </a:effectLst>
                <a:latin typeface="Arabic Typesetting" pitchFamily="66" charset="-78"/>
                <a:cs typeface="Arabic Typesetting" pitchFamily="66" charset="-78"/>
              </a:rPr>
              <a:t>معصومه صدیقی</a:t>
            </a:r>
          </a:p>
          <a:p>
            <a:pPr algn="ctr"/>
            <a:r>
              <a:rPr lang="fa-IR" sz="4400" b="1" i="1" dirty="0" smtClean="0">
                <a:ln w="11430"/>
                <a:solidFill>
                  <a:schemeClr val="bg2">
                    <a:lumMod val="90000"/>
                  </a:schemeClr>
                </a:solidFill>
                <a:effectLst>
                  <a:outerShdw blurRad="80000" dist="40000" dir="5040000" algn="tl">
                    <a:srgbClr val="000000">
                      <a:alpha val="30000"/>
                    </a:srgbClr>
                  </a:outerShdw>
                </a:effectLst>
                <a:latin typeface="Arabic Typesetting" pitchFamily="66" charset="-78"/>
                <a:cs typeface="Arabic Typesetting" pitchFamily="66" charset="-78"/>
              </a:rPr>
              <a:t>اسفند1398 </a:t>
            </a:r>
            <a:endParaRPr lang="en-US" sz="4400" b="1" i="1" dirty="0" smtClean="0">
              <a:ln w="11430"/>
              <a:solidFill>
                <a:schemeClr val="bg2">
                  <a:lumMod val="90000"/>
                </a:schemeClr>
              </a:solidFill>
              <a:effectLst>
                <a:outerShdw blurRad="80000" dist="40000" dir="5040000" algn="tl">
                  <a:srgbClr val="000000">
                    <a:alpha val="30000"/>
                  </a:srgbClr>
                </a:outerShdw>
              </a:effectLst>
              <a:latin typeface="Arabic Typesetting" pitchFamily="66" charset="-78"/>
              <a:cs typeface="Arabic Typesetting" pitchFamily="66" charset="-78"/>
            </a:endParaRPr>
          </a:p>
          <a:p>
            <a:pPr algn="ctr"/>
            <a:endParaRPr lang="en-US" sz="4400" b="1" i="1" dirty="0" smtClean="0">
              <a:ln w="11430"/>
              <a:solidFill>
                <a:schemeClr val="bg2">
                  <a:lumMod val="90000"/>
                </a:schemeClr>
              </a:solidFill>
              <a:effectLst>
                <a:outerShdw blurRad="80000" dist="40000" dir="5040000" algn="tl">
                  <a:srgbClr val="000000">
                    <a:alpha val="30000"/>
                  </a:srgbClr>
                </a:outerShdw>
              </a:effectLst>
              <a:cs typeface="B Mitra" pitchFamily="2" charset="-78"/>
            </a:endParaRPr>
          </a:p>
          <a:p>
            <a:pPr algn="ctr"/>
            <a:endParaRPr lang="en-US" sz="4400" b="1" i="1" dirty="0">
              <a:ln w="11430"/>
              <a:solidFill>
                <a:schemeClr val="bg2">
                  <a:lumMod val="90000"/>
                </a:schemeClr>
              </a:solidFill>
              <a:effectLst>
                <a:outerShdw blurRad="80000" dist="40000" dir="5040000" algn="tl">
                  <a:srgbClr val="000000">
                    <a:alpha val="30000"/>
                  </a:srgbClr>
                </a:outerShdw>
              </a:effectLst>
            </a:endParaRPr>
          </a:p>
        </p:txBody>
      </p:sp>
    </p:spTree>
  </p:cSld>
  <p:clrMapOvr>
    <a:masterClrMapping/>
  </p:clrMapOvr>
  <p:transition>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6"/>
          <p:cNvSpPr>
            <a:spLocks noGrp="1"/>
          </p:cNvSpPr>
          <p:nvPr>
            <p:ph type="ctrTitle"/>
          </p:nvPr>
        </p:nvSpPr>
        <p:spPr>
          <a:xfrm>
            <a:off x="827088" y="214313"/>
            <a:ext cx="7772400" cy="1428737"/>
          </a:xfrm>
        </p:spPr>
        <p:txBody>
          <a:bodyPr>
            <a:normAutofit fontScale="90000"/>
          </a:bodyPr>
          <a:lstStyle/>
          <a:p>
            <a:pPr algn="ctr" eaLnBrk="1" fontAlgn="auto" hangingPunct="1">
              <a:spcAft>
                <a:spcPts val="0"/>
              </a:spcAft>
              <a:defRPr/>
            </a:pPr>
            <a:r>
              <a:rPr lang="fa-IR" altLang="en-US" sz="3600" dirty="0" smtClean="0">
                <a:solidFill>
                  <a:schemeClr val="tx1"/>
                </a:solidFill>
                <a:cs typeface="Titr" pitchFamily="2" charset="-78"/>
              </a:rPr>
              <a:t/>
            </a:r>
            <a:br>
              <a:rPr lang="fa-IR" altLang="en-US" sz="3600" dirty="0" smtClean="0">
                <a:solidFill>
                  <a:schemeClr val="tx1"/>
                </a:solidFill>
                <a:cs typeface="Titr" pitchFamily="2" charset="-78"/>
              </a:rPr>
            </a:br>
            <a:r>
              <a:rPr lang="fa-IR" altLang="en-US" sz="4000" dirty="0" smtClean="0">
                <a:solidFill>
                  <a:schemeClr val="tx1"/>
                </a:solidFill>
                <a:cs typeface="B Nazanin" pitchFamily="2" charset="-78"/>
              </a:rPr>
              <a:t>بسم الله الرحمن الرحیم</a:t>
            </a:r>
            <a:r>
              <a:rPr lang="fa-IR" altLang="en-US" b="1" dirty="0" smtClean="0">
                <a:cs typeface="Titr" pitchFamily="2" charset="-78"/>
              </a:rPr>
              <a:t/>
            </a:r>
            <a:br>
              <a:rPr lang="fa-IR" altLang="en-US" b="1" dirty="0" smtClean="0">
                <a:cs typeface="Titr" pitchFamily="2" charset="-78"/>
              </a:rPr>
            </a:br>
            <a:endParaRPr lang="fa-IR" altLang="en-US" dirty="0" smtClean="0">
              <a:solidFill>
                <a:schemeClr val="tx1"/>
              </a:solidFill>
              <a:cs typeface="Titr" pitchFamily="2" charset="-78"/>
            </a:endParaRPr>
          </a:p>
        </p:txBody>
      </p:sp>
      <p:sp>
        <p:nvSpPr>
          <p:cNvPr id="8195" name="Subtitle 7"/>
          <p:cNvSpPr>
            <a:spLocks noGrp="1"/>
          </p:cNvSpPr>
          <p:nvPr>
            <p:ph type="subTitle" idx="1"/>
          </p:nvPr>
        </p:nvSpPr>
        <p:spPr>
          <a:xfrm>
            <a:off x="357188" y="1285875"/>
            <a:ext cx="8501062" cy="5286375"/>
          </a:xfrm>
        </p:spPr>
        <p:txBody>
          <a:bodyPr rtlCol="0">
            <a:normAutofit/>
          </a:bodyPr>
          <a:lstStyle/>
          <a:p>
            <a:pPr algn="ctr">
              <a:lnSpc>
                <a:spcPct val="120000"/>
              </a:lnSpc>
              <a:defRPr/>
            </a:pPr>
            <a:endParaRPr lang="fa-IR" b="1" dirty="0" smtClean="0">
              <a:solidFill>
                <a:schemeClr val="accent1"/>
              </a:solidFill>
            </a:endParaRPr>
          </a:p>
          <a:p>
            <a:pPr algn="ctr">
              <a:lnSpc>
                <a:spcPct val="120000"/>
              </a:lnSpc>
              <a:defRPr/>
            </a:pPr>
            <a:r>
              <a:rPr lang="fa-IR" sz="2400" b="1" dirty="0" smtClean="0">
                <a:solidFill>
                  <a:schemeClr val="accent1"/>
                </a:solidFill>
              </a:rPr>
              <a:t>صنعتی 3 حسابداری</a:t>
            </a:r>
            <a:endParaRPr lang="fa-IR" sz="3200" dirty="0" smtClean="0">
              <a:cs typeface="B Nazanin" pitchFamily="2" charset="-78"/>
            </a:endParaRPr>
          </a:p>
          <a:p>
            <a:pPr algn="ctr">
              <a:lnSpc>
                <a:spcPct val="120000"/>
              </a:lnSpc>
              <a:defRPr/>
            </a:pPr>
            <a:r>
              <a:rPr lang="fa-IR" sz="2400" dirty="0" smtClean="0">
                <a:cs typeface="B Nazanin" pitchFamily="2" charset="-78"/>
              </a:rPr>
              <a:t>مقطع کارشناسی رشته حسابداری</a:t>
            </a:r>
          </a:p>
          <a:p>
            <a:pPr algn="ctr">
              <a:lnSpc>
                <a:spcPct val="120000"/>
              </a:lnSpc>
              <a:defRPr/>
            </a:pPr>
            <a:endParaRPr lang="fa-IR" sz="2400" dirty="0" smtClean="0">
              <a:cs typeface="B Nazanin" pitchFamily="2" charset="-78"/>
            </a:endParaRPr>
          </a:p>
          <a:p>
            <a:pPr algn="ctr">
              <a:lnSpc>
                <a:spcPct val="120000"/>
              </a:lnSpc>
              <a:defRPr/>
            </a:pPr>
            <a:endParaRPr lang="en-US" sz="2400" dirty="0" smtClean="0">
              <a:cs typeface="B Nazanin" pitchFamily="2" charset="-78"/>
            </a:endParaRPr>
          </a:p>
          <a:p>
            <a:pPr algn="ctr">
              <a:lnSpc>
                <a:spcPct val="120000"/>
              </a:lnSpc>
              <a:defRPr/>
            </a:pPr>
            <a:r>
              <a:rPr lang="fa-IR" sz="2400" dirty="0" smtClean="0">
                <a:cs typeface="B Nazanin" pitchFamily="2" charset="-78"/>
              </a:rPr>
              <a:t>دانشگاه فنی و حرفه ای استان آذربایجان غربی</a:t>
            </a:r>
            <a:endParaRPr lang="en-US" sz="2400" dirty="0" smtClean="0">
              <a:cs typeface="B Nazanin" pitchFamily="2" charset="-78"/>
            </a:endParaRPr>
          </a:p>
          <a:p>
            <a:pPr algn="ctr">
              <a:lnSpc>
                <a:spcPct val="120000"/>
              </a:lnSpc>
              <a:defRPr/>
            </a:pPr>
            <a:r>
              <a:rPr lang="fa-IR" sz="2400" dirty="0" smtClean="0">
                <a:cs typeface="B Nazanin" pitchFamily="2" charset="-78"/>
              </a:rPr>
              <a:t>آموزشکده فنی دختران ارومیه</a:t>
            </a:r>
            <a:endParaRPr lang="en-US" sz="2400" dirty="0" smtClean="0">
              <a:cs typeface="B Nazanin" pitchFamily="2" charset="-78"/>
            </a:endParaRPr>
          </a:p>
          <a:p>
            <a:pPr algn="ctr">
              <a:lnSpc>
                <a:spcPct val="120000"/>
              </a:lnSpc>
              <a:defRPr/>
            </a:pPr>
            <a:r>
              <a:rPr lang="fa-IR" sz="2400" b="1" dirty="0" smtClean="0">
                <a:solidFill>
                  <a:schemeClr val="accent1"/>
                </a:solidFill>
                <a:cs typeface="B Nazanin" pitchFamily="2" charset="-78"/>
              </a:rPr>
              <a:t>مدرس  :معصومه صدیقی</a:t>
            </a:r>
          </a:p>
          <a:p>
            <a:pPr algn="ctr">
              <a:lnSpc>
                <a:spcPct val="120000"/>
              </a:lnSpc>
              <a:defRPr/>
            </a:pPr>
            <a:r>
              <a:rPr lang="fa-IR" sz="2400" dirty="0" smtClean="0">
                <a:cs typeface="B Nazanin" pitchFamily="2" charset="-78"/>
              </a:rPr>
              <a:t>نیمسال دوم 99-98</a:t>
            </a:r>
            <a:endParaRPr lang="en-US" sz="2400" dirty="0" smtClean="0">
              <a:cs typeface="B Nazanin" pitchFamily="2" charset="-78"/>
            </a:endParaRPr>
          </a:p>
          <a:p>
            <a:pPr algn="ctr">
              <a:lnSpc>
                <a:spcPct val="160000"/>
              </a:lnSpc>
              <a:defRPr/>
            </a:pPr>
            <a:endParaRPr lang="en-US" sz="3800" dirty="0" smtClean="0">
              <a:cs typeface="B Nazanin" pitchFamily="2" charset="-78"/>
            </a:endParaRPr>
          </a:p>
          <a:p>
            <a:pPr algn="ctr" eaLnBrk="1" fontAlgn="auto" hangingPunct="1">
              <a:spcAft>
                <a:spcPts val="0"/>
              </a:spcAft>
              <a:buFont typeface="Wingdings 3" charset="2"/>
              <a:buNone/>
              <a:defRPr/>
            </a:pPr>
            <a:endParaRPr lang="fa-IR" altLang="en-US" sz="4000" b="1" dirty="0" smtClean="0">
              <a:cs typeface="Titr" pitchFamily="2" charset="-78"/>
            </a:endParaRPr>
          </a:p>
        </p:txBody>
      </p:sp>
      <p:pic>
        <p:nvPicPr>
          <p:cNvPr id="4" name="Picture 3" descr="C:\Users\sadaf\Desktop\پروژه مالی\IMG_20200304_104838_024.jpg"/>
          <p:cNvPicPr/>
          <p:nvPr/>
        </p:nvPicPr>
        <p:blipFill>
          <a:blip r:embed="rId2"/>
          <a:srcRect/>
          <a:stretch>
            <a:fillRect/>
          </a:stretch>
        </p:blipFill>
        <p:spPr bwMode="auto">
          <a:xfrm>
            <a:off x="6929438" y="0"/>
            <a:ext cx="2000250" cy="1285875"/>
          </a:xfrm>
          <a:prstGeom prst="rect">
            <a:avLst/>
          </a:prstGeom>
          <a:solidFill>
            <a:schemeClr val="accent2">
              <a:lumMod val="40000"/>
              <a:lumOff val="60000"/>
            </a:schemeClr>
          </a:solidFill>
          <a:ln/>
        </p:spPr>
        <p:style>
          <a:lnRef idx="1">
            <a:schemeClr val="accent6"/>
          </a:lnRef>
          <a:fillRef idx="2">
            <a:schemeClr val="accent6"/>
          </a:fillRef>
          <a:effectRef idx="1">
            <a:schemeClr val="accent6"/>
          </a:effectRef>
          <a:fontRef idx="minor">
            <a:schemeClr val="dk1"/>
          </a:fontRef>
        </p:style>
      </p:pic>
      <p:sp>
        <p:nvSpPr>
          <p:cNvPr id="5" name="Curved Down Ribbon 4"/>
          <p:cNvSpPr/>
          <p:nvPr/>
        </p:nvSpPr>
        <p:spPr>
          <a:xfrm>
            <a:off x="2643174" y="2786058"/>
            <a:ext cx="3929062" cy="901700"/>
          </a:xfrm>
          <a:prstGeom prst="ellipseRibb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2800" dirty="0"/>
              <a:t>جلسه </a:t>
            </a:r>
            <a:r>
              <a:rPr lang="fa-IR" sz="2800" dirty="0" smtClean="0"/>
              <a:t>دوم</a:t>
            </a:r>
            <a:endParaRPr lang="en-US" sz="280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68346"/>
          </a:xfrm>
        </p:spPr>
        <p:txBody>
          <a:bodyPr>
            <a:normAutofit fontScale="90000"/>
          </a:bodyPr>
          <a:lstStyle/>
          <a:p>
            <a:pPr algn="ctr"/>
            <a:r>
              <a:rPr lang="fa-IR" sz="3200" dirty="0" smtClean="0">
                <a:solidFill>
                  <a:srgbClr val="7030A0"/>
                </a:solidFill>
              </a:rPr>
              <a:t>تصمیمات مربوط به جایگزینی تجهیزات وماشین آلات</a:t>
            </a:r>
            <a:r>
              <a:rPr lang="en-US" dirty="0" smtClean="0"/>
              <a:t/>
            </a:r>
            <a:br>
              <a:rPr lang="en-US" dirty="0" smtClean="0"/>
            </a:br>
            <a:endParaRPr lang="en-US" dirty="0"/>
          </a:p>
        </p:txBody>
      </p:sp>
      <p:sp>
        <p:nvSpPr>
          <p:cNvPr id="3" name="Content Placeholder 2"/>
          <p:cNvSpPr>
            <a:spLocks noGrp="1"/>
          </p:cNvSpPr>
          <p:nvPr>
            <p:ph sz="quarter" idx="1"/>
          </p:nvPr>
        </p:nvSpPr>
        <p:spPr>
          <a:xfrm>
            <a:off x="457200" y="857232"/>
            <a:ext cx="8043890" cy="5786478"/>
          </a:xfrm>
        </p:spPr>
        <p:txBody>
          <a:bodyPr>
            <a:normAutofit fontScale="92500" lnSpcReduction="20000"/>
          </a:bodyPr>
          <a:lstStyle/>
          <a:p>
            <a:pPr algn="justLow" rtl="1">
              <a:lnSpc>
                <a:spcPct val="110000"/>
              </a:lnSpc>
              <a:buNone/>
            </a:pPr>
            <a:r>
              <a:rPr lang="fa-IR" sz="2800" dirty="0" smtClean="0">
                <a:solidFill>
                  <a:srgbClr val="FF0000"/>
                </a:solidFill>
              </a:rPr>
              <a:t>مثال:</a:t>
            </a:r>
            <a:r>
              <a:rPr lang="fa-IR" sz="2800" dirty="0" smtClean="0"/>
              <a:t>شرکت فرزین درنظر دارد تجهیزات جدیدی را جایگزین تجهیزات مورد استفاده خود نماید.درآمد حاصل از قطعات تولیدی که</a:t>
            </a:r>
            <a:r>
              <a:rPr lang="fa-IR" sz="2800" dirty="0" smtClean="0">
                <a:solidFill>
                  <a:srgbClr val="FF0000"/>
                </a:solidFill>
              </a:rPr>
              <a:t>1500.000</a:t>
            </a:r>
            <a:r>
              <a:rPr lang="fa-IR" sz="2800" dirty="0" smtClean="0"/>
              <a:t>ریال است تغیری نخواهد کرد .سایر اطلاعات به شرح زیر است :</a:t>
            </a:r>
            <a:endParaRPr lang="en-US" sz="2800" dirty="0" smtClean="0"/>
          </a:p>
          <a:p>
            <a:pPr algn="r">
              <a:lnSpc>
                <a:spcPct val="110000"/>
              </a:lnSpc>
              <a:buNone/>
            </a:pPr>
            <a:r>
              <a:rPr lang="fa-IR" sz="2800" dirty="0" smtClean="0"/>
              <a:t>                                         تجهیزات موجود           تجهیزات جدید   </a:t>
            </a:r>
            <a:endParaRPr lang="en-US" sz="2800" dirty="0" smtClean="0"/>
          </a:p>
          <a:p>
            <a:pPr algn="r">
              <a:lnSpc>
                <a:spcPct val="110000"/>
              </a:lnSpc>
              <a:buNone/>
            </a:pPr>
            <a:r>
              <a:rPr lang="fa-IR" sz="2800" dirty="0" smtClean="0"/>
              <a:t>قیمت خرید                           1.600.000ریال     1.600.000 ریال</a:t>
            </a:r>
            <a:endParaRPr lang="en-US" sz="2800" dirty="0" smtClean="0"/>
          </a:p>
          <a:p>
            <a:pPr algn="r">
              <a:lnSpc>
                <a:spcPct val="110000"/>
              </a:lnSpc>
              <a:buNone/>
            </a:pPr>
            <a:r>
              <a:rPr lang="fa-IR" sz="2800" dirty="0" smtClean="0"/>
              <a:t>استهلاک انباشته                    500.000  ریال                        -</a:t>
            </a:r>
            <a:endParaRPr lang="en-US" sz="2800" dirty="0" smtClean="0"/>
          </a:p>
          <a:p>
            <a:pPr algn="r">
              <a:lnSpc>
                <a:spcPct val="110000"/>
              </a:lnSpc>
              <a:buNone/>
            </a:pPr>
            <a:r>
              <a:rPr lang="fa-IR" sz="2800" dirty="0" smtClean="0"/>
              <a:t>ارزش اسقاط                       100.000   ریال         200.000  ریال</a:t>
            </a:r>
            <a:endParaRPr lang="en-US" sz="2800" dirty="0" smtClean="0"/>
          </a:p>
          <a:p>
            <a:pPr algn="r">
              <a:lnSpc>
                <a:spcPct val="110000"/>
              </a:lnSpc>
              <a:buNone/>
            </a:pPr>
            <a:r>
              <a:rPr lang="fa-IR" sz="2800" dirty="0" smtClean="0"/>
              <a:t>عمرمفید                                     4سال                       4سال</a:t>
            </a:r>
            <a:endParaRPr lang="en-US" sz="2800" dirty="0" smtClean="0"/>
          </a:p>
          <a:p>
            <a:pPr algn="r">
              <a:lnSpc>
                <a:spcPct val="110000"/>
              </a:lnSpc>
              <a:buNone/>
            </a:pPr>
            <a:r>
              <a:rPr lang="fa-IR" sz="2800" dirty="0" smtClean="0"/>
              <a:t>ارزش فروش                   1.100.000   ریال                       -</a:t>
            </a:r>
            <a:endParaRPr lang="en-US" sz="2800" dirty="0" smtClean="0"/>
          </a:p>
          <a:p>
            <a:pPr algn="r">
              <a:lnSpc>
                <a:spcPct val="110000"/>
              </a:lnSpc>
              <a:buNone/>
            </a:pPr>
            <a:r>
              <a:rPr lang="fa-IR" sz="2800" dirty="0" smtClean="0"/>
              <a:t>هرینه های عملیاتی سالانه      500.000   ریال          350.000  ریال</a:t>
            </a:r>
            <a:endParaRPr lang="en-US" sz="2800" dirty="0" smtClean="0"/>
          </a:p>
          <a:p>
            <a:pPr algn="r">
              <a:lnSpc>
                <a:spcPct val="110000"/>
              </a:lnSpc>
              <a:buNone/>
            </a:pPr>
            <a:r>
              <a:rPr lang="fa-IR" sz="2800" dirty="0" smtClean="0">
                <a:solidFill>
                  <a:srgbClr val="7030A0"/>
                </a:solidFill>
              </a:rPr>
              <a:t>مطلوب است:ارایه رهنمود لازم به مدیریت درارتباط با جایگزینی تجهیزات جدید</a:t>
            </a:r>
            <a:r>
              <a:rPr lang="fa-IR" dirty="0" smtClean="0">
                <a:solidFill>
                  <a:srgbClr val="7030A0"/>
                </a:solidFill>
              </a:rPr>
              <a:t>.</a:t>
            </a:r>
            <a:endParaRPr lang="en-US" dirty="0">
              <a:solidFill>
                <a:srgbClr val="7030A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82594"/>
          </a:xfrm>
        </p:spPr>
        <p:txBody>
          <a:bodyPr>
            <a:noAutofit/>
          </a:bodyPr>
          <a:lstStyle/>
          <a:p>
            <a:pPr algn="ctr"/>
            <a:r>
              <a:rPr lang="fa-IR" sz="3600" dirty="0" smtClean="0">
                <a:solidFill>
                  <a:srgbClr val="FF0000"/>
                </a:solidFill>
              </a:rPr>
              <a:t>جواب</a:t>
            </a:r>
            <a:endParaRPr lang="en-US" sz="3600" dirty="0">
              <a:solidFill>
                <a:srgbClr val="FF0000"/>
              </a:solidFill>
            </a:endParaRPr>
          </a:p>
        </p:txBody>
      </p:sp>
      <p:sp>
        <p:nvSpPr>
          <p:cNvPr id="3" name="Content Placeholder 2"/>
          <p:cNvSpPr>
            <a:spLocks noGrp="1"/>
          </p:cNvSpPr>
          <p:nvPr>
            <p:ph sz="quarter" idx="1"/>
          </p:nvPr>
        </p:nvSpPr>
        <p:spPr>
          <a:xfrm>
            <a:off x="457200" y="928670"/>
            <a:ext cx="8115328" cy="5545282"/>
          </a:xfrm>
        </p:spPr>
        <p:txBody>
          <a:bodyPr>
            <a:noAutofit/>
          </a:bodyPr>
          <a:lstStyle/>
          <a:p>
            <a:pPr algn="r">
              <a:lnSpc>
                <a:spcPct val="150000"/>
              </a:lnSpc>
              <a:buNone/>
            </a:pPr>
            <a:r>
              <a:rPr lang="fa-IR" sz="2800" dirty="0" smtClean="0"/>
              <a:t>کاهش درهزینه های عملیاتی 4</a:t>
            </a:r>
            <a:r>
              <a:rPr lang="fa-IR" dirty="0" smtClean="0"/>
              <a:t>*(350.000-500.000)     </a:t>
            </a:r>
            <a:r>
              <a:rPr lang="fa-IR" dirty="0" smtClean="0">
                <a:solidFill>
                  <a:srgbClr val="FF0000"/>
                </a:solidFill>
              </a:rPr>
              <a:t>600.000 </a:t>
            </a:r>
            <a:r>
              <a:rPr lang="fa-IR" dirty="0" smtClean="0"/>
              <a:t>ریال</a:t>
            </a:r>
            <a:endParaRPr lang="en-US" dirty="0" smtClean="0"/>
          </a:p>
          <a:p>
            <a:pPr algn="r">
              <a:lnSpc>
                <a:spcPct val="150000"/>
              </a:lnSpc>
              <a:buNone/>
            </a:pPr>
            <a:r>
              <a:rPr lang="fa-IR" sz="2800" dirty="0" smtClean="0"/>
              <a:t>ارزش فروش تجهیزات موجود                               </a:t>
            </a:r>
            <a:r>
              <a:rPr lang="fa-IR" dirty="0" smtClean="0">
                <a:solidFill>
                  <a:srgbClr val="FF0000"/>
                </a:solidFill>
              </a:rPr>
              <a:t>1.100.000</a:t>
            </a:r>
            <a:r>
              <a:rPr lang="fa-IR" dirty="0" smtClean="0"/>
              <a:t>ریال</a:t>
            </a:r>
            <a:endParaRPr lang="en-US" dirty="0" smtClean="0"/>
          </a:p>
          <a:p>
            <a:pPr algn="r">
              <a:lnSpc>
                <a:spcPct val="150000"/>
              </a:lnSpc>
              <a:buNone/>
            </a:pPr>
            <a:r>
              <a:rPr lang="fa-IR" sz="2800" dirty="0" smtClean="0"/>
              <a:t>بهای خرید تجهیزات جدید                                  </a:t>
            </a:r>
            <a:r>
              <a:rPr lang="fa-IR" dirty="0" smtClean="0"/>
              <a:t>(</a:t>
            </a:r>
            <a:r>
              <a:rPr lang="fa-IR" dirty="0" smtClean="0">
                <a:solidFill>
                  <a:srgbClr val="FF0000"/>
                </a:solidFill>
              </a:rPr>
              <a:t>1.600.000</a:t>
            </a:r>
            <a:r>
              <a:rPr lang="fa-IR" dirty="0" smtClean="0"/>
              <a:t>ریال)</a:t>
            </a:r>
            <a:endParaRPr lang="en-US" dirty="0" smtClean="0"/>
          </a:p>
          <a:p>
            <a:pPr algn="r">
              <a:lnSpc>
                <a:spcPct val="150000"/>
              </a:lnSpc>
              <a:buNone/>
            </a:pPr>
            <a:r>
              <a:rPr lang="fa-IR" sz="3200" dirty="0" smtClean="0"/>
              <a:t>صرفه جویی در صورت جایگزینی            </a:t>
            </a:r>
            <a:r>
              <a:rPr lang="fa-IR" sz="3200" dirty="0" smtClean="0">
                <a:solidFill>
                  <a:srgbClr val="FF0000"/>
                </a:solidFill>
              </a:rPr>
              <a:t>100.000ر</a:t>
            </a:r>
            <a:r>
              <a:rPr lang="fa-IR" sz="3200" dirty="0" smtClean="0"/>
              <a:t>یال</a:t>
            </a:r>
            <a:endParaRPr lang="en-US" sz="3200" dirty="0" smtClean="0"/>
          </a:p>
        </p:txBody>
      </p:sp>
      <p:cxnSp>
        <p:nvCxnSpPr>
          <p:cNvPr id="5" name="Straight Connector 4"/>
          <p:cNvCxnSpPr/>
          <p:nvPr/>
        </p:nvCxnSpPr>
        <p:spPr>
          <a:xfrm rot="10800000">
            <a:off x="428596" y="3143248"/>
            <a:ext cx="221457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10800000">
            <a:off x="928662" y="3857628"/>
            <a:ext cx="157163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0800000">
            <a:off x="857224" y="4000504"/>
            <a:ext cx="1643074"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sz="4000" dirty="0" smtClean="0"/>
              <a:t>ا</a:t>
            </a:r>
            <a:r>
              <a:rPr lang="fa-IR" sz="4400" dirty="0" smtClean="0">
                <a:solidFill>
                  <a:srgbClr val="0070C0"/>
                </a:solidFill>
              </a:rPr>
              <a:t>نتخاب مناسب ترین شیوه تولید</a:t>
            </a:r>
            <a:r>
              <a:rPr lang="en-US" dirty="0" smtClean="0"/>
              <a:t/>
            </a:r>
            <a:br>
              <a:rPr lang="en-US" dirty="0" smtClean="0"/>
            </a:br>
            <a:endParaRPr lang="en-US" dirty="0"/>
          </a:p>
        </p:txBody>
      </p:sp>
      <p:sp>
        <p:nvSpPr>
          <p:cNvPr id="3" name="Content Placeholder 2"/>
          <p:cNvSpPr>
            <a:spLocks noGrp="1"/>
          </p:cNvSpPr>
          <p:nvPr>
            <p:ph sz="quarter" idx="1"/>
          </p:nvPr>
        </p:nvSpPr>
        <p:spPr>
          <a:xfrm>
            <a:off x="457200" y="1000108"/>
            <a:ext cx="7467600" cy="5473844"/>
          </a:xfrm>
        </p:spPr>
        <p:txBody>
          <a:bodyPr>
            <a:normAutofit/>
          </a:bodyPr>
          <a:lstStyle/>
          <a:p>
            <a:pPr>
              <a:buNone/>
            </a:pPr>
            <a:r>
              <a:rPr lang="fa-IR" dirty="0" smtClean="0"/>
              <a:t> </a:t>
            </a:r>
            <a:endParaRPr lang="en-US" sz="2800" dirty="0" smtClean="0"/>
          </a:p>
          <a:p>
            <a:pPr algn="justLow" rtl="1">
              <a:buNone/>
            </a:pPr>
            <a:r>
              <a:rPr lang="fa-IR" sz="3200" dirty="0" smtClean="0"/>
              <a:t>  دراینگونه تصمیم گیریها درسطوح </a:t>
            </a:r>
            <a:r>
              <a:rPr lang="fa-IR" sz="3200" dirty="0" smtClean="0">
                <a:solidFill>
                  <a:srgbClr val="FFC000"/>
                </a:solidFill>
              </a:rPr>
              <a:t>پایین تولید</a:t>
            </a:r>
            <a:r>
              <a:rPr lang="fa-IR" sz="3200" dirty="0" smtClean="0"/>
              <a:t>روشی مورد استفاده قرار می گیرد که </a:t>
            </a:r>
            <a:r>
              <a:rPr lang="fa-IR" sz="3200" dirty="0" smtClean="0">
                <a:solidFill>
                  <a:srgbClr val="FF0000"/>
                </a:solidFill>
              </a:rPr>
              <a:t>هزینه ثابت کمتری</a:t>
            </a:r>
            <a:r>
              <a:rPr lang="fa-IR" sz="3200" dirty="0" smtClean="0"/>
              <a:t> داشته باشد ،ودرسطوح </a:t>
            </a:r>
            <a:r>
              <a:rPr lang="fa-IR" sz="3200" dirty="0" smtClean="0">
                <a:solidFill>
                  <a:schemeClr val="accent4">
                    <a:lumMod val="60000"/>
                    <a:lumOff val="40000"/>
                  </a:schemeClr>
                </a:solidFill>
              </a:rPr>
              <a:t>بالای تولید </a:t>
            </a:r>
            <a:r>
              <a:rPr lang="fa-IR" sz="3200" dirty="0" smtClean="0"/>
              <a:t>روشی مورد استفاده قرار می گیرد که </a:t>
            </a:r>
            <a:r>
              <a:rPr lang="fa-IR" sz="3200" dirty="0" smtClean="0">
                <a:solidFill>
                  <a:srgbClr val="FF0000"/>
                </a:solidFill>
              </a:rPr>
              <a:t>هزینه متغیر کمتری </a:t>
            </a:r>
            <a:r>
              <a:rPr lang="fa-IR" sz="3200" dirty="0" smtClean="0"/>
              <a:t>دارد.</a:t>
            </a:r>
            <a:endParaRPr lang="en-US" sz="3200" dirty="0" smtClean="0"/>
          </a:p>
          <a:p>
            <a:pPr algn="justLow" rtl="1">
              <a:buNone/>
            </a:pPr>
            <a:r>
              <a:rPr lang="fa-IR" sz="3200" dirty="0" smtClean="0"/>
              <a:t>  برای تعیین سطحی از تولید که درآن روشهای مختلف نتایج یکسانی دارند از ابزاری بنام </a:t>
            </a:r>
            <a:r>
              <a:rPr lang="fa-IR" sz="3200" dirty="0" smtClean="0">
                <a:solidFill>
                  <a:srgbClr val="0000FF"/>
                </a:solidFill>
              </a:rPr>
              <a:t>نقطه بی تفاوتی بهای تمام شده استفاده می شود</a:t>
            </a:r>
            <a:r>
              <a:rPr lang="fa-IR" sz="2800" dirty="0" smtClean="0">
                <a:solidFill>
                  <a:srgbClr val="0000FF"/>
                </a:solidFill>
              </a:rPr>
              <a:t>.</a:t>
            </a:r>
            <a:endParaRPr lang="en-US" sz="2800" dirty="0">
              <a:solidFill>
                <a:srgbClr val="0000FF"/>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ctr" rtl="1">
              <a:buNone/>
            </a:pPr>
            <a:r>
              <a:rPr lang="fa-IR" dirty="0" smtClean="0"/>
              <a:t>                   هزینه های ثابت تفاضلی</a:t>
            </a:r>
            <a:endParaRPr lang="en-US" dirty="0" smtClean="0"/>
          </a:p>
          <a:p>
            <a:pPr algn="r">
              <a:buNone/>
            </a:pPr>
            <a:r>
              <a:rPr lang="fa-IR" dirty="0" smtClean="0"/>
              <a:t>نقطه بی تفاوتی بهای تمام شده=   </a:t>
            </a:r>
          </a:p>
          <a:p>
            <a:pPr algn="r">
              <a:buNone/>
            </a:pPr>
            <a:r>
              <a:rPr lang="fa-IR" dirty="0" smtClean="0"/>
              <a:t>                                        هزینه های متغیرتفاضلی</a:t>
            </a:r>
            <a:endParaRPr lang="en-US" dirty="0" smtClean="0"/>
          </a:p>
          <a:p>
            <a:pPr algn="ctr">
              <a:buNone/>
            </a:pPr>
            <a:r>
              <a:rPr lang="fa-IR" dirty="0" smtClean="0"/>
              <a:t>                              (1-  تعدادروشهای تولید)*تعدادروشهای تولید</a:t>
            </a:r>
            <a:endParaRPr lang="en-US" dirty="0" smtClean="0"/>
          </a:p>
          <a:p>
            <a:pPr algn="r">
              <a:buNone/>
            </a:pPr>
            <a:r>
              <a:rPr lang="fa-IR" dirty="0" smtClean="0"/>
              <a:t>تعدادنقاط بی تفاوتی =   </a:t>
            </a:r>
            <a:endParaRPr lang="en-US" dirty="0" smtClean="0"/>
          </a:p>
          <a:p>
            <a:pPr algn="ctr">
              <a:buNone/>
            </a:pPr>
            <a:r>
              <a:rPr lang="fa-IR" dirty="0" smtClean="0"/>
              <a:t>                           2</a:t>
            </a:r>
            <a:endParaRPr lang="en-US" dirty="0"/>
          </a:p>
        </p:txBody>
      </p:sp>
      <p:cxnSp>
        <p:nvCxnSpPr>
          <p:cNvPr id="5" name="Straight Connector 4"/>
          <p:cNvCxnSpPr/>
          <p:nvPr/>
        </p:nvCxnSpPr>
        <p:spPr>
          <a:xfrm rot="10800000">
            <a:off x="2357422" y="2285992"/>
            <a:ext cx="214314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10800000">
            <a:off x="928662" y="3643314"/>
            <a:ext cx="4143404"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368280"/>
          </a:xfrm>
        </p:spPr>
        <p:txBody>
          <a:bodyPr>
            <a:normAutofit fontScale="90000"/>
          </a:bodyPr>
          <a:lstStyle/>
          <a:p>
            <a:endParaRPr lang="en-US" dirty="0"/>
          </a:p>
        </p:txBody>
      </p:sp>
      <p:sp>
        <p:nvSpPr>
          <p:cNvPr id="3" name="Content Placeholder 2"/>
          <p:cNvSpPr>
            <a:spLocks noGrp="1"/>
          </p:cNvSpPr>
          <p:nvPr>
            <p:ph sz="quarter" idx="1"/>
          </p:nvPr>
        </p:nvSpPr>
        <p:spPr>
          <a:xfrm>
            <a:off x="457200" y="1071546"/>
            <a:ext cx="7467600" cy="5402406"/>
          </a:xfrm>
        </p:spPr>
        <p:txBody>
          <a:bodyPr/>
          <a:lstStyle/>
          <a:p>
            <a:pPr algn="r">
              <a:buNone/>
            </a:pPr>
            <a:r>
              <a:rPr lang="fa-IR" sz="3200" dirty="0" smtClean="0">
                <a:solidFill>
                  <a:srgbClr val="FF0000"/>
                </a:solidFill>
              </a:rPr>
              <a:t>مثال:</a:t>
            </a:r>
            <a:r>
              <a:rPr lang="fa-IR" sz="3200" dirty="0" smtClean="0"/>
              <a:t>در شرکت فرزام برای تولید محصول آلفا دوروش وجود دارد.اطلاعات زیر دردست است:</a:t>
            </a:r>
            <a:endParaRPr lang="en-US" sz="3200" dirty="0" smtClean="0"/>
          </a:p>
          <a:p>
            <a:pPr algn="r">
              <a:buNone/>
            </a:pPr>
            <a:r>
              <a:rPr lang="fa-IR" sz="3200" dirty="0" smtClean="0"/>
              <a:t>                            روش دستی        روش مکانیزه</a:t>
            </a:r>
            <a:endParaRPr lang="en-US" sz="3200" dirty="0" smtClean="0"/>
          </a:p>
          <a:p>
            <a:pPr algn="r">
              <a:buNone/>
            </a:pPr>
            <a:r>
              <a:rPr lang="fa-IR" sz="3200" dirty="0" smtClean="0"/>
              <a:t>هزینه ثابت سالانه     2.000.000       6.000.000</a:t>
            </a:r>
            <a:endParaRPr lang="en-US" sz="3200" dirty="0" smtClean="0"/>
          </a:p>
          <a:p>
            <a:pPr algn="r">
              <a:buNone/>
            </a:pPr>
            <a:r>
              <a:rPr lang="fa-IR" sz="3200" dirty="0" smtClean="0"/>
              <a:t>هزینه متغیر هر واحد    6.000             4.000</a:t>
            </a:r>
            <a:endParaRPr lang="en-US" sz="3200" dirty="0" smtClean="0"/>
          </a:p>
          <a:p>
            <a:pPr algn="r">
              <a:buNone/>
            </a:pPr>
            <a:r>
              <a:rPr lang="fa-IR" sz="3200" dirty="0" smtClean="0"/>
              <a:t>مطلوب است محاسبه نقطه بی تفاوتی بهای تمام شده وتعیین بهترین روش تولید</a:t>
            </a:r>
            <a:endParaRPr lang="en-US" sz="3200" dirty="0" smtClean="0"/>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225404"/>
          </a:xfrm>
        </p:spPr>
        <p:txBody>
          <a:bodyPr>
            <a:normAutofit fontScale="90000"/>
          </a:bodyPr>
          <a:lstStyle/>
          <a:p>
            <a:endParaRPr lang="en-US" dirty="0"/>
          </a:p>
        </p:txBody>
      </p:sp>
      <p:sp>
        <p:nvSpPr>
          <p:cNvPr id="3" name="Content Placeholder 2"/>
          <p:cNvSpPr>
            <a:spLocks noGrp="1"/>
          </p:cNvSpPr>
          <p:nvPr>
            <p:ph sz="quarter" idx="1"/>
          </p:nvPr>
        </p:nvSpPr>
        <p:spPr>
          <a:xfrm>
            <a:off x="457200" y="642918"/>
            <a:ext cx="7972452" cy="6215082"/>
          </a:xfrm>
          <a:ln>
            <a:solidFill>
              <a:schemeClr val="accent1"/>
            </a:solidFill>
          </a:ln>
        </p:spPr>
        <p:txBody>
          <a:bodyPr>
            <a:normAutofit/>
          </a:bodyPr>
          <a:lstStyle/>
          <a:p>
            <a:pPr>
              <a:buNone/>
            </a:pPr>
            <a:r>
              <a:rPr lang="fa-IR" dirty="0" smtClean="0"/>
              <a:t>جواب                                          2.000.000-6.000.000</a:t>
            </a:r>
            <a:endParaRPr lang="en-US" dirty="0" smtClean="0"/>
          </a:p>
          <a:p>
            <a:pPr algn="r">
              <a:buNone/>
            </a:pPr>
            <a:r>
              <a:rPr lang="fa-IR" dirty="0" smtClean="0"/>
              <a:t>نقطه بی تفاوتی بهای تمام شد          </a:t>
            </a:r>
            <a:r>
              <a:rPr lang="fa-IR" sz="2800" b="1" dirty="0" smtClean="0">
                <a:solidFill>
                  <a:srgbClr val="00B050"/>
                </a:solidFill>
              </a:rPr>
              <a:t>2.000 </a:t>
            </a:r>
            <a:r>
              <a:rPr lang="fa-IR" dirty="0" smtClean="0">
                <a:solidFill>
                  <a:srgbClr val="00B050"/>
                </a:solidFill>
              </a:rPr>
              <a:t> </a:t>
            </a:r>
            <a:r>
              <a:rPr lang="fa-IR" dirty="0" smtClean="0"/>
              <a:t>     =       </a:t>
            </a:r>
            <a:endParaRPr lang="en-US" dirty="0" smtClean="0"/>
          </a:p>
          <a:p>
            <a:pPr algn="r">
              <a:buNone/>
            </a:pPr>
            <a:r>
              <a:rPr lang="fa-IR" dirty="0" smtClean="0"/>
              <a:t>                                                                        4.000-6.000</a:t>
            </a:r>
            <a:endParaRPr lang="en-US" dirty="0" smtClean="0"/>
          </a:p>
          <a:p>
            <a:pPr algn="r">
              <a:buNone/>
            </a:pPr>
            <a:r>
              <a:rPr lang="fa-IR" dirty="0" smtClean="0"/>
              <a:t>با توجه به محاسبات بالا می توان نمودار خط هزینه دوروش را رسم کرد :</a:t>
            </a:r>
            <a:endParaRPr lang="en-US" dirty="0" smtClean="0"/>
          </a:p>
          <a:p>
            <a:pPr algn="r">
              <a:buNone/>
            </a:pPr>
            <a:r>
              <a:rPr lang="fa-IR" dirty="0" smtClean="0"/>
              <a:t>                             خط هزینه روش دستی                 هزینه(ریال)</a:t>
            </a:r>
            <a:endParaRPr lang="en-US" dirty="0" smtClean="0"/>
          </a:p>
          <a:p>
            <a:pPr algn="r">
              <a:buNone/>
            </a:pPr>
            <a:r>
              <a:rPr lang="fa-IR" dirty="0" smtClean="0"/>
              <a:t>           خط هزینه روش مکانیزه                                                                                                                                                                                                                                            </a:t>
            </a:r>
            <a:r>
              <a:rPr lang="fa-IR" dirty="0" smtClean="0">
                <a:solidFill>
                  <a:srgbClr val="7030A0"/>
                </a:solidFill>
              </a:rPr>
              <a:t>14.000.000</a:t>
            </a:r>
            <a:endParaRPr lang="en-US" dirty="0" smtClean="0">
              <a:solidFill>
                <a:srgbClr val="7030A0"/>
              </a:solidFill>
            </a:endParaRPr>
          </a:p>
          <a:p>
            <a:pPr algn="r">
              <a:buNone/>
            </a:pPr>
            <a:r>
              <a:rPr lang="fa-IR" dirty="0" smtClean="0">
                <a:solidFill>
                  <a:srgbClr val="7030A0"/>
                </a:solidFill>
              </a:rPr>
              <a:t>                                       </a:t>
            </a:r>
            <a:r>
              <a:rPr lang="fa-IR" dirty="0" smtClean="0">
                <a:solidFill>
                  <a:srgbClr val="00B050"/>
                </a:solidFill>
              </a:rPr>
              <a:t>نقطه بی تفاوتی                      </a:t>
            </a:r>
            <a:r>
              <a:rPr lang="fa-IR" dirty="0" smtClean="0">
                <a:solidFill>
                  <a:srgbClr val="7030A0"/>
                </a:solidFill>
              </a:rPr>
              <a:t>6.000.000</a:t>
            </a:r>
            <a:endParaRPr lang="en-US" dirty="0" smtClean="0">
              <a:solidFill>
                <a:srgbClr val="7030A0"/>
              </a:solidFill>
            </a:endParaRPr>
          </a:p>
          <a:p>
            <a:pPr algn="r">
              <a:buNone/>
            </a:pPr>
            <a:r>
              <a:rPr lang="fa-IR" dirty="0" smtClean="0">
                <a:solidFill>
                  <a:srgbClr val="7030A0"/>
                </a:solidFill>
              </a:rPr>
              <a:t>                                                                              2.000.000   </a:t>
            </a:r>
            <a:endParaRPr lang="en-US" dirty="0" smtClean="0">
              <a:solidFill>
                <a:srgbClr val="7030A0"/>
              </a:solidFill>
            </a:endParaRPr>
          </a:p>
          <a:p>
            <a:pPr algn="r">
              <a:buNone/>
            </a:pPr>
            <a:r>
              <a:rPr lang="fa-IR" dirty="0" smtClean="0"/>
              <a:t>                              تعدادفروش          </a:t>
            </a:r>
            <a:endParaRPr lang="en-US" dirty="0" smtClean="0"/>
          </a:p>
          <a:p>
            <a:pPr algn="r">
              <a:buNone/>
            </a:pPr>
            <a:r>
              <a:rPr lang="fa-IR" dirty="0" smtClean="0"/>
              <a:t>                                                         </a:t>
            </a:r>
            <a:r>
              <a:rPr lang="fa-IR" dirty="0" smtClean="0">
                <a:solidFill>
                  <a:srgbClr val="0070C0"/>
                </a:solidFill>
              </a:rPr>
              <a:t>2.000</a:t>
            </a:r>
            <a:r>
              <a:rPr lang="fa-IR" dirty="0" smtClean="0"/>
              <a:t>                    </a:t>
            </a:r>
            <a:r>
              <a:rPr lang="fa-IR" sz="2800" dirty="0" smtClean="0">
                <a:solidFill>
                  <a:srgbClr val="002060"/>
                </a:solidFill>
              </a:rPr>
              <a:t>14.000.000    =(2.000*4.000)+6.000.000</a:t>
            </a:r>
          </a:p>
          <a:p>
            <a:pPr algn="r">
              <a:buNone/>
            </a:pPr>
            <a:r>
              <a:rPr lang="fa-IR" sz="2800" dirty="0" smtClean="0">
                <a:solidFill>
                  <a:srgbClr val="002060"/>
                </a:solidFill>
              </a:rPr>
              <a:t>یا14.000.000=(2.000*6.000)+2.000.000</a:t>
            </a:r>
          </a:p>
        </p:txBody>
      </p:sp>
      <p:cxnSp>
        <p:nvCxnSpPr>
          <p:cNvPr id="5" name="Straight Connector 4"/>
          <p:cNvCxnSpPr/>
          <p:nvPr/>
        </p:nvCxnSpPr>
        <p:spPr>
          <a:xfrm rot="10800000">
            <a:off x="785786" y="1357298"/>
            <a:ext cx="221457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2428860" y="5143512"/>
            <a:ext cx="235745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16200000" flipV="1">
            <a:off x="1321571" y="4036223"/>
            <a:ext cx="2143140"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V="1">
            <a:off x="2786050" y="4572008"/>
            <a:ext cx="1357322" cy="71438"/>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a:endCxn id="24" idx="0"/>
          </p:cNvCxnSpPr>
          <p:nvPr/>
        </p:nvCxnSpPr>
        <p:spPr>
          <a:xfrm flipV="1">
            <a:off x="2428860" y="3857628"/>
            <a:ext cx="1035851" cy="71438"/>
          </a:xfrm>
          <a:prstGeom prst="line">
            <a:avLst/>
          </a:prstGeom>
        </p:spPr>
        <p:style>
          <a:lnRef idx="1">
            <a:schemeClr val="accent1"/>
          </a:lnRef>
          <a:fillRef idx="0">
            <a:schemeClr val="accent1"/>
          </a:fillRef>
          <a:effectRef idx="0">
            <a:schemeClr val="accent1"/>
          </a:effectRef>
          <a:fontRef idx="minor">
            <a:schemeClr val="tx1"/>
          </a:fontRef>
        </p:style>
      </p:cxnSp>
      <p:sp>
        <p:nvSpPr>
          <p:cNvPr id="24" name="Sun 23"/>
          <p:cNvSpPr/>
          <p:nvPr/>
        </p:nvSpPr>
        <p:spPr>
          <a:xfrm>
            <a:off x="3428992" y="3857628"/>
            <a:ext cx="71438" cy="71438"/>
          </a:xfrm>
          <a:prstGeom prst="su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Curved Connector 25"/>
          <p:cNvCxnSpPr>
            <a:stCxn id="24" idx="3"/>
          </p:cNvCxnSpPr>
          <p:nvPr/>
        </p:nvCxnSpPr>
        <p:spPr>
          <a:xfrm>
            <a:off x="3500430" y="3893347"/>
            <a:ext cx="857256" cy="178595"/>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V="1">
            <a:off x="2428860" y="3000372"/>
            <a:ext cx="2286016" cy="1643074"/>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V="1">
            <a:off x="2428860" y="3286124"/>
            <a:ext cx="2571768" cy="1000132"/>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Elbow Connector 38"/>
          <p:cNvCxnSpPr/>
          <p:nvPr/>
        </p:nvCxnSpPr>
        <p:spPr>
          <a:xfrm rot="5400000" flipH="1" flipV="1">
            <a:off x="3857620" y="2928934"/>
            <a:ext cx="571504" cy="285752"/>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Elbow Connector 41"/>
          <p:cNvCxnSpPr/>
          <p:nvPr/>
        </p:nvCxnSpPr>
        <p:spPr>
          <a:xfrm flipV="1">
            <a:off x="5000628" y="3286124"/>
            <a:ext cx="714380" cy="214314"/>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82594"/>
          </a:xfrm>
        </p:spPr>
        <p:txBody>
          <a:bodyPr>
            <a:normAutofit fontScale="90000"/>
          </a:bodyPr>
          <a:lstStyle/>
          <a:p>
            <a:pPr algn="ctr"/>
            <a:r>
              <a:rPr lang="fa-IR" sz="3600" dirty="0" smtClean="0">
                <a:solidFill>
                  <a:schemeClr val="accent2">
                    <a:lumMod val="75000"/>
                  </a:schemeClr>
                </a:solidFill>
              </a:rPr>
              <a:t>تصمیمات قیمت گذاری</a:t>
            </a:r>
            <a:endParaRPr lang="en-US" sz="3600" dirty="0">
              <a:solidFill>
                <a:schemeClr val="accent2">
                  <a:lumMod val="75000"/>
                </a:schemeClr>
              </a:solidFill>
            </a:endParaRPr>
          </a:p>
        </p:txBody>
      </p:sp>
      <p:sp>
        <p:nvSpPr>
          <p:cNvPr id="3" name="Content Placeholder 2"/>
          <p:cNvSpPr>
            <a:spLocks noGrp="1"/>
          </p:cNvSpPr>
          <p:nvPr>
            <p:ph sz="quarter" idx="1"/>
          </p:nvPr>
        </p:nvSpPr>
        <p:spPr>
          <a:xfrm>
            <a:off x="214282" y="785794"/>
            <a:ext cx="8572560" cy="5688158"/>
          </a:xfrm>
        </p:spPr>
        <p:txBody>
          <a:bodyPr>
            <a:normAutofit fontScale="70000" lnSpcReduction="20000"/>
          </a:bodyPr>
          <a:lstStyle/>
          <a:p>
            <a:pPr algn="r">
              <a:buNone/>
            </a:pPr>
            <a:r>
              <a:rPr lang="fa-IR" sz="4100" dirty="0" smtClean="0"/>
              <a:t>تعیین قیمت فروش محصولات وخدمات یکی از مهمترین تصمیم گیریهایی است که مدیران با آن مواجه هستند.</a:t>
            </a:r>
            <a:endParaRPr lang="en-US" sz="4100" dirty="0" smtClean="0"/>
          </a:p>
          <a:p>
            <a:pPr algn="r">
              <a:buNone/>
            </a:pPr>
            <a:r>
              <a:rPr lang="fa-IR" sz="4100" dirty="0" smtClean="0">
                <a:solidFill>
                  <a:srgbClr val="7030A0"/>
                </a:solidFill>
              </a:rPr>
              <a:t>درقیمت گذاری محصولات وخدمات سه عامل باید مورد توجه قرار گیرد:</a:t>
            </a:r>
            <a:endParaRPr lang="en-US" sz="4100" dirty="0" smtClean="0">
              <a:solidFill>
                <a:srgbClr val="7030A0"/>
              </a:solidFill>
            </a:endParaRPr>
          </a:p>
          <a:p>
            <a:pPr algn="r">
              <a:buNone/>
            </a:pPr>
            <a:r>
              <a:rPr lang="fa-IR" sz="4100" dirty="0" smtClean="0">
                <a:solidFill>
                  <a:schemeClr val="accent1">
                    <a:lumMod val="75000"/>
                  </a:schemeClr>
                </a:solidFill>
              </a:rPr>
              <a:t>1-بهای تمام شده- </a:t>
            </a:r>
            <a:r>
              <a:rPr lang="fa-IR" sz="4100" dirty="0" smtClean="0"/>
              <a:t>با کاهش بهای تمام شده می توان هم قیمت فروش را کاهش داد وهم به سود بیشتری دست یافت </a:t>
            </a:r>
            <a:endParaRPr lang="en-US" sz="4100" dirty="0" smtClean="0"/>
          </a:p>
          <a:p>
            <a:pPr algn="r" rtl="1">
              <a:buNone/>
            </a:pPr>
            <a:r>
              <a:rPr lang="fa-IR" sz="4100" dirty="0" smtClean="0">
                <a:solidFill>
                  <a:schemeClr val="accent1">
                    <a:lumMod val="75000"/>
                  </a:schemeClr>
                </a:solidFill>
              </a:rPr>
              <a:t>2-مشتریان-</a:t>
            </a:r>
            <a:r>
              <a:rPr lang="fa-IR" sz="4100" dirty="0" smtClean="0"/>
              <a:t> درقیمت گذاری محصولات وخدمات باید دیدگاه مشتریان نیز مد نظر قرار  گیرد،  چرا که قیمت گذاری بدون توجه به تمایلات وخواسته های آنان باعث از دست دادن مشتریان وگرایش آنها به سمت سایر محصولات گردد.</a:t>
            </a:r>
            <a:r>
              <a:rPr lang="fa-IR" sz="4000" dirty="0" smtClean="0"/>
              <a:t> مشتریان وگرایش آنها به سمت سایر محصولات گردد.</a:t>
            </a:r>
            <a:endParaRPr lang="en-US" sz="4000" dirty="0" smtClean="0"/>
          </a:p>
          <a:p>
            <a:pPr algn="r" rtl="1">
              <a:buNone/>
            </a:pPr>
            <a:r>
              <a:rPr lang="fa-IR" sz="4000" dirty="0" smtClean="0">
                <a:solidFill>
                  <a:schemeClr val="accent1">
                    <a:lumMod val="75000"/>
                  </a:schemeClr>
                </a:solidFill>
              </a:rPr>
              <a:t>3-رقبا </a:t>
            </a:r>
            <a:r>
              <a:rPr lang="fa-IR" sz="4000" dirty="0" smtClean="0"/>
              <a:t> -واکنش تجاری رقبا نیز درامر قیمت گذاری محصولات وخدمات کاملاموثر است ودر اغلب موارد واحد تجاری مجبور است با توجه به شیوه قیمت گذاری رقبا ،قیمت محصولات خود را تعیین کند ویا قیمت محصولات خود راتغییر دهد.</a:t>
            </a:r>
            <a:endParaRPr lang="en-US" sz="4000" dirty="0" smtClean="0"/>
          </a:p>
          <a:p>
            <a:pPr algn="r" rtl="1">
              <a:buNone/>
            </a:pPr>
            <a:endParaRPr lang="en-US" sz="4100"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3200" dirty="0" smtClean="0">
                <a:solidFill>
                  <a:schemeClr val="accent2"/>
                </a:solidFill>
              </a:rPr>
              <a:t>اطلاعات مرتبط برای تصمیم گیریهای خاص مدیریت</a:t>
            </a:r>
            <a:r>
              <a:rPr lang="en-US" dirty="0" smtClean="0"/>
              <a:t/>
            </a:r>
            <a:br>
              <a:rPr lang="en-US" dirty="0" smtClean="0"/>
            </a:br>
            <a:endParaRPr lang="en-US" dirty="0"/>
          </a:p>
        </p:txBody>
      </p:sp>
      <p:sp>
        <p:nvSpPr>
          <p:cNvPr id="3" name="Content Placeholder 2"/>
          <p:cNvSpPr>
            <a:spLocks noGrp="1"/>
          </p:cNvSpPr>
          <p:nvPr>
            <p:ph sz="quarter" idx="1"/>
          </p:nvPr>
        </p:nvSpPr>
        <p:spPr>
          <a:xfrm>
            <a:off x="457200" y="1000108"/>
            <a:ext cx="7467600" cy="5473844"/>
          </a:xfrm>
        </p:spPr>
        <p:txBody>
          <a:bodyPr>
            <a:noAutofit/>
          </a:bodyPr>
          <a:lstStyle/>
          <a:p>
            <a:pPr algn="justLow" rtl="1">
              <a:buFont typeface="Wingdings" pitchFamily="2" charset="2"/>
              <a:buChar char="ü"/>
            </a:pPr>
            <a:r>
              <a:rPr lang="fa-IR" sz="3200" dirty="0" smtClean="0">
                <a:cs typeface="B Nazanin" pitchFamily="2" charset="-78"/>
              </a:rPr>
              <a:t>سودی که یک موسسه برای یک دوره معین گزارش می کندنتیجه تصمیماتی است که مدیران آ ن در طی سال ویا سالهای قبل اتخاذ نموده اند.</a:t>
            </a:r>
            <a:endParaRPr lang="en-US" sz="3200" dirty="0" smtClean="0">
              <a:cs typeface="B Nazanin" pitchFamily="2" charset="-78"/>
            </a:endParaRPr>
          </a:p>
          <a:p>
            <a:pPr algn="justLow" rtl="1">
              <a:buFont typeface="Wingdings" pitchFamily="2" charset="2"/>
              <a:buChar char="ü"/>
            </a:pPr>
            <a:r>
              <a:rPr lang="fa-IR" sz="3200" dirty="0" smtClean="0">
                <a:cs typeface="B Nazanin" pitchFamily="2" charset="-78"/>
              </a:rPr>
              <a:t>تصمیماتی که امروزه مدیران اتخاذ می کنند می تواند سود سال جاری وحتی سود سالهای آتی را تحت تاثیر قرار دهد.</a:t>
            </a:r>
            <a:endParaRPr lang="en-US" sz="3200" dirty="0" smtClean="0">
              <a:cs typeface="B Nazanin" pitchFamily="2" charset="-78"/>
            </a:endParaRPr>
          </a:p>
          <a:p>
            <a:pPr algn="justLow" rtl="1">
              <a:buFont typeface="Wingdings" pitchFamily="2" charset="2"/>
              <a:buChar char="ü"/>
            </a:pPr>
            <a:r>
              <a:rPr lang="fa-IR" sz="3200" dirty="0" smtClean="0">
                <a:cs typeface="B Nazanin" pitchFamily="2" charset="-78"/>
              </a:rPr>
              <a:t>بنابراین مدیران هنگامی می توانند تصمیمات صحیح اتخاذ نمایند که اطلاعات لازم در اختیار داشته باشند.واین اطلاعات از کیفیت خاصی برخوردار باشد.یعنی اینکه اطلاعات باید برای تصمیم گیریهای خاص مدیریت مربوط باشد</a:t>
            </a:r>
            <a:r>
              <a:rPr lang="fa-IR" sz="3200" dirty="0" smtClean="0"/>
              <a:t>.</a:t>
            </a:r>
            <a:endParaRPr lang="en-US" sz="32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68346"/>
          </a:xfrm>
        </p:spPr>
        <p:txBody>
          <a:bodyPr>
            <a:normAutofit fontScale="90000"/>
          </a:bodyPr>
          <a:lstStyle/>
          <a:p>
            <a:pPr algn="ctr"/>
            <a:r>
              <a:rPr lang="fa-IR" dirty="0" smtClean="0"/>
              <a:t>نقطه بی تفاوتی قیمت:</a:t>
            </a:r>
            <a:r>
              <a:rPr lang="en-US" dirty="0" smtClean="0"/>
              <a:t/>
            </a:r>
            <a:br>
              <a:rPr lang="en-US" dirty="0" smtClean="0"/>
            </a:br>
            <a:endParaRPr lang="en-US" dirty="0"/>
          </a:p>
        </p:txBody>
      </p:sp>
      <p:sp>
        <p:nvSpPr>
          <p:cNvPr id="3" name="Content Placeholder 2"/>
          <p:cNvSpPr>
            <a:spLocks noGrp="1"/>
          </p:cNvSpPr>
          <p:nvPr>
            <p:ph sz="quarter" idx="1"/>
          </p:nvPr>
        </p:nvSpPr>
        <p:spPr>
          <a:xfrm>
            <a:off x="457200" y="857232"/>
            <a:ext cx="8043890" cy="5616720"/>
          </a:xfrm>
        </p:spPr>
        <p:txBody>
          <a:bodyPr>
            <a:normAutofit lnSpcReduction="10000"/>
          </a:bodyPr>
          <a:lstStyle/>
          <a:p>
            <a:pPr algn="r" rtl="1">
              <a:buNone/>
            </a:pPr>
            <a:r>
              <a:rPr lang="fa-IR" sz="2800" dirty="0" smtClean="0"/>
              <a:t>برای تعیین قیمت مناسب محصولات می توان از ابزاری بنام نقطه بی تفاوتی قیمت کمک گرفت</a:t>
            </a:r>
            <a:endParaRPr lang="en-US" sz="2800" dirty="0" smtClean="0"/>
          </a:p>
          <a:p>
            <a:pPr algn="r" rtl="1">
              <a:buNone/>
            </a:pPr>
            <a:r>
              <a:rPr lang="fa-IR" dirty="0" smtClean="0"/>
              <a:t>                                    سود قبلی+هزینه های ثابت</a:t>
            </a:r>
            <a:endParaRPr lang="en-US" dirty="0" smtClean="0"/>
          </a:p>
          <a:p>
            <a:pPr algn="r" rtl="1">
              <a:buNone/>
            </a:pPr>
            <a:r>
              <a:rPr lang="fa-IR" dirty="0" smtClean="0"/>
              <a:t>نقطه بی تفاوتی قیمت =</a:t>
            </a:r>
            <a:endParaRPr lang="en-US" dirty="0" smtClean="0"/>
          </a:p>
          <a:p>
            <a:pPr algn="r">
              <a:buNone/>
            </a:pPr>
            <a:r>
              <a:rPr lang="fa-IR" dirty="0" smtClean="0"/>
              <a:t>                                 هزینه متغیر-قیمت فروش جدید</a:t>
            </a:r>
            <a:endParaRPr lang="en-US" dirty="0" smtClean="0"/>
          </a:p>
          <a:p>
            <a:pPr algn="r">
              <a:buNone/>
            </a:pPr>
            <a:r>
              <a:rPr lang="fa-IR" sz="2800" dirty="0" smtClean="0"/>
              <a:t>  </a:t>
            </a:r>
            <a:endParaRPr lang="en-US" sz="2800" dirty="0" smtClean="0"/>
          </a:p>
          <a:p>
            <a:pPr algn="r">
              <a:buNone/>
            </a:pPr>
            <a:r>
              <a:rPr lang="fa-IR" sz="3200" dirty="0" smtClean="0">
                <a:solidFill>
                  <a:schemeClr val="accent1">
                    <a:lumMod val="75000"/>
                  </a:schemeClr>
                </a:solidFill>
              </a:rPr>
              <a:t> چنانچه مقدارفروش پیش بینی شده با قیمت جدید بیشتر از      مقدار فروش درنقطه بی تفاوتی قیمت باشد باید افزایش     قیمت صورت گیرد ،چرا که افزایش سود واحد تجاری را  به همراه خواهد داشت وبرعکس هرگاه مقدارفروش پیش   بینی شده با قیمت جدید کمتراز مقدارفروش درنقطه بی تفاوتی باشد نبایستی افزایش قیمت صورت گیرد</a:t>
            </a:r>
            <a:r>
              <a:rPr lang="fa-IR" sz="2800" dirty="0" smtClean="0"/>
              <a:t>. </a:t>
            </a:r>
            <a:endParaRPr lang="en-US" sz="2800" dirty="0"/>
          </a:p>
        </p:txBody>
      </p:sp>
      <p:cxnSp>
        <p:nvCxnSpPr>
          <p:cNvPr id="5" name="Straight Connector 4"/>
          <p:cNvCxnSpPr/>
          <p:nvPr/>
        </p:nvCxnSpPr>
        <p:spPr>
          <a:xfrm rot="10800000">
            <a:off x="2786050" y="2500306"/>
            <a:ext cx="321471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45719"/>
          </a:xfrm>
        </p:spPr>
        <p:txBody>
          <a:bodyPr>
            <a:normAutofit fontScale="90000"/>
          </a:bodyPr>
          <a:lstStyle/>
          <a:p>
            <a:endParaRPr lang="en-US" dirty="0"/>
          </a:p>
        </p:txBody>
      </p:sp>
      <p:sp>
        <p:nvSpPr>
          <p:cNvPr id="3" name="Content Placeholder 2"/>
          <p:cNvSpPr>
            <a:spLocks noGrp="1"/>
          </p:cNvSpPr>
          <p:nvPr>
            <p:ph sz="quarter" idx="1"/>
          </p:nvPr>
        </p:nvSpPr>
        <p:spPr>
          <a:xfrm>
            <a:off x="214282" y="214290"/>
            <a:ext cx="8572560" cy="6259662"/>
          </a:xfrm>
        </p:spPr>
        <p:txBody>
          <a:bodyPr>
            <a:normAutofit/>
          </a:bodyPr>
          <a:lstStyle/>
          <a:p>
            <a:pPr algn="r">
              <a:buNone/>
            </a:pPr>
            <a:r>
              <a:rPr lang="fa-IR" dirty="0" smtClean="0">
                <a:solidFill>
                  <a:srgbClr val="FF0000"/>
                </a:solidFill>
              </a:rPr>
              <a:t>مثال:</a:t>
            </a:r>
            <a:r>
              <a:rPr lang="fa-IR" dirty="0" smtClean="0"/>
              <a:t>صورت سود وزیان شرکت فرجام درسال1395 به شرح زیر است:</a:t>
            </a:r>
            <a:endParaRPr lang="en-US" dirty="0" smtClean="0"/>
          </a:p>
          <a:p>
            <a:pPr algn="r">
              <a:buNone/>
            </a:pPr>
            <a:r>
              <a:rPr lang="fa-IR" dirty="0" smtClean="0"/>
              <a:t>صورت سود وزیان</a:t>
            </a:r>
            <a:endParaRPr lang="en-US" dirty="0" smtClean="0"/>
          </a:p>
          <a:p>
            <a:pPr algn="r">
              <a:buNone/>
            </a:pPr>
            <a:r>
              <a:rPr lang="fa-IR" dirty="0" smtClean="0"/>
              <a:t>                                                             ریال</a:t>
            </a:r>
            <a:endParaRPr lang="en-US" dirty="0" smtClean="0"/>
          </a:p>
          <a:p>
            <a:pPr algn="r">
              <a:buNone/>
            </a:pPr>
            <a:r>
              <a:rPr lang="fa-IR" dirty="0" smtClean="0"/>
              <a:t>  فروش            (376*5000)                  1.880.000</a:t>
            </a:r>
            <a:endParaRPr lang="en-US" dirty="0" smtClean="0"/>
          </a:p>
          <a:p>
            <a:pPr algn="r">
              <a:buNone/>
            </a:pPr>
            <a:r>
              <a:rPr lang="fa-IR" dirty="0" smtClean="0"/>
              <a:t> -هزینه های متغیر(240*5000)               (1.200.000)</a:t>
            </a:r>
            <a:endParaRPr lang="en-US" dirty="0" smtClean="0"/>
          </a:p>
          <a:p>
            <a:pPr algn="r">
              <a:buNone/>
            </a:pPr>
            <a:r>
              <a:rPr lang="fa-IR" dirty="0" smtClean="0"/>
              <a:t> حاشیه فروش                                           680.000</a:t>
            </a:r>
            <a:endParaRPr lang="en-US" dirty="0" smtClean="0"/>
          </a:p>
          <a:p>
            <a:pPr algn="r">
              <a:buNone/>
            </a:pPr>
            <a:r>
              <a:rPr lang="fa-IR" dirty="0" smtClean="0"/>
              <a:t> -هزینه های ثابت                                    (400.000)</a:t>
            </a:r>
            <a:endParaRPr lang="en-US" dirty="0" smtClean="0"/>
          </a:p>
          <a:p>
            <a:pPr algn="r">
              <a:buNone/>
            </a:pPr>
            <a:r>
              <a:rPr lang="fa-IR" dirty="0" smtClean="0">
                <a:solidFill>
                  <a:srgbClr val="FF0000"/>
                </a:solidFill>
              </a:rPr>
              <a:t> سود عملیاتی                                        280.000</a:t>
            </a:r>
            <a:endParaRPr lang="en-US" dirty="0" smtClean="0">
              <a:solidFill>
                <a:srgbClr val="FF0000"/>
              </a:solidFill>
            </a:endParaRPr>
          </a:p>
          <a:p>
            <a:pPr algn="r" rtl="1">
              <a:buNone/>
            </a:pPr>
            <a:r>
              <a:rPr lang="fa-IR" dirty="0" smtClean="0"/>
              <a:t>    مدیریت شرکت تصمیم دارد قیمت فروش را به 400ریال افزایش دهد.چنانچه تعداد فروش مورد انتظاربا قیمت جدید 4.000واحد باشد ،مطلوب است محاسبه نقطه  بی تفاوتی قیمت واظهار نظر درباره طرح افزایش قیمت؟</a:t>
            </a:r>
            <a:endParaRPr lang="en-US" dirty="0" smtClean="0"/>
          </a:p>
          <a:p>
            <a:pPr algn="r">
              <a:buNone/>
            </a:pPr>
            <a:r>
              <a:rPr lang="fa-IR" sz="2800" dirty="0" smtClean="0">
                <a:solidFill>
                  <a:srgbClr val="FF0000"/>
                </a:solidFill>
              </a:rPr>
              <a:t>4.250=(240-400)/(280.000+400.000)  = نقطه بی تفاوتی قیمت</a:t>
            </a:r>
            <a:endParaRPr lang="en-US" dirty="0" smtClean="0">
              <a:solidFill>
                <a:srgbClr val="FF0000"/>
              </a:solidFill>
            </a:endParaRPr>
          </a:p>
          <a:p>
            <a:pPr algn="r">
              <a:buNone/>
            </a:pPr>
            <a:r>
              <a:rPr lang="fa-IR" dirty="0" smtClean="0"/>
              <a:t>   </a:t>
            </a:r>
            <a:r>
              <a:rPr lang="fa-IR" dirty="0" smtClean="0">
                <a:solidFill>
                  <a:srgbClr val="7030A0"/>
                </a:solidFill>
              </a:rPr>
              <a:t>چون تعدادفروش مورد انتظار کمتر از تعدادفروش درنقطه بی تفاوتی قیمت است ،لذا نبایستی </a:t>
            </a:r>
            <a:r>
              <a:rPr lang="fa-IR" smtClean="0">
                <a:solidFill>
                  <a:srgbClr val="7030A0"/>
                </a:solidFill>
              </a:rPr>
              <a:t>افزایش قیمت </a:t>
            </a:r>
            <a:r>
              <a:rPr lang="fa-IR" dirty="0" smtClean="0">
                <a:solidFill>
                  <a:srgbClr val="7030A0"/>
                </a:solidFill>
              </a:rPr>
              <a:t>صورت گیرد.  </a:t>
            </a:r>
            <a:endParaRPr lang="en-US" dirty="0" smtClean="0">
              <a:solidFill>
                <a:srgbClr val="7030A0"/>
              </a:solidFill>
            </a:endParaRPr>
          </a:p>
          <a:p>
            <a:pPr algn="r">
              <a:buNone/>
            </a:pPr>
            <a:endParaRPr lang="en-US" dirty="0"/>
          </a:p>
        </p:txBody>
      </p:sp>
      <p:cxnSp>
        <p:nvCxnSpPr>
          <p:cNvPr id="5" name="Straight Connector 4"/>
          <p:cNvCxnSpPr/>
          <p:nvPr/>
        </p:nvCxnSpPr>
        <p:spPr>
          <a:xfrm rot="10800000">
            <a:off x="2714612" y="2500306"/>
            <a:ext cx="157163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10800000">
            <a:off x="2857488" y="3286124"/>
            <a:ext cx="150019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3214678" y="3786190"/>
            <a:ext cx="107157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0800000">
            <a:off x="3214678" y="3857628"/>
            <a:ext cx="1000132"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381000" y="304800"/>
            <a:ext cx="8458200" cy="6248400"/>
          </a:xfrm>
        </p:spPr>
        <p:txBody>
          <a:bodyPr>
            <a:normAutofit/>
          </a:bodyPr>
          <a:lstStyle/>
          <a:p>
            <a:pPr algn="l"/>
            <a:endParaRPr lang="fa-IR" sz="4400" i="1" dirty="0" smtClean="0">
              <a:ln w="11430"/>
              <a:solidFill>
                <a:schemeClr val="accent6">
                  <a:lumMod val="50000"/>
                </a:schemeClr>
              </a:solidFill>
              <a:effectLst>
                <a:outerShdw blurRad="80000" dist="40000" dir="5040000" algn="tl">
                  <a:srgbClr val="000000">
                    <a:alpha val="30000"/>
                  </a:srgbClr>
                </a:outerShdw>
              </a:effectLst>
              <a:cs typeface="B Titr" pitchFamily="2" charset="-78"/>
            </a:endParaRPr>
          </a:p>
          <a:p>
            <a:pPr algn="l"/>
            <a:endParaRPr lang="fa-IR" sz="4400" i="1" dirty="0" smtClean="0">
              <a:ln w="11430"/>
              <a:solidFill>
                <a:schemeClr val="accent6">
                  <a:lumMod val="50000"/>
                </a:schemeClr>
              </a:solidFill>
              <a:effectLst>
                <a:outerShdw blurRad="80000" dist="40000" dir="5040000" algn="tl">
                  <a:srgbClr val="000000">
                    <a:alpha val="30000"/>
                  </a:srgbClr>
                </a:outerShdw>
              </a:effectLst>
              <a:cs typeface="B Titr" pitchFamily="2" charset="-78"/>
            </a:endParaRPr>
          </a:p>
          <a:p>
            <a:pPr algn="l"/>
            <a:endParaRPr lang="fa-IR" sz="4400" i="1" dirty="0" smtClean="0">
              <a:ln w="11430"/>
              <a:solidFill>
                <a:schemeClr val="accent6">
                  <a:lumMod val="50000"/>
                </a:schemeClr>
              </a:solidFill>
              <a:effectLst>
                <a:outerShdw blurRad="80000" dist="40000" dir="5040000" algn="tl">
                  <a:srgbClr val="000000">
                    <a:alpha val="30000"/>
                  </a:srgbClr>
                </a:outerShdw>
              </a:effectLst>
              <a:cs typeface="B Titr" pitchFamily="2" charset="-78"/>
            </a:endParaRPr>
          </a:p>
          <a:p>
            <a:pPr algn="ctr"/>
            <a:r>
              <a:rPr lang="fa-IR" sz="4400" i="1" dirty="0" smtClean="0">
                <a:ln w="11430"/>
                <a:solidFill>
                  <a:schemeClr val="accent6">
                    <a:lumMod val="50000"/>
                  </a:schemeClr>
                </a:solidFill>
                <a:effectLst>
                  <a:outerShdw blurRad="80000" dist="40000" dir="5040000" algn="tl">
                    <a:srgbClr val="000000">
                      <a:alpha val="30000"/>
                    </a:srgbClr>
                  </a:outerShdw>
                </a:effectLst>
                <a:cs typeface="B Titr" pitchFamily="2" charset="-78"/>
              </a:rPr>
              <a:t>با سپاس فراوان از توجهتان</a:t>
            </a:r>
            <a:endParaRPr lang="en-US" sz="4400" i="1" dirty="0" smtClean="0">
              <a:ln w="11430"/>
              <a:solidFill>
                <a:schemeClr val="accent6">
                  <a:lumMod val="50000"/>
                </a:schemeClr>
              </a:solidFill>
              <a:effectLst>
                <a:outerShdw blurRad="80000" dist="40000" dir="5040000" algn="tl">
                  <a:srgbClr val="000000">
                    <a:alpha val="30000"/>
                  </a:srgbClr>
                </a:outerShdw>
              </a:effectLst>
              <a:cs typeface="B Titr" pitchFamily="2" charset="-78"/>
            </a:endParaRPr>
          </a:p>
          <a:p>
            <a:pPr algn="l" rtl="1"/>
            <a:endParaRPr lang="fa-IR" sz="4400" dirty="0" smtClean="0">
              <a:solidFill>
                <a:schemeClr val="accent6">
                  <a:lumMod val="50000"/>
                </a:schemeClr>
              </a:solidFill>
              <a:cs typeface="B Titr" pitchFamily="2" charset="-78"/>
            </a:endParaRPr>
          </a:p>
        </p:txBody>
      </p:sp>
      <p:sp>
        <p:nvSpPr>
          <p:cNvPr id="4" name="Flowchart: Punched Tape 3"/>
          <p:cNvSpPr/>
          <p:nvPr/>
        </p:nvSpPr>
        <p:spPr bwMode="auto">
          <a:xfrm>
            <a:off x="1928794" y="714356"/>
            <a:ext cx="5924544" cy="4495800"/>
          </a:xfrm>
          <a:prstGeom prst="flowChartPunchedTap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fa-IR" sz="4400" b="1" i="1" dirty="0" smtClean="0">
                <a:ln w="11430"/>
                <a:solidFill>
                  <a:schemeClr val="bg2">
                    <a:lumMod val="90000"/>
                  </a:schemeClr>
                </a:solidFill>
                <a:effectLst>
                  <a:outerShdw blurRad="80000" dist="40000" dir="5040000" algn="tl">
                    <a:srgbClr val="000000">
                      <a:alpha val="30000"/>
                    </a:srgbClr>
                  </a:outerShdw>
                </a:effectLst>
                <a:latin typeface="Arabic Typesetting" pitchFamily="66" charset="-78"/>
                <a:cs typeface="Arabic Typesetting" pitchFamily="66" charset="-78"/>
              </a:rPr>
              <a:t>موفق وپیروز وسربلند باشید </a:t>
            </a:r>
          </a:p>
          <a:p>
            <a:pPr algn="ctr"/>
            <a:r>
              <a:rPr lang="fa-IR" sz="4400" b="1" i="1" dirty="0" smtClean="0">
                <a:ln w="11430"/>
                <a:solidFill>
                  <a:schemeClr val="bg2">
                    <a:lumMod val="90000"/>
                  </a:schemeClr>
                </a:solidFill>
                <a:effectLst>
                  <a:outerShdw blurRad="80000" dist="40000" dir="5040000" algn="tl">
                    <a:srgbClr val="000000">
                      <a:alpha val="30000"/>
                    </a:srgbClr>
                  </a:outerShdw>
                </a:effectLst>
                <a:latin typeface="Arabic Typesetting" pitchFamily="66" charset="-78"/>
                <a:cs typeface="Arabic Typesetting" pitchFamily="66" charset="-78"/>
              </a:rPr>
              <a:t>معصومه صدیقی</a:t>
            </a:r>
          </a:p>
          <a:p>
            <a:pPr algn="ctr"/>
            <a:r>
              <a:rPr lang="fa-IR" sz="4400" b="1" i="1" dirty="0" smtClean="0">
                <a:ln w="11430"/>
                <a:solidFill>
                  <a:schemeClr val="bg2">
                    <a:lumMod val="90000"/>
                  </a:schemeClr>
                </a:solidFill>
                <a:effectLst>
                  <a:outerShdw blurRad="80000" dist="40000" dir="5040000" algn="tl">
                    <a:srgbClr val="000000">
                      <a:alpha val="30000"/>
                    </a:srgbClr>
                  </a:outerShdw>
                </a:effectLst>
                <a:latin typeface="Arabic Typesetting" pitchFamily="66" charset="-78"/>
                <a:cs typeface="Arabic Typesetting" pitchFamily="66" charset="-78"/>
              </a:rPr>
              <a:t>اسفند1398 </a:t>
            </a:r>
            <a:endParaRPr lang="en-US" sz="4400" b="1" i="1" dirty="0" smtClean="0">
              <a:ln w="11430"/>
              <a:solidFill>
                <a:schemeClr val="bg2">
                  <a:lumMod val="90000"/>
                </a:schemeClr>
              </a:solidFill>
              <a:effectLst>
                <a:outerShdw blurRad="80000" dist="40000" dir="5040000" algn="tl">
                  <a:srgbClr val="000000">
                    <a:alpha val="30000"/>
                  </a:srgbClr>
                </a:outerShdw>
              </a:effectLst>
              <a:latin typeface="Arabic Typesetting" pitchFamily="66" charset="-78"/>
              <a:cs typeface="Arabic Typesetting" pitchFamily="66" charset="-78"/>
            </a:endParaRPr>
          </a:p>
          <a:p>
            <a:pPr algn="ctr"/>
            <a:endParaRPr lang="en-US" sz="4400" b="1" i="1" dirty="0" smtClean="0">
              <a:ln w="11430"/>
              <a:solidFill>
                <a:schemeClr val="bg2">
                  <a:lumMod val="90000"/>
                </a:schemeClr>
              </a:solidFill>
              <a:effectLst>
                <a:outerShdw blurRad="80000" dist="40000" dir="5040000" algn="tl">
                  <a:srgbClr val="000000">
                    <a:alpha val="30000"/>
                  </a:srgbClr>
                </a:outerShdw>
              </a:effectLst>
              <a:cs typeface="B Mitra" pitchFamily="2" charset="-78"/>
            </a:endParaRPr>
          </a:p>
          <a:p>
            <a:pPr algn="ctr"/>
            <a:endParaRPr lang="en-US" sz="4400" b="1" i="1" dirty="0">
              <a:ln w="11430"/>
              <a:solidFill>
                <a:schemeClr val="bg2">
                  <a:lumMod val="90000"/>
                </a:schemeClr>
              </a:solidFill>
              <a:effectLst>
                <a:outerShdw blurRad="80000" dist="40000" dir="5040000" algn="tl">
                  <a:srgbClr val="000000">
                    <a:alpha val="30000"/>
                  </a:srgbClr>
                </a:outerShdw>
              </a:effectLst>
            </a:endParaRPr>
          </a:p>
        </p:txBody>
      </p:sp>
    </p:spTree>
  </p:cSld>
  <p:clrMapOvr>
    <a:masterClrMapping/>
  </p:clrMapOvr>
  <p:transition>
    <p:dissolv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6"/>
          <p:cNvSpPr>
            <a:spLocks noGrp="1"/>
          </p:cNvSpPr>
          <p:nvPr>
            <p:ph type="ctrTitle"/>
          </p:nvPr>
        </p:nvSpPr>
        <p:spPr>
          <a:xfrm>
            <a:off x="827088" y="214313"/>
            <a:ext cx="7772400" cy="1428737"/>
          </a:xfrm>
        </p:spPr>
        <p:txBody>
          <a:bodyPr>
            <a:normAutofit fontScale="90000"/>
          </a:bodyPr>
          <a:lstStyle/>
          <a:p>
            <a:pPr algn="ctr" eaLnBrk="1" fontAlgn="auto" hangingPunct="1">
              <a:spcAft>
                <a:spcPts val="0"/>
              </a:spcAft>
              <a:defRPr/>
            </a:pPr>
            <a:r>
              <a:rPr lang="fa-IR" altLang="en-US" sz="3600" dirty="0" smtClean="0">
                <a:solidFill>
                  <a:schemeClr val="tx1"/>
                </a:solidFill>
                <a:cs typeface="Titr" pitchFamily="2" charset="-78"/>
              </a:rPr>
              <a:t/>
            </a:r>
            <a:br>
              <a:rPr lang="fa-IR" altLang="en-US" sz="3600" dirty="0" smtClean="0">
                <a:solidFill>
                  <a:schemeClr val="tx1"/>
                </a:solidFill>
                <a:cs typeface="Titr" pitchFamily="2" charset="-78"/>
              </a:rPr>
            </a:br>
            <a:r>
              <a:rPr lang="fa-IR" altLang="en-US" sz="4000" dirty="0" smtClean="0">
                <a:solidFill>
                  <a:schemeClr val="tx1"/>
                </a:solidFill>
                <a:cs typeface="B Nazanin" pitchFamily="2" charset="-78"/>
              </a:rPr>
              <a:t>بسم الله الرحمن الرحیم</a:t>
            </a:r>
            <a:r>
              <a:rPr lang="fa-IR" altLang="en-US" b="1" dirty="0" smtClean="0">
                <a:cs typeface="Titr" pitchFamily="2" charset="-78"/>
              </a:rPr>
              <a:t/>
            </a:r>
            <a:br>
              <a:rPr lang="fa-IR" altLang="en-US" b="1" dirty="0" smtClean="0">
                <a:cs typeface="Titr" pitchFamily="2" charset="-78"/>
              </a:rPr>
            </a:br>
            <a:endParaRPr lang="fa-IR" altLang="en-US" dirty="0" smtClean="0">
              <a:solidFill>
                <a:schemeClr val="tx1"/>
              </a:solidFill>
              <a:cs typeface="Titr" pitchFamily="2" charset="-78"/>
            </a:endParaRPr>
          </a:p>
        </p:txBody>
      </p:sp>
      <p:sp>
        <p:nvSpPr>
          <p:cNvPr id="8195" name="Subtitle 7"/>
          <p:cNvSpPr>
            <a:spLocks noGrp="1"/>
          </p:cNvSpPr>
          <p:nvPr>
            <p:ph type="subTitle" idx="1"/>
          </p:nvPr>
        </p:nvSpPr>
        <p:spPr>
          <a:xfrm>
            <a:off x="357188" y="1285875"/>
            <a:ext cx="8501062" cy="5286375"/>
          </a:xfrm>
        </p:spPr>
        <p:txBody>
          <a:bodyPr rtlCol="0">
            <a:normAutofit/>
          </a:bodyPr>
          <a:lstStyle/>
          <a:p>
            <a:pPr algn="ctr">
              <a:lnSpc>
                <a:spcPct val="120000"/>
              </a:lnSpc>
              <a:defRPr/>
            </a:pPr>
            <a:r>
              <a:rPr lang="fa-IR" sz="2800" b="1" dirty="0" smtClean="0">
                <a:solidFill>
                  <a:schemeClr val="accent1"/>
                </a:solidFill>
              </a:rPr>
              <a:t>حسابداری صنعتی 3</a:t>
            </a:r>
            <a:endParaRPr lang="fa-IR" sz="4400" b="1" dirty="0" smtClean="0">
              <a:solidFill>
                <a:schemeClr val="accent1"/>
              </a:solidFill>
              <a:cs typeface="B Nazanin" pitchFamily="2" charset="-78"/>
            </a:endParaRPr>
          </a:p>
          <a:p>
            <a:pPr algn="ctr">
              <a:lnSpc>
                <a:spcPct val="120000"/>
              </a:lnSpc>
              <a:defRPr/>
            </a:pPr>
            <a:r>
              <a:rPr lang="fa-IR" sz="3200" dirty="0" smtClean="0">
                <a:cs typeface="B Nazanin" pitchFamily="2" charset="-78"/>
              </a:rPr>
              <a:t>مقطع کارشناسی رشته حسابداری</a:t>
            </a:r>
          </a:p>
          <a:p>
            <a:pPr algn="ctr">
              <a:lnSpc>
                <a:spcPct val="120000"/>
              </a:lnSpc>
              <a:defRPr/>
            </a:pPr>
            <a:endParaRPr lang="en-US" sz="3200" dirty="0" smtClean="0">
              <a:cs typeface="B Nazanin" pitchFamily="2" charset="-78"/>
            </a:endParaRPr>
          </a:p>
          <a:p>
            <a:pPr algn="ctr">
              <a:lnSpc>
                <a:spcPct val="120000"/>
              </a:lnSpc>
              <a:defRPr/>
            </a:pPr>
            <a:r>
              <a:rPr lang="fa-IR" sz="3200" dirty="0" smtClean="0">
                <a:cs typeface="B Nazanin" pitchFamily="2" charset="-78"/>
              </a:rPr>
              <a:t>دانشگاه فنی و حرفه ای استان آذربایجان غربی</a:t>
            </a:r>
            <a:endParaRPr lang="en-US" sz="3200" dirty="0" smtClean="0">
              <a:cs typeface="B Nazanin" pitchFamily="2" charset="-78"/>
            </a:endParaRPr>
          </a:p>
          <a:p>
            <a:pPr algn="ctr">
              <a:lnSpc>
                <a:spcPct val="120000"/>
              </a:lnSpc>
              <a:defRPr/>
            </a:pPr>
            <a:r>
              <a:rPr lang="fa-IR" sz="3200" dirty="0" smtClean="0">
                <a:cs typeface="B Nazanin" pitchFamily="2" charset="-78"/>
              </a:rPr>
              <a:t>آموزشکده فنی دختران ارومیه</a:t>
            </a:r>
            <a:endParaRPr lang="en-US" sz="3200" dirty="0" smtClean="0">
              <a:cs typeface="B Nazanin" pitchFamily="2" charset="-78"/>
            </a:endParaRPr>
          </a:p>
          <a:p>
            <a:pPr algn="ctr">
              <a:lnSpc>
                <a:spcPct val="120000"/>
              </a:lnSpc>
              <a:defRPr/>
            </a:pPr>
            <a:r>
              <a:rPr lang="fa-IR" sz="3200" b="1" dirty="0" smtClean="0">
                <a:solidFill>
                  <a:schemeClr val="accent1"/>
                </a:solidFill>
                <a:cs typeface="B Nazanin" pitchFamily="2" charset="-78"/>
              </a:rPr>
              <a:t>مدرس  :معصومه صدیقی</a:t>
            </a:r>
          </a:p>
          <a:p>
            <a:pPr algn="ctr">
              <a:lnSpc>
                <a:spcPct val="120000"/>
              </a:lnSpc>
              <a:defRPr/>
            </a:pPr>
            <a:r>
              <a:rPr lang="fa-IR" sz="3200" dirty="0" smtClean="0">
                <a:cs typeface="B Nazanin" pitchFamily="2" charset="-78"/>
              </a:rPr>
              <a:t>نیمسال دوم 99-98</a:t>
            </a:r>
            <a:endParaRPr lang="en-US" sz="3200" dirty="0" smtClean="0">
              <a:cs typeface="B Nazanin" pitchFamily="2" charset="-78"/>
            </a:endParaRPr>
          </a:p>
          <a:p>
            <a:pPr algn="ctr">
              <a:lnSpc>
                <a:spcPct val="160000"/>
              </a:lnSpc>
              <a:defRPr/>
            </a:pPr>
            <a:endParaRPr lang="en-US" sz="3800" dirty="0" smtClean="0">
              <a:cs typeface="B Nazanin" pitchFamily="2" charset="-78"/>
            </a:endParaRPr>
          </a:p>
          <a:p>
            <a:pPr algn="ctr" eaLnBrk="1" fontAlgn="auto" hangingPunct="1">
              <a:spcAft>
                <a:spcPts val="0"/>
              </a:spcAft>
              <a:buFont typeface="Wingdings 3" charset="2"/>
              <a:buNone/>
              <a:defRPr/>
            </a:pPr>
            <a:endParaRPr lang="fa-IR" altLang="en-US" sz="4000" b="1" dirty="0" smtClean="0">
              <a:cs typeface="Titr" pitchFamily="2" charset="-78"/>
            </a:endParaRPr>
          </a:p>
        </p:txBody>
      </p:sp>
      <p:pic>
        <p:nvPicPr>
          <p:cNvPr id="4" name="Picture 3" descr="C:\Users\sadaf\Desktop\پروژه مالی\IMG_20200304_104838_024.jpg"/>
          <p:cNvPicPr/>
          <p:nvPr/>
        </p:nvPicPr>
        <p:blipFill>
          <a:blip r:embed="rId2"/>
          <a:srcRect/>
          <a:stretch>
            <a:fillRect/>
          </a:stretch>
        </p:blipFill>
        <p:spPr bwMode="auto">
          <a:xfrm>
            <a:off x="6929438" y="0"/>
            <a:ext cx="2000250" cy="1285875"/>
          </a:xfrm>
          <a:prstGeom prst="rect">
            <a:avLst/>
          </a:prstGeom>
          <a:solidFill>
            <a:schemeClr val="accent2">
              <a:lumMod val="40000"/>
              <a:lumOff val="60000"/>
            </a:schemeClr>
          </a:solidFill>
          <a:ln/>
        </p:spPr>
        <p:style>
          <a:lnRef idx="1">
            <a:schemeClr val="accent6"/>
          </a:lnRef>
          <a:fillRef idx="2">
            <a:schemeClr val="accent6"/>
          </a:fillRef>
          <a:effectRef idx="1">
            <a:schemeClr val="accent6"/>
          </a:effectRef>
          <a:fontRef idx="minor">
            <a:schemeClr val="dk1"/>
          </a:fontRef>
        </p:style>
      </p:pic>
      <p:sp>
        <p:nvSpPr>
          <p:cNvPr id="5" name="Curved Down Ribbon 4"/>
          <p:cNvSpPr/>
          <p:nvPr/>
        </p:nvSpPr>
        <p:spPr>
          <a:xfrm>
            <a:off x="2571736" y="2571744"/>
            <a:ext cx="3929062" cy="830262"/>
          </a:xfrm>
          <a:prstGeom prst="ellipseRibb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2800" dirty="0"/>
              <a:t>جلسه </a:t>
            </a:r>
            <a:r>
              <a:rPr lang="fa-IR" sz="2800" dirty="0" smtClean="0"/>
              <a:t>سوم</a:t>
            </a:r>
            <a:endParaRPr lang="en-US" sz="280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39718"/>
          </a:xfrm>
        </p:spPr>
        <p:txBody>
          <a:bodyPr>
            <a:normAutofit fontScale="90000"/>
          </a:bodyPr>
          <a:lstStyle/>
          <a:p>
            <a:pPr algn="ctr"/>
            <a:r>
              <a:rPr lang="fa-IR" sz="3200" dirty="0" smtClean="0">
                <a:solidFill>
                  <a:srgbClr val="FF0000"/>
                </a:solidFill>
              </a:rPr>
              <a:t>نمونه سوال</a:t>
            </a:r>
            <a:endParaRPr lang="en-US" sz="3200" dirty="0">
              <a:solidFill>
                <a:srgbClr val="FF0000"/>
              </a:solidFill>
            </a:endParaRPr>
          </a:p>
        </p:txBody>
      </p:sp>
      <p:sp>
        <p:nvSpPr>
          <p:cNvPr id="3" name="Content Placeholder 2"/>
          <p:cNvSpPr>
            <a:spLocks noGrp="1"/>
          </p:cNvSpPr>
          <p:nvPr>
            <p:ph sz="quarter" idx="1"/>
          </p:nvPr>
        </p:nvSpPr>
        <p:spPr>
          <a:xfrm>
            <a:off x="0" y="500042"/>
            <a:ext cx="8715404" cy="5973910"/>
          </a:xfrm>
        </p:spPr>
        <p:txBody>
          <a:bodyPr>
            <a:normAutofit fontScale="25000" lnSpcReduction="20000"/>
          </a:bodyPr>
          <a:lstStyle/>
          <a:p>
            <a:pPr algn="r">
              <a:buNone/>
            </a:pPr>
            <a:r>
              <a:rPr lang="fa-IR" dirty="0" smtClean="0"/>
              <a:t> </a:t>
            </a:r>
            <a:endParaRPr lang="en-US" sz="2800" dirty="0" smtClean="0"/>
          </a:p>
          <a:p>
            <a:pPr algn="r" rtl="1">
              <a:buNone/>
            </a:pPr>
            <a:r>
              <a:rPr lang="fa-IR" sz="9600" dirty="0" smtClean="0"/>
              <a:t>1-در شرکت تولیدی نور کل هزینه های ثابت 400میلیون ریال وقیمت فروش تنها محصول آن 30.000ریال می باشد.دریک دوره مالی 30%ظرفیت بلا استفاده بوده است .</a:t>
            </a:r>
            <a:endParaRPr lang="en-US" sz="9600" dirty="0" smtClean="0"/>
          </a:p>
          <a:p>
            <a:pPr algn="r" rtl="1">
              <a:buNone/>
            </a:pPr>
            <a:r>
              <a:rPr lang="fa-IR" sz="9600" dirty="0" smtClean="0"/>
              <a:t>هزینه ساخت محصول درسطح 100.000واحد به قرار زیربوده است:</a:t>
            </a:r>
            <a:endParaRPr lang="en-US" sz="9600" dirty="0" smtClean="0"/>
          </a:p>
          <a:p>
            <a:pPr algn="r" rtl="1">
              <a:buNone/>
            </a:pPr>
            <a:r>
              <a:rPr lang="fa-IR" sz="9600" dirty="0" smtClean="0"/>
              <a:t>موادمستقیم   8.000ریال</a:t>
            </a:r>
            <a:endParaRPr lang="en-US" sz="9600" dirty="0" smtClean="0"/>
          </a:p>
          <a:p>
            <a:pPr algn="r" rtl="1">
              <a:buNone/>
            </a:pPr>
            <a:r>
              <a:rPr lang="fa-IR" sz="9600" dirty="0" smtClean="0"/>
              <a:t>دستمزد       2.000ریال</a:t>
            </a:r>
            <a:endParaRPr lang="en-US" sz="9600" dirty="0" smtClean="0"/>
          </a:p>
          <a:p>
            <a:pPr algn="r" rtl="1">
              <a:buNone/>
            </a:pPr>
            <a:r>
              <a:rPr lang="fa-IR" sz="9600" dirty="0" smtClean="0"/>
              <a:t>سربار       9.000ریال</a:t>
            </a:r>
            <a:endParaRPr lang="en-US" sz="9600" dirty="0" smtClean="0"/>
          </a:p>
          <a:p>
            <a:pPr algn="r" rtl="1">
              <a:buNone/>
            </a:pPr>
            <a:r>
              <a:rPr lang="fa-IR" sz="9600" dirty="0" smtClean="0"/>
              <a:t>جمع          21.000ریال</a:t>
            </a:r>
            <a:endParaRPr lang="en-US" sz="9600" dirty="0" smtClean="0"/>
          </a:p>
          <a:p>
            <a:pPr algn="r" rtl="1">
              <a:buNone/>
            </a:pPr>
            <a:r>
              <a:rPr lang="fa-IR" sz="9600" dirty="0" smtClean="0"/>
              <a:t>به علت وجود پاره ای از مسائل کارگری تغییر در ظرفیت فعلی هیچ گونه تغییری درکل هزینه های دستمزد شرکت ایجاد نخواهد کرد.</a:t>
            </a:r>
            <a:endParaRPr lang="en-US" sz="9600" dirty="0" smtClean="0"/>
          </a:p>
          <a:p>
            <a:pPr algn="r" rtl="1">
              <a:buNone/>
            </a:pPr>
            <a:r>
              <a:rPr lang="fa-IR" sz="9600" dirty="0" smtClean="0"/>
              <a:t>اخیرا شرکت سفارشی معادل </a:t>
            </a:r>
            <a:r>
              <a:rPr lang="fa-IR" sz="9600" dirty="0" smtClean="0">
                <a:solidFill>
                  <a:schemeClr val="accent1">
                    <a:lumMod val="75000"/>
                  </a:schemeClr>
                </a:solidFill>
              </a:rPr>
              <a:t>20.000</a:t>
            </a:r>
            <a:r>
              <a:rPr lang="fa-IR" sz="9600" dirty="0" smtClean="0"/>
              <a:t> واحد به قیمت </a:t>
            </a:r>
            <a:r>
              <a:rPr lang="fa-IR" sz="9600" dirty="0" smtClean="0">
                <a:solidFill>
                  <a:schemeClr val="accent1">
                    <a:lumMod val="75000"/>
                  </a:schemeClr>
                </a:solidFill>
              </a:rPr>
              <a:t>15.000</a:t>
            </a:r>
            <a:r>
              <a:rPr lang="fa-IR" sz="9600" dirty="0" smtClean="0"/>
              <a:t>ریال دریافت نموده است.</a:t>
            </a:r>
            <a:endParaRPr lang="en-US" sz="9600" dirty="0" smtClean="0"/>
          </a:p>
          <a:p>
            <a:pPr algn="r" rtl="1">
              <a:buNone/>
            </a:pPr>
            <a:r>
              <a:rPr lang="fa-IR" sz="9600" dirty="0" smtClean="0">
                <a:solidFill>
                  <a:srgbClr val="FF0000"/>
                </a:solidFill>
              </a:rPr>
              <a:t>مطلوب است:</a:t>
            </a:r>
            <a:endParaRPr lang="en-US" sz="9600" dirty="0" smtClean="0">
              <a:solidFill>
                <a:srgbClr val="FF0000"/>
              </a:solidFill>
            </a:endParaRPr>
          </a:p>
          <a:p>
            <a:pPr algn="r" rtl="1">
              <a:buNone/>
            </a:pPr>
            <a:r>
              <a:rPr lang="fa-IR" sz="9600" dirty="0" smtClean="0"/>
              <a:t>الف -قبول سفارش فوق چه تاثیری به سود فعلی شرکت خواهد داشت؟</a:t>
            </a:r>
            <a:endParaRPr lang="en-US" sz="9600" dirty="0" smtClean="0"/>
          </a:p>
          <a:p>
            <a:pPr algn="r" rtl="1">
              <a:buNone/>
            </a:pPr>
            <a:r>
              <a:rPr lang="fa-IR" sz="9600" dirty="0" smtClean="0"/>
              <a:t>ب -حداکثر قیمتی که شرکت نور می تواند سفارش فوق را به شرکت دیگری واگذار نماید با فرض اینکه صرفا عوامل کمی مورد توجه قرار گیرد چقدر است</a:t>
            </a:r>
            <a:r>
              <a:rPr lang="fa-IR" dirty="0" smtClean="0"/>
              <a:t>؟</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785794"/>
          </a:xfrm>
        </p:spPr>
        <p:txBody>
          <a:bodyPr>
            <a:normAutofit/>
          </a:bodyPr>
          <a:lstStyle/>
          <a:p>
            <a:pPr algn="ctr"/>
            <a:r>
              <a:rPr lang="fa-IR" sz="3600" dirty="0" smtClean="0">
                <a:solidFill>
                  <a:schemeClr val="accent1">
                    <a:lumMod val="75000"/>
                  </a:schemeClr>
                </a:solidFill>
              </a:rPr>
              <a:t>جواب</a:t>
            </a:r>
            <a:endParaRPr lang="en-US" sz="3600" dirty="0">
              <a:solidFill>
                <a:schemeClr val="accent1">
                  <a:lumMod val="75000"/>
                </a:schemeClr>
              </a:solidFill>
            </a:endParaRPr>
          </a:p>
        </p:txBody>
      </p:sp>
      <p:sp>
        <p:nvSpPr>
          <p:cNvPr id="3" name="Content Placeholder 2"/>
          <p:cNvSpPr>
            <a:spLocks noGrp="1"/>
          </p:cNvSpPr>
          <p:nvPr>
            <p:ph sz="quarter" idx="1"/>
          </p:nvPr>
        </p:nvSpPr>
        <p:spPr>
          <a:xfrm>
            <a:off x="214282" y="714356"/>
            <a:ext cx="8358246" cy="5759596"/>
          </a:xfrm>
        </p:spPr>
        <p:txBody>
          <a:bodyPr>
            <a:normAutofit/>
          </a:bodyPr>
          <a:lstStyle/>
          <a:p>
            <a:pPr algn="r">
              <a:buNone/>
            </a:pPr>
            <a:r>
              <a:rPr lang="fa-IR" dirty="0" smtClean="0"/>
              <a:t>چون با تغییردرظرفیت ،هزینه دستمزد تغییر نمی کند هزینه دستمزد جزو هزینه های ثابت بوده وهزینه های قابل تغییر شامل مواد مستقیم وسربار خواهد بود</a:t>
            </a:r>
            <a:endParaRPr lang="en-US" dirty="0" smtClean="0"/>
          </a:p>
          <a:p>
            <a:pPr algn="r">
              <a:buNone/>
            </a:pPr>
            <a:r>
              <a:rPr lang="fa-IR" dirty="0" smtClean="0"/>
              <a:t>الف-</a:t>
            </a:r>
            <a:endParaRPr lang="en-US" dirty="0" smtClean="0"/>
          </a:p>
          <a:p>
            <a:pPr algn="r">
              <a:buNone/>
            </a:pPr>
            <a:r>
              <a:rPr lang="fa-IR" dirty="0" smtClean="0">
                <a:solidFill>
                  <a:schemeClr val="accent1">
                    <a:lumMod val="75000"/>
                  </a:schemeClr>
                </a:solidFill>
              </a:rPr>
              <a:t>بهای تمام شده تفاضلی یک واحد محصول برابراست </a:t>
            </a:r>
            <a:r>
              <a:rPr lang="fa-IR" dirty="0" smtClean="0"/>
              <a:t>17.000= 9.000+ 8.000</a:t>
            </a:r>
            <a:endParaRPr lang="en-US" sz="2800" dirty="0" smtClean="0"/>
          </a:p>
          <a:p>
            <a:pPr algn="r">
              <a:buNone/>
            </a:pPr>
            <a:r>
              <a:rPr lang="fa-IR" dirty="0" smtClean="0">
                <a:solidFill>
                  <a:schemeClr val="accent1">
                    <a:lumMod val="75000"/>
                  </a:schemeClr>
                </a:solidFill>
              </a:rPr>
              <a:t>حاشیه فروش یک واحد درصورت قبول سفارش    </a:t>
            </a:r>
            <a:r>
              <a:rPr lang="fa-IR" dirty="0" smtClean="0"/>
              <a:t>(2.000) =17.000- 15.000  </a:t>
            </a:r>
            <a:endParaRPr lang="en-US" dirty="0" smtClean="0"/>
          </a:p>
          <a:p>
            <a:pPr algn="r">
              <a:buNone/>
            </a:pPr>
            <a:r>
              <a:rPr lang="fa-IR" dirty="0" smtClean="0">
                <a:solidFill>
                  <a:schemeClr val="accent1">
                    <a:lumMod val="75000"/>
                  </a:schemeClr>
                </a:solidFill>
              </a:rPr>
              <a:t>حاشیه فروش سفارش                         </a:t>
            </a:r>
            <a:r>
              <a:rPr lang="fa-IR" dirty="0" smtClean="0"/>
              <a:t>(40.000.000) =(2.000) *  20.000</a:t>
            </a:r>
            <a:endParaRPr lang="en-US" dirty="0" smtClean="0"/>
          </a:p>
          <a:p>
            <a:pPr algn="r">
              <a:buNone/>
            </a:pPr>
            <a:r>
              <a:rPr lang="fa-IR" dirty="0" smtClean="0">
                <a:solidFill>
                  <a:srgbClr val="0070C0"/>
                </a:solidFill>
              </a:rPr>
              <a:t>بنابراین درصورت قبول سفارش سود شرکت 40.000.000ریال کاهش خواهد یافت</a:t>
            </a:r>
            <a:endParaRPr lang="en-US" dirty="0" smtClean="0">
              <a:solidFill>
                <a:srgbClr val="0070C0"/>
              </a:solidFill>
            </a:endParaRPr>
          </a:p>
          <a:p>
            <a:pPr algn="r">
              <a:buNone/>
            </a:pPr>
            <a:r>
              <a:rPr lang="fa-IR" dirty="0" smtClean="0"/>
              <a:t>ب-مجموع هزینه های متغیر ساخت حداکثر قیمتی است که شرکت می تواند پرداخت نماید  یعنی                                         </a:t>
            </a:r>
            <a:r>
              <a:rPr lang="fa-IR" sz="3200" dirty="0" smtClean="0">
                <a:solidFill>
                  <a:srgbClr val="00B050"/>
                </a:solidFill>
              </a:rPr>
              <a:t>17.000= 9.000+8.000</a:t>
            </a:r>
            <a:endParaRPr lang="en-US" dirty="0" smtClean="0">
              <a:solidFill>
                <a:srgbClr val="00B050"/>
              </a:solidFill>
            </a:endParaRPr>
          </a:p>
          <a:p>
            <a:pPr algn="r">
              <a:buNone/>
            </a:pPr>
            <a:r>
              <a:rPr lang="fa-IR" dirty="0" smtClean="0">
                <a:solidFill>
                  <a:schemeClr val="accent2">
                    <a:lumMod val="75000"/>
                  </a:schemeClr>
                </a:solidFill>
              </a:rPr>
              <a:t>زیرا بیشتر از مبلغ 17.000ریال خود تولید کند مقرون به صرفه خواهد بود </a:t>
            </a:r>
            <a:r>
              <a:rPr lang="fa-IR" dirty="0" smtClean="0"/>
              <a:t>.</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53966"/>
          </a:xfrm>
        </p:spPr>
        <p:txBody>
          <a:bodyPr>
            <a:normAutofit fontScale="90000"/>
          </a:bodyPr>
          <a:lstStyle/>
          <a:p>
            <a:endParaRPr lang="en-US" dirty="0"/>
          </a:p>
        </p:txBody>
      </p:sp>
      <p:sp>
        <p:nvSpPr>
          <p:cNvPr id="3" name="Content Placeholder 2"/>
          <p:cNvSpPr>
            <a:spLocks noGrp="1"/>
          </p:cNvSpPr>
          <p:nvPr>
            <p:ph sz="quarter" idx="1"/>
          </p:nvPr>
        </p:nvSpPr>
        <p:spPr>
          <a:xfrm>
            <a:off x="457200" y="571480"/>
            <a:ext cx="7972452" cy="5902472"/>
          </a:xfrm>
        </p:spPr>
        <p:txBody>
          <a:bodyPr>
            <a:normAutofit/>
          </a:bodyPr>
          <a:lstStyle/>
          <a:p>
            <a:pPr algn="r">
              <a:buNone/>
            </a:pPr>
            <a:r>
              <a:rPr lang="fa-IR" sz="2800" dirty="0" smtClean="0"/>
              <a:t>2-بهای تمام شده هرواحد از قطعه الف در شرکت فنی ساز به شرح زیر است:</a:t>
            </a:r>
            <a:endParaRPr lang="en-US" sz="2800" dirty="0" smtClean="0"/>
          </a:p>
          <a:p>
            <a:pPr algn="r">
              <a:buNone/>
            </a:pPr>
            <a:r>
              <a:rPr lang="fa-IR" sz="2800" dirty="0" smtClean="0"/>
              <a:t>مواد مستقیم          200ریال</a:t>
            </a:r>
            <a:endParaRPr lang="en-US" sz="2800" dirty="0" smtClean="0"/>
          </a:p>
          <a:p>
            <a:pPr algn="r">
              <a:buNone/>
            </a:pPr>
            <a:r>
              <a:rPr lang="fa-IR" sz="2800" dirty="0" smtClean="0"/>
              <a:t>دستمزد مستقیم      400ریال</a:t>
            </a:r>
            <a:endParaRPr lang="en-US" sz="2800" dirty="0" smtClean="0"/>
          </a:p>
          <a:p>
            <a:pPr algn="r">
              <a:buNone/>
            </a:pPr>
            <a:r>
              <a:rPr lang="fa-IR" sz="2800" dirty="0" smtClean="0"/>
              <a:t>سربار ساخت      1400ریال     20% غیر قابل اجتناب  </a:t>
            </a:r>
            <a:endParaRPr lang="en-US" sz="2800" dirty="0" smtClean="0"/>
          </a:p>
          <a:p>
            <a:pPr algn="r">
              <a:buNone/>
            </a:pPr>
            <a:r>
              <a:rPr lang="fa-IR" sz="2800" dirty="0" smtClean="0"/>
              <a:t>متغیر فروش        200ریال      کلا غیر قابل اجتناب</a:t>
            </a:r>
            <a:endParaRPr lang="en-US" sz="2800" dirty="0" smtClean="0"/>
          </a:p>
          <a:p>
            <a:pPr algn="r">
              <a:buNone/>
            </a:pPr>
            <a:r>
              <a:rPr lang="fa-IR" sz="2800" dirty="0" smtClean="0"/>
              <a:t>ثابت فروش واداری 400ریال</a:t>
            </a:r>
            <a:endParaRPr lang="en-US" sz="2800" dirty="0" smtClean="0"/>
          </a:p>
          <a:p>
            <a:pPr algn="r">
              <a:buNone/>
            </a:pPr>
            <a:r>
              <a:rPr lang="fa-IR" sz="2800" dirty="0" smtClean="0"/>
              <a:t>                         2.600ریال</a:t>
            </a:r>
            <a:endParaRPr lang="en-US" sz="2800" dirty="0" smtClean="0"/>
          </a:p>
          <a:p>
            <a:pPr algn="r">
              <a:buNone/>
            </a:pPr>
            <a:r>
              <a:rPr lang="fa-IR" sz="2800" dirty="0" smtClean="0"/>
              <a:t>اخیرا شرکت تصمیم گرفته تولید قطعه فوق را به تولید کننده دیگری واگذار نماید .حداکثر مبلغی که شرکت می تواند بابت ساخت این قطعه پرداخت نماید چند ریال است؟</a:t>
            </a:r>
            <a:endParaRPr lang="en-US" sz="2800" dirty="0" smtClean="0"/>
          </a:p>
          <a:p>
            <a:pPr algn="r">
              <a:buNone/>
            </a:pPr>
            <a:r>
              <a:rPr lang="fa-IR" sz="2800" dirty="0" smtClean="0"/>
              <a:t>الف -1080     ب-  1720    ج-  1920     د- 2120</a:t>
            </a:r>
            <a:endParaRPr lang="en-US" sz="2800"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296842"/>
          </a:xfrm>
        </p:spPr>
        <p:txBody>
          <a:bodyPr>
            <a:normAutofit fontScale="90000"/>
          </a:bodyPr>
          <a:lstStyle/>
          <a:p>
            <a:endParaRPr lang="en-US" dirty="0"/>
          </a:p>
        </p:txBody>
      </p:sp>
      <p:sp>
        <p:nvSpPr>
          <p:cNvPr id="3" name="Content Placeholder 2"/>
          <p:cNvSpPr>
            <a:spLocks noGrp="1"/>
          </p:cNvSpPr>
          <p:nvPr>
            <p:ph sz="quarter" idx="1"/>
          </p:nvPr>
        </p:nvSpPr>
        <p:spPr>
          <a:xfrm>
            <a:off x="457200" y="357166"/>
            <a:ext cx="7467600" cy="6116786"/>
          </a:xfrm>
        </p:spPr>
        <p:txBody>
          <a:bodyPr>
            <a:normAutofit/>
          </a:bodyPr>
          <a:lstStyle/>
          <a:p>
            <a:pPr algn="r" rtl="1">
              <a:buNone/>
            </a:pPr>
            <a:endParaRPr lang="en-US" sz="3200" dirty="0" smtClean="0"/>
          </a:p>
          <a:p>
            <a:pPr algn="r">
              <a:buNone/>
            </a:pPr>
            <a:r>
              <a:rPr lang="fa-IR" sz="3200" dirty="0" smtClean="0">
                <a:solidFill>
                  <a:schemeClr val="accent1"/>
                </a:solidFill>
              </a:rPr>
              <a:t>جواب: گزینه ب</a:t>
            </a:r>
            <a:endParaRPr lang="en-US" sz="3200" dirty="0" smtClean="0">
              <a:solidFill>
                <a:schemeClr val="accent1"/>
              </a:solidFill>
            </a:endParaRPr>
          </a:p>
          <a:p>
            <a:pPr algn="r">
              <a:buNone/>
            </a:pPr>
            <a:r>
              <a:rPr lang="fa-IR" sz="3200" dirty="0" smtClean="0"/>
              <a:t>در واگذاری امتیاز تولید قطعه الف هزینه های غیر قابل اجتناب تغییر ننموده وفقط هزینه های قابل اجتناب ملاک تصمیم گیری خواهد بود .</a:t>
            </a:r>
            <a:endParaRPr lang="en-US" sz="3200" dirty="0" smtClean="0"/>
          </a:p>
          <a:p>
            <a:pPr algn="r">
              <a:buNone/>
            </a:pPr>
            <a:r>
              <a:rPr lang="fa-IR" sz="3200" dirty="0" smtClean="0">
                <a:solidFill>
                  <a:schemeClr val="accent1"/>
                </a:solidFill>
              </a:rPr>
              <a:t>         1.720 =(80% *1.400) +400+200</a:t>
            </a:r>
            <a:endParaRPr lang="en-US" sz="3200" dirty="0" smtClean="0">
              <a:solidFill>
                <a:schemeClr val="accent1"/>
              </a:solidFill>
            </a:endParaRPr>
          </a:p>
          <a:p>
            <a:pPr algn="r">
              <a:buNone/>
            </a:pPr>
            <a:endParaRPr lang="en-US" sz="32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225404"/>
          </a:xfrm>
        </p:spPr>
        <p:txBody>
          <a:bodyPr>
            <a:normAutofit fontScale="90000"/>
          </a:bodyPr>
          <a:lstStyle/>
          <a:p>
            <a:endParaRPr lang="en-US" dirty="0"/>
          </a:p>
        </p:txBody>
      </p:sp>
      <p:sp>
        <p:nvSpPr>
          <p:cNvPr id="3" name="Content Placeholder 2"/>
          <p:cNvSpPr>
            <a:spLocks noGrp="1"/>
          </p:cNvSpPr>
          <p:nvPr>
            <p:ph sz="quarter" idx="1"/>
          </p:nvPr>
        </p:nvSpPr>
        <p:spPr>
          <a:xfrm>
            <a:off x="457200" y="571480"/>
            <a:ext cx="7467600" cy="5902472"/>
          </a:xfrm>
        </p:spPr>
        <p:txBody>
          <a:bodyPr>
            <a:normAutofit/>
          </a:bodyPr>
          <a:lstStyle/>
          <a:p>
            <a:pPr algn="r" rtl="1">
              <a:buNone/>
            </a:pPr>
            <a:r>
              <a:rPr lang="fa-IR" sz="3200" dirty="0" smtClean="0"/>
              <a:t>3- درفرایند انتخاب یک راه حل ازبین چندین راه حل ،هزینه هایی که درراه حل های مختلف یکسان هستند ،کدام ویژگی را دارند؟</a:t>
            </a:r>
            <a:endParaRPr lang="en-US" sz="3200" dirty="0" smtClean="0"/>
          </a:p>
          <a:p>
            <a:pPr algn="r">
              <a:buNone/>
            </a:pPr>
            <a:r>
              <a:rPr lang="fa-IR" sz="2800" dirty="0" smtClean="0"/>
              <a:t>الف – متغرند  ب -نیمه متغیرند  ج-  نامربوطند د –قابل اجتنابند</a:t>
            </a:r>
            <a:endParaRPr lang="en-US" sz="2800" dirty="0" smtClean="0"/>
          </a:p>
          <a:p>
            <a:pPr algn="r">
              <a:buNone/>
            </a:pPr>
            <a:r>
              <a:rPr lang="fa-IR" sz="3200" dirty="0" smtClean="0">
                <a:solidFill>
                  <a:schemeClr val="accent1"/>
                </a:solidFill>
              </a:rPr>
              <a:t>جواب گزینه ج</a:t>
            </a:r>
            <a:endParaRPr lang="en-US" sz="3200" dirty="0" smtClean="0">
              <a:solidFill>
                <a:schemeClr val="accent1"/>
              </a:solidFill>
            </a:endParaRPr>
          </a:p>
          <a:p>
            <a:pPr algn="r">
              <a:buNone/>
            </a:pPr>
            <a:r>
              <a:rPr lang="fa-IR" sz="3200" dirty="0" smtClean="0"/>
              <a:t>4-..................منافعی است  که به علت انجام فعالیتی  به جای فعالیت دیگر از آن صرف نظر شده است.</a:t>
            </a:r>
            <a:endParaRPr lang="en-US" sz="3200" dirty="0" smtClean="0"/>
          </a:p>
          <a:p>
            <a:pPr algn="r">
              <a:buNone/>
            </a:pPr>
            <a:r>
              <a:rPr lang="fa-IR" sz="3200" dirty="0" smtClean="0"/>
              <a:t>الف- هزینه فرصت از دست رفته   ب- هزینه ریخته    ج- هزینه منتسب                   د- هزینه از دست رفته</a:t>
            </a:r>
            <a:endParaRPr lang="en-US" sz="3200" dirty="0" smtClean="0"/>
          </a:p>
          <a:p>
            <a:pPr algn="r">
              <a:buNone/>
            </a:pPr>
            <a:r>
              <a:rPr lang="fa-IR" sz="3200" dirty="0" smtClean="0">
                <a:solidFill>
                  <a:schemeClr val="accent1"/>
                </a:solidFill>
              </a:rPr>
              <a:t>جواب : گزینه الف</a:t>
            </a:r>
            <a:endParaRPr lang="en-US" sz="3200" dirty="0" smtClean="0">
              <a:solidFill>
                <a:schemeClr val="accent1"/>
              </a:solidFill>
            </a:endParaRPr>
          </a:p>
          <a:p>
            <a:pPr algn="r">
              <a:buNone/>
            </a:pP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25470"/>
          </a:xfrm>
        </p:spPr>
        <p:txBody>
          <a:bodyPr>
            <a:normAutofit fontScale="90000"/>
          </a:bodyPr>
          <a:lstStyle/>
          <a:p>
            <a:pPr algn="ctr"/>
            <a:r>
              <a:rPr lang="fa-IR" dirty="0" smtClean="0"/>
              <a:t> </a:t>
            </a:r>
            <a:r>
              <a:rPr lang="en-US" dirty="0" smtClean="0"/>
              <a:t/>
            </a:r>
            <a:br>
              <a:rPr lang="en-US" dirty="0" smtClean="0"/>
            </a:br>
            <a:r>
              <a:rPr lang="fa-IR" sz="3600" dirty="0" smtClean="0">
                <a:solidFill>
                  <a:schemeClr val="accent2">
                    <a:lumMod val="75000"/>
                  </a:schemeClr>
                </a:solidFill>
              </a:rPr>
              <a:t>هزینه یابی جذبی ومتغیر</a:t>
            </a:r>
            <a:r>
              <a:rPr lang="en-US" dirty="0" smtClean="0"/>
              <a:t/>
            </a:r>
            <a:br>
              <a:rPr lang="en-US" dirty="0" smtClean="0"/>
            </a:br>
            <a:endParaRPr lang="en-US" dirty="0"/>
          </a:p>
        </p:txBody>
      </p:sp>
      <p:sp>
        <p:nvSpPr>
          <p:cNvPr id="3" name="Content Placeholder 2"/>
          <p:cNvSpPr>
            <a:spLocks noGrp="1"/>
          </p:cNvSpPr>
          <p:nvPr>
            <p:ph sz="quarter" idx="1"/>
          </p:nvPr>
        </p:nvSpPr>
        <p:spPr>
          <a:xfrm>
            <a:off x="285720" y="785794"/>
            <a:ext cx="8215370" cy="5688158"/>
          </a:xfrm>
        </p:spPr>
        <p:txBody>
          <a:bodyPr>
            <a:normAutofit lnSpcReduction="10000"/>
          </a:bodyPr>
          <a:lstStyle/>
          <a:p>
            <a:pPr algn="r" rtl="1">
              <a:buNone/>
            </a:pPr>
            <a:r>
              <a:rPr lang="fa-IR" dirty="0" smtClean="0"/>
              <a:t> </a:t>
            </a:r>
            <a:r>
              <a:rPr lang="fa-IR" sz="2800" dirty="0" smtClean="0"/>
              <a:t> </a:t>
            </a:r>
            <a:r>
              <a:rPr lang="fa-IR" sz="2800" dirty="0" smtClean="0">
                <a:solidFill>
                  <a:srgbClr val="0070C0"/>
                </a:solidFill>
              </a:rPr>
              <a:t>هزینه یابی جذبی ( کامل):  </a:t>
            </a:r>
            <a:endParaRPr lang="en-US" sz="2800" dirty="0" smtClean="0">
              <a:solidFill>
                <a:srgbClr val="0070C0"/>
              </a:solidFill>
            </a:endParaRPr>
          </a:p>
          <a:p>
            <a:pPr algn="justLow" rtl="1">
              <a:buNone/>
            </a:pPr>
            <a:r>
              <a:rPr lang="fa-IR" sz="2800" dirty="0" smtClean="0"/>
              <a:t>   </a:t>
            </a:r>
            <a:r>
              <a:rPr lang="fa-IR" sz="2800" dirty="0" smtClean="0">
                <a:cs typeface="B Nazanin" pitchFamily="2" charset="-78"/>
              </a:rPr>
              <a:t>موسسات تجاری درایران صورت حساب سود وزیان خود رابه روش هزینه یابی جذبی (کامل)تهیه وتنظیم می نمایند</a:t>
            </a:r>
            <a:r>
              <a:rPr lang="en-US" sz="2800" dirty="0" smtClean="0">
                <a:cs typeface="B Nazanin" pitchFamily="2" charset="-78"/>
              </a:rPr>
              <a:t> </a:t>
            </a:r>
          </a:p>
          <a:p>
            <a:pPr algn="justLow" rtl="1">
              <a:buNone/>
            </a:pPr>
            <a:r>
              <a:rPr lang="fa-IR" sz="2800" dirty="0" smtClean="0">
                <a:cs typeface="B Nazanin" pitchFamily="2" charset="-78"/>
              </a:rPr>
              <a:t>   در این روش کلیه هزینه های تولید بدون توجه به ثابت و متغیر بودن آن ها در محاسبه بهای تمام شده محصولات مورد استفاده قرار می گیرد. در این روش هزینه های تولید عبارتند از: </a:t>
            </a:r>
            <a:endParaRPr lang="en-US" sz="2800" dirty="0" smtClean="0">
              <a:cs typeface="B Nazanin" pitchFamily="2" charset="-78"/>
            </a:endParaRPr>
          </a:p>
          <a:p>
            <a:pPr algn="justLow" rtl="1">
              <a:buNone/>
            </a:pPr>
            <a:r>
              <a:rPr lang="fa-IR" sz="2800" dirty="0" smtClean="0">
                <a:solidFill>
                  <a:srgbClr val="FF0000"/>
                </a:solidFill>
                <a:cs typeface="B Nazanin" pitchFamily="2" charset="-78"/>
              </a:rPr>
              <a:t>    مواد مستقیم</a:t>
            </a:r>
            <a:endParaRPr lang="en-US" sz="2800" dirty="0" smtClean="0">
              <a:solidFill>
                <a:srgbClr val="FF0000"/>
              </a:solidFill>
              <a:cs typeface="B Nazanin" pitchFamily="2" charset="-78"/>
            </a:endParaRPr>
          </a:p>
          <a:p>
            <a:pPr algn="justLow" rtl="1">
              <a:buNone/>
            </a:pPr>
            <a:r>
              <a:rPr lang="en-US" sz="2800" dirty="0" smtClean="0">
                <a:solidFill>
                  <a:srgbClr val="FF0000"/>
                </a:solidFill>
                <a:cs typeface="B Nazanin" pitchFamily="2" charset="-78"/>
              </a:rPr>
              <a:t> </a:t>
            </a:r>
            <a:r>
              <a:rPr lang="fa-IR" sz="2800" dirty="0" smtClean="0">
                <a:solidFill>
                  <a:srgbClr val="FF0000"/>
                </a:solidFill>
                <a:cs typeface="B Nazanin" pitchFamily="2" charset="-78"/>
              </a:rPr>
              <a:t>  دستمزد مستقیم</a:t>
            </a:r>
            <a:endParaRPr lang="en-US" sz="2800" dirty="0" smtClean="0">
              <a:solidFill>
                <a:srgbClr val="FF0000"/>
              </a:solidFill>
              <a:cs typeface="B Nazanin" pitchFamily="2" charset="-78"/>
            </a:endParaRPr>
          </a:p>
          <a:p>
            <a:pPr algn="justLow" rtl="1">
              <a:buNone/>
            </a:pPr>
            <a:r>
              <a:rPr lang="en-US" sz="2800" dirty="0" smtClean="0">
                <a:solidFill>
                  <a:srgbClr val="FF0000"/>
                </a:solidFill>
                <a:cs typeface="B Nazanin" pitchFamily="2" charset="-78"/>
              </a:rPr>
              <a:t> </a:t>
            </a:r>
            <a:r>
              <a:rPr lang="fa-IR" sz="2800" dirty="0" smtClean="0">
                <a:solidFill>
                  <a:srgbClr val="FF0000"/>
                </a:solidFill>
                <a:cs typeface="B Nazanin" pitchFamily="2" charset="-78"/>
              </a:rPr>
              <a:t>  سربار ساخت (شامل سربار متغیر و سربار ثابت )</a:t>
            </a:r>
            <a:endParaRPr lang="en-US" sz="2800" dirty="0" smtClean="0">
              <a:solidFill>
                <a:srgbClr val="FF0000"/>
              </a:solidFill>
              <a:cs typeface="B Nazanin" pitchFamily="2" charset="-78"/>
            </a:endParaRPr>
          </a:p>
          <a:p>
            <a:pPr algn="justLow" rtl="1">
              <a:buNone/>
            </a:pPr>
            <a:r>
              <a:rPr lang="fa-IR" sz="2800" dirty="0" smtClean="0">
                <a:cs typeface="B Nazanin" pitchFamily="2" charset="-78"/>
              </a:rPr>
              <a:t>   صورت حساب سود وزیان تنظیمی با روش </a:t>
            </a:r>
            <a:r>
              <a:rPr lang="fa-IR" sz="2800" dirty="0" smtClean="0">
                <a:solidFill>
                  <a:schemeClr val="accent1">
                    <a:lumMod val="75000"/>
                  </a:schemeClr>
                </a:solidFill>
                <a:cs typeface="B Nazanin" pitchFamily="2" charset="-78"/>
              </a:rPr>
              <a:t>هزینه یابی جذبی </a:t>
            </a:r>
            <a:r>
              <a:rPr lang="fa-IR" sz="2800" dirty="0" smtClean="0">
                <a:cs typeface="B Nazanin" pitchFamily="2" charset="-78"/>
              </a:rPr>
              <a:t>برای گزارشگری برون سازمانی مورد استفاده قرار می گیرد.</a:t>
            </a:r>
            <a:endParaRPr lang="en-US" sz="2800" dirty="0" smtClean="0">
              <a:cs typeface="B Nazanin" pitchFamily="2" charset="-78"/>
            </a:endParaRPr>
          </a:p>
          <a:p>
            <a:pPr algn="justLow" rtl="1">
              <a:buNone/>
            </a:pPr>
            <a:r>
              <a:rPr lang="fa-IR" sz="2800" dirty="0" smtClean="0">
                <a:cs typeface="B Nazanin" pitchFamily="2" charset="-78"/>
              </a:rPr>
              <a:t>   وبرای مدیریت درون سازمانی کاربرد مناسبی نخواهد داشت</a:t>
            </a:r>
            <a:r>
              <a:rPr lang="fa-IR"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6908"/>
          </a:xfrm>
        </p:spPr>
        <p:txBody>
          <a:bodyPr>
            <a:normAutofit fontScale="90000"/>
          </a:bodyPr>
          <a:lstStyle/>
          <a:p>
            <a:pPr algn="ctr"/>
            <a:r>
              <a:rPr lang="fa-IR" sz="3600" dirty="0" smtClean="0">
                <a:solidFill>
                  <a:schemeClr val="accent2"/>
                </a:solidFill>
              </a:rPr>
              <a:t>اطلاعات مربوط واطلاعات نامربوط:</a:t>
            </a:r>
            <a:r>
              <a:rPr lang="en-US" dirty="0" smtClean="0"/>
              <a:t/>
            </a:r>
            <a:br>
              <a:rPr lang="en-US" dirty="0" smtClean="0"/>
            </a:br>
            <a:endParaRPr lang="en-US" dirty="0"/>
          </a:p>
        </p:txBody>
      </p:sp>
      <p:sp>
        <p:nvSpPr>
          <p:cNvPr id="3" name="Content Placeholder 2"/>
          <p:cNvSpPr>
            <a:spLocks noGrp="1"/>
          </p:cNvSpPr>
          <p:nvPr>
            <p:ph sz="quarter" idx="1"/>
          </p:nvPr>
        </p:nvSpPr>
        <p:spPr>
          <a:xfrm>
            <a:off x="214282" y="785794"/>
            <a:ext cx="8572560" cy="5688158"/>
          </a:xfrm>
        </p:spPr>
        <p:txBody>
          <a:bodyPr>
            <a:noAutofit/>
          </a:bodyPr>
          <a:lstStyle/>
          <a:p>
            <a:pPr algn="justLow" rtl="1">
              <a:buNone/>
            </a:pPr>
            <a:r>
              <a:rPr lang="fa-IR" sz="3200" dirty="0" smtClean="0"/>
              <a:t>   اطلاعات مربوط اطلاعات آتی مورد انتظاری هستند که با انتخاب راه حل های مختلف تغییر می کنندودرحالتهای مختلف تصمیم گیری اثر یکسان وثابتی ندارند.</a:t>
            </a:r>
            <a:endParaRPr lang="en-US" sz="3200" dirty="0" smtClean="0"/>
          </a:p>
          <a:p>
            <a:pPr algn="justLow" rtl="1">
              <a:buNone/>
            </a:pPr>
            <a:r>
              <a:rPr lang="fa-IR" sz="3200" dirty="0" smtClean="0"/>
              <a:t>  اطلاعات مربوط باید دارای دوویژگی زیر باشند:</a:t>
            </a:r>
            <a:endParaRPr lang="en-US" sz="3200" dirty="0" smtClean="0"/>
          </a:p>
          <a:p>
            <a:pPr algn="justLow" rtl="1">
              <a:buNone/>
            </a:pPr>
            <a:r>
              <a:rPr lang="fa-IR" sz="3200" dirty="0" smtClean="0"/>
              <a:t>  </a:t>
            </a:r>
            <a:r>
              <a:rPr lang="fa-IR" sz="3200" dirty="0" smtClean="0">
                <a:solidFill>
                  <a:srgbClr val="FFC000"/>
                </a:solidFill>
              </a:rPr>
              <a:t>1</a:t>
            </a:r>
            <a:r>
              <a:rPr lang="fa-IR" sz="3200" dirty="0" smtClean="0">
                <a:solidFill>
                  <a:schemeClr val="accent1"/>
                </a:solidFill>
              </a:rPr>
              <a:t>-مربوط به آینده با شند</a:t>
            </a:r>
            <a:endParaRPr lang="en-US" sz="3200" dirty="0" smtClean="0">
              <a:solidFill>
                <a:schemeClr val="accent1"/>
              </a:solidFill>
            </a:endParaRPr>
          </a:p>
          <a:p>
            <a:pPr algn="justLow" rtl="1">
              <a:buNone/>
            </a:pPr>
            <a:r>
              <a:rPr lang="fa-IR" sz="3200" dirty="0" smtClean="0">
                <a:solidFill>
                  <a:schemeClr val="accent1"/>
                </a:solidFill>
              </a:rPr>
              <a:t>  2-برای راه حل های مختلف ،جوابهای متفاوتی رابه دست بدهند</a:t>
            </a:r>
            <a:r>
              <a:rPr lang="fa-IR" sz="3200" dirty="0" smtClean="0"/>
              <a:t>.</a:t>
            </a:r>
            <a:endParaRPr lang="en-US" sz="3200" dirty="0" smtClean="0"/>
          </a:p>
          <a:p>
            <a:pPr algn="justLow" rtl="1">
              <a:buNone/>
            </a:pPr>
            <a:r>
              <a:rPr lang="fa-IR" sz="3200" dirty="0" smtClean="0">
                <a:solidFill>
                  <a:srgbClr val="FF0000"/>
                </a:solidFill>
              </a:rPr>
              <a:t>  نکته </a:t>
            </a:r>
            <a:r>
              <a:rPr lang="fa-IR" sz="3200" dirty="0" smtClean="0"/>
              <a:t>:اطلاعاتی که دارای دو ویژگی بالا نباشند اطلاعات </a:t>
            </a:r>
          </a:p>
          <a:p>
            <a:pPr algn="justLow" rtl="1">
              <a:buNone/>
            </a:pPr>
            <a:r>
              <a:rPr lang="fa-IR" sz="3200" dirty="0" smtClean="0"/>
              <a:t>   نا مربوط تلقی می شود .</a:t>
            </a:r>
            <a:endParaRPr lang="en-US" sz="32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45719"/>
          </a:xfrm>
        </p:spPr>
        <p:txBody>
          <a:bodyPr>
            <a:normAutofit fontScale="90000"/>
          </a:bodyPr>
          <a:lstStyle/>
          <a:p>
            <a:endParaRPr lang="en-US" dirty="0"/>
          </a:p>
        </p:txBody>
      </p:sp>
      <p:sp>
        <p:nvSpPr>
          <p:cNvPr id="3" name="Content Placeholder 2"/>
          <p:cNvSpPr>
            <a:spLocks noGrp="1"/>
          </p:cNvSpPr>
          <p:nvPr>
            <p:ph sz="quarter" idx="1"/>
          </p:nvPr>
        </p:nvSpPr>
        <p:spPr>
          <a:xfrm>
            <a:off x="214282" y="214290"/>
            <a:ext cx="8358246" cy="6259662"/>
          </a:xfrm>
        </p:spPr>
        <p:txBody>
          <a:bodyPr>
            <a:normAutofit lnSpcReduction="10000"/>
          </a:bodyPr>
          <a:lstStyle/>
          <a:p>
            <a:pPr algn="r">
              <a:buNone/>
            </a:pPr>
            <a:r>
              <a:rPr lang="fa-IR" sz="2800" dirty="0" smtClean="0">
                <a:solidFill>
                  <a:srgbClr val="0070C0"/>
                </a:solidFill>
              </a:rPr>
              <a:t>هزینه یابی مستقیم (متغیر)</a:t>
            </a:r>
            <a:r>
              <a:rPr lang="fa-IR" sz="2800" dirty="0" smtClean="0"/>
              <a:t>:</a:t>
            </a:r>
            <a:endParaRPr lang="en-US" sz="2800" dirty="0" smtClean="0"/>
          </a:p>
          <a:p>
            <a:pPr algn="justLow" rtl="1">
              <a:buNone/>
            </a:pPr>
            <a:r>
              <a:rPr lang="fa-IR" sz="2800" dirty="0" smtClean="0">
                <a:cs typeface="B Nazanin" pitchFamily="2" charset="-78"/>
              </a:rPr>
              <a:t>   هزینه یابی مستقیم روشی است که درآن سربار ثابت ساخت جزوقیمت تمام شده محصول نبوده بلکه هزینه دورتلقی میگردد. لذا در این روش هزینه های تولید عبارتند است: </a:t>
            </a:r>
            <a:endParaRPr lang="en-US" sz="2800" dirty="0" smtClean="0">
              <a:cs typeface="B Nazanin" pitchFamily="2" charset="-78"/>
            </a:endParaRPr>
          </a:p>
          <a:p>
            <a:pPr algn="justLow" rtl="1">
              <a:buNone/>
            </a:pPr>
            <a:r>
              <a:rPr lang="fa-IR" sz="2800" dirty="0" smtClean="0">
                <a:solidFill>
                  <a:schemeClr val="accent1">
                    <a:lumMod val="75000"/>
                  </a:schemeClr>
                </a:solidFill>
                <a:cs typeface="B Nazanin" pitchFamily="2" charset="-78"/>
              </a:rPr>
              <a:t>   مواد مستقیم</a:t>
            </a:r>
            <a:endParaRPr lang="en-US" sz="2800" dirty="0" smtClean="0">
              <a:solidFill>
                <a:schemeClr val="accent1">
                  <a:lumMod val="75000"/>
                </a:schemeClr>
              </a:solidFill>
              <a:cs typeface="B Nazanin" pitchFamily="2" charset="-78"/>
            </a:endParaRPr>
          </a:p>
          <a:p>
            <a:pPr algn="justLow" rtl="1">
              <a:buNone/>
            </a:pPr>
            <a:r>
              <a:rPr lang="en-US" sz="2800" dirty="0" smtClean="0">
                <a:solidFill>
                  <a:schemeClr val="accent1">
                    <a:lumMod val="75000"/>
                  </a:schemeClr>
                </a:solidFill>
                <a:cs typeface="B Nazanin" pitchFamily="2" charset="-78"/>
              </a:rPr>
              <a:t>  </a:t>
            </a:r>
            <a:r>
              <a:rPr lang="fa-IR" sz="2800" dirty="0" smtClean="0">
                <a:solidFill>
                  <a:schemeClr val="accent1">
                    <a:lumMod val="75000"/>
                  </a:schemeClr>
                </a:solidFill>
                <a:cs typeface="B Nazanin" pitchFamily="2" charset="-78"/>
              </a:rPr>
              <a:t>دستمزد مستقیم </a:t>
            </a:r>
            <a:endParaRPr lang="en-US" sz="2800" dirty="0" smtClean="0">
              <a:solidFill>
                <a:schemeClr val="accent1">
                  <a:lumMod val="75000"/>
                </a:schemeClr>
              </a:solidFill>
              <a:cs typeface="B Nazanin" pitchFamily="2" charset="-78"/>
            </a:endParaRPr>
          </a:p>
          <a:p>
            <a:pPr algn="justLow" rtl="1">
              <a:buNone/>
            </a:pPr>
            <a:r>
              <a:rPr lang="fa-IR" sz="2800" dirty="0" smtClean="0">
                <a:solidFill>
                  <a:schemeClr val="accent1">
                    <a:lumMod val="75000"/>
                  </a:schemeClr>
                </a:solidFill>
                <a:cs typeface="B Nazanin" pitchFamily="2" charset="-78"/>
              </a:rPr>
              <a:t>   وسربار متغیر ساخت</a:t>
            </a:r>
            <a:endParaRPr lang="en-US" sz="2800" dirty="0" smtClean="0">
              <a:solidFill>
                <a:schemeClr val="accent1">
                  <a:lumMod val="75000"/>
                </a:schemeClr>
              </a:solidFill>
              <a:cs typeface="B Nazanin" pitchFamily="2" charset="-78"/>
            </a:endParaRPr>
          </a:p>
          <a:p>
            <a:pPr algn="justLow" rtl="1">
              <a:buNone/>
            </a:pPr>
            <a:r>
              <a:rPr lang="fa-IR" sz="2800" dirty="0" smtClean="0">
                <a:solidFill>
                  <a:srgbClr val="FF0000"/>
                </a:solidFill>
                <a:cs typeface="B Nazanin" pitchFamily="2" charset="-78"/>
              </a:rPr>
              <a:t>نکته:</a:t>
            </a:r>
            <a:r>
              <a:rPr lang="fa-IR" sz="2800" dirty="0" smtClean="0">
                <a:cs typeface="B Nazanin" pitchFamily="2" charset="-78"/>
              </a:rPr>
              <a:t>درهزینه یابی مستقیم </a:t>
            </a:r>
            <a:r>
              <a:rPr lang="fa-IR" sz="2800" u="sng" dirty="0" smtClean="0">
                <a:cs typeface="B Nazanin" pitchFamily="2" charset="-78"/>
              </a:rPr>
              <a:t>انحراف حجم </a:t>
            </a:r>
            <a:r>
              <a:rPr lang="fa-IR" sz="2800" dirty="0" smtClean="0">
                <a:cs typeface="B Nazanin" pitchFamily="2" charset="-78"/>
              </a:rPr>
              <a:t>یا </a:t>
            </a:r>
            <a:r>
              <a:rPr lang="fa-IR" sz="2800" u="sng" dirty="0" smtClean="0">
                <a:cs typeface="B Nazanin" pitchFamily="2" charset="-78"/>
              </a:rPr>
              <a:t>انحراف ظرفیت </a:t>
            </a:r>
            <a:r>
              <a:rPr lang="fa-IR" sz="2800" dirty="0" smtClean="0">
                <a:cs typeface="B Nazanin" pitchFamily="2" charset="-78"/>
              </a:rPr>
              <a:t>که معلول سربار ثابت ساخت هستند وجود نخواهد داشت</a:t>
            </a:r>
            <a:endParaRPr lang="en-US" sz="2800" dirty="0" smtClean="0">
              <a:cs typeface="B Nazanin" pitchFamily="2" charset="-78"/>
            </a:endParaRPr>
          </a:p>
          <a:p>
            <a:pPr algn="justLow" rtl="1">
              <a:buNone/>
            </a:pPr>
            <a:r>
              <a:rPr lang="fa-IR" sz="2800" dirty="0" smtClean="0">
                <a:cs typeface="B Nazanin" pitchFamily="2" charset="-78"/>
              </a:rPr>
              <a:t>   طرفداران روش هزینه یابی مستقیم و معتقدند که هزینه های سربار ثابت ساخت هیچ ارتباطی با تولید محصولات ندارد و اصولاً هزینه ناشی از تولید نمی باشند ، چراکه اگر تولید هم صورت نگیرد وجود خواهند داشت</a:t>
            </a:r>
            <a:r>
              <a:rPr lang="en-US" sz="2800" dirty="0" smtClean="0">
                <a:cs typeface="B Nazanin" pitchFamily="2" charset="-78"/>
              </a:rPr>
              <a:t>.</a:t>
            </a:r>
          </a:p>
          <a:p>
            <a:pPr algn="justLow" rtl="1">
              <a:buNone/>
            </a:pPr>
            <a:r>
              <a:rPr lang="fa-IR" sz="2800" dirty="0" smtClean="0">
                <a:cs typeface="B Nazanin" pitchFamily="2" charset="-78"/>
              </a:rPr>
              <a:t>  روش هزینه یابی مستقیم برای گزارشگری درون سازمانی مورد استفاده قرار می گیرد.</a:t>
            </a:r>
            <a:endParaRPr lang="en-US" sz="2800" dirty="0" smtClean="0">
              <a:cs typeface="B Nazanin" pitchFamily="2" charset="-78"/>
            </a:endParaRPr>
          </a:p>
          <a:p>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571480"/>
          </a:xfrm>
        </p:spPr>
        <p:txBody>
          <a:bodyPr>
            <a:normAutofit/>
          </a:bodyPr>
          <a:lstStyle/>
          <a:p>
            <a:pPr algn="ctr"/>
            <a:r>
              <a:rPr lang="fa-IR" dirty="0" smtClean="0">
                <a:solidFill>
                  <a:srgbClr val="FF0000"/>
                </a:solidFill>
              </a:rPr>
              <a:t>نکات مهم</a:t>
            </a:r>
            <a:endParaRPr lang="en-US" dirty="0">
              <a:solidFill>
                <a:srgbClr val="FF0000"/>
              </a:solidFill>
            </a:endParaRPr>
          </a:p>
        </p:txBody>
      </p:sp>
      <p:sp>
        <p:nvSpPr>
          <p:cNvPr id="3" name="Content Placeholder 2"/>
          <p:cNvSpPr>
            <a:spLocks noGrp="1"/>
          </p:cNvSpPr>
          <p:nvPr>
            <p:ph sz="quarter" idx="1"/>
          </p:nvPr>
        </p:nvSpPr>
        <p:spPr>
          <a:xfrm>
            <a:off x="214282" y="0"/>
            <a:ext cx="8429684" cy="6357958"/>
          </a:xfrm>
        </p:spPr>
        <p:txBody>
          <a:bodyPr>
            <a:noAutofit/>
          </a:bodyPr>
          <a:lstStyle/>
          <a:p>
            <a:pPr algn="r" rtl="1">
              <a:buNone/>
            </a:pPr>
            <a:endParaRPr lang="en-US" sz="2800" dirty="0" smtClean="0"/>
          </a:p>
          <a:p>
            <a:pPr algn="justLow" rtl="1">
              <a:buNone/>
            </a:pPr>
            <a:r>
              <a:rPr lang="fa-IR" sz="2800" dirty="0" smtClean="0">
                <a:cs typeface="B Nazanin" pitchFamily="2" charset="-78"/>
              </a:rPr>
              <a:t>   </a:t>
            </a:r>
            <a:r>
              <a:rPr lang="fa-IR" sz="2800" dirty="0" smtClean="0">
                <a:solidFill>
                  <a:schemeClr val="accent2">
                    <a:lumMod val="75000"/>
                  </a:schemeClr>
                </a:solidFill>
                <a:cs typeface="B Nazanin" pitchFamily="2" charset="-78"/>
              </a:rPr>
              <a:t>سود محاسبه شده در صورت حساب سود وزیان دوروش زمانی برابر است که تعدادتولید وفروش باهم برابر باشند(بعبارت دیگر موجودی کالای ساخته شده ابتدا وپایان دوره باهم برابر باشند)</a:t>
            </a:r>
            <a:r>
              <a:rPr lang="fa-IR" sz="2800" dirty="0" smtClean="0">
                <a:cs typeface="B Nazanin" pitchFamily="2" charset="-78"/>
              </a:rPr>
              <a:t>ولی چنانچه تعدادتولید بیش ازتعداد فروش باشد سود محاسبه شده باروش هزینه یابی جذبی ،بیشتراز سود محاسبه شده با روش هزینه یابی متغیر خواهد بود.وبلعکس اگر تعدادتولید کمتر ازتعداد فروش باشد سود محاسبه شده باروش هزینه یابی جذبی ،کمتراز سود محاسبه شده با روش هزینه یابی متغیر خواهد بود.</a:t>
            </a:r>
            <a:endParaRPr lang="en-US" sz="2800" dirty="0" smtClean="0">
              <a:cs typeface="B Nazanin" pitchFamily="2" charset="-78"/>
            </a:endParaRPr>
          </a:p>
          <a:p>
            <a:pPr algn="justLow" rtl="1">
              <a:buNone/>
            </a:pPr>
            <a:r>
              <a:rPr lang="fa-IR" sz="2800" dirty="0" smtClean="0">
                <a:solidFill>
                  <a:schemeClr val="accent1">
                    <a:lumMod val="75000"/>
                  </a:schemeClr>
                </a:solidFill>
                <a:cs typeface="B Nazanin" pitchFamily="2" charset="-78"/>
              </a:rPr>
              <a:t> (مابه التفاوت تعداد تولید وفروش   )  *نرخ جذب سربارساخت</a:t>
            </a:r>
          </a:p>
          <a:p>
            <a:pPr rtl="1">
              <a:buNone/>
            </a:pPr>
            <a:r>
              <a:rPr lang="fa-IR" sz="2800" dirty="0" smtClean="0">
                <a:solidFill>
                  <a:schemeClr val="accent1">
                    <a:lumMod val="75000"/>
                  </a:schemeClr>
                </a:solidFill>
                <a:cs typeface="B Nazanin" pitchFamily="2" charset="-78"/>
              </a:rPr>
              <a:t>=  اختلاف سود  دوروش جذبی ومتغیر </a:t>
            </a:r>
            <a:endParaRPr lang="en-US" sz="2800" dirty="0" smtClean="0">
              <a:solidFill>
                <a:schemeClr val="accent1">
                  <a:lumMod val="75000"/>
                </a:schemeClr>
              </a:solidFill>
              <a:cs typeface="B Nazanin" pitchFamily="2" charset="-78"/>
            </a:endParaRPr>
          </a:p>
          <a:p>
            <a:pPr algn="justLow" rtl="1">
              <a:buNone/>
            </a:pPr>
            <a:r>
              <a:rPr lang="fa-IR" sz="2800" dirty="0" smtClean="0">
                <a:solidFill>
                  <a:schemeClr val="accent1">
                    <a:lumMod val="75000"/>
                  </a:schemeClr>
                </a:solidFill>
                <a:cs typeface="B Nazanin" pitchFamily="2" charset="-78"/>
              </a:rPr>
              <a:t>یا</a:t>
            </a:r>
            <a:endParaRPr lang="en-US" sz="2800" dirty="0" smtClean="0">
              <a:solidFill>
                <a:schemeClr val="accent1">
                  <a:lumMod val="75000"/>
                </a:schemeClr>
              </a:solidFill>
              <a:cs typeface="B Nazanin" pitchFamily="2" charset="-78"/>
            </a:endParaRPr>
          </a:p>
          <a:p>
            <a:pPr algn="justLow" rtl="1">
              <a:buNone/>
            </a:pPr>
            <a:r>
              <a:rPr lang="fa-IR" sz="2800" dirty="0" smtClean="0">
                <a:solidFill>
                  <a:schemeClr val="accent1">
                    <a:lumMod val="75000"/>
                  </a:schemeClr>
                </a:solidFill>
                <a:cs typeface="B Nazanin" pitchFamily="2" charset="-78"/>
              </a:rPr>
              <a:t> </a:t>
            </a:r>
            <a:r>
              <a:rPr lang="fa-IR" dirty="0" smtClean="0">
                <a:solidFill>
                  <a:schemeClr val="accent1">
                    <a:lumMod val="75000"/>
                  </a:schemeClr>
                </a:solidFill>
                <a:cs typeface="B Nazanin" pitchFamily="2" charset="-78"/>
              </a:rPr>
              <a:t>(  مابه التفاوت تعداد موجودی ابتدا وپایان دوره   )  *  نرخ جذب سربارساخت =</a:t>
            </a:r>
          </a:p>
          <a:p>
            <a:pPr rtl="1">
              <a:buNone/>
            </a:pPr>
            <a:r>
              <a:rPr lang="fa-IR" dirty="0" smtClean="0">
                <a:solidFill>
                  <a:schemeClr val="accent1">
                    <a:lumMod val="75000"/>
                  </a:schemeClr>
                </a:solidFill>
                <a:cs typeface="B Nazanin" pitchFamily="2" charset="-78"/>
              </a:rPr>
              <a:t>ا ختلاف سود دوروش جذبی ومتغیر</a:t>
            </a:r>
            <a:endParaRPr lang="en-US" sz="2800" dirty="0" smtClean="0">
              <a:solidFill>
                <a:schemeClr val="accent1">
                  <a:lumMod val="75000"/>
                </a:schemeClr>
              </a:solidFill>
              <a:cs typeface="B Nazanin" pitchFamily="2" charset="-78"/>
            </a:endParaRPr>
          </a:p>
          <a:p>
            <a:pPr algn="justLow" rtl="1">
              <a:buNone/>
            </a:pPr>
            <a:endParaRPr lang="en-US" sz="2800" dirty="0">
              <a:cs typeface="B Nazanin" pitchFamily="2" charset="-78"/>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54032"/>
          </a:xfrm>
        </p:spPr>
        <p:txBody>
          <a:bodyPr/>
          <a:lstStyle/>
          <a:p>
            <a:pPr rtl="1"/>
            <a:r>
              <a:rPr lang="fa-IR" dirty="0" smtClean="0">
                <a:solidFill>
                  <a:schemeClr val="accent2">
                    <a:lumMod val="75000"/>
                  </a:schemeClr>
                </a:solidFill>
              </a:rPr>
              <a:t>خلاصه تفاوت عمده بین دو روش هزینه یابی جذبی ومتغیر</a:t>
            </a:r>
            <a:r>
              <a:rPr lang="fa-IR" dirty="0" smtClean="0"/>
              <a:t>:</a:t>
            </a:r>
            <a:endParaRPr lang="en-US" dirty="0"/>
          </a:p>
        </p:txBody>
      </p:sp>
      <p:sp>
        <p:nvSpPr>
          <p:cNvPr id="3" name="Content Placeholder 2"/>
          <p:cNvSpPr>
            <a:spLocks noGrp="1"/>
          </p:cNvSpPr>
          <p:nvPr>
            <p:ph sz="quarter" idx="1"/>
          </p:nvPr>
        </p:nvSpPr>
        <p:spPr>
          <a:xfrm>
            <a:off x="457200" y="1071546"/>
            <a:ext cx="8186766" cy="5402406"/>
          </a:xfrm>
        </p:spPr>
        <p:txBody>
          <a:bodyPr>
            <a:normAutofit lnSpcReduction="10000"/>
          </a:bodyPr>
          <a:lstStyle/>
          <a:p>
            <a:pPr lvl="0" algn="justLow" rtl="1">
              <a:buFont typeface="Wingdings" pitchFamily="2" charset="2"/>
              <a:buChar char="Ø"/>
            </a:pPr>
            <a:r>
              <a:rPr lang="fa-IR" sz="2800" dirty="0" smtClean="0">
                <a:solidFill>
                  <a:schemeClr val="accent1">
                    <a:lumMod val="75000"/>
                  </a:schemeClr>
                </a:solidFill>
                <a:cs typeface="B Nazanin" pitchFamily="2" charset="-78"/>
              </a:rPr>
              <a:t>صورت حساب سود وزیان تنظیمی با روش هزینه یابی جذبی برای گزارشگری برون سازمانی مورد استفاده قرار می گیرد.درحالیکه صورت حساب سود وزیان تنظیمی باروش هزینه یابی مستقیم برای گزارشگری درون سازمانی مورد استفاده قرار می گیرد. </a:t>
            </a:r>
            <a:endParaRPr lang="en-US" sz="2800" dirty="0" smtClean="0">
              <a:solidFill>
                <a:schemeClr val="accent1">
                  <a:lumMod val="75000"/>
                </a:schemeClr>
              </a:solidFill>
              <a:cs typeface="B Nazanin" pitchFamily="2" charset="-78"/>
            </a:endParaRPr>
          </a:p>
          <a:p>
            <a:pPr lvl="0" algn="justLow" rtl="1">
              <a:buFont typeface="Wingdings" pitchFamily="2" charset="2"/>
              <a:buChar char="Ø"/>
            </a:pPr>
            <a:r>
              <a:rPr lang="fa-IR" sz="2800" dirty="0" smtClean="0">
                <a:solidFill>
                  <a:srgbClr val="00B050"/>
                </a:solidFill>
                <a:cs typeface="B Nazanin" pitchFamily="2" charset="-78"/>
              </a:rPr>
              <a:t>درهزینه یابی جذبی انحراف حجم یا ظرفیت محاسبه می گرددولی درهزینه یابی مستقیم انحراف حجم یا ظرفیت وجود ندارد.</a:t>
            </a:r>
            <a:endParaRPr lang="en-US" sz="2800" dirty="0" smtClean="0">
              <a:solidFill>
                <a:srgbClr val="00B050"/>
              </a:solidFill>
              <a:cs typeface="B Nazanin" pitchFamily="2" charset="-78"/>
            </a:endParaRPr>
          </a:p>
          <a:p>
            <a:pPr lvl="0" algn="justLow" rtl="1">
              <a:buFont typeface="Wingdings" pitchFamily="2" charset="2"/>
              <a:buChar char="Ø"/>
            </a:pPr>
            <a:r>
              <a:rPr lang="fa-IR" sz="2800" dirty="0" smtClean="0">
                <a:solidFill>
                  <a:srgbClr val="7030A0"/>
                </a:solidFill>
                <a:cs typeface="B Nazanin" pitchFamily="2" charset="-78"/>
              </a:rPr>
              <a:t>سربارثابت ساخت در روش هزینه یابی جذبی جزوبهای تمام شده محصول است درحالی که درروش هزینه یابی متغیر جزو هزینه های دوره میباشد.</a:t>
            </a:r>
            <a:endParaRPr lang="en-US" sz="2800" dirty="0" smtClean="0">
              <a:solidFill>
                <a:srgbClr val="7030A0"/>
              </a:solidFill>
              <a:cs typeface="B Nazanin" pitchFamily="2" charset="-78"/>
            </a:endParaRPr>
          </a:p>
          <a:p>
            <a:pPr lvl="0" algn="justLow" rtl="1">
              <a:buFont typeface="Wingdings" pitchFamily="2" charset="2"/>
              <a:buChar char="Ø"/>
            </a:pPr>
            <a:r>
              <a:rPr lang="fa-IR" sz="2800" dirty="0" smtClean="0">
                <a:solidFill>
                  <a:schemeClr val="accent1">
                    <a:lumMod val="75000"/>
                  </a:schemeClr>
                </a:solidFill>
                <a:cs typeface="B Nazanin" pitchFamily="2" charset="-78"/>
              </a:rPr>
              <a:t>انحرافات هزینه های متغیر(مواد مستقیم ،دستمزد مستقیم وسربار متغیر ساخت)درصورت وجود درهردوروش هزینه یابی محاسبه ودر صورت سود وزیان منظور خواهد شد</a:t>
            </a:r>
            <a:r>
              <a:rPr lang="fa-IR" dirty="0" smtClean="0">
                <a:solidFill>
                  <a:schemeClr val="accent1">
                    <a:lumMod val="75000"/>
                  </a:schemeClr>
                </a:solidFill>
                <a:cs typeface="B Nazanin" pitchFamily="2" charset="-78"/>
              </a:rPr>
              <a:t>.</a:t>
            </a:r>
            <a:endParaRPr lang="en-US" dirty="0" smtClean="0">
              <a:solidFill>
                <a:schemeClr val="accent1">
                  <a:lumMod val="75000"/>
                </a:schemeClr>
              </a:solidFill>
              <a:cs typeface="B Nazanin" pitchFamily="2" charset="-78"/>
            </a:endParaRPr>
          </a:p>
          <a:p>
            <a:pPr algn="justLow"/>
            <a:endParaRPr lang="en-US" dirty="0">
              <a:cs typeface="B Nazanin" pitchFamily="2" charset="-78"/>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939784"/>
          </a:xfrm>
        </p:spPr>
        <p:txBody>
          <a:bodyPr>
            <a:normAutofit fontScale="90000"/>
          </a:bodyPr>
          <a:lstStyle/>
          <a:p>
            <a:pPr algn="ctr"/>
            <a:r>
              <a:rPr lang="en-US" dirty="0" smtClean="0"/>
              <a:t> </a:t>
            </a:r>
            <a:br>
              <a:rPr lang="en-US" dirty="0" smtClean="0"/>
            </a:br>
            <a:r>
              <a:rPr lang="ar-SA" sz="4400" b="1" dirty="0" smtClean="0">
                <a:solidFill>
                  <a:srgbClr val="FF0000"/>
                </a:solidFill>
              </a:rPr>
              <a:t>هزینه یابی فرامتغیر </a:t>
            </a:r>
            <a:r>
              <a:rPr lang="en-US" dirty="0" smtClean="0"/>
              <a:t/>
            </a:r>
            <a:br>
              <a:rPr lang="en-US" dirty="0" smtClean="0"/>
            </a:br>
            <a:endParaRPr lang="en-US" dirty="0"/>
          </a:p>
        </p:txBody>
      </p:sp>
      <p:sp>
        <p:nvSpPr>
          <p:cNvPr id="3" name="Content Placeholder 2"/>
          <p:cNvSpPr>
            <a:spLocks noGrp="1"/>
          </p:cNvSpPr>
          <p:nvPr>
            <p:ph sz="quarter" idx="1"/>
          </p:nvPr>
        </p:nvSpPr>
        <p:spPr>
          <a:xfrm>
            <a:off x="457200" y="928670"/>
            <a:ext cx="8043890" cy="5545282"/>
          </a:xfrm>
        </p:spPr>
        <p:txBody>
          <a:bodyPr>
            <a:noAutofit/>
          </a:bodyPr>
          <a:lstStyle/>
          <a:p>
            <a:pPr algn="justLow" rtl="1">
              <a:buNone/>
            </a:pPr>
            <a:r>
              <a:rPr lang="fa-IR" sz="3200" dirty="0" smtClean="0">
                <a:solidFill>
                  <a:srgbClr val="7030A0"/>
                </a:solidFill>
              </a:rPr>
              <a:t>    </a:t>
            </a:r>
            <a:r>
              <a:rPr lang="ar-SA" sz="2800" dirty="0" smtClean="0"/>
              <a:t>برخی از منتقدان بر این باور می باشند که حتی هزینه های مستقیم ( متغیر)  نیز در محاسبه بهای تمام شده موجودی ها مناسب نمی باشند ، زیرا مقدار زیادی از هزینه های ساخت به حساب موجودی کالا منظور میشود. آنها بر این باورند که تنها مواد مستقیم در واقع متغیر است و پیشنهاد می‌کنند که از هزینه یابی فرا متغیر استفاده شود.در هزینه یابی فرامتغیر همه هزینه ها به غیر از مواد مستقیم در دوره وقوع به حساب هزینه دوره منظور می‌شود و تنها هزینه مواد مستقیم به عنوان هزینه قابل انتساب به موجودیها محسوب می‌شود. این شیوه هزینه یابی به تازگی ارائه شده و هنوز به طور وسیع به کار گرفته نشده است</a:t>
            </a:r>
            <a:r>
              <a:rPr lang="en-US" sz="2800" dirty="0" smtClean="0"/>
              <a:t>.</a:t>
            </a:r>
            <a:endParaRPr lang="en-US" dirty="0" smtClean="0"/>
          </a:p>
          <a:p>
            <a:endParaRPr lang="en-US" sz="3200"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368280"/>
          </a:xfrm>
        </p:spPr>
        <p:txBody>
          <a:bodyPr>
            <a:normAutofit fontScale="90000"/>
          </a:bodyPr>
          <a:lstStyle/>
          <a:p>
            <a:pPr algn="ctr"/>
            <a:r>
              <a:rPr lang="fa-IR" dirty="0" smtClean="0">
                <a:solidFill>
                  <a:srgbClr val="FF0000"/>
                </a:solidFill>
              </a:rPr>
              <a:t>مثال</a:t>
            </a:r>
            <a:endParaRPr lang="en-US" dirty="0">
              <a:solidFill>
                <a:srgbClr val="FF0000"/>
              </a:solidFill>
            </a:endParaRPr>
          </a:p>
        </p:txBody>
      </p:sp>
      <p:sp>
        <p:nvSpPr>
          <p:cNvPr id="3" name="Content Placeholder 2"/>
          <p:cNvSpPr>
            <a:spLocks noGrp="1"/>
          </p:cNvSpPr>
          <p:nvPr>
            <p:ph sz="quarter" idx="1"/>
          </p:nvPr>
        </p:nvSpPr>
        <p:spPr>
          <a:xfrm>
            <a:off x="0" y="500042"/>
            <a:ext cx="8501090" cy="6357958"/>
          </a:xfrm>
        </p:spPr>
        <p:txBody>
          <a:bodyPr>
            <a:normAutofit/>
          </a:bodyPr>
          <a:lstStyle/>
          <a:p>
            <a:pPr algn="r" rtl="1">
              <a:buNone/>
            </a:pPr>
            <a:r>
              <a:rPr lang="fa-IR" dirty="0" smtClean="0"/>
              <a:t>مثال:اطلاعات زیر از یک موسسه تولیدی در دست است:</a:t>
            </a:r>
            <a:endParaRPr lang="en-US" dirty="0" smtClean="0"/>
          </a:p>
          <a:p>
            <a:pPr algn="r" rtl="1">
              <a:buNone/>
            </a:pPr>
            <a:r>
              <a:rPr lang="fa-IR" dirty="0" smtClean="0"/>
              <a:t>ظرفیت عادی        10.000واحد محصول</a:t>
            </a:r>
            <a:endParaRPr lang="en-US" dirty="0" smtClean="0"/>
          </a:p>
          <a:p>
            <a:pPr algn="r" rtl="1">
              <a:buNone/>
            </a:pPr>
            <a:r>
              <a:rPr lang="fa-IR" dirty="0" smtClean="0"/>
              <a:t>موجودی ابتدای دوره1.000واحد محصول</a:t>
            </a:r>
            <a:endParaRPr lang="en-US" dirty="0" smtClean="0"/>
          </a:p>
          <a:p>
            <a:pPr algn="r" rtl="1">
              <a:buNone/>
            </a:pPr>
            <a:r>
              <a:rPr lang="fa-IR" dirty="0" smtClean="0"/>
              <a:t>تولید طی دوره       9.000واحد محصول</a:t>
            </a:r>
            <a:endParaRPr lang="en-US" dirty="0" smtClean="0"/>
          </a:p>
          <a:p>
            <a:pPr algn="r" rtl="1">
              <a:buNone/>
            </a:pPr>
            <a:r>
              <a:rPr lang="fa-IR" dirty="0" smtClean="0"/>
              <a:t>فروش رفته         8.000واحد محصول نرخ هرواحد 5.000</a:t>
            </a:r>
            <a:endParaRPr lang="en-US" dirty="0" smtClean="0"/>
          </a:p>
          <a:p>
            <a:pPr algn="r" rtl="1">
              <a:buNone/>
            </a:pPr>
            <a:r>
              <a:rPr lang="fa-IR" dirty="0" smtClean="0"/>
              <a:t>مواد مستقیم  2.000 ریال- دستمرد مستقیم  1.000ریال – سربار متغیر ساخت 600ریال وسربار ثابت ساخت 400ریال</a:t>
            </a:r>
            <a:endParaRPr lang="en-US" dirty="0" smtClean="0"/>
          </a:p>
          <a:p>
            <a:pPr algn="r" rtl="1">
              <a:buNone/>
            </a:pPr>
            <a:r>
              <a:rPr lang="fa-IR" dirty="0" smtClean="0"/>
              <a:t>سربار ثابت ساخت بودجه شده یا پیش بینی شده 4.000.000ریال</a:t>
            </a:r>
            <a:endParaRPr lang="en-US" dirty="0" smtClean="0"/>
          </a:p>
          <a:p>
            <a:pPr algn="r" rtl="1">
              <a:buNone/>
            </a:pPr>
            <a:r>
              <a:rPr lang="fa-IR" dirty="0" smtClean="0"/>
              <a:t>انحرافات هزینه های متغیر ساخت 300.000ریال مساعد</a:t>
            </a:r>
            <a:endParaRPr lang="en-US" dirty="0" smtClean="0"/>
          </a:p>
          <a:p>
            <a:pPr algn="r" rtl="1">
              <a:buNone/>
            </a:pPr>
            <a:r>
              <a:rPr lang="fa-IR" dirty="0" smtClean="0"/>
              <a:t>هزینه های متغیر اداری وفروش    900.000ریال</a:t>
            </a:r>
            <a:endParaRPr lang="en-US" dirty="0" smtClean="0"/>
          </a:p>
          <a:p>
            <a:pPr algn="r" rtl="1">
              <a:buNone/>
            </a:pPr>
            <a:r>
              <a:rPr lang="fa-IR" dirty="0" smtClean="0"/>
              <a:t>هزینه های ثابت اداری وفروش   1.000.000ریال</a:t>
            </a:r>
            <a:endParaRPr lang="en-US" dirty="0" smtClean="0"/>
          </a:p>
          <a:p>
            <a:pPr algn="r" rtl="1">
              <a:buNone/>
            </a:pPr>
            <a:r>
              <a:rPr lang="fa-IR" dirty="0" smtClean="0"/>
              <a:t>مطلوب است تهیه صورت حساب سود وزیان به دوروش جذبی ومتغیر؟</a:t>
            </a:r>
            <a:endParaRPr lang="en-US" dirty="0" smtClean="0"/>
          </a:p>
          <a:p>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225404"/>
          </a:xfrm>
        </p:spPr>
        <p:txBody>
          <a:bodyPr>
            <a:normAutofit fontScale="90000"/>
          </a:bodyPr>
          <a:lstStyle/>
          <a:p>
            <a:endParaRPr lang="en-US" dirty="0"/>
          </a:p>
        </p:txBody>
      </p:sp>
      <p:sp>
        <p:nvSpPr>
          <p:cNvPr id="3" name="Content Placeholder 2"/>
          <p:cNvSpPr>
            <a:spLocks noGrp="1"/>
          </p:cNvSpPr>
          <p:nvPr>
            <p:ph sz="quarter" idx="1"/>
          </p:nvPr>
        </p:nvSpPr>
        <p:spPr>
          <a:xfrm>
            <a:off x="457200" y="428604"/>
            <a:ext cx="8115328" cy="6045348"/>
          </a:xfrm>
        </p:spPr>
        <p:txBody>
          <a:bodyPr>
            <a:normAutofit fontScale="92500" lnSpcReduction="10000"/>
          </a:bodyPr>
          <a:lstStyle/>
          <a:p>
            <a:pPr algn="r" rtl="1">
              <a:buNone/>
            </a:pPr>
            <a:r>
              <a:rPr lang="fa-IR" sz="2800" dirty="0" smtClean="0"/>
              <a:t>       </a:t>
            </a:r>
            <a:r>
              <a:rPr lang="fa-IR" sz="3300" dirty="0" smtClean="0">
                <a:solidFill>
                  <a:srgbClr val="FF0000"/>
                </a:solidFill>
              </a:rPr>
              <a:t>جدول مقداری </a:t>
            </a:r>
            <a:r>
              <a:rPr lang="fa-IR" sz="3300" dirty="0" smtClean="0"/>
              <a:t>              </a:t>
            </a:r>
            <a:r>
              <a:rPr lang="fa-IR" sz="3300" dirty="0" smtClean="0">
                <a:solidFill>
                  <a:srgbClr val="FF0000"/>
                </a:solidFill>
              </a:rPr>
              <a:t>قیمت تمام شده یک واحد محصول</a:t>
            </a:r>
            <a:endParaRPr lang="en-US" sz="3300" dirty="0" smtClean="0">
              <a:solidFill>
                <a:srgbClr val="FF0000"/>
              </a:solidFill>
            </a:endParaRPr>
          </a:p>
          <a:p>
            <a:pPr algn="r" rtl="1">
              <a:buNone/>
            </a:pPr>
            <a:r>
              <a:rPr lang="fa-IR" sz="2800" dirty="0" smtClean="0"/>
              <a:t>      شرح               واحد                        شرح         جذبی        مستقیم</a:t>
            </a:r>
            <a:endParaRPr lang="en-US" sz="2800" dirty="0" smtClean="0"/>
          </a:p>
          <a:p>
            <a:pPr algn="r" rtl="1">
              <a:buNone/>
            </a:pPr>
            <a:r>
              <a:rPr lang="fa-IR" sz="2800" dirty="0" smtClean="0"/>
              <a:t>موجودی ابتدای دوره   1.000             مواد مستقیم    2.000     2.000</a:t>
            </a:r>
            <a:endParaRPr lang="en-US" sz="2800" dirty="0" smtClean="0"/>
          </a:p>
          <a:p>
            <a:pPr algn="r" rtl="1">
              <a:buNone/>
            </a:pPr>
            <a:r>
              <a:rPr lang="fa-IR" sz="2800" dirty="0" smtClean="0"/>
              <a:t>+تولید طی دوره        9.000              دستمزد مستقیم 1.000    1.000</a:t>
            </a:r>
            <a:endParaRPr lang="en-US" sz="2800" dirty="0" smtClean="0"/>
          </a:p>
          <a:p>
            <a:pPr algn="r" rtl="1">
              <a:buNone/>
            </a:pPr>
            <a:r>
              <a:rPr lang="fa-IR" sz="2800" dirty="0" smtClean="0"/>
              <a:t>آماده فروش             10.000          سربار متغیر ساخت 600     600</a:t>
            </a:r>
            <a:endParaRPr lang="en-US" sz="2800" dirty="0" smtClean="0"/>
          </a:p>
          <a:p>
            <a:pPr algn="r" rtl="1">
              <a:buNone/>
            </a:pPr>
            <a:r>
              <a:rPr lang="fa-IR" sz="2800" dirty="0" smtClean="0"/>
              <a:t>-فروش رفته           (8.000)           سربار ثابت ساخت   400        -</a:t>
            </a:r>
            <a:endParaRPr lang="en-US" sz="2800" dirty="0" smtClean="0"/>
          </a:p>
          <a:p>
            <a:pPr algn="r" rtl="1">
              <a:buNone/>
            </a:pPr>
            <a:r>
              <a:rPr lang="fa-IR" sz="2800" dirty="0" smtClean="0"/>
              <a:t>موجودی پایان دوره   </a:t>
            </a:r>
            <a:r>
              <a:rPr lang="fa-IR" sz="2800" dirty="0" smtClean="0">
                <a:solidFill>
                  <a:schemeClr val="accent3">
                    <a:lumMod val="60000"/>
                    <a:lumOff val="40000"/>
                  </a:schemeClr>
                </a:solidFill>
              </a:rPr>
              <a:t>2.000</a:t>
            </a:r>
            <a:r>
              <a:rPr lang="fa-IR" sz="2800" dirty="0" smtClean="0"/>
              <a:t>                                   </a:t>
            </a:r>
            <a:r>
              <a:rPr lang="fa-IR" sz="2800" u="sng" dirty="0" smtClean="0">
                <a:solidFill>
                  <a:schemeClr val="accent3">
                    <a:lumMod val="60000"/>
                    <a:lumOff val="40000"/>
                  </a:schemeClr>
                </a:solidFill>
              </a:rPr>
              <a:t>4.000</a:t>
            </a:r>
            <a:r>
              <a:rPr lang="fa-IR" sz="2800" dirty="0" smtClean="0"/>
              <a:t>    </a:t>
            </a:r>
            <a:r>
              <a:rPr lang="fa-IR" sz="2800" u="sng" dirty="0" smtClean="0">
                <a:solidFill>
                  <a:schemeClr val="accent3">
                    <a:lumMod val="60000"/>
                    <a:lumOff val="40000"/>
                  </a:schemeClr>
                </a:solidFill>
              </a:rPr>
              <a:t>3.600</a:t>
            </a:r>
            <a:endParaRPr lang="en-US" sz="2800" u="sng" dirty="0" smtClean="0">
              <a:solidFill>
                <a:schemeClr val="accent3">
                  <a:lumMod val="60000"/>
                  <a:lumOff val="40000"/>
                </a:schemeClr>
              </a:solidFill>
            </a:endParaRPr>
          </a:p>
          <a:p>
            <a:pPr algn="r" rtl="1">
              <a:buNone/>
            </a:pPr>
            <a:r>
              <a:rPr lang="fa-IR" sz="2800" dirty="0" smtClean="0">
                <a:solidFill>
                  <a:srgbClr val="00B050"/>
                </a:solidFill>
              </a:rPr>
              <a:t> </a:t>
            </a:r>
          </a:p>
          <a:p>
            <a:pPr algn="r" rtl="1">
              <a:buNone/>
            </a:pPr>
            <a:endParaRPr lang="fa-IR" sz="2800" dirty="0" smtClean="0">
              <a:solidFill>
                <a:srgbClr val="00B050"/>
              </a:solidFill>
            </a:endParaRPr>
          </a:p>
          <a:p>
            <a:pPr algn="r" rtl="1">
              <a:buNone/>
            </a:pPr>
            <a:r>
              <a:rPr lang="fa-IR" sz="2800" dirty="0" smtClean="0">
                <a:solidFill>
                  <a:srgbClr val="00B050"/>
                </a:solidFill>
              </a:rPr>
              <a:t> </a:t>
            </a:r>
            <a:r>
              <a:rPr lang="fa-IR" sz="3300" dirty="0" smtClean="0">
                <a:solidFill>
                  <a:srgbClr val="00B050"/>
                </a:solidFill>
              </a:rPr>
              <a:t>سربارثابت ساخت یک واحد   </a:t>
            </a:r>
            <a:r>
              <a:rPr lang="fa-IR" sz="3300" smtClean="0">
                <a:solidFill>
                  <a:srgbClr val="00B050"/>
                </a:solidFill>
              </a:rPr>
              <a:t>400 =4.000.000/10.000</a:t>
            </a:r>
            <a:endParaRPr lang="fa-IR" sz="3300" dirty="0" smtClean="0">
              <a:solidFill>
                <a:srgbClr val="00B050"/>
              </a:solidFill>
            </a:endParaRPr>
          </a:p>
          <a:p>
            <a:pPr algn="r" rtl="1">
              <a:buNone/>
            </a:pPr>
            <a:endParaRPr lang="fa-IR" sz="3800" dirty="0" smtClean="0">
              <a:solidFill>
                <a:srgbClr val="00B050"/>
              </a:solidFill>
            </a:endParaRPr>
          </a:p>
          <a:p>
            <a:pPr algn="r" rtl="1">
              <a:buNone/>
            </a:pPr>
            <a:r>
              <a:rPr lang="fa-IR" sz="3300" dirty="0" smtClean="0">
                <a:solidFill>
                  <a:srgbClr val="00B050"/>
                </a:solidFill>
              </a:rPr>
              <a:t> سربار ثابت ساخت =ظرفیت عادی /سربارثابت بودجه شده</a:t>
            </a:r>
            <a:endParaRPr lang="en-US" sz="3300" dirty="0">
              <a:solidFill>
                <a:srgbClr val="00B050"/>
              </a:solidFill>
            </a:endParaRPr>
          </a:p>
        </p:txBody>
      </p:sp>
      <p:cxnSp>
        <p:nvCxnSpPr>
          <p:cNvPr id="5" name="Straight Connector 4"/>
          <p:cNvCxnSpPr/>
          <p:nvPr/>
        </p:nvCxnSpPr>
        <p:spPr>
          <a:xfrm rot="10800000">
            <a:off x="4714876" y="2714620"/>
            <a:ext cx="157163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10800000">
            <a:off x="1714480" y="3429000"/>
            <a:ext cx="57150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0800000">
            <a:off x="642910" y="3500438"/>
            <a:ext cx="64294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10800000">
            <a:off x="2214546" y="3357562"/>
            <a:ext cx="1928826" cy="9286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0800000">
            <a:off x="1785918" y="3929066"/>
            <a:ext cx="64294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10800000">
            <a:off x="642910" y="3929066"/>
            <a:ext cx="64294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0800000">
            <a:off x="5286380" y="3571876"/>
            <a:ext cx="857256"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214290"/>
          </a:xfrm>
        </p:spPr>
        <p:txBody>
          <a:bodyPr>
            <a:normAutofit fontScale="90000"/>
          </a:bodyPr>
          <a:lstStyle/>
          <a:p>
            <a:endParaRPr lang="en-US" dirty="0"/>
          </a:p>
        </p:txBody>
      </p:sp>
      <p:sp>
        <p:nvSpPr>
          <p:cNvPr id="3" name="Content Placeholder 2"/>
          <p:cNvSpPr>
            <a:spLocks noGrp="1"/>
          </p:cNvSpPr>
          <p:nvPr>
            <p:ph sz="quarter" idx="1"/>
          </p:nvPr>
        </p:nvSpPr>
        <p:spPr>
          <a:xfrm>
            <a:off x="0" y="0"/>
            <a:ext cx="8715404" cy="6473952"/>
          </a:xfrm>
        </p:spPr>
        <p:txBody>
          <a:bodyPr>
            <a:normAutofit lnSpcReduction="10000"/>
          </a:bodyPr>
          <a:lstStyle/>
          <a:p>
            <a:pPr algn="ctr" rtl="1">
              <a:buNone/>
            </a:pPr>
            <a:r>
              <a:rPr lang="fa-IR" sz="3200" dirty="0" smtClean="0">
                <a:solidFill>
                  <a:srgbClr val="00B050"/>
                </a:solidFill>
              </a:rPr>
              <a:t>صورت حساب سود وزیان با روش هزینه یابی جذبی</a:t>
            </a:r>
            <a:endParaRPr lang="en-US" sz="3200" dirty="0" smtClean="0">
              <a:solidFill>
                <a:srgbClr val="00B050"/>
              </a:solidFill>
            </a:endParaRPr>
          </a:p>
          <a:p>
            <a:pPr algn="r" rtl="1">
              <a:buNone/>
            </a:pPr>
            <a:r>
              <a:rPr lang="fa-IR" sz="2800" dirty="0" smtClean="0"/>
              <a:t>فروش(5.000*8.000)                                            40.000.000</a:t>
            </a:r>
            <a:endParaRPr lang="en-US" sz="2800" dirty="0" smtClean="0"/>
          </a:p>
          <a:p>
            <a:pPr lvl="0" algn="r" rtl="1">
              <a:buNone/>
            </a:pPr>
            <a:r>
              <a:rPr lang="fa-IR" sz="2800" dirty="0" smtClean="0"/>
              <a:t>ق ت ک ف (4.000*8.000)              32.000.000</a:t>
            </a:r>
            <a:endParaRPr lang="en-US" sz="2800" dirty="0" smtClean="0"/>
          </a:p>
          <a:p>
            <a:pPr algn="r" rtl="1">
              <a:buNone/>
            </a:pPr>
            <a:r>
              <a:rPr lang="fa-IR" sz="2800" dirty="0" smtClean="0"/>
              <a:t>انحراف ظرفیت(10.000-9.000)*400      400.000</a:t>
            </a:r>
            <a:endParaRPr lang="en-US" sz="2800" dirty="0" smtClean="0"/>
          </a:p>
          <a:p>
            <a:pPr algn="r" rtl="1">
              <a:buNone/>
            </a:pPr>
            <a:r>
              <a:rPr lang="fa-IR" sz="2800" dirty="0" smtClean="0"/>
              <a:t>انحراف هزینه های متغیر ساخت              (300.000)     32.100.000</a:t>
            </a:r>
            <a:endParaRPr lang="en-US" sz="2800" dirty="0" smtClean="0"/>
          </a:p>
          <a:p>
            <a:pPr algn="r" rtl="1">
              <a:buNone/>
            </a:pPr>
            <a:r>
              <a:rPr lang="fa-IR" sz="2800" dirty="0" smtClean="0">
                <a:solidFill>
                  <a:srgbClr val="FF0000"/>
                </a:solidFill>
              </a:rPr>
              <a:t>سود ناویژه                                                                 7.900.000</a:t>
            </a:r>
            <a:endParaRPr lang="en-US" sz="2800" dirty="0" smtClean="0">
              <a:solidFill>
                <a:srgbClr val="FF0000"/>
              </a:solidFill>
            </a:endParaRPr>
          </a:p>
          <a:p>
            <a:pPr algn="r" rtl="1">
              <a:buNone/>
            </a:pPr>
            <a:r>
              <a:rPr lang="fa-IR" sz="2800" dirty="0" smtClean="0"/>
              <a:t>-هزینه های متغیراداری وفروش              900.000</a:t>
            </a:r>
            <a:endParaRPr lang="en-US" sz="2800" dirty="0" smtClean="0"/>
          </a:p>
          <a:p>
            <a:pPr algn="r" rtl="1">
              <a:buNone/>
            </a:pPr>
            <a:r>
              <a:rPr lang="fa-IR" sz="2800" dirty="0" smtClean="0"/>
              <a:t>-هزینه های ثابت اداری وفروش          1.000.000        (1.900.000)</a:t>
            </a:r>
            <a:endParaRPr lang="en-US" sz="2800" dirty="0" smtClean="0"/>
          </a:p>
          <a:p>
            <a:pPr algn="r" rtl="1">
              <a:buNone/>
            </a:pPr>
            <a:r>
              <a:rPr lang="fa-IR" sz="2800" dirty="0" smtClean="0"/>
              <a:t>  </a:t>
            </a:r>
            <a:r>
              <a:rPr lang="fa-IR" sz="2800" dirty="0" smtClean="0">
                <a:solidFill>
                  <a:srgbClr val="FF0000"/>
                </a:solidFill>
              </a:rPr>
              <a:t>سود ویژه                                                                6.000.000</a:t>
            </a:r>
          </a:p>
          <a:p>
            <a:pPr algn="r" rtl="1">
              <a:buNone/>
            </a:pPr>
            <a:endParaRPr lang="en-US" dirty="0" smtClean="0"/>
          </a:p>
          <a:p>
            <a:pPr algn="justLow" rtl="1">
              <a:buNone/>
            </a:pPr>
            <a:r>
              <a:rPr lang="fa-IR" sz="3000" dirty="0" smtClean="0">
                <a:solidFill>
                  <a:schemeClr val="accent5">
                    <a:lumMod val="75000"/>
                  </a:schemeClr>
                </a:solidFill>
              </a:rPr>
              <a:t>نکته:</a:t>
            </a:r>
            <a:r>
              <a:rPr lang="fa-IR" sz="3000" dirty="0" smtClean="0">
                <a:solidFill>
                  <a:schemeClr val="accent2">
                    <a:lumMod val="75000"/>
                  </a:schemeClr>
                </a:solidFill>
              </a:rPr>
              <a:t>انحراف مساعد ازقیمت تمام شده کالای فروش رفته کم وانحراف  نامساعد به قیمت تمام شده کالای فروش رفته اضافه می شود</a:t>
            </a:r>
            <a:r>
              <a:rPr lang="fa-IR" sz="3000" dirty="0" smtClean="0">
                <a:solidFill>
                  <a:schemeClr val="accent5">
                    <a:lumMod val="75000"/>
                  </a:schemeClr>
                </a:solidFill>
              </a:rPr>
              <a:t>.</a:t>
            </a:r>
          </a:p>
          <a:p>
            <a:pPr algn="justLow" rtl="1">
              <a:buNone/>
            </a:pPr>
            <a:r>
              <a:rPr lang="fa-IR" sz="3200" dirty="0" smtClean="0">
                <a:solidFill>
                  <a:schemeClr val="accent1">
                    <a:lumMod val="75000"/>
                  </a:schemeClr>
                </a:solidFill>
              </a:rPr>
              <a:t>(</a:t>
            </a:r>
            <a:r>
              <a:rPr lang="fa-IR" dirty="0" smtClean="0">
                <a:solidFill>
                  <a:schemeClr val="accent1">
                    <a:lumMod val="75000"/>
                  </a:schemeClr>
                </a:solidFill>
              </a:rPr>
              <a:t>تولید بودجه شده </a:t>
            </a:r>
            <a:r>
              <a:rPr lang="fa-IR" dirty="0" smtClean="0">
                <a:solidFill>
                  <a:srgbClr val="002060"/>
                </a:solidFill>
              </a:rPr>
              <a:t>-</a:t>
            </a:r>
            <a:r>
              <a:rPr lang="fa-IR" dirty="0" smtClean="0">
                <a:solidFill>
                  <a:schemeClr val="accent1">
                    <a:lumMod val="75000"/>
                  </a:schemeClr>
                </a:solidFill>
              </a:rPr>
              <a:t> تولید واقعی)نرخ سربار ثابت یک واحد محصول=انحراف ظرفیت</a:t>
            </a:r>
            <a:endParaRPr lang="en-US" sz="3200" dirty="0">
              <a:solidFill>
                <a:schemeClr val="accent1">
                  <a:lumMod val="75000"/>
                </a:schemeClr>
              </a:solidFill>
            </a:endParaRPr>
          </a:p>
        </p:txBody>
      </p:sp>
      <p:cxnSp>
        <p:nvCxnSpPr>
          <p:cNvPr id="5" name="Straight Connector 4"/>
          <p:cNvCxnSpPr/>
          <p:nvPr/>
        </p:nvCxnSpPr>
        <p:spPr>
          <a:xfrm rot="10800000">
            <a:off x="0" y="3786190"/>
            <a:ext cx="200023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10800000">
            <a:off x="0" y="4357694"/>
            <a:ext cx="17144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0800000">
            <a:off x="0" y="4286256"/>
            <a:ext cx="164304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0800000">
            <a:off x="0" y="2285992"/>
            <a:ext cx="185735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0800000">
            <a:off x="2214546" y="2357430"/>
            <a:ext cx="142876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10800000">
            <a:off x="2428860" y="3786190"/>
            <a:ext cx="1714512"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214290"/>
          </a:xfrm>
        </p:spPr>
        <p:txBody>
          <a:bodyPr>
            <a:normAutofit fontScale="90000"/>
          </a:bodyPr>
          <a:lstStyle/>
          <a:p>
            <a:endParaRPr lang="en-US" dirty="0"/>
          </a:p>
        </p:txBody>
      </p:sp>
      <p:sp>
        <p:nvSpPr>
          <p:cNvPr id="3" name="Content Placeholder 2"/>
          <p:cNvSpPr>
            <a:spLocks noGrp="1"/>
          </p:cNvSpPr>
          <p:nvPr>
            <p:ph sz="quarter" idx="1"/>
          </p:nvPr>
        </p:nvSpPr>
        <p:spPr>
          <a:xfrm>
            <a:off x="214282" y="428604"/>
            <a:ext cx="8429684" cy="6045348"/>
          </a:xfrm>
        </p:spPr>
        <p:txBody>
          <a:bodyPr>
            <a:normAutofit fontScale="92500"/>
          </a:bodyPr>
          <a:lstStyle/>
          <a:p>
            <a:pPr algn="ctr" rtl="1">
              <a:buNone/>
            </a:pPr>
            <a:r>
              <a:rPr lang="fa-IR" sz="2800" dirty="0" smtClean="0"/>
              <a:t>صورت حساب سود وزیان با روش هزینه یابی متغیر</a:t>
            </a:r>
            <a:endParaRPr lang="en-US" sz="2800" dirty="0" smtClean="0"/>
          </a:p>
          <a:p>
            <a:pPr algn="r" rtl="1">
              <a:buNone/>
            </a:pPr>
            <a:r>
              <a:rPr lang="fa-IR" sz="2800" dirty="0" smtClean="0"/>
              <a:t>فروش(5.000*8.000)                                              40.000.000   </a:t>
            </a:r>
            <a:endParaRPr lang="en-US" sz="2800" dirty="0" smtClean="0"/>
          </a:p>
          <a:p>
            <a:pPr algn="r" rtl="1">
              <a:buNone/>
            </a:pPr>
            <a:r>
              <a:rPr lang="fa-IR" sz="2800" dirty="0" smtClean="0"/>
              <a:t>-هزینه های متغیر ساخت (3.600*8.000) 28.800.000 </a:t>
            </a:r>
            <a:endParaRPr lang="en-US" sz="2800" dirty="0" smtClean="0"/>
          </a:p>
          <a:p>
            <a:pPr algn="r" rtl="1">
              <a:buNone/>
            </a:pPr>
            <a:r>
              <a:rPr lang="fa-IR" sz="2800" dirty="0" smtClean="0"/>
              <a:t>- انحراف هزینه های متغیر ساخت            (300.000)    (28.500.000 )    </a:t>
            </a:r>
            <a:endParaRPr lang="en-US" sz="2800" dirty="0" smtClean="0"/>
          </a:p>
          <a:p>
            <a:pPr algn="ctr" rtl="1">
              <a:buNone/>
            </a:pPr>
            <a:r>
              <a:rPr lang="fa-IR" sz="2800" dirty="0" smtClean="0"/>
              <a:t>حاشیه فروش ناخالص                                              11.500.000</a:t>
            </a:r>
            <a:endParaRPr lang="en-US" sz="2800" dirty="0" smtClean="0"/>
          </a:p>
          <a:p>
            <a:pPr algn="ctr" rtl="1">
              <a:buNone/>
            </a:pPr>
            <a:r>
              <a:rPr lang="fa-IR" sz="2800" dirty="0" smtClean="0"/>
              <a:t>-هزینه های متغیراداری وفروش                                ( 900.000)</a:t>
            </a:r>
            <a:endParaRPr lang="en-US" sz="2800" dirty="0" smtClean="0"/>
          </a:p>
          <a:p>
            <a:pPr algn="ctr" rtl="1">
              <a:buNone/>
            </a:pPr>
            <a:r>
              <a:rPr lang="fa-IR" sz="2800" dirty="0" smtClean="0"/>
              <a:t>حاشیه فروش خالص                                                10.600.000</a:t>
            </a:r>
            <a:endParaRPr lang="en-US" sz="2800" dirty="0" smtClean="0"/>
          </a:p>
          <a:p>
            <a:pPr algn="r" rtl="1">
              <a:buNone/>
            </a:pPr>
            <a:r>
              <a:rPr lang="fa-IR" sz="2800" dirty="0" smtClean="0"/>
              <a:t>-سربار ثابت ساخت                           4.000.000</a:t>
            </a:r>
            <a:endParaRPr lang="en-US" sz="2800" dirty="0" smtClean="0"/>
          </a:p>
          <a:p>
            <a:pPr algn="ctr" rtl="1">
              <a:buNone/>
            </a:pPr>
            <a:r>
              <a:rPr lang="fa-IR" sz="2800" dirty="0" smtClean="0"/>
              <a:t>-هزینه های ثابت اداری وفروش       1.000.000         (5.000.000)</a:t>
            </a:r>
            <a:endParaRPr lang="en-US" sz="2800" dirty="0" smtClean="0"/>
          </a:p>
          <a:p>
            <a:pPr algn="ctr" rtl="1">
              <a:buNone/>
            </a:pPr>
            <a:r>
              <a:rPr lang="fa-IR" sz="2800" dirty="0" smtClean="0">
                <a:solidFill>
                  <a:srgbClr val="C00000"/>
                </a:solidFill>
              </a:rPr>
              <a:t>سود ویژه                                                               5.600.000</a:t>
            </a:r>
            <a:endParaRPr lang="en-US" sz="2800" dirty="0" smtClean="0">
              <a:solidFill>
                <a:srgbClr val="C00000"/>
              </a:solidFill>
            </a:endParaRPr>
          </a:p>
          <a:p>
            <a:pPr algn="ctr">
              <a:buNone/>
            </a:pPr>
            <a:endParaRPr lang="en-US" dirty="0"/>
          </a:p>
        </p:txBody>
      </p:sp>
      <p:cxnSp>
        <p:nvCxnSpPr>
          <p:cNvPr id="5" name="Straight Connector 4"/>
          <p:cNvCxnSpPr/>
          <p:nvPr/>
        </p:nvCxnSpPr>
        <p:spPr>
          <a:xfrm rot="10800000">
            <a:off x="2714612" y="2357430"/>
            <a:ext cx="128588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10800000">
            <a:off x="571472" y="2357430"/>
            <a:ext cx="192882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0800000">
            <a:off x="571472" y="3357562"/>
            <a:ext cx="178595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0800000">
            <a:off x="2928926" y="4643446"/>
            <a:ext cx="135732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500034" y="4786322"/>
            <a:ext cx="1643074"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381000" y="304800"/>
            <a:ext cx="8458200" cy="6248400"/>
          </a:xfrm>
        </p:spPr>
        <p:txBody>
          <a:bodyPr>
            <a:normAutofit/>
          </a:bodyPr>
          <a:lstStyle/>
          <a:p>
            <a:pPr algn="l"/>
            <a:endParaRPr lang="fa-IR" sz="4400" i="1" dirty="0" smtClean="0">
              <a:ln w="11430"/>
              <a:solidFill>
                <a:schemeClr val="accent6">
                  <a:lumMod val="50000"/>
                </a:schemeClr>
              </a:solidFill>
              <a:effectLst>
                <a:outerShdw blurRad="80000" dist="40000" dir="5040000" algn="tl">
                  <a:srgbClr val="000000">
                    <a:alpha val="30000"/>
                  </a:srgbClr>
                </a:outerShdw>
              </a:effectLst>
              <a:cs typeface="B Titr" pitchFamily="2" charset="-78"/>
            </a:endParaRPr>
          </a:p>
          <a:p>
            <a:pPr algn="l"/>
            <a:endParaRPr lang="fa-IR" sz="4400" i="1" dirty="0" smtClean="0">
              <a:ln w="11430"/>
              <a:solidFill>
                <a:schemeClr val="accent6">
                  <a:lumMod val="50000"/>
                </a:schemeClr>
              </a:solidFill>
              <a:effectLst>
                <a:outerShdw blurRad="80000" dist="40000" dir="5040000" algn="tl">
                  <a:srgbClr val="000000">
                    <a:alpha val="30000"/>
                  </a:srgbClr>
                </a:outerShdw>
              </a:effectLst>
              <a:cs typeface="B Titr" pitchFamily="2" charset="-78"/>
            </a:endParaRPr>
          </a:p>
          <a:p>
            <a:pPr algn="l"/>
            <a:endParaRPr lang="fa-IR" sz="4400" i="1" dirty="0" smtClean="0">
              <a:ln w="11430"/>
              <a:solidFill>
                <a:schemeClr val="accent6">
                  <a:lumMod val="50000"/>
                </a:schemeClr>
              </a:solidFill>
              <a:effectLst>
                <a:outerShdw blurRad="80000" dist="40000" dir="5040000" algn="tl">
                  <a:srgbClr val="000000">
                    <a:alpha val="30000"/>
                  </a:srgbClr>
                </a:outerShdw>
              </a:effectLst>
              <a:cs typeface="B Titr" pitchFamily="2" charset="-78"/>
            </a:endParaRPr>
          </a:p>
          <a:p>
            <a:pPr algn="ctr"/>
            <a:r>
              <a:rPr lang="fa-IR" sz="4400" i="1" dirty="0" smtClean="0">
                <a:ln w="11430"/>
                <a:solidFill>
                  <a:schemeClr val="accent6">
                    <a:lumMod val="50000"/>
                  </a:schemeClr>
                </a:solidFill>
                <a:effectLst>
                  <a:outerShdw blurRad="80000" dist="40000" dir="5040000" algn="tl">
                    <a:srgbClr val="000000">
                      <a:alpha val="30000"/>
                    </a:srgbClr>
                  </a:outerShdw>
                </a:effectLst>
                <a:cs typeface="B Titr" pitchFamily="2" charset="-78"/>
              </a:rPr>
              <a:t>با سپاس فراوان از توجهتان</a:t>
            </a:r>
            <a:endParaRPr lang="en-US" sz="4400" i="1" dirty="0" smtClean="0">
              <a:ln w="11430"/>
              <a:solidFill>
                <a:schemeClr val="accent6">
                  <a:lumMod val="50000"/>
                </a:schemeClr>
              </a:solidFill>
              <a:effectLst>
                <a:outerShdw blurRad="80000" dist="40000" dir="5040000" algn="tl">
                  <a:srgbClr val="000000">
                    <a:alpha val="30000"/>
                  </a:srgbClr>
                </a:outerShdw>
              </a:effectLst>
              <a:cs typeface="B Titr" pitchFamily="2" charset="-78"/>
            </a:endParaRPr>
          </a:p>
          <a:p>
            <a:pPr algn="l" rtl="1"/>
            <a:endParaRPr lang="fa-IR" sz="4400" dirty="0" smtClean="0">
              <a:solidFill>
                <a:schemeClr val="accent6">
                  <a:lumMod val="50000"/>
                </a:schemeClr>
              </a:solidFill>
              <a:cs typeface="B Titr" pitchFamily="2" charset="-78"/>
            </a:endParaRPr>
          </a:p>
        </p:txBody>
      </p:sp>
      <p:sp>
        <p:nvSpPr>
          <p:cNvPr id="4" name="Flowchart: Punched Tape 3"/>
          <p:cNvSpPr/>
          <p:nvPr/>
        </p:nvSpPr>
        <p:spPr bwMode="auto">
          <a:xfrm>
            <a:off x="1071538" y="714356"/>
            <a:ext cx="6781800" cy="4495800"/>
          </a:xfrm>
          <a:prstGeom prst="flowChartPunchedTap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fa-IR" sz="4400" b="1" i="1" dirty="0" smtClean="0">
                <a:ln w="11430"/>
                <a:solidFill>
                  <a:schemeClr val="bg2">
                    <a:lumMod val="90000"/>
                  </a:schemeClr>
                </a:solidFill>
                <a:effectLst>
                  <a:outerShdw blurRad="80000" dist="40000" dir="5040000" algn="tl">
                    <a:srgbClr val="000000">
                      <a:alpha val="30000"/>
                    </a:srgbClr>
                  </a:outerShdw>
                </a:effectLst>
                <a:latin typeface="Arabic Typesetting" pitchFamily="66" charset="-78"/>
                <a:cs typeface="Arabic Typesetting" pitchFamily="66" charset="-78"/>
              </a:rPr>
              <a:t>موفق وپیروز وسربلند باشید </a:t>
            </a:r>
          </a:p>
          <a:p>
            <a:pPr algn="ctr"/>
            <a:r>
              <a:rPr lang="fa-IR" sz="4400" b="1" i="1" dirty="0" smtClean="0">
                <a:ln w="11430"/>
                <a:solidFill>
                  <a:schemeClr val="bg2">
                    <a:lumMod val="90000"/>
                  </a:schemeClr>
                </a:solidFill>
                <a:effectLst>
                  <a:outerShdw blurRad="80000" dist="40000" dir="5040000" algn="tl">
                    <a:srgbClr val="000000">
                      <a:alpha val="30000"/>
                    </a:srgbClr>
                  </a:outerShdw>
                </a:effectLst>
                <a:latin typeface="Arabic Typesetting" pitchFamily="66" charset="-78"/>
                <a:cs typeface="Arabic Typesetting" pitchFamily="66" charset="-78"/>
              </a:rPr>
              <a:t>معصومه صدیقی</a:t>
            </a:r>
          </a:p>
          <a:p>
            <a:pPr algn="ctr"/>
            <a:r>
              <a:rPr lang="fa-IR" sz="4400" b="1" i="1" dirty="0" smtClean="0">
                <a:ln w="11430"/>
                <a:solidFill>
                  <a:schemeClr val="bg2">
                    <a:lumMod val="90000"/>
                  </a:schemeClr>
                </a:solidFill>
                <a:effectLst>
                  <a:outerShdw blurRad="80000" dist="40000" dir="5040000" algn="tl">
                    <a:srgbClr val="000000">
                      <a:alpha val="30000"/>
                    </a:srgbClr>
                  </a:outerShdw>
                </a:effectLst>
                <a:latin typeface="Arabic Typesetting" pitchFamily="66" charset="-78"/>
                <a:cs typeface="Arabic Typesetting" pitchFamily="66" charset="-78"/>
              </a:rPr>
              <a:t>اسفند1398 </a:t>
            </a:r>
            <a:endParaRPr lang="en-US" sz="4400" b="1" i="1" dirty="0" smtClean="0">
              <a:ln w="11430"/>
              <a:solidFill>
                <a:schemeClr val="bg2">
                  <a:lumMod val="90000"/>
                </a:schemeClr>
              </a:solidFill>
              <a:effectLst>
                <a:outerShdw blurRad="80000" dist="40000" dir="5040000" algn="tl">
                  <a:srgbClr val="000000">
                    <a:alpha val="30000"/>
                  </a:srgbClr>
                </a:outerShdw>
              </a:effectLst>
              <a:latin typeface="Arabic Typesetting" pitchFamily="66" charset="-78"/>
              <a:cs typeface="Arabic Typesetting" pitchFamily="66" charset="-78"/>
            </a:endParaRPr>
          </a:p>
          <a:p>
            <a:pPr algn="ctr"/>
            <a:endParaRPr lang="en-US" sz="4400" b="1" i="1" dirty="0" smtClean="0">
              <a:ln w="11430"/>
              <a:solidFill>
                <a:schemeClr val="bg2">
                  <a:lumMod val="90000"/>
                </a:schemeClr>
              </a:solidFill>
              <a:effectLst>
                <a:outerShdw blurRad="80000" dist="40000" dir="5040000" algn="tl">
                  <a:srgbClr val="000000">
                    <a:alpha val="30000"/>
                  </a:srgbClr>
                </a:outerShdw>
              </a:effectLst>
              <a:cs typeface="B Mitra" pitchFamily="2" charset="-78"/>
            </a:endParaRPr>
          </a:p>
          <a:p>
            <a:pPr algn="ctr"/>
            <a:endParaRPr lang="en-US" sz="4400" b="1" i="1" dirty="0">
              <a:ln w="11430"/>
              <a:solidFill>
                <a:schemeClr val="bg2">
                  <a:lumMod val="90000"/>
                </a:schemeClr>
              </a:solidFill>
              <a:effectLst>
                <a:outerShdw blurRad="80000" dist="40000" dir="5040000" algn="tl">
                  <a:srgbClr val="000000">
                    <a:alpha val="30000"/>
                  </a:srgbClr>
                </a:outerShdw>
              </a:effectLst>
            </a:endParaRPr>
          </a:p>
        </p:txBody>
      </p:sp>
    </p:spTree>
  </p:cSld>
  <p:clrMapOvr>
    <a:masterClrMapping/>
  </p:clrMapOvr>
  <p:transition>
    <p:dissolv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6"/>
          <p:cNvSpPr>
            <a:spLocks noGrp="1"/>
          </p:cNvSpPr>
          <p:nvPr>
            <p:ph type="ctrTitle"/>
          </p:nvPr>
        </p:nvSpPr>
        <p:spPr>
          <a:xfrm>
            <a:off x="827088" y="214313"/>
            <a:ext cx="7772400" cy="1428737"/>
          </a:xfrm>
        </p:spPr>
        <p:txBody>
          <a:bodyPr>
            <a:normAutofit fontScale="90000"/>
          </a:bodyPr>
          <a:lstStyle/>
          <a:p>
            <a:pPr algn="ctr" eaLnBrk="1" fontAlgn="auto" hangingPunct="1">
              <a:spcAft>
                <a:spcPts val="0"/>
              </a:spcAft>
              <a:defRPr/>
            </a:pPr>
            <a:r>
              <a:rPr lang="fa-IR" altLang="en-US" sz="3600" dirty="0" smtClean="0">
                <a:solidFill>
                  <a:schemeClr val="tx1"/>
                </a:solidFill>
                <a:cs typeface="Titr" pitchFamily="2" charset="-78"/>
              </a:rPr>
              <a:t/>
            </a:r>
            <a:br>
              <a:rPr lang="fa-IR" altLang="en-US" sz="3600" dirty="0" smtClean="0">
                <a:solidFill>
                  <a:schemeClr val="tx1"/>
                </a:solidFill>
                <a:cs typeface="Titr" pitchFamily="2" charset="-78"/>
              </a:rPr>
            </a:br>
            <a:r>
              <a:rPr lang="fa-IR" altLang="en-US" sz="4000" dirty="0" smtClean="0">
                <a:solidFill>
                  <a:schemeClr val="tx1"/>
                </a:solidFill>
                <a:cs typeface="B Nazanin" pitchFamily="2" charset="-78"/>
              </a:rPr>
              <a:t>بسم الله الرحمن الرحیم</a:t>
            </a:r>
            <a:r>
              <a:rPr lang="fa-IR" altLang="en-US" b="1" dirty="0" smtClean="0">
                <a:cs typeface="Titr" pitchFamily="2" charset="-78"/>
              </a:rPr>
              <a:t/>
            </a:r>
            <a:br>
              <a:rPr lang="fa-IR" altLang="en-US" b="1" dirty="0" smtClean="0">
                <a:cs typeface="Titr" pitchFamily="2" charset="-78"/>
              </a:rPr>
            </a:br>
            <a:endParaRPr lang="fa-IR" altLang="en-US" dirty="0" smtClean="0">
              <a:solidFill>
                <a:schemeClr val="tx1"/>
              </a:solidFill>
              <a:cs typeface="Titr" pitchFamily="2" charset="-78"/>
            </a:endParaRPr>
          </a:p>
        </p:txBody>
      </p:sp>
      <p:sp>
        <p:nvSpPr>
          <p:cNvPr id="8195" name="Subtitle 7"/>
          <p:cNvSpPr>
            <a:spLocks noGrp="1"/>
          </p:cNvSpPr>
          <p:nvPr>
            <p:ph type="subTitle" idx="1"/>
          </p:nvPr>
        </p:nvSpPr>
        <p:spPr>
          <a:xfrm>
            <a:off x="357188" y="1285875"/>
            <a:ext cx="8501062" cy="5286375"/>
          </a:xfrm>
        </p:spPr>
        <p:txBody>
          <a:bodyPr rtlCol="0">
            <a:normAutofit/>
          </a:bodyPr>
          <a:lstStyle/>
          <a:p>
            <a:pPr algn="ctr">
              <a:lnSpc>
                <a:spcPct val="120000"/>
              </a:lnSpc>
              <a:defRPr/>
            </a:pPr>
            <a:r>
              <a:rPr lang="fa-IR" sz="2800" b="1" dirty="0" smtClean="0">
                <a:solidFill>
                  <a:schemeClr val="accent1"/>
                </a:solidFill>
              </a:rPr>
              <a:t>حسابداری صنعتی 3</a:t>
            </a:r>
            <a:endParaRPr lang="fa-IR" sz="4400" b="1" dirty="0" smtClean="0">
              <a:solidFill>
                <a:schemeClr val="accent1"/>
              </a:solidFill>
              <a:cs typeface="B Nazanin" pitchFamily="2" charset="-78"/>
            </a:endParaRPr>
          </a:p>
          <a:p>
            <a:pPr algn="ctr">
              <a:lnSpc>
                <a:spcPct val="120000"/>
              </a:lnSpc>
              <a:defRPr/>
            </a:pPr>
            <a:r>
              <a:rPr lang="fa-IR" sz="3200" dirty="0" smtClean="0">
                <a:cs typeface="B Nazanin" pitchFamily="2" charset="-78"/>
              </a:rPr>
              <a:t>مقطع کارشناسی رشته حسابداری</a:t>
            </a:r>
          </a:p>
          <a:p>
            <a:pPr algn="ctr">
              <a:lnSpc>
                <a:spcPct val="120000"/>
              </a:lnSpc>
              <a:defRPr/>
            </a:pPr>
            <a:endParaRPr lang="en-US" sz="3200" dirty="0" smtClean="0">
              <a:cs typeface="B Nazanin" pitchFamily="2" charset="-78"/>
            </a:endParaRPr>
          </a:p>
          <a:p>
            <a:pPr algn="ctr">
              <a:lnSpc>
                <a:spcPct val="120000"/>
              </a:lnSpc>
              <a:defRPr/>
            </a:pPr>
            <a:r>
              <a:rPr lang="fa-IR" sz="3200" dirty="0" smtClean="0">
                <a:cs typeface="B Nazanin" pitchFamily="2" charset="-78"/>
              </a:rPr>
              <a:t>دانشگاه فنی و حرفه ای استان آذربایجان غربی</a:t>
            </a:r>
            <a:endParaRPr lang="en-US" sz="3200" dirty="0" smtClean="0">
              <a:cs typeface="B Nazanin" pitchFamily="2" charset="-78"/>
            </a:endParaRPr>
          </a:p>
          <a:p>
            <a:pPr algn="ctr">
              <a:lnSpc>
                <a:spcPct val="120000"/>
              </a:lnSpc>
              <a:defRPr/>
            </a:pPr>
            <a:r>
              <a:rPr lang="fa-IR" sz="3200" dirty="0" smtClean="0">
                <a:cs typeface="B Nazanin" pitchFamily="2" charset="-78"/>
              </a:rPr>
              <a:t>آموزشکده فنی دختران ارومیه</a:t>
            </a:r>
            <a:endParaRPr lang="en-US" sz="3200" dirty="0" smtClean="0">
              <a:cs typeface="B Nazanin" pitchFamily="2" charset="-78"/>
            </a:endParaRPr>
          </a:p>
          <a:p>
            <a:pPr algn="ctr">
              <a:lnSpc>
                <a:spcPct val="120000"/>
              </a:lnSpc>
              <a:defRPr/>
            </a:pPr>
            <a:r>
              <a:rPr lang="fa-IR" sz="3200" b="1" dirty="0" smtClean="0">
                <a:solidFill>
                  <a:schemeClr val="accent1"/>
                </a:solidFill>
                <a:cs typeface="B Nazanin" pitchFamily="2" charset="-78"/>
              </a:rPr>
              <a:t>مدرس  :معصومه صدیقی</a:t>
            </a:r>
          </a:p>
          <a:p>
            <a:pPr algn="ctr">
              <a:lnSpc>
                <a:spcPct val="120000"/>
              </a:lnSpc>
              <a:defRPr/>
            </a:pPr>
            <a:r>
              <a:rPr lang="fa-IR" sz="3200" dirty="0" smtClean="0">
                <a:cs typeface="B Nazanin" pitchFamily="2" charset="-78"/>
              </a:rPr>
              <a:t>نیمسال دوم 99-98</a:t>
            </a:r>
            <a:endParaRPr lang="en-US" sz="3200" dirty="0" smtClean="0">
              <a:cs typeface="B Nazanin" pitchFamily="2" charset="-78"/>
            </a:endParaRPr>
          </a:p>
          <a:p>
            <a:pPr algn="ctr">
              <a:lnSpc>
                <a:spcPct val="160000"/>
              </a:lnSpc>
              <a:defRPr/>
            </a:pPr>
            <a:endParaRPr lang="en-US" sz="3800" dirty="0" smtClean="0">
              <a:cs typeface="B Nazanin" pitchFamily="2" charset="-78"/>
            </a:endParaRPr>
          </a:p>
          <a:p>
            <a:pPr algn="ctr" eaLnBrk="1" fontAlgn="auto" hangingPunct="1">
              <a:spcAft>
                <a:spcPts val="0"/>
              </a:spcAft>
              <a:buFont typeface="Wingdings 3" charset="2"/>
              <a:buNone/>
              <a:defRPr/>
            </a:pPr>
            <a:endParaRPr lang="fa-IR" altLang="en-US" sz="4000" b="1" dirty="0" smtClean="0">
              <a:cs typeface="Titr" pitchFamily="2" charset="-78"/>
            </a:endParaRPr>
          </a:p>
        </p:txBody>
      </p:sp>
      <p:pic>
        <p:nvPicPr>
          <p:cNvPr id="4" name="Picture 3" descr="C:\Users\sadaf\Desktop\پروژه مالی\IMG_20200304_104838_024.jpg"/>
          <p:cNvPicPr/>
          <p:nvPr/>
        </p:nvPicPr>
        <p:blipFill>
          <a:blip r:embed="rId2"/>
          <a:srcRect/>
          <a:stretch>
            <a:fillRect/>
          </a:stretch>
        </p:blipFill>
        <p:spPr bwMode="auto">
          <a:xfrm>
            <a:off x="6929438" y="0"/>
            <a:ext cx="2000250" cy="1285875"/>
          </a:xfrm>
          <a:prstGeom prst="rect">
            <a:avLst/>
          </a:prstGeom>
          <a:solidFill>
            <a:schemeClr val="accent2">
              <a:lumMod val="40000"/>
              <a:lumOff val="60000"/>
            </a:schemeClr>
          </a:solidFill>
          <a:ln/>
        </p:spPr>
        <p:style>
          <a:lnRef idx="1">
            <a:schemeClr val="accent6"/>
          </a:lnRef>
          <a:fillRef idx="2">
            <a:schemeClr val="accent6"/>
          </a:fillRef>
          <a:effectRef idx="1">
            <a:schemeClr val="accent6"/>
          </a:effectRef>
          <a:fontRef idx="minor">
            <a:schemeClr val="dk1"/>
          </a:fontRef>
        </p:style>
      </p:pic>
      <p:sp>
        <p:nvSpPr>
          <p:cNvPr id="5" name="Curved Down Ribbon 4"/>
          <p:cNvSpPr/>
          <p:nvPr/>
        </p:nvSpPr>
        <p:spPr>
          <a:xfrm>
            <a:off x="2643174" y="2571744"/>
            <a:ext cx="3929062" cy="830262"/>
          </a:xfrm>
          <a:prstGeom prst="ellipseRibb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2800" dirty="0"/>
              <a:t>جلسه </a:t>
            </a:r>
            <a:r>
              <a:rPr lang="fa-IR" sz="2800" dirty="0" smtClean="0"/>
              <a:t>چهارم</a:t>
            </a:r>
            <a:endParaRPr lang="en-US" sz="280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3600" dirty="0" smtClean="0">
                <a:solidFill>
                  <a:schemeClr val="accent2"/>
                </a:solidFill>
              </a:rPr>
              <a:t>هزینه های مربوط وهزینه های متغییر وثابت:</a:t>
            </a:r>
            <a:r>
              <a:rPr lang="en-US" dirty="0" smtClean="0"/>
              <a:t/>
            </a:r>
            <a:br>
              <a:rPr lang="en-US" dirty="0" smtClean="0"/>
            </a:br>
            <a:endParaRPr lang="en-US" dirty="0"/>
          </a:p>
        </p:txBody>
      </p:sp>
      <p:sp>
        <p:nvSpPr>
          <p:cNvPr id="3" name="Content Placeholder 2"/>
          <p:cNvSpPr>
            <a:spLocks noGrp="1"/>
          </p:cNvSpPr>
          <p:nvPr>
            <p:ph sz="quarter" idx="1"/>
          </p:nvPr>
        </p:nvSpPr>
        <p:spPr>
          <a:xfrm>
            <a:off x="457200" y="857232"/>
            <a:ext cx="7467600" cy="5616720"/>
          </a:xfrm>
        </p:spPr>
        <p:txBody>
          <a:bodyPr>
            <a:normAutofit/>
          </a:bodyPr>
          <a:lstStyle/>
          <a:p>
            <a:pPr algn="justLow" rtl="1">
              <a:buFont typeface="Wingdings" pitchFamily="2" charset="2"/>
              <a:buChar char="v"/>
            </a:pPr>
            <a:r>
              <a:rPr lang="fa-IR" sz="3600" dirty="0" smtClean="0"/>
              <a:t>هزینه های متغییر وثابت هردومی توانند هزینه های مربوط برای یک تصمیم گیری باشند ویا برعکس هر دوهزینه می توانند نامربوط باشند . </a:t>
            </a:r>
            <a:endParaRPr lang="en-US" sz="3600" dirty="0" smtClean="0"/>
          </a:p>
          <a:p>
            <a:pPr algn="justLow" rtl="1">
              <a:buNone/>
            </a:pPr>
            <a:r>
              <a:rPr lang="fa-IR" sz="3600" dirty="0" smtClean="0">
                <a:solidFill>
                  <a:srgbClr val="FF0000"/>
                </a:solidFill>
              </a:rPr>
              <a:t>مثال :</a:t>
            </a:r>
            <a:r>
              <a:rPr lang="fa-IR" sz="3600" dirty="0" smtClean="0"/>
              <a:t>فرض کنید مدیریت شرکت تولیدی بهپوش به دوخت کت وشلوار اشتغال دارد،در حال برسی استفاده از پشم خالص یا پشم ناخالص دردوخت کت می باشد .شرکت بهپوش براساس هر یک از راهکارهای ممکن هزینه های زیر را پیش بینی کرده است :</a:t>
            </a:r>
            <a:endParaRPr lang="en-US" sz="3600" dirty="0" smtClean="0"/>
          </a:p>
          <a:p>
            <a:pPr algn="r" rtl="1">
              <a:buFont typeface="Wingdings" pitchFamily="2" charset="2"/>
              <a:buChar char="ü"/>
            </a:pPr>
            <a:endParaRPr lang="en-US" sz="360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54032"/>
          </a:xfrm>
        </p:spPr>
        <p:txBody>
          <a:bodyPr/>
          <a:lstStyle/>
          <a:p>
            <a:pPr algn="ctr"/>
            <a:r>
              <a:rPr lang="fa-IR" dirty="0" smtClean="0">
                <a:solidFill>
                  <a:srgbClr val="FF0000"/>
                </a:solidFill>
              </a:rPr>
              <a:t>استفاده از منابع کمیاب</a:t>
            </a:r>
            <a:endParaRPr lang="en-US" dirty="0">
              <a:solidFill>
                <a:srgbClr val="FF0000"/>
              </a:solidFill>
            </a:endParaRPr>
          </a:p>
        </p:txBody>
      </p:sp>
      <p:sp>
        <p:nvSpPr>
          <p:cNvPr id="3" name="Content Placeholder 2"/>
          <p:cNvSpPr>
            <a:spLocks noGrp="1"/>
          </p:cNvSpPr>
          <p:nvPr>
            <p:ph sz="quarter" idx="1"/>
          </p:nvPr>
        </p:nvSpPr>
        <p:spPr>
          <a:xfrm>
            <a:off x="457200" y="1000108"/>
            <a:ext cx="7901014" cy="5473844"/>
          </a:xfrm>
        </p:spPr>
        <p:txBody>
          <a:bodyPr>
            <a:normAutofit/>
          </a:bodyPr>
          <a:lstStyle/>
          <a:p>
            <a:pPr algn="justLow" rtl="1">
              <a:buNone/>
            </a:pPr>
            <a:r>
              <a:rPr lang="fa-IR" sz="3200" dirty="0" smtClean="0"/>
              <a:t>   بسیاری از موسسات اغلب با مشکل تصمیم گیری درباره         چگونگی استفاده وبهره برداری از منابع کمیاب مواجه هستند.</a:t>
            </a:r>
            <a:endParaRPr lang="en-US" sz="3200" dirty="0" smtClean="0"/>
          </a:p>
          <a:p>
            <a:pPr algn="justLow" rtl="1">
              <a:buNone/>
            </a:pPr>
            <a:r>
              <a:rPr lang="fa-IR" sz="3200" dirty="0" smtClean="0"/>
              <a:t>   به منظور کسب سود درمورد پیشنهادات واصله ،قبول یا رد سفارشات هر موسسه انتفاعی باید ازروش حاشیه فروش استفاده نمود زیرا موسسه مایل است روشی را اتخاذ نماید که بالاترین حاشیه فروش را داشته باشد</a:t>
            </a:r>
            <a:endParaRPr lang="en-US" sz="3200"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solidFill>
                  <a:srgbClr val="FF0000"/>
                </a:solidFill>
              </a:rPr>
              <a:t>حاشیه فروش دررا بطه با منابع کمیاب</a:t>
            </a:r>
            <a:r>
              <a:rPr lang="en-US" dirty="0" smtClean="0"/>
              <a:t/>
            </a:r>
            <a:br>
              <a:rPr lang="en-US" dirty="0" smtClean="0"/>
            </a:br>
            <a:endParaRPr lang="en-US" dirty="0"/>
          </a:p>
        </p:txBody>
      </p:sp>
      <p:sp>
        <p:nvSpPr>
          <p:cNvPr id="3" name="Content Placeholder 2"/>
          <p:cNvSpPr>
            <a:spLocks noGrp="1"/>
          </p:cNvSpPr>
          <p:nvPr>
            <p:ph sz="quarter" idx="1"/>
          </p:nvPr>
        </p:nvSpPr>
        <p:spPr>
          <a:xfrm>
            <a:off x="457200" y="1142984"/>
            <a:ext cx="7901014" cy="5330968"/>
          </a:xfrm>
        </p:spPr>
        <p:txBody>
          <a:bodyPr/>
          <a:lstStyle/>
          <a:p>
            <a:pPr algn="justLow" rtl="1">
              <a:buNone/>
            </a:pPr>
            <a:r>
              <a:rPr lang="fa-IR" sz="3200" dirty="0" smtClean="0"/>
              <a:t>   دریک موسسه تولید محصولاتی که حاشیه فروش بیشتری دارند الزاما به تنهایی موجب به حداکثر رسیدن حاشیه فروش نمی گرددبلکه جمع حاشیه فروش محصولات زمانی به حداکثر می رسد که باتوجه به منابع کمیاب ، موسسه محصولاتی را تولید نماید که بالاترین حاشیه فروش را ایجاد نماید</a:t>
            </a:r>
            <a:r>
              <a:rPr lang="fa-IR" dirty="0" smtClean="0"/>
              <a:t>.</a:t>
            </a:r>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39718"/>
          </a:xfrm>
        </p:spPr>
        <p:txBody>
          <a:bodyPr>
            <a:normAutofit fontScale="90000"/>
          </a:bodyPr>
          <a:lstStyle/>
          <a:p>
            <a:pPr algn="r"/>
            <a:r>
              <a:rPr lang="fa-IR" sz="3200" dirty="0" smtClean="0">
                <a:solidFill>
                  <a:srgbClr val="FF0000"/>
                </a:solidFill>
              </a:rPr>
              <a:t>مثال</a:t>
            </a:r>
            <a:endParaRPr lang="en-US" sz="3200" dirty="0">
              <a:solidFill>
                <a:srgbClr val="FF0000"/>
              </a:solidFill>
            </a:endParaRPr>
          </a:p>
        </p:txBody>
      </p:sp>
      <p:sp>
        <p:nvSpPr>
          <p:cNvPr id="3" name="Content Placeholder 2"/>
          <p:cNvSpPr>
            <a:spLocks noGrp="1"/>
          </p:cNvSpPr>
          <p:nvPr>
            <p:ph sz="quarter" idx="1"/>
          </p:nvPr>
        </p:nvSpPr>
        <p:spPr>
          <a:xfrm>
            <a:off x="457200" y="714356"/>
            <a:ext cx="8043890" cy="5759596"/>
          </a:xfrm>
        </p:spPr>
        <p:txBody>
          <a:bodyPr>
            <a:normAutofit fontScale="92500" lnSpcReduction="10000"/>
          </a:bodyPr>
          <a:lstStyle/>
          <a:p>
            <a:pPr algn="r">
              <a:buNone/>
            </a:pPr>
            <a:r>
              <a:rPr lang="fa-IR" sz="2600" dirty="0" smtClean="0"/>
              <a:t>فرض نمایید یک شرکت دونوع محصول الف وب را تولید می نماید اطلاعات مربوط به این دومحصول به شرح زیر است</a:t>
            </a:r>
            <a:r>
              <a:rPr lang="fa-IR" dirty="0" smtClean="0"/>
              <a:t>:</a:t>
            </a:r>
            <a:endParaRPr lang="en-US" dirty="0" smtClean="0"/>
          </a:p>
          <a:p>
            <a:pPr algn="r">
              <a:buNone/>
            </a:pPr>
            <a:r>
              <a:rPr lang="fa-IR" sz="2800" dirty="0" smtClean="0"/>
              <a:t>                            محصول الف-ریال     محصول ب  -ریال</a:t>
            </a:r>
            <a:endParaRPr lang="en-US" sz="2800" dirty="0" smtClean="0"/>
          </a:p>
          <a:p>
            <a:pPr algn="r">
              <a:buNone/>
            </a:pPr>
            <a:r>
              <a:rPr lang="fa-IR" sz="2800" dirty="0" smtClean="0"/>
              <a:t>قیمت فروش هر واحد          25                  30</a:t>
            </a:r>
            <a:endParaRPr lang="en-US" sz="2800" dirty="0" smtClean="0"/>
          </a:p>
          <a:p>
            <a:pPr algn="r">
              <a:buNone/>
            </a:pPr>
            <a:r>
              <a:rPr lang="fa-IR" sz="2800" dirty="0" smtClean="0"/>
              <a:t>هزینه های متغیر هر واحد   10                    18</a:t>
            </a:r>
            <a:endParaRPr lang="en-US" sz="2800" dirty="0" smtClean="0"/>
          </a:p>
          <a:p>
            <a:pPr algn="r">
              <a:buNone/>
            </a:pPr>
            <a:r>
              <a:rPr lang="fa-IR" sz="3000" dirty="0" smtClean="0">
                <a:solidFill>
                  <a:schemeClr val="accent1">
                    <a:lumMod val="75000"/>
                  </a:schemeClr>
                </a:solidFill>
              </a:rPr>
              <a:t>حاشیه فروش هر واحد     15                  12</a:t>
            </a:r>
            <a:endParaRPr lang="en-US" sz="3200" dirty="0" smtClean="0">
              <a:solidFill>
                <a:schemeClr val="accent1">
                  <a:lumMod val="75000"/>
                </a:schemeClr>
              </a:solidFill>
            </a:endParaRPr>
          </a:p>
          <a:p>
            <a:pPr algn="r">
              <a:buNone/>
            </a:pPr>
            <a:r>
              <a:rPr lang="fa-IR" sz="2800" dirty="0" smtClean="0"/>
              <a:t>نسبت حاشیه فروش         % 60                 40%</a:t>
            </a:r>
            <a:endParaRPr lang="en-US" sz="2800" dirty="0" smtClean="0"/>
          </a:p>
          <a:p>
            <a:pPr algn="r">
              <a:buNone/>
            </a:pPr>
            <a:r>
              <a:rPr lang="fa-IR" sz="2800" dirty="0" smtClean="0"/>
              <a:t>حاشیه فروش هر واحد محصول الف بیشتر از محصول ب است</a:t>
            </a:r>
            <a:endParaRPr lang="en-US" sz="2800" dirty="0" smtClean="0"/>
          </a:p>
          <a:p>
            <a:pPr algn="r">
              <a:buNone/>
            </a:pPr>
            <a:r>
              <a:rPr lang="fa-IR" sz="2800" dirty="0" smtClean="0"/>
              <a:t>حال باید عامل دیگر برسی شود وآن </a:t>
            </a:r>
            <a:r>
              <a:rPr lang="fa-IR" sz="3200" dirty="0" smtClean="0">
                <a:solidFill>
                  <a:schemeClr val="accent1">
                    <a:lumMod val="75000"/>
                  </a:schemeClr>
                </a:solidFill>
              </a:rPr>
              <a:t>عامل محدود کننده </a:t>
            </a:r>
            <a:r>
              <a:rPr lang="fa-IR" sz="2800" dirty="0" smtClean="0"/>
              <a:t>است.</a:t>
            </a:r>
            <a:endParaRPr lang="en-US" sz="2800" dirty="0" smtClean="0"/>
          </a:p>
          <a:p>
            <a:pPr algn="r">
              <a:buNone/>
            </a:pPr>
            <a:r>
              <a:rPr lang="fa-IR" sz="2800" dirty="0" smtClean="0"/>
              <a:t>فرض کنید برای تولید یک واحد محصول الف 2ساعت وبرای تولید یک واحد محصول ب 1ساعت کار ماشین لازم است.ظرفیت کار ماشین در هر دوره 18000ساعت می باشد .اگر تقاضا برای محصولات افزایش یابد به نظر شما موسسه بهتر است کدام یک از محصولات را تولید نماید؟</a:t>
            </a:r>
            <a:endParaRPr lang="en-US" sz="2800" dirty="0"/>
          </a:p>
        </p:txBody>
      </p:sp>
      <p:cxnSp>
        <p:nvCxnSpPr>
          <p:cNvPr id="5" name="Straight Connector 4"/>
          <p:cNvCxnSpPr/>
          <p:nvPr/>
        </p:nvCxnSpPr>
        <p:spPr>
          <a:xfrm rot="10800000">
            <a:off x="4857752" y="2714620"/>
            <a:ext cx="64294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10800000">
            <a:off x="2928926" y="2714620"/>
            <a:ext cx="71438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500042"/>
          </a:xfrm>
        </p:spPr>
        <p:txBody>
          <a:bodyPr>
            <a:noAutofit/>
          </a:bodyPr>
          <a:lstStyle/>
          <a:p>
            <a:pPr algn="r"/>
            <a:r>
              <a:rPr lang="fa-IR" sz="3200" dirty="0" smtClean="0">
                <a:solidFill>
                  <a:schemeClr val="accent1">
                    <a:lumMod val="75000"/>
                  </a:schemeClr>
                </a:solidFill>
              </a:rPr>
              <a:t>مثال</a:t>
            </a:r>
            <a:endParaRPr lang="en-US" sz="3200" dirty="0">
              <a:solidFill>
                <a:schemeClr val="accent1">
                  <a:lumMod val="75000"/>
                </a:schemeClr>
              </a:solidFill>
            </a:endParaRPr>
          </a:p>
        </p:txBody>
      </p:sp>
      <p:sp>
        <p:nvSpPr>
          <p:cNvPr id="3" name="Content Placeholder 2"/>
          <p:cNvSpPr>
            <a:spLocks noGrp="1"/>
          </p:cNvSpPr>
          <p:nvPr>
            <p:ph sz="quarter" idx="1"/>
          </p:nvPr>
        </p:nvSpPr>
        <p:spPr>
          <a:xfrm>
            <a:off x="457200" y="500042"/>
            <a:ext cx="7829576" cy="5143536"/>
          </a:xfrm>
          <a:solidFill>
            <a:schemeClr val="bg2">
              <a:lumMod val="90000"/>
            </a:schemeClr>
          </a:solidFill>
          <a:ln>
            <a:solidFill>
              <a:schemeClr val="accent1"/>
            </a:solidFill>
          </a:ln>
        </p:spPr>
        <p:txBody>
          <a:bodyPr>
            <a:normAutofit fontScale="92500" lnSpcReduction="10000"/>
          </a:bodyPr>
          <a:lstStyle/>
          <a:p>
            <a:pPr>
              <a:buNone/>
            </a:pPr>
            <a:r>
              <a:rPr lang="fa-IR" dirty="0" smtClean="0"/>
              <a:t> </a:t>
            </a:r>
            <a:r>
              <a:rPr lang="fa-IR" sz="3000" dirty="0" smtClean="0"/>
              <a:t>محصولات تولیدی           </a:t>
            </a:r>
            <a:endParaRPr lang="en-US" sz="3000" dirty="0" smtClean="0"/>
          </a:p>
          <a:p>
            <a:pPr algn="ctr">
              <a:buNone/>
            </a:pPr>
            <a:r>
              <a:rPr lang="fa-IR" sz="3000" dirty="0" smtClean="0"/>
              <a:t>                                        محصول الف    محصول ب</a:t>
            </a:r>
            <a:endParaRPr lang="en-US" sz="3000" dirty="0" smtClean="0"/>
          </a:p>
          <a:p>
            <a:pPr algn="ctr">
              <a:buNone/>
            </a:pPr>
            <a:r>
              <a:rPr lang="fa-IR" sz="3000" dirty="0" smtClean="0"/>
              <a:t>حاشیه فروش هر واحد             15ریال          12ریال</a:t>
            </a:r>
            <a:endParaRPr lang="en-US" sz="3000" dirty="0" smtClean="0"/>
          </a:p>
          <a:p>
            <a:pPr algn="ctr">
              <a:buNone/>
            </a:pPr>
            <a:r>
              <a:rPr lang="fa-IR" sz="3000" dirty="0" smtClean="0"/>
              <a:t>ساعات کار مورد نیار                                      </a:t>
            </a:r>
            <a:endParaRPr lang="en-US" sz="3000" dirty="0" smtClean="0"/>
          </a:p>
          <a:p>
            <a:pPr algn="ctr">
              <a:buNone/>
            </a:pPr>
            <a:r>
              <a:rPr lang="fa-IR" sz="3000" dirty="0" smtClean="0"/>
              <a:t>برای تولید هر واحد محصول          2ساعت       1ساعت  </a:t>
            </a:r>
            <a:endParaRPr lang="en-US" sz="3000" dirty="0" smtClean="0"/>
          </a:p>
          <a:p>
            <a:pPr algn="ctr">
              <a:buNone/>
            </a:pPr>
            <a:r>
              <a:rPr lang="fa-IR" sz="3000" dirty="0" smtClean="0"/>
              <a:t>حاشیه فروش هر ساعت          7/5 ریال           12ریال</a:t>
            </a:r>
            <a:endParaRPr lang="en-US" sz="3000" dirty="0" smtClean="0"/>
          </a:p>
          <a:p>
            <a:pPr algn="ctr">
              <a:buNone/>
            </a:pPr>
            <a:r>
              <a:rPr lang="fa-IR" sz="3000" dirty="0" smtClean="0"/>
              <a:t>حاشیه فروش کل محصول الف      135.000=7/5* 18.000</a:t>
            </a:r>
            <a:endParaRPr lang="en-US" sz="3000" dirty="0" smtClean="0"/>
          </a:p>
          <a:p>
            <a:pPr algn="ctr">
              <a:buNone/>
            </a:pPr>
            <a:r>
              <a:rPr lang="fa-IR" sz="3000" dirty="0" smtClean="0"/>
              <a:t>حاشیه فروش محصول ب             </a:t>
            </a:r>
            <a:r>
              <a:rPr lang="fa-IR" sz="3500" dirty="0" smtClean="0">
                <a:solidFill>
                  <a:srgbClr val="7030A0"/>
                </a:solidFill>
              </a:rPr>
              <a:t>216.000</a:t>
            </a:r>
            <a:r>
              <a:rPr lang="fa-IR" sz="3000" dirty="0" smtClean="0"/>
              <a:t>= 12 *  18.000</a:t>
            </a:r>
            <a:endParaRPr lang="en-US" sz="3000" dirty="0" smtClean="0"/>
          </a:p>
          <a:p>
            <a:pPr algn="ctr">
              <a:buNone/>
            </a:pPr>
            <a:r>
              <a:rPr lang="fa-IR" sz="3000" dirty="0" smtClean="0"/>
              <a:t>با اینکه حاشیه فروش هر واحد محصول الف بیشتر از محصول ب است اما با توجه به منابع کمیاب که در این مساله (ساعات کارکرد)ماشین است ،محصول ب حاشیه فروش بیشتری دارد</a:t>
            </a:r>
            <a:r>
              <a:rPr lang="fa-IR" dirty="0" smtClean="0"/>
              <a:t>.</a:t>
            </a:r>
            <a:endParaRPr lang="en-US" dirty="0"/>
          </a:p>
        </p:txBody>
      </p:sp>
      <p:cxnSp>
        <p:nvCxnSpPr>
          <p:cNvPr id="5" name="Straight Connector 4"/>
          <p:cNvCxnSpPr/>
          <p:nvPr/>
        </p:nvCxnSpPr>
        <p:spPr>
          <a:xfrm rot="10800000">
            <a:off x="1214414" y="1428736"/>
            <a:ext cx="257176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10800000">
            <a:off x="2786050" y="2000240"/>
            <a:ext cx="121444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0800000">
            <a:off x="1071538" y="2000240"/>
            <a:ext cx="135732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0800000">
            <a:off x="3000364" y="3286124"/>
            <a:ext cx="100013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1142976" y="3214686"/>
            <a:ext cx="928694"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928670"/>
          </a:xfrm>
        </p:spPr>
        <p:txBody>
          <a:bodyPr>
            <a:normAutofit fontScale="90000"/>
          </a:bodyPr>
          <a:lstStyle/>
          <a:p>
            <a:pPr algn="ctr"/>
            <a:r>
              <a:rPr lang="fa-IR" sz="3200" dirty="0" smtClean="0">
                <a:solidFill>
                  <a:schemeClr val="accent1"/>
                </a:solidFill>
              </a:rPr>
              <a:t>محصولات مشترک روش حاشیه فروش</a:t>
            </a:r>
            <a:r>
              <a:rPr lang="en-US" dirty="0" smtClean="0"/>
              <a:t/>
            </a:r>
            <a:br>
              <a:rPr lang="en-US" dirty="0" smtClean="0"/>
            </a:br>
            <a:endParaRPr lang="en-US" dirty="0"/>
          </a:p>
        </p:txBody>
      </p:sp>
      <p:sp>
        <p:nvSpPr>
          <p:cNvPr id="3" name="Content Placeholder 2"/>
          <p:cNvSpPr>
            <a:spLocks noGrp="1"/>
          </p:cNvSpPr>
          <p:nvPr>
            <p:ph sz="quarter" idx="1"/>
          </p:nvPr>
        </p:nvSpPr>
        <p:spPr>
          <a:xfrm>
            <a:off x="0" y="500042"/>
            <a:ext cx="8715404" cy="6143668"/>
          </a:xfrm>
        </p:spPr>
        <p:txBody>
          <a:bodyPr>
            <a:noAutofit/>
          </a:bodyPr>
          <a:lstStyle/>
          <a:p>
            <a:pPr algn="r">
              <a:buNone/>
            </a:pPr>
            <a:r>
              <a:rPr lang="fa-IR" dirty="0" smtClean="0"/>
              <a:t>فرایند تولید بعضی ازمحصولات منجر به تولیدات چندین محصول هم زمان ازیک ماده خام می گردد.مثلا در صنایع پروتئینی ،ازگاو (ماده اولیه) در طی فرایند تولید انواع گوشت ها ،ران ،راسته ،فیله و...... تولید می گردد.</a:t>
            </a:r>
            <a:endParaRPr lang="en-US" dirty="0" smtClean="0"/>
          </a:p>
          <a:p>
            <a:pPr algn="r">
              <a:buNone/>
            </a:pPr>
            <a:r>
              <a:rPr lang="fa-IR" dirty="0" smtClean="0"/>
              <a:t>فرض کنید با تولید محصولات اصلی ،ضایعات نیز به وجود می آید .تا چند سال پیش این ضایعات درخارج از شهر دفن می گردید زیرا تصور می شد که فاقد ارزش می باشند.قسمت تحقیقات دریافت که با انجام عملیات برروی این مواد زاید می توان آنها رابه کود شیمیایی تبدیل نموده وبه فروش رساند.انجام عملیات کود سازی سالانه </a:t>
            </a:r>
            <a:r>
              <a:rPr lang="fa-IR" dirty="0" smtClean="0">
                <a:solidFill>
                  <a:schemeClr val="accent1"/>
                </a:solidFill>
              </a:rPr>
              <a:t>175.000ریال </a:t>
            </a:r>
            <a:r>
              <a:rPr lang="fa-IR" dirty="0" smtClean="0"/>
              <a:t>خرج دارد ولی کودهای تولید شده را می توان به </a:t>
            </a:r>
            <a:r>
              <a:rPr lang="fa-IR" dirty="0" smtClean="0">
                <a:solidFill>
                  <a:schemeClr val="accent1"/>
                </a:solidFill>
              </a:rPr>
              <a:t>مبلغ300.000ریال </a:t>
            </a:r>
            <a:r>
              <a:rPr lang="fa-IR" dirty="0" smtClean="0"/>
              <a:t>به فروش رساند.</a:t>
            </a:r>
            <a:endParaRPr lang="en-US" dirty="0" smtClean="0"/>
          </a:p>
          <a:p>
            <a:pPr algn="r">
              <a:buNone/>
            </a:pPr>
            <a:r>
              <a:rPr lang="fa-IR" dirty="0" smtClean="0"/>
              <a:t>حسابدار شرکت هزینه های تولیدی مشترک را به نسبت بهای فروش بین محصولات اصلی وضایعات تسهیم نمود ،ودرنتیجه سهم ضایعات از هزینه های مشترک </a:t>
            </a:r>
            <a:r>
              <a:rPr lang="fa-IR" dirty="0" smtClean="0">
                <a:solidFill>
                  <a:schemeClr val="accent1"/>
                </a:solidFill>
              </a:rPr>
              <a:t>150.000ریال </a:t>
            </a:r>
            <a:r>
              <a:rPr lang="fa-IR" dirty="0" smtClean="0"/>
              <a:t>گردید.</a:t>
            </a:r>
            <a:endParaRPr lang="en-US" dirty="0" smtClean="0"/>
          </a:p>
          <a:p>
            <a:pPr algn="r">
              <a:buNone/>
            </a:pPr>
            <a:r>
              <a:rPr lang="fa-IR" dirty="0" smtClean="0"/>
              <a:t>بنابراین  بهای تمام شده کود تولیدی 325.000ریال می گردد.</a:t>
            </a:r>
            <a:endParaRPr lang="en-US" dirty="0" smtClean="0"/>
          </a:p>
          <a:p>
            <a:pPr algn="r">
              <a:buNone/>
            </a:pPr>
            <a:r>
              <a:rPr lang="fa-IR" sz="2800" dirty="0" smtClean="0">
                <a:solidFill>
                  <a:srgbClr val="FF0000"/>
                </a:solidFill>
              </a:rPr>
              <a:t>         325.000 = 150.000+ 175.000</a:t>
            </a:r>
            <a:endParaRPr lang="en-US" sz="2800" dirty="0" smtClean="0">
              <a:solidFill>
                <a:srgbClr val="FF0000"/>
              </a:solidFill>
            </a:endParaRPr>
          </a:p>
          <a:p>
            <a:pPr algn="r">
              <a:buNone/>
            </a:pPr>
            <a:r>
              <a:rPr lang="fa-IR" dirty="0" smtClean="0">
                <a:solidFill>
                  <a:srgbClr val="7030A0"/>
                </a:solidFill>
              </a:rPr>
              <a:t>که در مقایسه با بهای فروش ز یان حاصل می شود(25.000)=325.000-300.00</a:t>
            </a:r>
            <a:endParaRPr lang="en-US" dirty="0" smtClean="0">
              <a:solidFill>
                <a:srgbClr val="7030A0"/>
              </a:solidFill>
            </a:endParaRPr>
          </a:p>
          <a:p>
            <a:pPr algn="r">
              <a:buNone/>
            </a:pPr>
            <a:r>
              <a:rPr lang="fa-IR" dirty="0" smtClean="0"/>
              <a:t> </a:t>
            </a:r>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225404"/>
          </a:xfrm>
        </p:spPr>
        <p:txBody>
          <a:bodyPr>
            <a:normAutofit fontScale="90000"/>
          </a:bodyPr>
          <a:lstStyle/>
          <a:p>
            <a:endParaRPr lang="en-US" dirty="0"/>
          </a:p>
        </p:txBody>
      </p:sp>
      <p:sp>
        <p:nvSpPr>
          <p:cNvPr id="3" name="Content Placeholder 2"/>
          <p:cNvSpPr>
            <a:spLocks noGrp="1"/>
          </p:cNvSpPr>
          <p:nvPr>
            <p:ph sz="quarter" idx="1"/>
          </p:nvPr>
        </p:nvSpPr>
        <p:spPr>
          <a:xfrm>
            <a:off x="214282" y="285728"/>
            <a:ext cx="8358246" cy="6143668"/>
          </a:xfrm>
          <a:noFill/>
          <a:ln>
            <a:solidFill>
              <a:schemeClr val="accent1">
                <a:lumMod val="75000"/>
              </a:schemeClr>
            </a:solidFill>
          </a:ln>
        </p:spPr>
        <p:txBody>
          <a:bodyPr>
            <a:noAutofit/>
          </a:bodyPr>
          <a:lstStyle/>
          <a:p>
            <a:pPr algn="r">
              <a:buNone/>
            </a:pPr>
            <a:r>
              <a:rPr lang="fa-IR" sz="2800" dirty="0" smtClean="0"/>
              <a:t>با این نحوه تجزیه وتحلیل ،مدیریت شرکت تصمیم گرفت  که کود شیمیایی تولید نگردد وضایعات مجددا خاک شوند.</a:t>
            </a:r>
            <a:endParaRPr lang="en-US" sz="2800" dirty="0" smtClean="0"/>
          </a:p>
          <a:p>
            <a:pPr algn="justLow" rtl="1">
              <a:buNone/>
            </a:pPr>
            <a:r>
              <a:rPr lang="fa-IR" sz="2800" dirty="0" smtClean="0">
                <a:solidFill>
                  <a:srgbClr val="FF0000"/>
                </a:solidFill>
              </a:rPr>
              <a:t>نکته :</a:t>
            </a:r>
            <a:r>
              <a:rPr lang="fa-IR" sz="2800" dirty="0" smtClean="0">
                <a:solidFill>
                  <a:schemeClr val="accent1">
                    <a:lumMod val="75000"/>
                  </a:schemeClr>
                </a:solidFill>
              </a:rPr>
              <a:t>تسهیم 150.000ریال به عنوان هزینه های مشترک به کود         شیمیایی منطقی نیست ،زیرا هرینه های مشترک اعم ازاینکه محصول تولید شودیا نه این هزینه انجام می گردد</a:t>
            </a:r>
            <a:r>
              <a:rPr lang="fa-IR" sz="2800" dirty="0" smtClean="0"/>
              <a:t>.</a:t>
            </a:r>
            <a:endParaRPr lang="en-US" sz="2800" dirty="0" smtClean="0"/>
          </a:p>
          <a:p>
            <a:pPr algn="justLow" rtl="1">
              <a:buNone/>
            </a:pPr>
            <a:r>
              <a:rPr lang="fa-IR" sz="2800" dirty="0" smtClean="0"/>
              <a:t>  </a:t>
            </a:r>
            <a:r>
              <a:rPr lang="fa-IR" sz="2800" dirty="0" smtClean="0">
                <a:solidFill>
                  <a:schemeClr val="accent2">
                    <a:lumMod val="75000"/>
                  </a:schemeClr>
                </a:solidFill>
              </a:rPr>
              <a:t>بنابراین هزینه های مشترک ،یک هزینه غیر مرتبط با تصمیم گیری شناخته می شود ،زیرا</a:t>
            </a:r>
            <a:endParaRPr lang="en-US" sz="2800" dirty="0" smtClean="0">
              <a:solidFill>
                <a:schemeClr val="accent2">
                  <a:lumMod val="75000"/>
                </a:schemeClr>
              </a:solidFill>
            </a:endParaRPr>
          </a:p>
          <a:p>
            <a:pPr algn="justLow" rtl="1">
              <a:buNone/>
            </a:pPr>
            <a:r>
              <a:rPr lang="fa-IR" sz="2800" dirty="0" smtClean="0">
                <a:solidFill>
                  <a:schemeClr val="accent2">
                    <a:lumMod val="75000"/>
                  </a:schemeClr>
                </a:solidFill>
              </a:rPr>
              <a:t>هزینه های مشترک تا نقطه تفکیک ،یک هزینه از دست رفته محسوب می گردد.</a:t>
            </a:r>
            <a:endParaRPr lang="en-US" sz="2800" dirty="0" smtClean="0">
              <a:solidFill>
                <a:schemeClr val="accent2">
                  <a:lumMod val="75000"/>
                </a:schemeClr>
              </a:solidFill>
            </a:endParaRPr>
          </a:p>
          <a:p>
            <a:pPr algn="justLow" rtl="1">
              <a:buNone/>
            </a:pPr>
            <a:r>
              <a:rPr lang="fa-IR" sz="2800" dirty="0" smtClean="0">
                <a:solidFill>
                  <a:schemeClr val="accent2">
                    <a:lumMod val="75000"/>
                  </a:schemeClr>
                </a:solidFill>
              </a:rPr>
              <a:t>درنهایت به منظور تصمیم گیری باید تجزیه وتحلیل زیررا انجام داد:</a:t>
            </a:r>
            <a:endParaRPr lang="en-US" sz="2800" dirty="0" smtClean="0">
              <a:solidFill>
                <a:schemeClr val="accent2">
                  <a:lumMod val="75000"/>
                </a:schemeClr>
              </a:solidFill>
            </a:endParaRPr>
          </a:p>
          <a:p>
            <a:pPr algn="justLow" rtl="1">
              <a:buNone/>
            </a:pPr>
            <a:r>
              <a:rPr lang="fa-IR" sz="2800" dirty="0" smtClean="0">
                <a:solidFill>
                  <a:schemeClr val="accent2">
                    <a:lumMod val="75000"/>
                  </a:schemeClr>
                </a:solidFill>
              </a:rPr>
              <a:t>      </a:t>
            </a:r>
            <a:r>
              <a:rPr lang="fa-IR" sz="3600" dirty="0" smtClean="0">
                <a:solidFill>
                  <a:schemeClr val="accent1">
                    <a:lumMod val="75000"/>
                  </a:schemeClr>
                </a:solidFill>
              </a:rPr>
              <a:t>125.000= 175.000- 300.000</a:t>
            </a:r>
            <a:endParaRPr lang="en-US" sz="2800" dirty="0" smtClean="0">
              <a:solidFill>
                <a:schemeClr val="accent1">
                  <a:lumMod val="75000"/>
                </a:schemeClr>
              </a:solidFill>
            </a:endParaRPr>
          </a:p>
          <a:p>
            <a:pPr algn="justLow" rtl="1">
              <a:buNone/>
            </a:pPr>
            <a:r>
              <a:rPr lang="fa-IR" sz="2800" dirty="0" smtClean="0">
                <a:solidFill>
                  <a:schemeClr val="accent2">
                    <a:lumMod val="75000"/>
                  </a:schemeClr>
                </a:solidFill>
              </a:rPr>
              <a:t>پس می توان گفت تولید کود شیمیایی  125.000ریال سود خواهد داشت.</a:t>
            </a:r>
            <a:endParaRPr lang="en-US" sz="2800" dirty="0" smtClean="0">
              <a:solidFill>
                <a:schemeClr val="accent2">
                  <a:lumMod val="75000"/>
                </a:schemeClr>
              </a:solidFill>
            </a:endParaRPr>
          </a:p>
          <a:p>
            <a:pPr algn="r">
              <a:buNone/>
            </a:pPr>
            <a:endParaRPr lang="en-US" sz="2800"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011222"/>
          </a:xfrm>
        </p:spPr>
        <p:txBody>
          <a:bodyPr>
            <a:normAutofit/>
          </a:bodyPr>
          <a:lstStyle/>
          <a:p>
            <a:pPr algn="ctr"/>
            <a:r>
              <a:rPr lang="fa-IR" dirty="0" smtClean="0">
                <a:solidFill>
                  <a:srgbClr val="FF0000"/>
                </a:solidFill>
              </a:rPr>
              <a:t>تصمیم گیری در ترکیب فروش محصولات یا خدمات</a:t>
            </a:r>
            <a:r>
              <a:rPr lang="en-US" dirty="0" smtClean="0"/>
              <a:t/>
            </a:r>
            <a:br>
              <a:rPr lang="en-US" dirty="0" smtClean="0"/>
            </a:br>
            <a:endParaRPr lang="en-US" dirty="0"/>
          </a:p>
        </p:txBody>
      </p:sp>
      <p:sp>
        <p:nvSpPr>
          <p:cNvPr id="3" name="Content Placeholder 2"/>
          <p:cNvSpPr>
            <a:spLocks noGrp="1"/>
          </p:cNvSpPr>
          <p:nvPr>
            <p:ph sz="quarter" idx="1"/>
          </p:nvPr>
        </p:nvSpPr>
        <p:spPr>
          <a:xfrm>
            <a:off x="457200" y="857232"/>
            <a:ext cx="7972452" cy="5616720"/>
          </a:xfrm>
        </p:spPr>
        <p:txBody>
          <a:bodyPr>
            <a:normAutofit/>
          </a:bodyPr>
          <a:lstStyle/>
          <a:p>
            <a:pPr algn="r">
              <a:buNone/>
            </a:pPr>
            <a:r>
              <a:rPr lang="fa-IR" sz="2800" dirty="0" smtClean="0"/>
              <a:t>مثال:اطلاعات مربوط به شرکت تولیدی ماشین حساب درزیر ارایه شده است .</a:t>
            </a:r>
            <a:endParaRPr lang="en-US" sz="2800" dirty="0" smtClean="0"/>
          </a:p>
          <a:p>
            <a:pPr algn="r">
              <a:buNone/>
            </a:pPr>
            <a:r>
              <a:rPr lang="fa-IR" sz="2800" dirty="0" smtClean="0"/>
              <a:t>خط  تولید شامل سه نوع ماشین حساب نوع </a:t>
            </a:r>
            <a:endParaRPr lang="en-US" sz="2800" dirty="0" smtClean="0"/>
          </a:p>
          <a:p>
            <a:pPr algn="r">
              <a:buNone/>
            </a:pPr>
            <a:r>
              <a:rPr lang="fa-IR" sz="2800" dirty="0" smtClean="0"/>
              <a:t>) </a:t>
            </a:r>
            <a:r>
              <a:rPr lang="en-US" sz="2800" dirty="0" smtClean="0"/>
              <a:t>D,S,E</a:t>
            </a:r>
            <a:r>
              <a:rPr lang="fa-IR" sz="2800" dirty="0" smtClean="0"/>
              <a:t>(</a:t>
            </a:r>
            <a:endParaRPr lang="en-US" sz="2800" dirty="0" smtClean="0"/>
          </a:p>
          <a:p>
            <a:pPr algn="r">
              <a:buNone/>
            </a:pPr>
            <a:r>
              <a:rPr lang="fa-IR" sz="2800" dirty="0" smtClean="0"/>
              <a:t>که هریک از آنها با تکنیک واهداف مختلف جهت قسمتهای مختلف بازار عرضه می گردد.</a:t>
            </a:r>
            <a:endParaRPr lang="en-US" sz="2800" dirty="0" smtClean="0"/>
          </a:p>
          <a:p>
            <a:pPr algn="r">
              <a:buNone/>
            </a:pPr>
            <a:r>
              <a:rPr lang="fa-IR" sz="2800" dirty="0" smtClean="0"/>
              <a:t>با توجه به مطالب ارایه شده در زیر راهکار لازم را به مدیریت درمورد کسب حداکثر سود ارایه دهید؟</a:t>
            </a:r>
            <a:endParaRPr lang="en-US" sz="2800" dirty="0" smtClean="0"/>
          </a:p>
          <a:p>
            <a:pPr algn="r">
              <a:buNone/>
            </a:pPr>
            <a:r>
              <a:rPr lang="fa-IR" sz="2500" dirty="0" smtClean="0"/>
              <a:t> </a:t>
            </a:r>
            <a:endParaRPr lang="en-US" sz="2500" dirty="0" smtClean="0"/>
          </a:p>
          <a:p>
            <a:pPr algn="r">
              <a:buNone/>
            </a:pPr>
            <a:r>
              <a:rPr lang="fa-IR" sz="2500" dirty="0" smtClean="0"/>
              <a:t> </a:t>
            </a:r>
            <a:endParaRPr lang="en-US" sz="2500" dirty="0" smtClean="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225404"/>
          </a:xfrm>
        </p:spPr>
        <p:txBody>
          <a:bodyPr>
            <a:normAutofit fontScale="90000"/>
          </a:bodyPr>
          <a:lstStyle/>
          <a:p>
            <a:endParaRPr lang="en-US" dirty="0"/>
          </a:p>
        </p:txBody>
      </p:sp>
      <p:sp>
        <p:nvSpPr>
          <p:cNvPr id="3" name="Content Placeholder 2"/>
          <p:cNvSpPr>
            <a:spLocks noGrp="1"/>
          </p:cNvSpPr>
          <p:nvPr>
            <p:ph sz="quarter" idx="1"/>
          </p:nvPr>
        </p:nvSpPr>
        <p:spPr>
          <a:xfrm>
            <a:off x="214282" y="500042"/>
            <a:ext cx="8501122" cy="5973910"/>
          </a:xfrm>
        </p:spPr>
        <p:txBody>
          <a:bodyPr>
            <a:normAutofit fontScale="92500" lnSpcReduction="20000"/>
          </a:bodyPr>
          <a:lstStyle/>
          <a:p>
            <a:pPr algn="r">
              <a:buNone/>
            </a:pPr>
            <a:r>
              <a:rPr lang="fa-IR" dirty="0" smtClean="0"/>
              <a:t>  </a:t>
            </a:r>
            <a:endParaRPr lang="en-US" dirty="0" smtClean="0"/>
          </a:p>
          <a:p>
            <a:pPr algn="r">
              <a:buNone/>
            </a:pPr>
            <a:r>
              <a:rPr lang="fa-IR" sz="2600" dirty="0" smtClean="0"/>
              <a:t>               ماشین حساب نوع         ماشین حساب نوع         ماشین حساب نوع  </a:t>
            </a:r>
            <a:endParaRPr lang="en-US" sz="2600" dirty="0" smtClean="0"/>
          </a:p>
          <a:p>
            <a:pPr>
              <a:buNone/>
            </a:pPr>
            <a:r>
              <a:rPr lang="fa-IR" sz="2600" dirty="0" smtClean="0"/>
              <a:t>          </a:t>
            </a:r>
            <a:r>
              <a:rPr lang="en-US" sz="2600" dirty="0" smtClean="0"/>
              <a:t>        </a:t>
            </a:r>
            <a:r>
              <a:rPr lang="fa-IR" sz="2600" dirty="0" smtClean="0"/>
              <a:t> </a:t>
            </a:r>
            <a:r>
              <a:rPr lang="en-US" sz="2600" dirty="0" smtClean="0"/>
              <a:t>     D</a:t>
            </a:r>
            <a:r>
              <a:rPr lang="fa-IR" sz="2600" dirty="0" smtClean="0"/>
              <a:t>  </a:t>
            </a:r>
            <a:r>
              <a:rPr lang="en-US" sz="2600" dirty="0" smtClean="0"/>
              <a:t>                         S           </a:t>
            </a:r>
            <a:r>
              <a:rPr lang="fa-IR" sz="2600" dirty="0" smtClean="0"/>
              <a:t>    </a:t>
            </a:r>
            <a:r>
              <a:rPr lang="en-US" sz="2600" dirty="0" smtClean="0"/>
              <a:t>         </a:t>
            </a:r>
            <a:r>
              <a:rPr lang="fa-IR" sz="2600" dirty="0" smtClean="0"/>
              <a:t>      </a:t>
            </a:r>
            <a:r>
              <a:rPr lang="en-US" sz="2600" dirty="0" smtClean="0"/>
              <a:t>E </a:t>
            </a:r>
            <a:r>
              <a:rPr lang="fa-IR" sz="2600" dirty="0" smtClean="0"/>
              <a:t>          </a:t>
            </a:r>
            <a:r>
              <a:rPr lang="en-US" sz="2600" dirty="0" smtClean="0"/>
              <a:t>    </a:t>
            </a:r>
            <a:r>
              <a:rPr lang="fa-IR" sz="2600" dirty="0" smtClean="0"/>
              <a:t>    </a:t>
            </a:r>
            <a:r>
              <a:rPr lang="en-US" sz="2600" dirty="0" smtClean="0"/>
              <a:t>    </a:t>
            </a:r>
            <a:r>
              <a:rPr lang="fa-IR" sz="2600" dirty="0" smtClean="0"/>
              <a:t>           </a:t>
            </a:r>
            <a:r>
              <a:rPr lang="en-US" sz="2600" dirty="0" smtClean="0"/>
              <a:t>  </a:t>
            </a:r>
            <a:r>
              <a:rPr lang="fa-IR" sz="2600" dirty="0" smtClean="0"/>
              <a:t>   </a:t>
            </a:r>
            <a:endParaRPr lang="en-US" sz="2600" dirty="0" smtClean="0"/>
          </a:p>
          <a:p>
            <a:pPr algn="r">
              <a:buNone/>
            </a:pPr>
            <a:r>
              <a:rPr lang="fa-IR" sz="3000" dirty="0" smtClean="0">
                <a:solidFill>
                  <a:schemeClr val="accent1">
                    <a:lumMod val="75000"/>
                  </a:schemeClr>
                </a:solidFill>
              </a:rPr>
              <a:t>تعدادفروش          62                 43                           38</a:t>
            </a:r>
            <a:r>
              <a:rPr lang="en-US" sz="3000" dirty="0" smtClean="0">
                <a:solidFill>
                  <a:schemeClr val="accent1">
                    <a:lumMod val="75000"/>
                  </a:schemeClr>
                </a:solidFill>
              </a:rPr>
              <a:t> </a:t>
            </a:r>
          </a:p>
          <a:p>
            <a:pPr algn="r">
              <a:buNone/>
            </a:pPr>
            <a:r>
              <a:rPr lang="fa-IR" sz="3000" dirty="0" smtClean="0"/>
              <a:t>قیمت فروش هرواحد </a:t>
            </a:r>
            <a:r>
              <a:rPr lang="fa-IR" sz="3000" u="sng" dirty="0" smtClean="0"/>
              <a:t>35.000</a:t>
            </a:r>
            <a:r>
              <a:rPr lang="fa-IR" sz="3000" dirty="0" smtClean="0"/>
              <a:t>       </a:t>
            </a:r>
            <a:r>
              <a:rPr lang="fa-IR" sz="3000" u="sng" dirty="0" smtClean="0"/>
              <a:t>80.000 </a:t>
            </a:r>
            <a:r>
              <a:rPr lang="fa-IR" sz="3000" dirty="0" smtClean="0"/>
              <a:t>               </a:t>
            </a:r>
            <a:r>
              <a:rPr lang="fa-IR" sz="3000" u="sng" dirty="0" smtClean="0"/>
              <a:t>160.000</a:t>
            </a:r>
            <a:endParaRPr lang="en-US" sz="3000" dirty="0" smtClean="0"/>
          </a:p>
          <a:p>
            <a:pPr algn="r">
              <a:buNone/>
            </a:pPr>
            <a:r>
              <a:rPr lang="fa-IR" sz="3000" dirty="0" smtClean="0"/>
              <a:t>هرینه های متغیر هر واحد:</a:t>
            </a:r>
            <a:endParaRPr lang="en-US" sz="3000" dirty="0" smtClean="0"/>
          </a:p>
          <a:p>
            <a:pPr algn="r">
              <a:buNone/>
            </a:pPr>
            <a:r>
              <a:rPr lang="fa-IR" sz="3000" dirty="0" smtClean="0"/>
              <a:t>مواد اولیه مستقیم      3.000          16.000                 58.000</a:t>
            </a:r>
            <a:endParaRPr lang="en-US" sz="3000" dirty="0" smtClean="0"/>
          </a:p>
          <a:p>
            <a:pPr algn="r">
              <a:buNone/>
            </a:pPr>
            <a:r>
              <a:rPr lang="fa-IR" sz="3000" dirty="0" smtClean="0"/>
              <a:t>دستمزد مستقیم         1.000         10.000                   30.000</a:t>
            </a:r>
            <a:endParaRPr lang="en-US" sz="3000" dirty="0" smtClean="0"/>
          </a:p>
          <a:p>
            <a:pPr algn="r">
              <a:buNone/>
            </a:pPr>
            <a:r>
              <a:rPr lang="fa-IR" sz="3000" dirty="0" smtClean="0"/>
              <a:t>سربار متغیر ساخت   1.000         8.000                     30.000</a:t>
            </a:r>
            <a:endParaRPr lang="en-US" sz="3000" dirty="0" smtClean="0"/>
          </a:p>
          <a:p>
            <a:pPr algn="r">
              <a:buNone/>
            </a:pPr>
            <a:r>
              <a:rPr lang="fa-IR" sz="3000" dirty="0" smtClean="0">
                <a:solidFill>
                  <a:schemeClr val="accent1">
                    <a:lumMod val="75000"/>
                  </a:schemeClr>
                </a:solidFill>
              </a:rPr>
              <a:t>جمع هزینه های متغیر  5.000        34.000               118.000</a:t>
            </a:r>
            <a:endParaRPr lang="en-US" sz="3000" dirty="0" smtClean="0">
              <a:solidFill>
                <a:schemeClr val="accent1">
                  <a:lumMod val="75000"/>
                </a:schemeClr>
              </a:solidFill>
            </a:endParaRPr>
          </a:p>
          <a:p>
            <a:pPr algn="r">
              <a:buNone/>
            </a:pPr>
            <a:r>
              <a:rPr lang="fa-IR" sz="3000" dirty="0" smtClean="0">
                <a:solidFill>
                  <a:srgbClr val="0070C0"/>
                </a:solidFill>
              </a:rPr>
              <a:t>حاشیه فروش ناخالص 30.000    46.000                  42.000</a:t>
            </a:r>
            <a:endParaRPr lang="en-US" sz="3000" dirty="0" smtClean="0">
              <a:solidFill>
                <a:srgbClr val="0070C0"/>
              </a:solidFill>
            </a:endParaRPr>
          </a:p>
          <a:p>
            <a:pPr algn="r">
              <a:buNone/>
            </a:pPr>
            <a:r>
              <a:rPr lang="fa-IR" sz="3000" dirty="0" smtClean="0"/>
              <a:t>-هزینه های متغیر فرو ش7.000   16.000                 32.000   </a:t>
            </a:r>
            <a:endParaRPr lang="en-US" sz="2600" dirty="0" smtClean="0"/>
          </a:p>
          <a:p>
            <a:pPr algn="r">
              <a:buNone/>
            </a:pPr>
            <a:r>
              <a:rPr lang="fa-IR" sz="3000" dirty="0" smtClean="0">
                <a:solidFill>
                  <a:srgbClr val="0070C0"/>
                </a:solidFill>
              </a:rPr>
              <a:t>حاشیه فروش خالص     23.000    30.000              10.000</a:t>
            </a:r>
            <a:endParaRPr lang="en-US" sz="2600" dirty="0" smtClean="0">
              <a:solidFill>
                <a:srgbClr val="0070C0"/>
              </a:solidFill>
            </a:endParaRPr>
          </a:p>
          <a:p>
            <a:endParaRPr lang="en-US" dirty="0" smtClean="0"/>
          </a:p>
          <a:p>
            <a:endParaRPr lang="en-US" dirty="0"/>
          </a:p>
        </p:txBody>
      </p:sp>
      <p:cxnSp>
        <p:nvCxnSpPr>
          <p:cNvPr id="5" name="Straight Connector 4"/>
          <p:cNvCxnSpPr/>
          <p:nvPr/>
        </p:nvCxnSpPr>
        <p:spPr>
          <a:xfrm rot="10800000">
            <a:off x="5214942" y="4429132"/>
            <a:ext cx="92869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10800000">
            <a:off x="3500430" y="4357694"/>
            <a:ext cx="121444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0800000">
            <a:off x="857224" y="4357694"/>
            <a:ext cx="135732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0800000">
            <a:off x="4786314" y="5643578"/>
            <a:ext cx="107157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3428992" y="5572140"/>
            <a:ext cx="114300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928662" y="5572140"/>
            <a:ext cx="150019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0800000">
            <a:off x="6072198" y="2143116"/>
            <a:ext cx="28575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4286248" y="2214554"/>
            <a:ext cx="28575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10800000">
            <a:off x="1571604" y="2214554"/>
            <a:ext cx="28575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5072066" y="4786322"/>
            <a:ext cx="100013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0800000">
            <a:off x="3500430" y="4714884"/>
            <a:ext cx="121444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10800000">
            <a:off x="928662" y="4714884"/>
            <a:ext cx="1143008"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39718"/>
          </a:xfrm>
        </p:spPr>
        <p:txBody>
          <a:bodyPr>
            <a:normAutofit fontScale="90000"/>
          </a:bodyPr>
          <a:lstStyle/>
          <a:p>
            <a:endParaRPr lang="en-US" dirty="0"/>
          </a:p>
        </p:txBody>
      </p:sp>
      <p:sp>
        <p:nvSpPr>
          <p:cNvPr id="3" name="Content Placeholder 2"/>
          <p:cNvSpPr>
            <a:spLocks noGrp="1"/>
          </p:cNvSpPr>
          <p:nvPr>
            <p:ph sz="quarter" idx="1"/>
          </p:nvPr>
        </p:nvSpPr>
        <p:spPr>
          <a:xfrm>
            <a:off x="457200" y="1000108"/>
            <a:ext cx="7972452" cy="3857652"/>
          </a:xfrm>
          <a:solidFill>
            <a:schemeClr val="accent1">
              <a:lumMod val="40000"/>
              <a:lumOff val="60000"/>
            </a:schemeClr>
          </a:solidFill>
        </p:spPr>
        <p:txBody>
          <a:bodyPr>
            <a:normAutofit fontScale="92500"/>
          </a:bodyPr>
          <a:lstStyle/>
          <a:p>
            <a:pPr algn="r">
              <a:buNone/>
            </a:pPr>
            <a:endParaRPr lang="en-US" sz="2800" dirty="0" smtClean="0"/>
          </a:p>
          <a:p>
            <a:pPr algn="r">
              <a:buNone/>
            </a:pPr>
            <a:r>
              <a:rPr lang="fa-IR" sz="2800" dirty="0" smtClean="0"/>
              <a:t>حاشیه فروش کل ماشین حساب نوع    1.426.000= 23.000* 62 </a:t>
            </a:r>
            <a:endParaRPr lang="en-US" sz="2800" dirty="0" smtClean="0"/>
          </a:p>
          <a:p>
            <a:pPr algn="r">
              <a:buNone/>
            </a:pPr>
            <a:r>
              <a:rPr lang="en-US" sz="2800" dirty="0" smtClean="0"/>
              <a:t>E     </a:t>
            </a:r>
          </a:p>
          <a:p>
            <a:pPr algn="r">
              <a:buNone/>
            </a:pPr>
            <a:r>
              <a:rPr lang="fa-IR" sz="2800" dirty="0" smtClean="0"/>
              <a:t>حاشیه فروش کل ماشین حساب نوع 1.290.000= 30.000 * 43</a:t>
            </a:r>
            <a:endParaRPr lang="en-US" sz="2800" dirty="0" smtClean="0"/>
          </a:p>
          <a:p>
            <a:pPr algn="r">
              <a:buNone/>
            </a:pPr>
            <a:r>
              <a:rPr lang="en-US" sz="2800" dirty="0" smtClean="0"/>
              <a:t>S           </a:t>
            </a:r>
          </a:p>
          <a:p>
            <a:pPr algn="r">
              <a:buNone/>
            </a:pPr>
            <a:r>
              <a:rPr lang="fa-IR" sz="2800" dirty="0" smtClean="0"/>
              <a:t>حاشیه فروش کل ماشین حساب نوع 380.000= 10.000  * 38     </a:t>
            </a:r>
            <a:endParaRPr lang="en-US" sz="2800" dirty="0" smtClean="0"/>
          </a:p>
          <a:p>
            <a:pPr algn="r">
              <a:buNone/>
            </a:pPr>
            <a:r>
              <a:rPr lang="en-US" sz="2800" dirty="0" smtClean="0"/>
              <a:t>D</a:t>
            </a:r>
          </a:p>
          <a:p>
            <a:pPr algn="r">
              <a:buNone/>
            </a:pPr>
            <a:endParaRPr lang="en-US" sz="2800"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2528"/>
          </a:xfrm>
        </p:spPr>
        <p:txBody>
          <a:bodyPr>
            <a:normAutofit fontScale="90000"/>
          </a:bodyPr>
          <a:lstStyle/>
          <a:p>
            <a:endParaRPr lang="en-US" dirty="0"/>
          </a:p>
        </p:txBody>
      </p:sp>
      <p:sp>
        <p:nvSpPr>
          <p:cNvPr id="3" name="Content Placeholder 2"/>
          <p:cNvSpPr>
            <a:spLocks noGrp="1"/>
          </p:cNvSpPr>
          <p:nvPr>
            <p:ph sz="quarter" idx="1"/>
          </p:nvPr>
        </p:nvSpPr>
        <p:spPr>
          <a:xfrm>
            <a:off x="285720" y="285728"/>
            <a:ext cx="8286808" cy="5357850"/>
          </a:xfrm>
          <a:solidFill>
            <a:schemeClr val="accent5">
              <a:lumMod val="60000"/>
              <a:lumOff val="40000"/>
            </a:schemeClr>
          </a:solidFill>
        </p:spPr>
        <p:txBody>
          <a:bodyPr>
            <a:normAutofit fontScale="77500" lnSpcReduction="20000"/>
          </a:bodyPr>
          <a:lstStyle/>
          <a:p>
            <a:pPr algn="r">
              <a:buNone/>
            </a:pPr>
            <a:r>
              <a:rPr lang="fa-IR" sz="3400" dirty="0" smtClean="0"/>
              <a:t>بنابراین با توجه به محاسبات انجام گرفته با وجود اینکه قیمت فروش ماشین حساب نوع   د</a:t>
            </a:r>
            <a:endParaRPr lang="en-US" sz="3400" dirty="0" smtClean="0"/>
          </a:p>
          <a:p>
            <a:pPr algn="r">
              <a:buNone/>
            </a:pPr>
            <a:r>
              <a:rPr lang="fa-IR" sz="3400" dirty="0" smtClean="0"/>
              <a:t>از ماشین حساب نوع اس و ایی بیشتر است درحالی که حاشیه فروش  کمتری دارد.</a:t>
            </a:r>
            <a:endParaRPr lang="en-US" sz="3400" dirty="0" smtClean="0"/>
          </a:p>
          <a:p>
            <a:pPr algn="r">
              <a:buNone/>
            </a:pPr>
            <a:r>
              <a:rPr lang="fa-IR" sz="3400" dirty="0" smtClean="0"/>
              <a:t>حال اگر هدف حداکثر کردن سود دریک شرکت باشد مدیریت باید حجم فروش وحاشیه فروش هر یک از محصولات را جدا گانه مورد برسی قرار دهد.</a:t>
            </a:r>
            <a:endParaRPr lang="en-US" sz="3400" dirty="0" smtClean="0"/>
          </a:p>
          <a:p>
            <a:pPr algn="r">
              <a:buNone/>
            </a:pPr>
            <a:r>
              <a:rPr lang="fa-IR" sz="3400" dirty="0" smtClean="0"/>
              <a:t>اگرچه فروش یک دستگاه ماشین حساب نوع  ایی بیشترین حاشیه فروش را ندارد ،اما چون تعدادفروش آن از دونوع دیگر بیشتر می باشد در نتیجه در مجموع بالاترین حاشیه فروش را برای شرکت ایجاد می نماید .</a:t>
            </a:r>
            <a:endParaRPr lang="en-US" sz="3400" dirty="0" smtClean="0"/>
          </a:p>
          <a:p>
            <a:pPr algn="r">
              <a:buNone/>
            </a:pPr>
            <a:r>
              <a:rPr lang="fa-IR" sz="3400" dirty="0" smtClean="0"/>
              <a:t>بنابراین به منظور کسب حداکثر سود مدیریت شرکت باید سعی وکوشش نماید تا جمع حاشیه فروش شرکت به حد اکثر برسد نه حاشیه فروش یک واحد.</a:t>
            </a:r>
            <a:endParaRPr lang="en-US" sz="3400" dirty="0" smtClean="0"/>
          </a:p>
          <a:p>
            <a:pPr algn="r">
              <a:buNone/>
            </a:pPr>
            <a:r>
              <a:rPr lang="en-US" sz="2800" dirty="0" smtClean="0"/>
              <a:t> </a:t>
            </a:r>
          </a:p>
          <a:p>
            <a:pPr algn="r">
              <a:buNone/>
            </a:pPr>
            <a:r>
              <a:rPr lang="en-US" sz="2800" dirty="0" smtClean="0"/>
              <a:t> </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225404"/>
          </a:xfrm>
        </p:spPr>
        <p:txBody>
          <a:bodyPr>
            <a:normAutofit fontScale="90000"/>
          </a:bodyPr>
          <a:lstStyle/>
          <a:p>
            <a:endParaRPr lang="en-US" dirty="0"/>
          </a:p>
        </p:txBody>
      </p:sp>
      <p:sp>
        <p:nvSpPr>
          <p:cNvPr id="3" name="Content Placeholder 2"/>
          <p:cNvSpPr>
            <a:spLocks noGrp="1"/>
          </p:cNvSpPr>
          <p:nvPr>
            <p:ph sz="quarter" idx="1"/>
          </p:nvPr>
        </p:nvSpPr>
        <p:spPr>
          <a:xfrm>
            <a:off x="214282" y="642918"/>
            <a:ext cx="8215370" cy="5831034"/>
          </a:xfrm>
        </p:spPr>
        <p:txBody>
          <a:bodyPr>
            <a:normAutofit/>
          </a:bodyPr>
          <a:lstStyle/>
          <a:p>
            <a:pPr algn="r">
              <a:buNone/>
            </a:pPr>
            <a:r>
              <a:rPr lang="fa-IR" dirty="0" smtClean="0"/>
              <a:t>                                                           پشم خالص                پشم ناخالص</a:t>
            </a:r>
            <a:endParaRPr lang="en-US" sz="2800" dirty="0" smtClean="0"/>
          </a:p>
          <a:p>
            <a:pPr algn="r">
              <a:buNone/>
            </a:pPr>
            <a:r>
              <a:rPr lang="fa-IR" sz="2800" dirty="0" smtClean="0"/>
              <a:t>بهای تمام شده مورد انتظار هر کت        ریال                          ریال</a:t>
            </a:r>
            <a:endParaRPr lang="en-US" sz="2800" dirty="0" smtClean="0"/>
          </a:p>
          <a:p>
            <a:pPr algn="r">
              <a:buNone/>
            </a:pPr>
            <a:r>
              <a:rPr lang="fa-IR" sz="2800" dirty="0" smtClean="0"/>
              <a:t>موادمستقیم                                   2.500                   2.000</a:t>
            </a:r>
            <a:endParaRPr lang="en-US" sz="2800" dirty="0" smtClean="0"/>
          </a:p>
          <a:p>
            <a:pPr algn="r">
              <a:buNone/>
            </a:pPr>
            <a:r>
              <a:rPr lang="fa-IR" sz="2800" dirty="0" smtClean="0"/>
              <a:t>دستمزد مستقیم                                1.000                 1.000  </a:t>
            </a:r>
            <a:endParaRPr lang="en-US" sz="2800" dirty="0" smtClean="0"/>
          </a:p>
          <a:p>
            <a:pPr algn="r">
              <a:buNone/>
            </a:pPr>
            <a:r>
              <a:rPr lang="fa-IR" sz="2800" dirty="0" smtClean="0"/>
              <a:t>                                                  3.500                  3.000</a:t>
            </a:r>
            <a:endParaRPr lang="en-US" sz="2800" dirty="0" smtClean="0"/>
          </a:p>
          <a:p>
            <a:pPr algn="r">
              <a:buNone/>
            </a:pPr>
            <a:r>
              <a:rPr lang="fa-IR" sz="3200" dirty="0" smtClean="0"/>
              <a:t>با توجه به مثال بالا هزینه مواد مستقیم </a:t>
            </a:r>
            <a:r>
              <a:rPr lang="fa-IR" sz="3200" b="1" dirty="0" smtClean="0"/>
              <a:t>مربوط</a:t>
            </a:r>
            <a:r>
              <a:rPr lang="fa-IR" sz="3200" dirty="0" smtClean="0"/>
              <a:t> تلقی می شود چراکه مبلغ آن میان دو راه حل ممکن متفاوت است ،درحالی که هزینه دستمزد مستقیم</a:t>
            </a:r>
            <a:r>
              <a:rPr lang="fa-IR" sz="3200" b="1" dirty="0" smtClean="0"/>
              <a:t> نامربوط</a:t>
            </a:r>
            <a:r>
              <a:rPr lang="fa-IR" sz="3200" dirty="0" smtClean="0"/>
              <a:t> تلقی می شود ، چراکه مبلغ آن میان دو راه حل یکسان است.</a:t>
            </a:r>
            <a:endParaRPr lang="en-US" sz="3200" dirty="0" smtClean="0"/>
          </a:p>
          <a:p>
            <a:pPr algn="r">
              <a:buNone/>
            </a:pPr>
            <a:r>
              <a:rPr lang="fa-IR" sz="3200" dirty="0" smtClean="0"/>
              <a:t>شایان توجه هست که مواد مستقیم ودستمزد مستقیم هر دوهزینه متغییر می باشند</a:t>
            </a:r>
            <a:endParaRPr lang="en-US" sz="2800" dirty="0"/>
          </a:p>
        </p:txBody>
      </p:sp>
      <p:cxnSp>
        <p:nvCxnSpPr>
          <p:cNvPr id="5" name="Straight Connector 4"/>
          <p:cNvCxnSpPr/>
          <p:nvPr/>
        </p:nvCxnSpPr>
        <p:spPr>
          <a:xfrm rot="10800000">
            <a:off x="2786050" y="1142984"/>
            <a:ext cx="114300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10800000">
            <a:off x="357158" y="1071546"/>
            <a:ext cx="121444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10800000">
            <a:off x="3000364" y="2571744"/>
            <a:ext cx="92869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0800000">
            <a:off x="642910" y="2571744"/>
            <a:ext cx="78581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3071802" y="3071810"/>
            <a:ext cx="78581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3071802" y="3214686"/>
            <a:ext cx="78581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571472" y="3071810"/>
            <a:ext cx="78581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10800000">
            <a:off x="571472" y="3214686"/>
            <a:ext cx="785818"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381000" y="304800"/>
            <a:ext cx="8458200" cy="6248400"/>
          </a:xfrm>
        </p:spPr>
        <p:txBody>
          <a:bodyPr>
            <a:normAutofit/>
          </a:bodyPr>
          <a:lstStyle/>
          <a:p>
            <a:pPr algn="l"/>
            <a:endParaRPr lang="fa-IR" sz="4400" i="1" dirty="0" smtClean="0">
              <a:ln w="11430"/>
              <a:solidFill>
                <a:schemeClr val="accent6">
                  <a:lumMod val="50000"/>
                </a:schemeClr>
              </a:solidFill>
              <a:effectLst>
                <a:outerShdw blurRad="80000" dist="40000" dir="5040000" algn="tl">
                  <a:srgbClr val="000000">
                    <a:alpha val="30000"/>
                  </a:srgbClr>
                </a:outerShdw>
              </a:effectLst>
              <a:cs typeface="B Titr" pitchFamily="2" charset="-78"/>
            </a:endParaRPr>
          </a:p>
          <a:p>
            <a:pPr algn="l"/>
            <a:endParaRPr lang="fa-IR" sz="4400" i="1" dirty="0" smtClean="0">
              <a:ln w="11430"/>
              <a:solidFill>
                <a:schemeClr val="accent6">
                  <a:lumMod val="50000"/>
                </a:schemeClr>
              </a:solidFill>
              <a:effectLst>
                <a:outerShdw blurRad="80000" dist="40000" dir="5040000" algn="tl">
                  <a:srgbClr val="000000">
                    <a:alpha val="30000"/>
                  </a:srgbClr>
                </a:outerShdw>
              </a:effectLst>
              <a:cs typeface="B Titr" pitchFamily="2" charset="-78"/>
            </a:endParaRPr>
          </a:p>
          <a:p>
            <a:pPr algn="l"/>
            <a:endParaRPr lang="fa-IR" sz="4400" i="1" dirty="0" smtClean="0">
              <a:ln w="11430"/>
              <a:solidFill>
                <a:schemeClr val="accent6">
                  <a:lumMod val="50000"/>
                </a:schemeClr>
              </a:solidFill>
              <a:effectLst>
                <a:outerShdw blurRad="80000" dist="40000" dir="5040000" algn="tl">
                  <a:srgbClr val="000000">
                    <a:alpha val="30000"/>
                  </a:srgbClr>
                </a:outerShdw>
              </a:effectLst>
              <a:cs typeface="B Titr" pitchFamily="2" charset="-78"/>
            </a:endParaRPr>
          </a:p>
          <a:p>
            <a:pPr algn="ctr"/>
            <a:r>
              <a:rPr lang="fa-IR" sz="4400" i="1" dirty="0" smtClean="0">
                <a:ln w="11430"/>
                <a:solidFill>
                  <a:schemeClr val="accent6">
                    <a:lumMod val="50000"/>
                  </a:schemeClr>
                </a:solidFill>
                <a:effectLst>
                  <a:outerShdw blurRad="80000" dist="40000" dir="5040000" algn="tl">
                    <a:srgbClr val="000000">
                      <a:alpha val="30000"/>
                    </a:srgbClr>
                  </a:outerShdw>
                </a:effectLst>
                <a:cs typeface="B Titr" pitchFamily="2" charset="-78"/>
              </a:rPr>
              <a:t>با سپاس فراوان از توجهتان</a:t>
            </a:r>
            <a:endParaRPr lang="en-US" sz="4400" i="1" dirty="0" smtClean="0">
              <a:ln w="11430"/>
              <a:solidFill>
                <a:schemeClr val="accent6">
                  <a:lumMod val="50000"/>
                </a:schemeClr>
              </a:solidFill>
              <a:effectLst>
                <a:outerShdw blurRad="80000" dist="40000" dir="5040000" algn="tl">
                  <a:srgbClr val="000000">
                    <a:alpha val="30000"/>
                  </a:srgbClr>
                </a:outerShdw>
              </a:effectLst>
              <a:cs typeface="B Titr" pitchFamily="2" charset="-78"/>
            </a:endParaRPr>
          </a:p>
          <a:p>
            <a:pPr algn="l" rtl="1"/>
            <a:endParaRPr lang="fa-IR" sz="4400" dirty="0" smtClean="0">
              <a:solidFill>
                <a:schemeClr val="accent6">
                  <a:lumMod val="50000"/>
                </a:schemeClr>
              </a:solidFill>
              <a:cs typeface="B Titr" pitchFamily="2" charset="-78"/>
            </a:endParaRPr>
          </a:p>
        </p:txBody>
      </p:sp>
      <p:sp>
        <p:nvSpPr>
          <p:cNvPr id="4" name="Flowchart: Punched Tape 3"/>
          <p:cNvSpPr/>
          <p:nvPr/>
        </p:nvSpPr>
        <p:spPr bwMode="auto">
          <a:xfrm>
            <a:off x="2500298" y="714356"/>
            <a:ext cx="5353040" cy="4495800"/>
          </a:xfrm>
          <a:prstGeom prst="flowChartPunchedTap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fa-IR" sz="4400" b="1" i="1" dirty="0" smtClean="0">
                <a:ln w="11430"/>
                <a:solidFill>
                  <a:schemeClr val="bg2">
                    <a:lumMod val="90000"/>
                  </a:schemeClr>
                </a:solidFill>
                <a:effectLst>
                  <a:outerShdw blurRad="80000" dist="40000" dir="5040000" algn="tl">
                    <a:srgbClr val="000000">
                      <a:alpha val="30000"/>
                    </a:srgbClr>
                  </a:outerShdw>
                </a:effectLst>
                <a:latin typeface="Arabic Typesetting" pitchFamily="66" charset="-78"/>
                <a:cs typeface="Arabic Typesetting" pitchFamily="66" charset="-78"/>
              </a:rPr>
              <a:t>موفق وپیروز وسربلند باشید </a:t>
            </a:r>
          </a:p>
          <a:p>
            <a:pPr algn="ctr"/>
            <a:r>
              <a:rPr lang="fa-IR" sz="4400" b="1" i="1" dirty="0" smtClean="0">
                <a:ln w="11430"/>
                <a:solidFill>
                  <a:schemeClr val="bg2">
                    <a:lumMod val="90000"/>
                  </a:schemeClr>
                </a:solidFill>
                <a:effectLst>
                  <a:outerShdw blurRad="80000" dist="40000" dir="5040000" algn="tl">
                    <a:srgbClr val="000000">
                      <a:alpha val="30000"/>
                    </a:srgbClr>
                  </a:outerShdw>
                </a:effectLst>
                <a:latin typeface="Arabic Typesetting" pitchFamily="66" charset="-78"/>
                <a:cs typeface="Arabic Typesetting" pitchFamily="66" charset="-78"/>
              </a:rPr>
              <a:t>معصومه صدیقی</a:t>
            </a:r>
          </a:p>
          <a:p>
            <a:pPr algn="ctr"/>
            <a:r>
              <a:rPr lang="fa-IR" sz="4400" b="1" i="1" dirty="0" smtClean="0">
                <a:ln w="11430"/>
                <a:solidFill>
                  <a:schemeClr val="bg2">
                    <a:lumMod val="90000"/>
                  </a:schemeClr>
                </a:solidFill>
                <a:effectLst>
                  <a:outerShdw blurRad="80000" dist="40000" dir="5040000" algn="tl">
                    <a:srgbClr val="000000">
                      <a:alpha val="30000"/>
                    </a:srgbClr>
                  </a:outerShdw>
                </a:effectLst>
                <a:latin typeface="Arabic Typesetting" pitchFamily="66" charset="-78"/>
                <a:cs typeface="Arabic Typesetting" pitchFamily="66" charset="-78"/>
              </a:rPr>
              <a:t>اسفند1398 </a:t>
            </a:r>
            <a:endParaRPr lang="en-US" sz="4400" b="1" i="1" dirty="0" smtClean="0">
              <a:ln w="11430"/>
              <a:solidFill>
                <a:schemeClr val="bg2">
                  <a:lumMod val="90000"/>
                </a:schemeClr>
              </a:solidFill>
              <a:effectLst>
                <a:outerShdw blurRad="80000" dist="40000" dir="5040000" algn="tl">
                  <a:srgbClr val="000000">
                    <a:alpha val="30000"/>
                  </a:srgbClr>
                </a:outerShdw>
              </a:effectLst>
              <a:latin typeface="Arabic Typesetting" pitchFamily="66" charset="-78"/>
              <a:cs typeface="Arabic Typesetting" pitchFamily="66" charset="-78"/>
            </a:endParaRPr>
          </a:p>
          <a:p>
            <a:pPr algn="ctr"/>
            <a:endParaRPr lang="en-US" sz="4400" b="1" i="1" dirty="0" smtClean="0">
              <a:ln w="11430"/>
              <a:solidFill>
                <a:schemeClr val="bg2">
                  <a:lumMod val="90000"/>
                </a:schemeClr>
              </a:solidFill>
              <a:effectLst>
                <a:outerShdw blurRad="80000" dist="40000" dir="5040000" algn="tl">
                  <a:srgbClr val="000000">
                    <a:alpha val="30000"/>
                  </a:srgbClr>
                </a:outerShdw>
              </a:effectLst>
              <a:cs typeface="B Mitra" pitchFamily="2" charset="-78"/>
            </a:endParaRPr>
          </a:p>
          <a:p>
            <a:pPr algn="ctr"/>
            <a:endParaRPr lang="en-US" sz="4400" b="1" i="1" dirty="0">
              <a:ln w="11430"/>
              <a:solidFill>
                <a:schemeClr val="bg2">
                  <a:lumMod val="90000"/>
                </a:schemeClr>
              </a:solidFill>
              <a:effectLst>
                <a:outerShdw blurRad="80000" dist="40000" dir="5040000" algn="tl">
                  <a:srgbClr val="000000">
                    <a:alpha val="30000"/>
                  </a:srgbClr>
                </a:outerShdw>
              </a:effectLst>
            </a:endParaRPr>
          </a:p>
        </p:txBody>
      </p:sp>
    </p:spTree>
  </p:cSld>
  <p:clrMapOvr>
    <a:masterClrMapping/>
  </p:clrMapOvr>
  <p:transition>
    <p:dissolve/>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6"/>
          <p:cNvSpPr>
            <a:spLocks noGrp="1"/>
          </p:cNvSpPr>
          <p:nvPr>
            <p:ph type="ctrTitle"/>
          </p:nvPr>
        </p:nvSpPr>
        <p:spPr>
          <a:xfrm>
            <a:off x="827088" y="214313"/>
            <a:ext cx="7772400" cy="1428737"/>
          </a:xfrm>
        </p:spPr>
        <p:txBody>
          <a:bodyPr>
            <a:normAutofit fontScale="90000"/>
          </a:bodyPr>
          <a:lstStyle/>
          <a:p>
            <a:pPr algn="ctr" eaLnBrk="1" fontAlgn="auto" hangingPunct="1">
              <a:spcAft>
                <a:spcPts val="0"/>
              </a:spcAft>
              <a:defRPr/>
            </a:pPr>
            <a:r>
              <a:rPr lang="fa-IR" altLang="en-US" sz="3600" dirty="0" smtClean="0">
                <a:solidFill>
                  <a:schemeClr val="tx1"/>
                </a:solidFill>
                <a:cs typeface="Titr" pitchFamily="2" charset="-78"/>
              </a:rPr>
              <a:t/>
            </a:r>
            <a:br>
              <a:rPr lang="fa-IR" altLang="en-US" sz="3600" dirty="0" smtClean="0">
                <a:solidFill>
                  <a:schemeClr val="tx1"/>
                </a:solidFill>
                <a:cs typeface="Titr" pitchFamily="2" charset="-78"/>
              </a:rPr>
            </a:br>
            <a:r>
              <a:rPr lang="fa-IR" altLang="en-US" sz="4000" dirty="0" smtClean="0">
                <a:solidFill>
                  <a:schemeClr val="tx1"/>
                </a:solidFill>
                <a:cs typeface="B Nazanin" pitchFamily="2" charset="-78"/>
              </a:rPr>
              <a:t>بسم الله الرحمن الرحیم</a:t>
            </a:r>
            <a:r>
              <a:rPr lang="fa-IR" altLang="en-US" b="1" dirty="0" smtClean="0">
                <a:cs typeface="Titr" pitchFamily="2" charset="-78"/>
              </a:rPr>
              <a:t/>
            </a:r>
            <a:br>
              <a:rPr lang="fa-IR" altLang="en-US" b="1" dirty="0" smtClean="0">
                <a:cs typeface="Titr" pitchFamily="2" charset="-78"/>
              </a:rPr>
            </a:br>
            <a:endParaRPr lang="fa-IR" altLang="en-US" dirty="0" smtClean="0">
              <a:solidFill>
                <a:schemeClr val="tx1"/>
              </a:solidFill>
              <a:cs typeface="Titr" pitchFamily="2" charset="-78"/>
            </a:endParaRPr>
          </a:p>
        </p:txBody>
      </p:sp>
      <p:sp>
        <p:nvSpPr>
          <p:cNvPr id="8195" name="Subtitle 7"/>
          <p:cNvSpPr>
            <a:spLocks noGrp="1"/>
          </p:cNvSpPr>
          <p:nvPr>
            <p:ph type="subTitle" idx="1"/>
          </p:nvPr>
        </p:nvSpPr>
        <p:spPr>
          <a:xfrm>
            <a:off x="357188" y="1285875"/>
            <a:ext cx="8501062" cy="5286375"/>
          </a:xfrm>
        </p:spPr>
        <p:txBody>
          <a:bodyPr rtlCol="0">
            <a:normAutofit/>
          </a:bodyPr>
          <a:lstStyle/>
          <a:p>
            <a:pPr algn="ctr">
              <a:lnSpc>
                <a:spcPct val="120000"/>
              </a:lnSpc>
              <a:defRPr/>
            </a:pPr>
            <a:r>
              <a:rPr lang="fa-IR" sz="2800" b="1" dirty="0" smtClean="0">
                <a:solidFill>
                  <a:schemeClr val="accent1"/>
                </a:solidFill>
              </a:rPr>
              <a:t>حسابداری صنعتی 3</a:t>
            </a:r>
            <a:endParaRPr lang="fa-IR" sz="4400" b="1" dirty="0" smtClean="0">
              <a:solidFill>
                <a:schemeClr val="accent1"/>
              </a:solidFill>
              <a:cs typeface="B Nazanin" pitchFamily="2" charset="-78"/>
            </a:endParaRPr>
          </a:p>
          <a:p>
            <a:pPr algn="ctr">
              <a:lnSpc>
                <a:spcPct val="120000"/>
              </a:lnSpc>
              <a:defRPr/>
            </a:pPr>
            <a:r>
              <a:rPr lang="fa-IR" sz="3200" dirty="0" smtClean="0">
                <a:cs typeface="B Nazanin" pitchFamily="2" charset="-78"/>
              </a:rPr>
              <a:t>مقطع کارشناسی رشته حسابداری</a:t>
            </a:r>
          </a:p>
          <a:p>
            <a:pPr algn="ctr">
              <a:lnSpc>
                <a:spcPct val="120000"/>
              </a:lnSpc>
              <a:defRPr/>
            </a:pPr>
            <a:endParaRPr lang="en-US" sz="3200" dirty="0" smtClean="0">
              <a:cs typeface="B Nazanin" pitchFamily="2" charset="-78"/>
            </a:endParaRPr>
          </a:p>
          <a:p>
            <a:pPr algn="ctr">
              <a:lnSpc>
                <a:spcPct val="120000"/>
              </a:lnSpc>
              <a:defRPr/>
            </a:pPr>
            <a:r>
              <a:rPr lang="fa-IR" sz="3200" dirty="0" smtClean="0">
                <a:cs typeface="B Nazanin" pitchFamily="2" charset="-78"/>
              </a:rPr>
              <a:t>دانشگاه فنی و حرفه ای استان آذربایجان غربی</a:t>
            </a:r>
            <a:endParaRPr lang="en-US" sz="3200" dirty="0" smtClean="0">
              <a:cs typeface="B Nazanin" pitchFamily="2" charset="-78"/>
            </a:endParaRPr>
          </a:p>
          <a:p>
            <a:pPr algn="ctr">
              <a:lnSpc>
                <a:spcPct val="120000"/>
              </a:lnSpc>
              <a:defRPr/>
            </a:pPr>
            <a:r>
              <a:rPr lang="fa-IR" sz="3200" dirty="0" smtClean="0">
                <a:cs typeface="B Nazanin" pitchFamily="2" charset="-78"/>
              </a:rPr>
              <a:t>آموزشکده فنی دختران ارومیه</a:t>
            </a:r>
            <a:endParaRPr lang="en-US" sz="3200" dirty="0" smtClean="0">
              <a:cs typeface="B Nazanin" pitchFamily="2" charset="-78"/>
            </a:endParaRPr>
          </a:p>
          <a:p>
            <a:pPr algn="ctr">
              <a:lnSpc>
                <a:spcPct val="120000"/>
              </a:lnSpc>
              <a:defRPr/>
            </a:pPr>
            <a:r>
              <a:rPr lang="fa-IR" sz="3200" b="1" dirty="0" smtClean="0">
                <a:solidFill>
                  <a:schemeClr val="accent1"/>
                </a:solidFill>
                <a:cs typeface="B Nazanin" pitchFamily="2" charset="-78"/>
              </a:rPr>
              <a:t>مدرس  :معصومه صدیقی</a:t>
            </a:r>
          </a:p>
          <a:p>
            <a:pPr algn="ctr">
              <a:lnSpc>
                <a:spcPct val="120000"/>
              </a:lnSpc>
              <a:defRPr/>
            </a:pPr>
            <a:r>
              <a:rPr lang="fa-IR" sz="3200" dirty="0" smtClean="0">
                <a:cs typeface="B Nazanin" pitchFamily="2" charset="-78"/>
              </a:rPr>
              <a:t>نیمسال دوم 99-98</a:t>
            </a:r>
            <a:endParaRPr lang="en-US" sz="3200" dirty="0" smtClean="0">
              <a:cs typeface="B Nazanin" pitchFamily="2" charset="-78"/>
            </a:endParaRPr>
          </a:p>
          <a:p>
            <a:pPr algn="ctr">
              <a:lnSpc>
                <a:spcPct val="160000"/>
              </a:lnSpc>
              <a:defRPr/>
            </a:pPr>
            <a:endParaRPr lang="en-US" sz="3800" dirty="0" smtClean="0">
              <a:cs typeface="B Nazanin" pitchFamily="2" charset="-78"/>
            </a:endParaRPr>
          </a:p>
          <a:p>
            <a:pPr algn="ctr" eaLnBrk="1" fontAlgn="auto" hangingPunct="1">
              <a:spcAft>
                <a:spcPts val="0"/>
              </a:spcAft>
              <a:buFont typeface="Wingdings 3" charset="2"/>
              <a:buNone/>
              <a:defRPr/>
            </a:pPr>
            <a:endParaRPr lang="fa-IR" altLang="en-US" sz="4000" b="1" dirty="0" smtClean="0">
              <a:cs typeface="Titr" pitchFamily="2" charset="-78"/>
            </a:endParaRPr>
          </a:p>
        </p:txBody>
      </p:sp>
      <p:pic>
        <p:nvPicPr>
          <p:cNvPr id="4" name="Picture 3" descr="C:\Users\sadaf\Desktop\پروژه مالی\IMG_20200304_104838_024.jpg"/>
          <p:cNvPicPr/>
          <p:nvPr/>
        </p:nvPicPr>
        <p:blipFill>
          <a:blip r:embed="rId2"/>
          <a:srcRect/>
          <a:stretch>
            <a:fillRect/>
          </a:stretch>
        </p:blipFill>
        <p:spPr bwMode="auto">
          <a:xfrm>
            <a:off x="6929438" y="0"/>
            <a:ext cx="2000250" cy="1285875"/>
          </a:xfrm>
          <a:prstGeom prst="rect">
            <a:avLst/>
          </a:prstGeom>
          <a:solidFill>
            <a:schemeClr val="accent2">
              <a:lumMod val="40000"/>
              <a:lumOff val="60000"/>
            </a:schemeClr>
          </a:solidFill>
          <a:ln/>
        </p:spPr>
        <p:style>
          <a:lnRef idx="1">
            <a:schemeClr val="accent6"/>
          </a:lnRef>
          <a:fillRef idx="2">
            <a:schemeClr val="accent6"/>
          </a:fillRef>
          <a:effectRef idx="1">
            <a:schemeClr val="accent6"/>
          </a:effectRef>
          <a:fontRef idx="minor">
            <a:schemeClr val="dk1"/>
          </a:fontRef>
        </p:style>
      </p:pic>
      <p:sp>
        <p:nvSpPr>
          <p:cNvPr id="5" name="Curved Down Ribbon 4"/>
          <p:cNvSpPr/>
          <p:nvPr/>
        </p:nvSpPr>
        <p:spPr>
          <a:xfrm>
            <a:off x="2571736" y="2571744"/>
            <a:ext cx="3929062" cy="830262"/>
          </a:xfrm>
          <a:prstGeom prst="ellipseRibb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2800" dirty="0"/>
              <a:t>جلسه </a:t>
            </a:r>
            <a:r>
              <a:rPr lang="fa-IR" sz="2800" dirty="0" smtClean="0"/>
              <a:t>پنجم</a:t>
            </a:r>
            <a:endParaRPr lang="en-US" sz="280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39718"/>
          </a:xfrm>
        </p:spPr>
        <p:txBody>
          <a:bodyPr>
            <a:normAutofit fontScale="90000"/>
          </a:bodyPr>
          <a:lstStyle/>
          <a:p>
            <a:pPr algn="ctr"/>
            <a:r>
              <a:rPr lang="fa-IR" sz="3200" dirty="0" smtClean="0">
                <a:solidFill>
                  <a:srgbClr val="FF0000"/>
                </a:solidFill>
              </a:rPr>
              <a:t>نمونه سوالات صنعتی 3</a:t>
            </a:r>
            <a:endParaRPr lang="en-US" sz="3200" dirty="0">
              <a:solidFill>
                <a:srgbClr val="FF0000"/>
              </a:solidFill>
            </a:endParaRPr>
          </a:p>
        </p:txBody>
      </p:sp>
      <p:sp>
        <p:nvSpPr>
          <p:cNvPr id="3" name="Content Placeholder 2"/>
          <p:cNvSpPr>
            <a:spLocks noGrp="1"/>
          </p:cNvSpPr>
          <p:nvPr>
            <p:ph sz="quarter" idx="1"/>
          </p:nvPr>
        </p:nvSpPr>
        <p:spPr>
          <a:xfrm>
            <a:off x="0" y="642918"/>
            <a:ext cx="8643966" cy="5831034"/>
          </a:xfrm>
        </p:spPr>
        <p:txBody>
          <a:bodyPr>
            <a:normAutofit fontScale="92500"/>
          </a:bodyPr>
          <a:lstStyle/>
          <a:p>
            <a:pPr algn="r">
              <a:buNone/>
            </a:pPr>
            <a:r>
              <a:rPr lang="fa-IR" sz="2800" dirty="0" smtClean="0"/>
              <a:t>1-باتوجه به اطلاعات زیر به سوال خواسته شده پاسخ دهید:</a:t>
            </a:r>
            <a:endParaRPr lang="en-US" sz="2800" dirty="0" smtClean="0"/>
          </a:p>
          <a:p>
            <a:pPr algn="r">
              <a:buNone/>
            </a:pPr>
            <a:r>
              <a:rPr lang="fa-IR" sz="2800" dirty="0" smtClean="0"/>
              <a:t>ماشین آلات قدیم          ریال                 ماشین آلات جدید                  ریال</a:t>
            </a:r>
            <a:endParaRPr lang="en-US" sz="2800" dirty="0" smtClean="0"/>
          </a:p>
          <a:p>
            <a:pPr algn="r">
              <a:buNone/>
            </a:pPr>
            <a:r>
              <a:rPr lang="fa-IR" sz="2800" dirty="0" smtClean="0"/>
              <a:t>بهای تمام شده    10.000                  ارزش آن طبق کاتولوگ       12000</a:t>
            </a:r>
            <a:endParaRPr lang="en-US" sz="2800" dirty="0" smtClean="0"/>
          </a:p>
          <a:p>
            <a:pPr algn="r">
              <a:buNone/>
            </a:pPr>
            <a:r>
              <a:rPr lang="fa-IR" sz="2800" dirty="0" smtClean="0"/>
              <a:t>ارزش دفتری ماشین 8000                عمر مفید     4سال</a:t>
            </a:r>
            <a:endParaRPr lang="en-US" sz="2800" dirty="0" smtClean="0"/>
          </a:p>
          <a:p>
            <a:pPr algn="r">
              <a:buNone/>
            </a:pPr>
            <a:r>
              <a:rPr lang="fa-IR" sz="2800" dirty="0" smtClean="0"/>
              <a:t>ارزش اسقاط     -0-                         ارزش اسقاط     -0-</a:t>
            </a:r>
            <a:endParaRPr lang="en-US" sz="2800" dirty="0" smtClean="0"/>
          </a:p>
          <a:p>
            <a:pPr algn="r">
              <a:buNone/>
            </a:pPr>
            <a:r>
              <a:rPr lang="fa-IR" sz="2800" dirty="0" smtClean="0"/>
              <a:t>ارزش فعلی (بهای فروش)  3000  هزینه های متغیر کارکرد سالانه 15500</a:t>
            </a:r>
            <a:endParaRPr lang="en-US" sz="2800" dirty="0" smtClean="0"/>
          </a:p>
          <a:p>
            <a:pPr algn="r">
              <a:buNone/>
            </a:pPr>
            <a:r>
              <a:rPr lang="fa-IR" sz="2800" dirty="0" smtClean="0"/>
              <a:t>هزینه های متغیر کارکرد سالانه20.000      </a:t>
            </a:r>
            <a:endParaRPr lang="en-US" sz="2800" dirty="0" smtClean="0"/>
          </a:p>
          <a:p>
            <a:pPr algn="r">
              <a:buNone/>
            </a:pPr>
            <a:r>
              <a:rPr lang="fa-IR" sz="2800" dirty="0" smtClean="0"/>
              <a:t>درآمد سالانه حاصل از فروش 50.000 </a:t>
            </a:r>
          </a:p>
          <a:p>
            <a:pPr algn="r">
              <a:buNone/>
            </a:pPr>
            <a:r>
              <a:rPr lang="fa-IR" sz="2800" dirty="0" smtClean="0"/>
              <a:t>                                            درآمد سالانه حاصل از فروش   50.000</a:t>
            </a:r>
            <a:endParaRPr lang="en-US" sz="2800" dirty="0" smtClean="0"/>
          </a:p>
          <a:p>
            <a:pPr algn="r">
              <a:buNone/>
            </a:pPr>
            <a:r>
              <a:rPr lang="fa-IR" sz="2800" dirty="0" smtClean="0"/>
              <a:t>عمر باقی مانده   4سال</a:t>
            </a:r>
            <a:endParaRPr lang="en-US" sz="2800" dirty="0" smtClean="0"/>
          </a:p>
          <a:p>
            <a:pPr algn="r">
              <a:buNone/>
            </a:pPr>
            <a:r>
              <a:rPr lang="fa-IR" sz="2800" dirty="0" smtClean="0">
                <a:solidFill>
                  <a:schemeClr val="accent1">
                    <a:lumMod val="75000"/>
                  </a:schemeClr>
                </a:solidFill>
              </a:rPr>
              <a:t>با توجه به اطلاعات مذکور آیا بایستی  ماشین آلات مستعمل فروخته شود وماشین جدید خریداری گردد ؟</a:t>
            </a:r>
            <a:endParaRPr lang="en-US" sz="2800" dirty="0" smtClean="0">
              <a:solidFill>
                <a:schemeClr val="accent1">
                  <a:lumMod val="75000"/>
                </a:schemeClr>
              </a:solidFill>
            </a:endParaRPr>
          </a:p>
          <a:p>
            <a:pPr algn="r">
              <a:buNone/>
            </a:pPr>
            <a:endParaRPr lang="en-US" dirty="0"/>
          </a:p>
        </p:txBody>
      </p:sp>
    </p:spTree>
  </p:cSld>
  <p:clrMapOvr>
    <a:masterClrMapping/>
  </p:clrMapOvr>
  <p:transition>
    <p:cut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2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2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20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20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2000"/>
                                        <p:tgtEl>
                                          <p:spTgt spid="3">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2000"/>
                                        <p:tgtEl>
                                          <p:spTgt spid="3">
                                            <p:txEl>
                                              <p:pRg st="6" end="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Effect transition="in" filter="fade">
                                      <p:cBhvr>
                                        <p:cTn id="48" dur="2000"/>
                                        <p:tgtEl>
                                          <p:spTgt spid="3">
                                            <p:txEl>
                                              <p:pRg st="7" end="7"/>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Effect transition="in" filter="fade">
                                      <p:cBhvr>
                                        <p:cTn id="53" dur="2000"/>
                                        <p:tgtEl>
                                          <p:spTgt spid="3">
                                            <p:txEl>
                                              <p:pRg st="8" end="8"/>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3">
                                            <p:txEl>
                                              <p:pRg st="9" end="9"/>
                                            </p:txEl>
                                          </p:spTgt>
                                        </p:tgtEl>
                                        <p:attrNameLst>
                                          <p:attrName>style.visibility</p:attrName>
                                        </p:attrNameLst>
                                      </p:cBhvr>
                                      <p:to>
                                        <p:strVal val="visible"/>
                                      </p:to>
                                    </p:set>
                                    <p:animEffect transition="in" filter="fade">
                                      <p:cBhvr>
                                        <p:cTn id="58" dur="2000"/>
                                        <p:tgtEl>
                                          <p:spTgt spid="3">
                                            <p:txEl>
                                              <p:pRg st="9" end="9"/>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3">
                                            <p:txEl>
                                              <p:pRg st="10" end="10"/>
                                            </p:txEl>
                                          </p:spTgt>
                                        </p:tgtEl>
                                        <p:attrNameLst>
                                          <p:attrName>style.visibility</p:attrName>
                                        </p:attrNameLst>
                                      </p:cBhvr>
                                      <p:to>
                                        <p:strVal val="visible"/>
                                      </p:to>
                                    </p:set>
                                    <p:animEffect transition="in" filter="fade">
                                      <p:cBhvr>
                                        <p:cTn id="63" dur="2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54032"/>
          </a:xfrm>
        </p:spPr>
        <p:txBody>
          <a:bodyPr/>
          <a:lstStyle/>
          <a:p>
            <a:pPr algn="ctr"/>
            <a:r>
              <a:rPr lang="fa-IR" dirty="0" smtClean="0">
                <a:solidFill>
                  <a:schemeClr val="accent1">
                    <a:lumMod val="75000"/>
                  </a:schemeClr>
                </a:solidFill>
              </a:rPr>
              <a:t>جواب</a:t>
            </a:r>
            <a:endParaRPr lang="en-US" dirty="0">
              <a:solidFill>
                <a:schemeClr val="accent1">
                  <a:lumMod val="75000"/>
                </a:schemeClr>
              </a:solidFill>
            </a:endParaRPr>
          </a:p>
        </p:txBody>
      </p:sp>
      <p:sp>
        <p:nvSpPr>
          <p:cNvPr id="3" name="Content Placeholder 2"/>
          <p:cNvSpPr>
            <a:spLocks noGrp="1"/>
          </p:cNvSpPr>
          <p:nvPr>
            <p:ph sz="quarter" idx="1"/>
          </p:nvPr>
        </p:nvSpPr>
        <p:spPr>
          <a:xfrm>
            <a:off x="457200" y="1214422"/>
            <a:ext cx="8115328" cy="3214710"/>
          </a:xfrm>
          <a:solidFill>
            <a:schemeClr val="accent1">
              <a:lumMod val="60000"/>
              <a:lumOff val="40000"/>
            </a:schemeClr>
          </a:solidFill>
        </p:spPr>
        <p:txBody>
          <a:bodyPr/>
          <a:lstStyle/>
          <a:p>
            <a:pPr algn="r">
              <a:buNone/>
            </a:pPr>
            <a:r>
              <a:rPr lang="fa-IR" sz="3200" dirty="0" smtClean="0"/>
              <a:t>کاهش در هزینه های متغیر </a:t>
            </a:r>
          </a:p>
          <a:p>
            <a:pPr algn="r">
              <a:buNone/>
            </a:pPr>
            <a:r>
              <a:rPr lang="fa-IR" sz="3200" smtClean="0"/>
              <a:t> 18000  =4*4500          4500=15500-20.000 </a:t>
            </a:r>
            <a:endParaRPr lang="en-US" sz="3200" dirty="0" smtClean="0"/>
          </a:p>
          <a:p>
            <a:pPr algn="r">
              <a:buNone/>
            </a:pPr>
            <a:r>
              <a:rPr lang="fa-IR" sz="3200" dirty="0" smtClean="0"/>
              <a:t>بهای ماشین جدید (12.000)</a:t>
            </a:r>
            <a:endParaRPr lang="en-US" sz="3200" dirty="0" smtClean="0"/>
          </a:p>
          <a:p>
            <a:pPr algn="r">
              <a:buNone/>
            </a:pPr>
            <a:r>
              <a:rPr lang="fa-IR" sz="3200" dirty="0" smtClean="0"/>
              <a:t>ارزش فعلی ماشین مستعمل   3.000</a:t>
            </a:r>
            <a:endParaRPr lang="en-US" sz="3200" dirty="0" smtClean="0"/>
          </a:p>
          <a:p>
            <a:pPr algn="r">
              <a:buNone/>
            </a:pPr>
            <a:r>
              <a:rPr lang="fa-IR" sz="3200" dirty="0" smtClean="0">
                <a:solidFill>
                  <a:srgbClr val="0070C0"/>
                </a:solidFill>
              </a:rPr>
              <a:t>مزایای خرید ماشین جدید   9.000ریال</a:t>
            </a:r>
            <a:endParaRPr lang="en-US" sz="3200" dirty="0" smtClean="0">
              <a:solidFill>
                <a:srgbClr val="0070C0"/>
              </a:solidFill>
            </a:endParaRPr>
          </a:p>
          <a:p>
            <a:pPr algn="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2000"/>
                                        <p:tgtEl>
                                          <p:spTgt spid="3">
                                            <p:bg/>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fade">
                                      <p:cBhvr>
                                        <p:cTn id="18" dur="20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fade">
                                      <p:cBhvr>
                                        <p:cTn id="23" dur="20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20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2000"/>
                                        <p:tgtEl>
                                          <p:spTgt spid="3">
                                            <p:txEl>
                                              <p:pRg st="3" end="3"/>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Effect transition="in" filter="fade">
                                      <p:cBhvr>
                                        <p:cTn id="38"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214290"/>
          </a:xfrm>
        </p:spPr>
        <p:txBody>
          <a:bodyPr>
            <a:normAutofit fontScale="90000"/>
          </a:bodyPr>
          <a:lstStyle/>
          <a:p>
            <a:endParaRPr lang="en-US" dirty="0"/>
          </a:p>
        </p:txBody>
      </p:sp>
      <p:sp>
        <p:nvSpPr>
          <p:cNvPr id="3" name="Content Placeholder 2"/>
          <p:cNvSpPr>
            <a:spLocks noGrp="1"/>
          </p:cNvSpPr>
          <p:nvPr>
            <p:ph sz="quarter" idx="1"/>
          </p:nvPr>
        </p:nvSpPr>
        <p:spPr>
          <a:xfrm>
            <a:off x="214282" y="357166"/>
            <a:ext cx="8358246" cy="6116786"/>
          </a:xfrm>
        </p:spPr>
        <p:txBody>
          <a:bodyPr>
            <a:normAutofit lnSpcReduction="10000"/>
          </a:bodyPr>
          <a:lstStyle/>
          <a:p>
            <a:pPr algn="r" rtl="1">
              <a:buNone/>
            </a:pPr>
            <a:r>
              <a:rPr lang="fa-IR" sz="2800" dirty="0" smtClean="0">
                <a:cs typeface="B Nazanin" pitchFamily="2" charset="-78"/>
              </a:rPr>
              <a:t>2-دریک شرکت تولیدی حاشیه فروش هرواحد محصول در حال حاضر برابر 6ریال است .اخیرا سفارشی از یک مشتری دریافت گردیده که هزینه ساخت هر واحد آن به این شرح بر آورد گردیده است:</a:t>
            </a:r>
            <a:endParaRPr lang="en-US" sz="2800" dirty="0" smtClean="0">
              <a:cs typeface="B Nazanin" pitchFamily="2" charset="-78"/>
            </a:endParaRPr>
          </a:p>
          <a:p>
            <a:pPr algn="r">
              <a:buNone/>
            </a:pPr>
            <a:r>
              <a:rPr lang="fa-IR" sz="2800" dirty="0" smtClean="0">
                <a:solidFill>
                  <a:srgbClr val="0070C0"/>
                </a:solidFill>
                <a:cs typeface="B Nazanin" pitchFamily="2" charset="-78"/>
              </a:rPr>
              <a:t>موادمستقیم                  8 ریال</a:t>
            </a:r>
            <a:endParaRPr lang="en-US" sz="2800" dirty="0" smtClean="0">
              <a:solidFill>
                <a:srgbClr val="0070C0"/>
              </a:solidFill>
              <a:cs typeface="B Nazanin" pitchFamily="2" charset="-78"/>
            </a:endParaRPr>
          </a:p>
          <a:p>
            <a:pPr algn="r">
              <a:buNone/>
            </a:pPr>
            <a:r>
              <a:rPr lang="fa-IR" sz="2800" dirty="0" smtClean="0">
                <a:solidFill>
                  <a:srgbClr val="0070C0"/>
                </a:solidFill>
                <a:cs typeface="B Nazanin" pitchFamily="2" charset="-78"/>
              </a:rPr>
              <a:t>دستمزد مستقیم            4 ریال</a:t>
            </a:r>
            <a:endParaRPr lang="en-US" sz="2800" dirty="0" smtClean="0">
              <a:solidFill>
                <a:srgbClr val="0070C0"/>
              </a:solidFill>
              <a:cs typeface="B Nazanin" pitchFamily="2" charset="-78"/>
            </a:endParaRPr>
          </a:p>
          <a:p>
            <a:pPr algn="r">
              <a:buNone/>
            </a:pPr>
            <a:r>
              <a:rPr lang="fa-IR" sz="2800" dirty="0" smtClean="0">
                <a:solidFill>
                  <a:srgbClr val="0070C0"/>
                </a:solidFill>
                <a:cs typeface="B Nazanin" pitchFamily="2" charset="-78"/>
              </a:rPr>
              <a:t>سربار متغیر ساخت         3ریال</a:t>
            </a:r>
            <a:endParaRPr lang="en-US" sz="2800" dirty="0" smtClean="0">
              <a:solidFill>
                <a:srgbClr val="0070C0"/>
              </a:solidFill>
              <a:cs typeface="B Nazanin" pitchFamily="2" charset="-78"/>
            </a:endParaRPr>
          </a:p>
          <a:p>
            <a:pPr algn="r">
              <a:buNone/>
            </a:pPr>
            <a:r>
              <a:rPr lang="fa-IR" sz="2800" dirty="0" smtClean="0">
                <a:solidFill>
                  <a:srgbClr val="0070C0"/>
                </a:solidFill>
                <a:cs typeface="B Nazanin" pitchFamily="2" charset="-78"/>
              </a:rPr>
              <a:t>سربار ثابت ساخت          5 ریال </a:t>
            </a:r>
            <a:endParaRPr lang="en-US" sz="2800" dirty="0" smtClean="0">
              <a:solidFill>
                <a:srgbClr val="0070C0"/>
              </a:solidFill>
              <a:cs typeface="B Nazanin" pitchFamily="2" charset="-78"/>
            </a:endParaRPr>
          </a:p>
          <a:p>
            <a:pPr algn="r">
              <a:buNone/>
            </a:pPr>
            <a:r>
              <a:rPr lang="fa-IR" sz="2800" dirty="0" smtClean="0">
                <a:solidFill>
                  <a:srgbClr val="0070C0"/>
                </a:solidFill>
                <a:cs typeface="B Nazanin" pitchFamily="2" charset="-78"/>
              </a:rPr>
              <a:t>هزینه ساخت یک واحد  20 ریال</a:t>
            </a:r>
            <a:endParaRPr lang="en-US" sz="2800" dirty="0" smtClean="0">
              <a:solidFill>
                <a:srgbClr val="0070C0"/>
              </a:solidFill>
              <a:cs typeface="B Nazanin" pitchFamily="2" charset="-78"/>
            </a:endParaRPr>
          </a:p>
          <a:p>
            <a:pPr algn="r">
              <a:buNone/>
            </a:pPr>
            <a:r>
              <a:rPr lang="fa-IR" sz="2800" dirty="0" smtClean="0">
                <a:solidFill>
                  <a:schemeClr val="accent3"/>
                </a:solidFill>
                <a:cs typeface="B Nazanin" pitchFamily="2" charset="-78"/>
              </a:rPr>
              <a:t>درحال حاضر شرکت از ظرفیت خالی برخوردار است .اما به دلیل محدودیت در مواد مستقیم در صورت قبول این سفارش ناگزیر است قسمتی از تولید فعلی را حذف کند برای  تصمیم گیری حداقل قیمت قابل قبول دراین سفارش برابراست با :</a:t>
            </a:r>
            <a:endParaRPr lang="en-US" sz="2800" dirty="0" smtClean="0">
              <a:solidFill>
                <a:schemeClr val="accent3"/>
              </a:solidFill>
              <a:cs typeface="B Nazanin" pitchFamily="2" charset="-78"/>
            </a:endParaRPr>
          </a:p>
          <a:p>
            <a:pPr algn="r">
              <a:buNone/>
            </a:pPr>
            <a:r>
              <a:rPr lang="fa-IR" sz="2800" dirty="0" smtClean="0">
                <a:cs typeface="B Nazanin" pitchFamily="2" charset="-78"/>
              </a:rPr>
              <a:t>الف-15         ب-20                       ج-16                         د-11</a:t>
            </a:r>
            <a:endParaRPr lang="en-US" sz="2800" dirty="0" smtClean="0">
              <a:cs typeface="B Nazanin" pitchFamily="2" charset="-78"/>
            </a:endParaRPr>
          </a:p>
          <a:p>
            <a:endParaRPr lang="en-US" dirty="0"/>
          </a:p>
        </p:txBody>
      </p:sp>
      <p:cxnSp>
        <p:nvCxnSpPr>
          <p:cNvPr id="5" name="Straight Connector 4"/>
          <p:cNvCxnSpPr/>
          <p:nvPr/>
        </p:nvCxnSpPr>
        <p:spPr>
          <a:xfrm>
            <a:off x="5286380" y="3429000"/>
            <a:ext cx="71438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82594"/>
          </a:xfrm>
        </p:spPr>
        <p:txBody>
          <a:bodyPr>
            <a:normAutofit fontScale="90000"/>
          </a:bodyPr>
          <a:lstStyle/>
          <a:p>
            <a:pPr algn="ctr"/>
            <a:r>
              <a:rPr lang="fa-IR" sz="3600" dirty="0" smtClean="0">
                <a:solidFill>
                  <a:schemeClr val="accent3"/>
                </a:solidFill>
              </a:rPr>
              <a:t>جواب</a:t>
            </a:r>
            <a:endParaRPr lang="en-US" sz="3600" dirty="0">
              <a:solidFill>
                <a:schemeClr val="accent3"/>
              </a:solidFill>
            </a:endParaRPr>
          </a:p>
        </p:txBody>
      </p:sp>
      <p:sp>
        <p:nvSpPr>
          <p:cNvPr id="3" name="Content Placeholder 2"/>
          <p:cNvSpPr>
            <a:spLocks noGrp="1"/>
          </p:cNvSpPr>
          <p:nvPr>
            <p:ph sz="quarter" idx="1"/>
          </p:nvPr>
        </p:nvSpPr>
        <p:spPr>
          <a:xfrm>
            <a:off x="457200" y="857232"/>
            <a:ext cx="7972452" cy="2714644"/>
          </a:xfrm>
          <a:solidFill>
            <a:schemeClr val="accent1">
              <a:lumMod val="40000"/>
              <a:lumOff val="60000"/>
            </a:schemeClr>
          </a:solidFill>
        </p:spPr>
        <p:txBody>
          <a:bodyPr>
            <a:normAutofit/>
          </a:bodyPr>
          <a:lstStyle/>
          <a:p>
            <a:pPr algn="r">
              <a:buNone/>
            </a:pPr>
            <a:r>
              <a:rPr lang="fa-IR" sz="2800" dirty="0" smtClean="0"/>
              <a:t>در صورت وجود ظرفیت بلا استفاده حداقل قیمت قابل قبول هر سفارش مجموع هزینه های متغیر است .</a:t>
            </a:r>
          </a:p>
          <a:p>
            <a:pPr algn="r">
              <a:buNone/>
            </a:pPr>
            <a:r>
              <a:rPr lang="fa-IR" sz="2800" dirty="0" smtClean="0"/>
              <a:t>فروش به نرخ مازاد برهزینه های متغیر سود آور است.</a:t>
            </a:r>
            <a:endParaRPr lang="en-US" sz="2800" dirty="0" smtClean="0"/>
          </a:p>
        </p:txBody>
      </p:sp>
      <p:sp>
        <p:nvSpPr>
          <p:cNvPr id="4" name="Rectangle 3"/>
          <p:cNvSpPr/>
          <p:nvPr/>
        </p:nvSpPr>
        <p:spPr>
          <a:xfrm>
            <a:off x="642910" y="3982998"/>
            <a:ext cx="7572428" cy="584775"/>
          </a:xfrm>
          <a:prstGeom prst="rect">
            <a:avLst/>
          </a:prstGeom>
          <a:solidFill>
            <a:schemeClr val="bg2">
              <a:lumMod val="90000"/>
            </a:schemeClr>
          </a:solidFill>
        </p:spPr>
        <p:txBody>
          <a:bodyPr wrap="square">
            <a:spAutoFit/>
          </a:bodyPr>
          <a:lstStyle/>
          <a:p>
            <a:pPr algn="r">
              <a:buNone/>
            </a:pPr>
            <a:r>
              <a:rPr lang="fa-IR" sz="2800" dirty="0" smtClean="0"/>
              <a:t>حداقل نرخ قابل قبول این سفارش   </a:t>
            </a:r>
            <a:r>
              <a:rPr lang="fa-IR" sz="3200" dirty="0" smtClean="0">
                <a:solidFill>
                  <a:srgbClr val="002060"/>
                </a:solidFill>
              </a:rPr>
              <a:t>15=3+4+8</a:t>
            </a:r>
            <a:endParaRPr lang="en-US" sz="2800"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bg/>
                                          </p:spTgt>
                                        </p:tgtEl>
                                        <p:attrNameLst>
                                          <p:attrName>style.visibility</p:attrName>
                                        </p:attrNameLst>
                                      </p:cBhvr>
                                      <p:to>
                                        <p:strVal val="visible"/>
                                      </p:to>
                                    </p:set>
                                    <p:animEffect transition="in" filter="fade">
                                      <p:cBhvr>
                                        <p:cTn id="22" dur="2000"/>
                                        <p:tgtEl>
                                          <p:spTgt spid="4">
                                            <p:bg/>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0" end="0"/>
                                            </p:txEl>
                                          </p:spTgt>
                                        </p:tgtEl>
                                        <p:attrNameLst>
                                          <p:attrName>style.visibility</p:attrName>
                                        </p:attrNameLst>
                                      </p:cBhvr>
                                      <p:to>
                                        <p:strVal val="visible"/>
                                      </p:to>
                                    </p:set>
                                    <p:animEffect transition="in" filter="fade">
                                      <p:cBhvr>
                                        <p:cTn id="2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build="p"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225404"/>
          </a:xfrm>
        </p:spPr>
        <p:txBody>
          <a:bodyPr>
            <a:normAutofit fontScale="90000"/>
          </a:bodyPr>
          <a:lstStyle/>
          <a:p>
            <a:endParaRPr lang="en-US" dirty="0"/>
          </a:p>
        </p:txBody>
      </p:sp>
      <p:sp>
        <p:nvSpPr>
          <p:cNvPr id="3" name="Content Placeholder 2"/>
          <p:cNvSpPr>
            <a:spLocks noGrp="1"/>
          </p:cNvSpPr>
          <p:nvPr>
            <p:ph sz="quarter" idx="1"/>
          </p:nvPr>
        </p:nvSpPr>
        <p:spPr>
          <a:xfrm>
            <a:off x="457200" y="571480"/>
            <a:ext cx="7972452" cy="5902472"/>
          </a:xfrm>
        </p:spPr>
        <p:txBody>
          <a:bodyPr>
            <a:normAutofit/>
          </a:bodyPr>
          <a:lstStyle/>
          <a:p>
            <a:pPr algn="r">
              <a:buNone/>
            </a:pPr>
            <a:r>
              <a:rPr lang="fa-IR" dirty="0" smtClean="0"/>
              <a:t>4-اطلاعات مربوط به هزینه های تولید یک واحد محصول به شرح زیر است :</a:t>
            </a:r>
            <a:endParaRPr lang="en-US" dirty="0" smtClean="0"/>
          </a:p>
          <a:p>
            <a:pPr algn="r">
              <a:buNone/>
            </a:pPr>
            <a:r>
              <a:rPr lang="fa-IR" dirty="0" smtClean="0">
                <a:solidFill>
                  <a:schemeClr val="accent1">
                    <a:lumMod val="75000"/>
                  </a:schemeClr>
                </a:solidFill>
              </a:rPr>
              <a:t>مواد مستقیم             400  ریال</a:t>
            </a:r>
            <a:endParaRPr lang="en-US" dirty="0" smtClean="0">
              <a:solidFill>
                <a:schemeClr val="accent1">
                  <a:lumMod val="75000"/>
                </a:schemeClr>
              </a:solidFill>
            </a:endParaRPr>
          </a:p>
          <a:p>
            <a:pPr algn="r">
              <a:buNone/>
            </a:pPr>
            <a:r>
              <a:rPr lang="fa-IR" dirty="0" smtClean="0">
                <a:solidFill>
                  <a:schemeClr val="accent1">
                    <a:lumMod val="75000"/>
                  </a:schemeClr>
                </a:solidFill>
              </a:rPr>
              <a:t>دستمزد مستقیم          700ریال </a:t>
            </a:r>
            <a:endParaRPr lang="en-US" dirty="0" smtClean="0">
              <a:solidFill>
                <a:schemeClr val="accent1">
                  <a:lumMod val="75000"/>
                </a:schemeClr>
              </a:solidFill>
            </a:endParaRPr>
          </a:p>
          <a:p>
            <a:pPr algn="r">
              <a:buNone/>
            </a:pPr>
            <a:r>
              <a:rPr lang="fa-IR" dirty="0" smtClean="0">
                <a:solidFill>
                  <a:schemeClr val="accent1">
                    <a:lumMod val="75000"/>
                  </a:schemeClr>
                </a:solidFill>
              </a:rPr>
              <a:t>سربار متغیر ساخت   500 ریال </a:t>
            </a:r>
            <a:endParaRPr lang="en-US" dirty="0" smtClean="0">
              <a:solidFill>
                <a:schemeClr val="accent1">
                  <a:lumMod val="75000"/>
                </a:schemeClr>
              </a:solidFill>
            </a:endParaRPr>
          </a:p>
          <a:p>
            <a:pPr algn="r">
              <a:buNone/>
            </a:pPr>
            <a:r>
              <a:rPr lang="fa-IR" dirty="0" smtClean="0">
                <a:solidFill>
                  <a:schemeClr val="accent1">
                    <a:lumMod val="75000"/>
                  </a:schemeClr>
                </a:solidFill>
              </a:rPr>
              <a:t>سربار ثابت ساخت     200 ریال </a:t>
            </a:r>
            <a:endParaRPr lang="en-US" dirty="0" smtClean="0">
              <a:solidFill>
                <a:schemeClr val="accent1">
                  <a:lumMod val="75000"/>
                </a:schemeClr>
              </a:solidFill>
            </a:endParaRPr>
          </a:p>
          <a:p>
            <a:pPr algn="r">
              <a:buNone/>
            </a:pPr>
            <a:r>
              <a:rPr lang="fa-IR" dirty="0" smtClean="0">
                <a:solidFill>
                  <a:schemeClr val="accent1">
                    <a:lumMod val="75000"/>
                  </a:schemeClr>
                </a:solidFill>
              </a:rPr>
              <a:t>هزینه های متغیر اداری 600ریال </a:t>
            </a:r>
            <a:endParaRPr lang="en-US" dirty="0" smtClean="0">
              <a:solidFill>
                <a:schemeClr val="accent1">
                  <a:lumMod val="75000"/>
                </a:schemeClr>
              </a:solidFill>
            </a:endParaRPr>
          </a:p>
          <a:p>
            <a:pPr algn="r">
              <a:buNone/>
            </a:pPr>
            <a:r>
              <a:rPr lang="fa-IR" dirty="0" smtClean="0">
                <a:solidFill>
                  <a:schemeClr val="accent1">
                    <a:lumMod val="75000"/>
                  </a:schemeClr>
                </a:solidFill>
              </a:rPr>
              <a:t>هزینه های ثابت اداری  400ریا</a:t>
            </a:r>
            <a:r>
              <a:rPr lang="fa-IR" dirty="0" smtClean="0"/>
              <a:t>ل </a:t>
            </a:r>
            <a:endParaRPr lang="en-US" dirty="0" smtClean="0"/>
          </a:p>
          <a:p>
            <a:pPr algn="r">
              <a:buNone/>
            </a:pPr>
            <a:r>
              <a:rPr lang="fa-IR" dirty="0" smtClean="0">
                <a:solidFill>
                  <a:schemeClr val="accent5">
                    <a:lumMod val="50000"/>
                  </a:schemeClr>
                </a:solidFill>
              </a:rPr>
              <a:t>قیمت تمام شده هر واحد محصول در روش هزینه یابی جذبی (کامل )و متغییر به ترتیب  چقدر است</a:t>
            </a:r>
            <a:r>
              <a:rPr lang="fa-IR" dirty="0" smtClean="0"/>
              <a:t>؟</a:t>
            </a:r>
            <a:endParaRPr lang="en-US" dirty="0" smtClean="0"/>
          </a:p>
          <a:p>
            <a:pPr algn="r">
              <a:buNone/>
            </a:pPr>
            <a:r>
              <a:rPr lang="fa-IR" dirty="0" smtClean="0"/>
              <a:t>الف -  1600 و 1800                  ب-  1800و 1800</a:t>
            </a:r>
          </a:p>
          <a:p>
            <a:pPr algn="r">
              <a:buNone/>
            </a:pPr>
            <a:r>
              <a:rPr lang="fa-IR" dirty="0" smtClean="0"/>
              <a:t>ج – 2200 و1600                      د -1800و1600</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20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939784"/>
          </a:xfrm>
        </p:spPr>
        <p:txBody>
          <a:bodyPr>
            <a:normAutofit fontScale="90000"/>
          </a:bodyPr>
          <a:lstStyle/>
          <a:p>
            <a:pPr algn="ctr"/>
            <a:r>
              <a:rPr lang="fa-IR" sz="3600" dirty="0" smtClean="0">
                <a:solidFill>
                  <a:schemeClr val="accent1">
                    <a:lumMod val="75000"/>
                  </a:schemeClr>
                </a:solidFill>
              </a:rPr>
              <a:t>جواب:</a:t>
            </a:r>
            <a:r>
              <a:rPr lang="en-US" dirty="0" smtClean="0"/>
              <a:t/>
            </a:r>
            <a:br>
              <a:rPr lang="en-US" dirty="0" smtClean="0"/>
            </a:br>
            <a:endParaRPr lang="en-US" dirty="0"/>
          </a:p>
        </p:txBody>
      </p:sp>
      <p:sp>
        <p:nvSpPr>
          <p:cNvPr id="3" name="Content Placeholder 2"/>
          <p:cNvSpPr>
            <a:spLocks noGrp="1"/>
          </p:cNvSpPr>
          <p:nvPr>
            <p:ph sz="quarter" idx="1"/>
          </p:nvPr>
        </p:nvSpPr>
        <p:spPr>
          <a:xfrm>
            <a:off x="214282" y="928670"/>
            <a:ext cx="8429684" cy="4643470"/>
          </a:xfrm>
          <a:solidFill>
            <a:schemeClr val="bg2">
              <a:lumMod val="90000"/>
            </a:schemeClr>
          </a:solidFill>
        </p:spPr>
        <p:txBody>
          <a:bodyPr>
            <a:normAutofit fontScale="92500"/>
          </a:bodyPr>
          <a:lstStyle/>
          <a:p>
            <a:pPr algn="r">
              <a:buNone/>
            </a:pPr>
            <a:r>
              <a:rPr lang="fa-IR" sz="2800" dirty="0" smtClean="0"/>
              <a:t>                        </a:t>
            </a:r>
            <a:r>
              <a:rPr lang="fa-IR" sz="3200" dirty="0" smtClean="0">
                <a:solidFill>
                  <a:schemeClr val="accent1">
                    <a:lumMod val="75000"/>
                  </a:schemeClr>
                </a:solidFill>
              </a:rPr>
              <a:t>بهای تمام شده هر واحد </a:t>
            </a:r>
            <a:endParaRPr lang="fa-IR" sz="2800" dirty="0" smtClean="0">
              <a:solidFill>
                <a:schemeClr val="accent1">
                  <a:lumMod val="75000"/>
                </a:schemeClr>
              </a:solidFill>
            </a:endParaRPr>
          </a:p>
          <a:p>
            <a:pPr algn="r">
              <a:buNone/>
            </a:pPr>
            <a:endParaRPr lang="en-US" sz="2800" dirty="0" smtClean="0"/>
          </a:p>
          <a:p>
            <a:pPr algn="r">
              <a:buNone/>
            </a:pPr>
            <a:r>
              <a:rPr lang="fa-IR" sz="2800" dirty="0" smtClean="0"/>
              <a:t>روش جذبی               ریال          روش متغیر              ریال</a:t>
            </a:r>
            <a:endParaRPr lang="en-US" sz="2800" dirty="0" smtClean="0"/>
          </a:p>
          <a:p>
            <a:pPr algn="r">
              <a:buNone/>
            </a:pPr>
            <a:r>
              <a:rPr lang="fa-IR" sz="2800" dirty="0" smtClean="0"/>
              <a:t>مواد مستقیم               400         مواد مستقیم             400</a:t>
            </a:r>
            <a:endParaRPr lang="en-US" sz="2800" dirty="0" smtClean="0"/>
          </a:p>
          <a:p>
            <a:pPr algn="r">
              <a:buNone/>
            </a:pPr>
            <a:r>
              <a:rPr lang="fa-IR" sz="2800" dirty="0" smtClean="0"/>
              <a:t>دستمزد مستقیم          700        دستمزد مستقیم           700</a:t>
            </a:r>
            <a:endParaRPr lang="en-US" sz="2800" dirty="0" smtClean="0"/>
          </a:p>
          <a:p>
            <a:pPr algn="r">
              <a:buNone/>
            </a:pPr>
            <a:r>
              <a:rPr lang="fa-IR" sz="2800" dirty="0" smtClean="0"/>
              <a:t>سربار متغیر ساخت   500           سربارمتغیر ساخت   500</a:t>
            </a:r>
            <a:endParaRPr lang="en-US" sz="2800" dirty="0" smtClean="0"/>
          </a:p>
          <a:p>
            <a:pPr algn="r">
              <a:buNone/>
            </a:pPr>
            <a:r>
              <a:rPr lang="fa-IR" sz="2800" dirty="0" smtClean="0"/>
              <a:t>سربار ثابت ساخت     200                                         -</a:t>
            </a:r>
            <a:endParaRPr lang="en-US" sz="2800" dirty="0" smtClean="0"/>
          </a:p>
          <a:p>
            <a:pPr algn="r">
              <a:buNone/>
            </a:pPr>
            <a:r>
              <a:rPr lang="fa-IR" sz="3200" dirty="0" smtClean="0">
                <a:solidFill>
                  <a:srgbClr val="00B050"/>
                </a:solidFill>
              </a:rPr>
              <a:t>جمع                  1800                              1600            </a:t>
            </a:r>
            <a:endParaRPr lang="en-US" sz="3200" dirty="0" smtClean="0">
              <a:solidFill>
                <a:srgbClr val="00B050"/>
              </a:solidFill>
            </a:endParaRPr>
          </a:p>
          <a:p>
            <a:pPr algn="r">
              <a:buNone/>
            </a:pPr>
            <a:r>
              <a:rPr lang="fa-IR" sz="2800" dirty="0" smtClean="0">
                <a:solidFill>
                  <a:srgbClr val="FF0000"/>
                </a:solidFill>
              </a:rPr>
              <a:t>جواب گزینه د</a:t>
            </a:r>
            <a:endParaRPr lang="en-US" sz="2800" dirty="0">
              <a:solidFill>
                <a:srgbClr val="FF0000"/>
              </a:solidFill>
            </a:endParaRPr>
          </a:p>
        </p:txBody>
      </p:sp>
      <p:cxnSp>
        <p:nvCxnSpPr>
          <p:cNvPr id="5" name="Straight Connector 4"/>
          <p:cNvCxnSpPr/>
          <p:nvPr/>
        </p:nvCxnSpPr>
        <p:spPr>
          <a:xfrm rot="10800000">
            <a:off x="3000364" y="1571612"/>
            <a:ext cx="335758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10800000">
            <a:off x="7143768" y="2428868"/>
            <a:ext cx="121444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0800000">
            <a:off x="5500694" y="2428868"/>
            <a:ext cx="78581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3500430" y="2428868"/>
            <a:ext cx="121444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0800000">
            <a:off x="1928794" y="2428868"/>
            <a:ext cx="7143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5500694" y="4214818"/>
            <a:ext cx="85725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1785918" y="4214818"/>
            <a:ext cx="785818"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2000"/>
                                        <p:tgtEl>
                                          <p:spTgt spid="3">
                                            <p:bg/>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fade">
                                      <p:cBhvr>
                                        <p:cTn id="18" dur="20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2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20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20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2000"/>
                                        <p:tgtEl>
                                          <p:spTgt spid="3">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2000"/>
                                        <p:tgtEl>
                                          <p:spTgt spid="3">
                                            <p:txEl>
                                              <p:pRg st="6" end="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Effect transition="in" filter="fade">
                                      <p:cBhvr>
                                        <p:cTn id="48" dur="2000"/>
                                        <p:tgtEl>
                                          <p:spTgt spid="3">
                                            <p:txEl>
                                              <p:pRg st="7" end="7"/>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Effect transition="in" filter="fade">
                                      <p:cBhvr>
                                        <p:cTn id="53"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296842"/>
          </a:xfrm>
        </p:spPr>
        <p:txBody>
          <a:bodyPr>
            <a:normAutofit fontScale="90000"/>
          </a:bodyPr>
          <a:lstStyle/>
          <a:p>
            <a:endParaRPr lang="en-US" dirty="0"/>
          </a:p>
        </p:txBody>
      </p:sp>
      <p:sp>
        <p:nvSpPr>
          <p:cNvPr id="3" name="Content Placeholder 2"/>
          <p:cNvSpPr>
            <a:spLocks noGrp="1"/>
          </p:cNvSpPr>
          <p:nvPr>
            <p:ph sz="quarter" idx="1"/>
          </p:nvPr>
        </p:nvSpPr>
        <p:spPr>
          <a:xfrm>
            <a:off x="214282" y="500042"/>
            <a:ext cx="8358246" cy="5973910"/>
          </a:xfrm>
        </p:spPr>
        <p:txBody>
          <a:bodyPr>
            <a:normAutofit/>
          </a:bodyPr>
          <a:lstStyle/>
          <a:p>
            <a:pPr algn="r" rtl="1">
              <a:buNone/>
            </a:pPr>
            <a:r>
              <a:rPr lang="fa-IR" sz="3200" dirty="0" smtClean="0"/>
              <a:t>5-زمانی تصمیم گیری راجع به انتخاب ازمیان چند محصول برای تولید با توجه به حاشیه فروش بالاتر صحیح نمی باشد  که........</a:t>
            </a:r>
            <a:endParaRPr lang="en-US" sz="3200" dirty="0" smtClean="0"/>
          </a:p>
          <a:p>
            <a:pPr algn="r">
              <a:buNone/>
            </a:pPr>
            <a:r>
              <a:rPr lang="fa-IR" sz="3200" dirty="0" smtClean="0"/>
              <a:t> </a:t>
            </a:r>
            <a:endParaRPr lang="en-US" sz="3200" dirty="0" smtClean="0"/>
          </a:p>
          <a:p>
            <a:pPr algn="r">
              <a:buNone/>
            </a:pPr>
            <a:r>
              <a:rPr lang="fa-IR" sz="3200" dirty="0" smtClean="0">
                <a:solidFill>
                  <a:srgbClr val="0070C0"/>
                </a:solidFill>
              </a:rPr>
              <a:t>  الف- تولید اتوماتیک باشد.    </a:t>
            </a:r>
          </a:p>
          <a:p>
            <a:pPr algn="r">
              <a:buNone/>
            </a:pPr>
            <a:r>
              <a:rPr lang="fa-IR" sz="3200" dirty="0" smtClean="0">
                <a:solidFill>
                  <a:srgbClr val="0070C0"/>
                </a:solidFill>
              </a:rPr>
              <a:t>  ب - هزینه های ثابت زیادباشد. </a:t>
            </a:r>
            <a:endParaRPr lang="en-US" sz="3200" dirty="0" smtClean="0">
              <a:solidFill>
                <a:srgbClr val="0070C0"/>
              </a:solidFill>
            </a:endParaRPr>
          </a:p>
          <a:p>
            <a:pPr algn="r">
              <a:buNone/>
            </a:pPr>
            <a:r>
              <a:rPr lang="fa-IR" sz="3200" dirty="0" smtClean="0">
                <a:solidFill>
                  <a:srgbClr val="0070C0"/>
                </a:solidFill>
              </a:rPr>
              <a:t>  ج- ظرفیت بلا استفاده وجود داشته باشد.   </a:t>
            </a:r>
          </a:p>
          <a:p>
            <a:pPr algn="r">
              <a:buNone/>
            </a:pPr>
            <a:r>
              <a:rPr lang="fa-IR" sz="3200" dirty="0" smtClean="0">
                <a:solidFill>
                  <a:srgbClr val="0070C0"/>
                </a:solidFill>
              </a:rPr>
              <a:t>  د ظرفیت کارخانه با منابع محدود روبرو باشد</a:t>
            </a:r>
            <a:endParaRPr lang="en-US" sz="3200" dirty="0" smtClean="0">
              <a:solidFill>
                <a:srgbClr val="0070C0"/>
              </a:solidFill>
            </a:endParaRPr>
          </a:p>
          <a:p>
            <a:pPr algn="r">
              <a:buNone/>
            </a:pPr>
            <a:r>
              <a:rPr lang="fa-IR" sz="3200" dirty="0" smtClean="0">
                <a:solidFill>
                  <a:srgbClr val="FF0000"/>
                </a:solidFill>
              </a:rPr>
              <a:t>جواب  گزینه د</a:t>
            </a:r>
            <a:endParaRPr lang="en-US" sz="32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7496204" cy="1285860"/>
          </a:xfrm>
        </p:spPr>
        <p:txBody>
          <a:bodyPr>
            <a:normAutofit fontScale="90000"/>
          </a:bodyPr>
          <a:lstStyle/>
          <a:p>
            <a:pPr algn="ctr"/>
            <a:r>
              <a:rPr lang="fa-IR" sz="4000" dirty="0" smtClean="0">
                <a:solidFill>
                  <a:schemeClr val="accent1">
                    <a:lumMod val="75000"/>
                  </a:schemeClr>
                </a:solidFill>
              </a:rPr>
              <a:t>معصومه صدیقی </a:t>
            </a:r>
            <a:r>
              <a:rPr lang="fa-IR" sz="3600" dirty="0" smtClean="0">
                <a:solidFill>
                  <a:schemeClr val="accent1">
                    <a:lumMod val="75000"/>
                  </a:schemeClr>
                </a:solidFill>
              </a:rPr>
              <a:t/>
            </a:r>
            <a:br>
              <a:rPr lang="fa-IR" sz="3600" dirty="0" smtClean="0">
                <a:solidFill>
                  <a:schemeClr val="accent1">
                    <a:lumMod val="75000"/>
                  </a:schemeClr>
                </a:solidFill>
              </a:rPr>
            </a:br>
            <a:r>
              <a:rPr lang="fa-IR" sz="3600" dirty="0" smtClean="0">
                <a:solidFill>
                  <a:schemeClr val="accent1">
                    <a:lumMod val="75000"/>
                  </a:schemeClr>
                </a:solidFill>
              </a:rPr>
              <a:t>مدرس دانشگاه فنی حرفه ای دختران ارومیه اسفند 98</a:t>
            </a:r>
            <a:endParaRPr lang="en-US" sz="3600" dirty="0">
              <a:solidFill>
                <a:schemeClr val="accent1">
                  <a:lumMod val="75000"/>
                </a:schemeClr>
              </a:solidFill>
            </a:endParaRPr>
          </a:p>
        </p:txBody>
      </p:sp>
      <p:pic>
        <p:nvPicPr>
          <p:cNvPr id="4" name="Content Placeholder 3" descr="Tulips.jpg"/>
          <p:cNvPicPr>
            <a:picLocks noGrp="1" noChangeAspect="1"/>
          </p:cNvPicPr>
          <p:nvPr>
            <p:ph sz="quarter" idx="1"/>
          </p:nvPr>
        </p:nvPicPr>
        <p:blipFill>
          <a:blip r:embed="rId2"/>
          <a:stretch>
            <a:fillRect/>
          </a:stretch>
        </p:blipFill>
        <p:spPr>
          <a:xfrm>
            <a:off x="642910" y="1375947"/>
            <a:ext cx="7429552" cy="4982011"/>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gn="ctr"/>
            <a:r>
              <a:rPr lang="fa-IR" sz="3200" dirty="0" smtClean="0">
                <a:solidFill>
                  <a:schemeClr val="accent2">
                    <a:lumMod val="75000"/>
                  </a:schemeClr>
                </a:solidFill>
              </a:rPr>
              <a:t>هزینه فرصت از دست رفته:</a:t>
            </a:r>
            <a:r>
              <a:rPr lang="en-US" dirty="0" smtClean="0"/>
              <a:t/>
            </a:r>
            <a:br>
              <a:rPr lang="en-US" dirty="0" smtClean="0"/>
            </a:br>
            <a:endParaRPr lang="en-US" dirty="0"/>
          </a:p>
        </p:txBody>
      </p:sp>
      <p:sp>
        <p:nvSpPr>
          <p:cNvPr id="3" name="Content Placeholder 2"/>
          <p:cNvSpPr>
            <a:spLocks noGrp="1"/>
          </p:cNvSpPr>
          <p:nvPr>
            <p:ph sz="quarter" idx="1"/>
          </p:nvPr>
        </p:nvSpPr>
        <p:spPr>
          <a:xfrm>
            <a:off x="457200" y="1071546"/>
            <a:ext cx="7467600" cy="5402406"/>
          </a:xfrm>
        </p:spPr>
        <p:txBody>
          <a:bodyPr>
            <a:normAutofit/>
          </a:bodyPr>
          <a:lstStyle/>
          <a:p>
            <a:pPr algn="just" rtl="1">
              <a:buNone/>
            </a:pPr>
            <a:r>
              <a:rPr lang="fa-IR" sz="3200" dirty="0" smtClean="0">
                <a:solidFill>
                  <a:schemeClr val="accent1">
                    <a:lumMod val="75000"/>
                  </a:schemeClr>
                </a:solidFill>
              </a:rPr>
              <a:t>هزینه فرصت از دست رفته </a:t>
            </a:r>
            <a:r>
              <a:rPr lang="fa-IR" sz="3200" dirty="0" smtClean="0"/>
              <a:t>منافعی است که به علت انجام فعالیتی به جای فعالیت دیگر از آن صرف نظر شده است.</a:t>
            </a:r>
            <a:endParaRPr lang="en-US" sz="3200" dirty="0" smtClean="0"/>
          </a:p>
          <a:p>
            <a:pPr algn="just" rtl="1">
              <a:buNone/>
            </a:pPr>
            <a:r>
              <a:rPr lang="fa-IR" sz="3200" dirty="0" smtClean="0">
                <a:solidFill>
                  <a:schemeClr val="accent1">
                    <a:lumMod val="75000"/>
                  </a:schemeClr>
                </a:solidFill>
              </a:rPr>
              <a:t>مثال:</a:t>
            </a:r>
            <a:r>
              <a:rPr lang="fa-IR" sz="3200" dirty="0" smtClean="0"/>
              <a:t>حقوقی که یک دانشجوی تمام وقت در صورت دانشجو نبودن وکار کردن می توانست بدست آوردودانشجو بودن را به آن ترجیح داده است یک هزینه فرصت از دست رفته است.</a:t>
            </a:r>
            <a:endParaRPr lang="en-US" sz="3200" dirty="0" smtClean="0"/>
          </a:p>
          <a:p>
            <a:pPr algn="just" rtl="1">
              <a:buNone/>
            </a:pPr>
            <a:r>
              <a:rPr lang="fa-IR" sz="3200" dirty="0" smtClean="0">
                <a:solidFill>
                  <a:schemeClr val="accent1">
                    <a:lumMod val="75000"/>
                  </a:schemeClr>
                </a:solidFill>
              </a:rPr>
              <a:t>هزینه فرصت ازدست رفته </a:t>
            </a:r>
            <a:r>
              <a:rPr lang="fa-IR" sz="3200" dirty="0" smtClean="0"/>
              <a:t>مستلزم خروج یا پرداخت وجه نقد نیست لذا در حسابها ثبت نمی گردد،اما از عوامل موثر در تصمیم گیریها محسوب می شود. </a:t>
            </a:r>
            <a:endParaRPr lang="en-US" sz="3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gn="ctr"/>
            <a:r>
              <a:rPr lang="fa-IR" sz="3600" dirty="0" smtClean="0">
                <a:solidFill>
                  <a:schemeClr val="accent2">
                    <a:lumMod val="75000"/>
                  </a:schemeClr>
                </a:solidFill>
              </a:rPr>
              <a:t>هزینه از دست رفته (هزینه ریخته ):</a:t>
            </a:r>
            <a:r>
              <a:rPr lang="en-US" dirty="0" smtClean="0"/>
              <a:t/>
            </a:r>
            <a:br>
              <a:rPr lang="en-US" dirty="0" smtClean="0"/>
            </a:br>
            <a:endParaRPr lang="en-US" dirty="0"/>
          </a:p>
        </p:txBody>
      </p:sp>
      <p:sp>
        <p:nvSpPr>
          <p:cNvPr id="3" name="Content Placeholder 2"/>
          <p:cNvSpPr>
            <a:spLocks noGrp="1"/>
          </p:cNvSpPr>
          <p:nvPr>
            <p:ph sz="quarter" idx="1"/>
          </p:nvPr>
        </p:nvSpPr>
        <p:spPr>
          <a:xfrm>
            <a:off x="457200" y="1285860"/>
            <a:ext cx="7467600" cy="5188092"/>
          </a:xfrm>
        </p:spPr>
        <p:txBody>
          <a:bodyPr>
            <a:normAutofit/>
          </a:bodyPr>
          <a:lstStyle/>
          <a:p>
            <a:pPr algn="justLow" rtl="1">
              <a:buFont typeface="Wingdings" pitchFamily="2" charset="2"/>
              <a:buChar char="Ø"/>
            </a:pPr>
            <a:r>
              <a:rPr lang="fa-IR" sz="3200" dirty="0" smtClean="0">
                <a:solidFill>
                  <a:schemeClr val="accent1">
                    <a:lumMod val="75000"/>
                  </a:schemeClr>
                </a:solidFill>
              </a:rPr>
              <a:t>هزینه ای </a:t>
            </a:r>
            <a:r>
              <a:rPr lang="fa-IR" sz="3200" dirty="0" smtClean="0"/>
              <a:t>است که در گذشته به وقوع پیوسته ودر شرایط کنونی قابل بازگشت نیست ولذا جزء اطلاعات مربوط طبقه بندی نمی شود .</a:t>
            </a:r>
            <a:endParaRPr lang="en-US" sz="3200" dirty="0" smtClean="0"/>
          </a:p>
          <a:p>
            <a:pPr algn="justLow" rtl="1">
              <a:buFont typeface="Wingdings" pitchFamily="2" charset="2"/>
              <a:buChar char="Ø"/>
            </a:pPr>
            <a:r>
              <a:rPr lang="fa-IR" sz="3200" dirty="0" smtClean="0">
                <a:solidFill>
                  <a:schemeClr val="accent1">
                    <a:lumMod val="75000"/>
                  </a:schemeClr>
                </a:solidFill>
              </a:rPr>
              <a:t>به عنوان مثال </a:t>
            </a:r>
            <a:r>
              <a:rPr lang="fa-IR" sz="3200" dirty="0" smtClean="0"/>
              <a:t>درمعاوضه دایی قدیمی بادارایی جدید ،ارزش دفتری دارایی قدیم یک هزینه از دست رفته بوده وجزءاطلاعات نامربوط محسوب می شود.</a:t>
            </a:r>
            <a:endParaRPr lang="en-US" sz="3200" dirty="0" smtClean="0"/>
          </a:p>
          <a:p>
            <a:pPr algn="justLow" rtl="1">
              <a:buFont typeface="Wingdings" pitchFamily="2" charset="2"/>
              <a:buChar char="Ø"/>
            </a:pPr>
            <a:endParaRPr lang="en-US" sz="3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gn="ctr"/>
            <a:r>
              <a:rPr lang="fa-IR" sz="3600" dirty="0" smtClean="0">
                <a:solidFill>
                  <a:schemeClr val="accent2">
                    <a:lumMod val="75000"/>
                  </a:schemeClr>
                </a:solidFill>
              </a:rPr>
              <a:t>هزینه منتسب(هزینه تلویحی):</a:t>
            </a:r>
            <a:r>
              <a:rPr lang="en-US" dirty="0" smtClean="0"/>
              <a:t/>
            </a:r>
            <a:br>
              <a:rPr lang="en-US" dirty="0" smtClean="0"/>
            </a:br>
            <a:endParaRPr lang="en-US" dirty="0"/>
          </a:p>
        </p:txBody>
      </p:sp>
      <p:sp>
        <p:nvSpPr>
          <p:cNvPr id="3" name="Content Placeholder 2"/>
          <p:cNvSpPr>
            <a:spLocks noGrp="1"/>
          </p:cNvSpPr>
          <p:nvPr>
            <p:ph sz="quarter" idx="1"/>
          </p:nvPr>
        </p:nvSpPr>
        <p:spPr>
          <a:xfrm>
            <a:off x="457200" y="1071546"/>
            <a:ext cx="7467600" cy="5402406"/>
          </a:xfrm>
        </p:spPr>
        <p:txBody>
          <a:bodyPr>
            <a:normAutofit/>
          </a:bodyPr>
          <a:lstStyle/>
          <a:p>
            <a:pPr algn="r" rtl="1">
              <a:buNone/>
            </a:pPr>
            <a:r>
              <a:rPr lang="fa-IR" sz="3200" dirty="0" smtClean="0"/>
              <a:t>   </a:t>
            </a:r>
            <a:r>
              <a:rPr lang="fa-IR" sz="3200" dirty="0" smtClean="0">
                <a:solidFill>
                  <a:schemeClr val="accent1">
                    <a:lumMod val="75000"/>
                  </a:schemeClr>
                </a:solidFill>
              </a:rPr>
              <a:t>هزینه ای فرضی است </a:t>
            </a:r>
            <a:r>
              <a:rPr lang="fa-IR" sz="3200" dirty="0" smtClean="0"/>
              <a:t>که مبلغ آن در شرایط مختلف تصمیم گیری می تواند تغییرکند.</a:t>
            </a:r>
            <a:endParaRPr lang="en-US" sz="3200" dirty="0" smtClean="0"/>
          </a:p>
          <a:p>
            <a:pPr algn="r" rtl="1">
              <a:buNone/>
            </a:pPr>
            <a:r>
              <a:rPr lang="fa-IR" sz="3200" dirty="0" smtClean="0"/>
              <a:t>   </a:t>
            </a:r>
            <a:r>
              <a:rPr lang="fa-IR" sz="3200" dirty="0" smtClean="0">
                <a:solidFill>
                  <a:schemeClr val="accent1">
                    <a:lumMod val="75000"/>
                  </a:schemeClr>
                </a:solidFill>
              </a:rPr>
              <a:t>به عنوان مثال </a:t>
            </a:r>
            <a:r>
              <a:rPr lang="fa-IR" sz="3200" dirty="0" smtClean="0"/>
              <a:t>ارزش استیجاری ساختمان متعق به واحد تجاری نمونه ای از هزینه منتسب محسوب می شود.</a:t>
            </a:r>
            <a:endParaRPr lang="en-US" sz="3200" dirty="0" smtClean="0"/>
          </a:p>
          <a:p>
            <a:pPr algn="r" rtl="1">
              <a:buNone/>
            </a:pPr>
            <a:r>
              <a:rPr lang="fa-IR" sz="3200" dirty="0" smtClean="0"/>
              <a:t>  </a:t>
            </a:r>
            <a:r>
              <a:rPr lang="fa-IR" sz="3200" dirty="0" smtClean="0">
                <a:solidFill>
                  <a:schemeClr val="accent1">
                    <a:lumMod val="75000"/>
                  </a:schemeClr>
                </a:solidFill>
              </a:rPr>
              <a:t>هزینه منتسب </a:t>
            </a:r>
            <a:r>
              <a:rPr lang="fa-IR" sz="3200" dirty="0" smtClean="0"/>
              <a:t>مستلزم خروج یا پرداخت وجه نقد نیست لذا در حسابها ثبت نمی گردد،اما از عوامل موثر در تصمیم گیریها محسوب می شود. </a:t>
            </a:r>
            <a:endParaRPr lang="en-US" sz="3200" dirty="0" smtClean="0"/>
          </a:p>
          <a:p>
            <a:pPr algn="r" rtl="1">
              <a:buNone/>
            </a:pPr>
            <a:endParaRPr lang="en-US" sz="32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781</TotalTime>
  <Words>4438</Words>
  <Application>Microsoft Office PowerPoint</Application>
  <PresentationFormat>On-screen Show (4:3)</PresentationFormat>
  <Paragraphs>527</Paragraphs>
  <Slides>69</Slides>
  <Notes>0</Notes>
  <HiddenSlides>0</HiddenSlides>
  <MMClips>0</MMClips>
  <ScaleCrop>false</ScaleCrop>
  <HeadingPairs>
    <vt:vector size="4" baseType="variant">
      <vt:variant>
        <vt:lpstr>Theme</vt:lpstr>
      </vt:variant>
      <vt:variant>
        <vt:i4>1</vt:i4>
      </vt:variant>
      <vt:variant>
        <vt:lpstr>Slide Titles</vt:lpstr>
      </vt:variant>
      <vt:variant>
        <vt:i4>69</vt:i4>
      </vt:variant>
    </vt:vector>
  </HeadingPairs>
  <TitlesOfParts>
    <vt:vector size="70" baseType="lpstr">
      <vt:lpstr>Oriel</vt:lpstr>
      <vt:lpstr> بسم الله الرحمن الرحیم </vt:lpstr>
      <vt:lpstr>Slide 2</vt:lpstr>
      <vt:lpstr>اطلاعات مرتبط برای تصمیم گیریهای خاص مدیریت </vt:lpstr>
      <vt:lpstr>اطلاعات مربوط واطلاعات نامربوط: </vt:lpstr>
      <vt:lpstr>هزینه های مربوط وهزینه های متغییر وثابت: </vt:lpstr>
      <vt:lpstr>Slide 6</vt:lpstr>
      <vt:lpstr>هزینه فرصت از دست رفته: </vt:lpstr>
      <vt:lpstr>هزینه از دست رفته (هزینه ریخته ): </vt:lpstr>
      <vt:lpstr>هزینه منتسب(هزینه تلویحی): </vt:lpstr>
      <vt:lpstr>انواع موقعیتهای تصمیم گیری: </vt:lpstr>
      <vt:lpstr>قبول یارد یک سفارش خاص: </vt:lpstr>
      <vt:lpstr>مثال:</vt:lpstr>
      <vt:lpstr>جواب:  </vt:lpstr>
      <vt:lpstr>خرید یاساخت: </vt:lpstr>
      <vt:lpstr>مثال:</vt:lpstr>
      <vt:lpstr>Slide 16</vt:lpstr>
      <vt:lpstr>تصمیمات مربوط به توقف تولید برخی محصولات </vt:lpstr>
      <vt:lpstr>Slide 18</vt:lpstr>
      <vt:lpstr>تصمیمات مربوط به فروش محصولات درنقطه تفکیک ویا پردازش بیشتر آن </vt:lpstr>
      <vt:lpstr>جواب</vt:lpstr>
      <vt:lpstr>Slide 21</vt:lpstr>
      <vt:lpstr> بسم الله الرحمن الرحیم </vt:lpstr>
      <vt:lpstr>تصمیمات مربوط به جایگزینی تجهیزات وماشین آلات </vt:lpstr>
      <vt:lpstr>جواب</vt:lpstr>
      <vt:lpstr>انتخاب مناسب ترین شیوه تولید </vt:lpstr>
      <vt:lpstr>Slide 26</vt:lpstr>
      <vt:lpstr>Slide 27</vt:lpstr>
      <vt:lpstr>Slide 28</vt:lpstr>
      <vt:lpstr>تصمیمات قیمت گذاری</vt:lpstr>
      <vt:lpstr>نقطه بی تفاوتی قیمت: </vt:lpstr>
      <vt:lpstr>Slide 31</vt:lpstr>
      <vt:lpstr>Slide 32</vt:lpstr>
      <vt:lpstr> بسم الله الرحمن الرحیم </vt:lpstr>
      <vt:lpstr>نمونه سوال</vt:lpstr>
      <vt:lpstr>جواب</vt:lpstr>
      <vt:lpstr>Slide 36</vt:lpstr>
      <vt:lpstr>Slide 37</vt:lpstr>
      <vt:lpstr>Slide 38</vt:lpstr>
      <vt:lpstr>  هزینه یابی جذبی ومتغیر </vt:lpstr>
      <vt:lpstr>Slide 40</vt:lpstr>
      <vt:lpstr>نکات مهم</vt:lpstr>
      <vt:lpstr>خلاصه تفاوت عمده بین دو روش هزینه یابی جذبی ومتغیر:</vt:lpstr>
      <vt:lpstr>  هزینه یابی فرامتغیر  </vt:lpstr>
      <vt:lpstr>مثال</vt:lpstr>
      <vt:lpstr>Slide 45</vt:lpstr>
      <vt:lpstr>Slide 46</vt:lpstr>
      <vt:lpstr>Slide 47</vt:lpstr>
      <vt:lpstr>Slide 48</vt:lpstr>
      <vt:lpstr> بسم الله الرحمن الرحیم </vt:lpstr>
      <vt:lpstr>استفاده از منابع کمیاب</vt:lpstr>
      <vt:lpstr>حاشیه فروش دررا بطه با منابع کمیاب </vt:lpstr>
      <vt:lpstr>مثال</vt:lpstr>
      <vt:lpstr>مثال</vt:lpstr>
      <vt:lpstr>محصولات مشترک روش حاشیه فروش </vt:lpstr>
      <vt:lpstr>Slide 55</vt:lpstr>
      <vt:lpstr>تصمیم گیری در ترکیب فروش محصولات یا خدمات </vt:lpstr>
      <vt:lpstr>Slide 57</vt:lpstr>
      <vt:lpstr>Slide 58</vt:lpstr>
      <vt:lpstr>Slide 59</vt:lpstr>
      <vt:lpstr>Slide 60</vt:lpstr>
      <vt:lpstr> بسم الله الرحمن الرحیم </vt:lpstr>
      <vt:lpstr>نمونه سوالات صنعتی 3</vt:lpstr>
      <vt:lpstr>جواب</vt:lpstr>
      <vt:lpstr>Slide 64</vt:lpstr>
      <vt:lpstr>جواب</vt:lpstr>
      <vt:lpstr>Slide 66</vt:lpstr>
      <vt:lpstr>جواب: </vt:lpstr>
      <vt:lpstr>Slide 68</vt:lpstr>
      <vt:lpstr>معصومه صدیقی  مدرس دانشگاه فنی حرفه ای دختران ارومیه اسفند 98</vt:lpstr>
    </vt:vector>
  </TitlesOfParts>
  <Company>SCC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تصمیمات مربوط به توقف تولید برخی محصولات</dc:title>
  <dc:creator>zUSER</dc:creator>
  <cp:lastModifiedBy>zUSER</cp:lastModifiedBy>
  <cp:revision>126</cp:revision>
  <dcterms:created xsi:type="dcterms:W3CDTF">2020-03-20T21:54:12Z</dcterms:created>
  <dcterms:modified xsi:type="dcterms:W3CDTF">2020-04-06T09:31:35Z</dcterms:modified>
</cp:coreProperties>
</file>