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72"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4" autoAdjust="0"/>
    <p:restoredTop sz="94660"/>
  </p:normalViewPr>
  <p:slideViewPr>
    <p:cSldViewPr snapToGrid="0">
      <p:cViewPr varScale="1">
        <p:scale>
          <a:sx n="74" d="100"/>
          <a:sy n="74" d="100"/>
        </p:scale>
        <p:origin x="37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80BC46-0421-4556-9256-21FF1CAE3EB3}" type="datetimeFigureOut">
              <a:rPr lang="en-US" smtClean="0"/>
              <a:t>4/8/2020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1B42BB-6467-43F1-A464-4B743FF6AB15}" type="slidenum">
              <a:rPr lang="en-US" smtClean="0"/>
              <a:t>‹#›</a:t>
            </a:fld>
            <a:endParaRPr lang="en-US"/>
          </a:p>
        </p:txBody>
      </p:sp>
    </p:spTree>
    <p:extLst>
      <p:ext uri="{BB962C8B-B14F-4D97-AF65-F5344CB8AC3E}">
        <p14:creationId xmlns:p14="http://schemas.microsoft.com/office/powerpoint/2010/main" val="28165922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6388"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rtl="0" eaLnBrk="1" hangingPunct="1">
              <a:spcBef>
                <a:spcPct val="0"/>
              </a:spcBef>
            </a:pPr>
            <a:fld id="{DC31C9B0-7982-43F4-9E74-C0168E03BA3E}" type="slidenum">
              <a:rPr lang="fa-IR" altLang="en-US" b="0"/>
              <a:pPr rtl="0" eaLnBrk="1" hangingPunct="1">
                <a:spcBef>
                  <a:spcPct val="0"/>
                </a:spcBef>
              </a:pPr>
              <a:t>1</a:t>
            </a:fld>
            <a:endParaRPr lang="en-US" altLang="en-US" b="0"/>
          </a:p>
        </p:txBody>
      </p:sp>
    </p:spTree>
    <p:extLst>
      <p:ext uri="{BB962C8B-B14F-4D97-AF65-F5344CB8AC3E}">
        <p14:creationId xmlns:p14="http://schemas.microsoft.com/office/powerpoint/2010/main" val="3817216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FA35B3-60A3-4C7C-A7B8-A9403F723376}"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3565F-B240-43C4-A819-3541678867FB}" type="slidenum">
              <a:rPr lang="en-US" smtClean="0"/>
              <a:t>‹#›</a:t>
            </a:fld>
            <a:endParaRPr lang="en-US"/>
          </a:p>
        </p:txBody>
      </p:sp>
    </p:spTree>
    <p:extLst>
      <p:ext uri="{BB962C8B-B14F-4D97-AF65-F5344CB8AC3E}">
        <p14:creationId xmlns:p14="http://schemas.microsoft.com/office/powerpoint/2010/main" val="4268358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FA35B3-60A3-4C7C-A7B8-A9403F723376}"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3565F-B240-43C4-A819-3541678867FB}" type="slidenum">
              <a:rPr lang="en-US" smtClean="0"/>
              <a:t>‹#›</a:t>
            </a:fld>
            <a:endParaRPr lang="en-US"/>
          </a:p>
        </p:txBody>
      </p:sp>
    </p:spTree>
    <p:extLst>
      <p:ext uri="{BB962C8B-B14F-4D97-AF65-F5344CB8AC3E}">
        <p14:creationId xmlns:p14="http://schemas.microsoft.com/office/powerpoint/2010/main" val="179401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FA35B3-60A3-4C7C-A7B8-A9403F723376}"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3565F-B240-43C4-A819-3541678867FB}" type="slidenum">
              <a:rPr lang="en-US" smtClean="0"/>
              <a:t>‹#›</a:t>
            </a:fld>
            <a:endParaRPr lang="en-US"/>
          </a:p>
        </p:txBody>
      </p:sp>
    </p:spTree>
    <p:extLst>
      <p:ext uri="{BB962C8B-B14F-4D97-AF65-F5344CB8AC3E}">
        <p14:creationId xmlns:p14="http://schemas.microsoft.com/office/powerpoint/2010/main" val="17801224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10098" y="292032"/>
            <a:ext cx="10971805" cy="138398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10097" y="1904559"/>
            <a:ext cx="5389520" cy="411543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190397" y="1904559"/>
            <a:ext cx="5391506" cy="411543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0D2C1B3-C3E3-44CD-91A4-E353E0C322F7}" type="slidenum">
              <a:rPr lang="en-US"/>
              <a:pPr>
                <a:defRPr/>
              </a:pPr>
              <a:t>‹#›</a:t>
            </a:fld>
            <a:endParaRPr lang="en-US"/>
          </a:p>
        </p:txBody>
      </p:sp>
    </p:spTree>
    <p:extLst>
      <p:ext uri="{BB962C8B-B14F-4D97-AF65-F5344CB8AC3E}">
        <p14:creationId xmlns:p14="http://schemas.microsoft.com/office/powerpoint/2010/main" val="962189493"/>
      </p:ext>
    </p:extLst>
  </p:cSld>
  <p:clrMapOvr>
    <a:masterClrMapping/>
  </p:clrMapOvr>
  <p:transition spd="slow">
    <p:wheel spokes="2"/>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AndTx">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10098" y="292032"/>
            <a:ext cx="10971805" cy="138398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10097" y="1904559"/>
            <a:ext cx="5389520" cy="198074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10097" y="4037665"/>
            <a:ext cx="5389520" cy="198232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6190397" y="1904559"/>
            <a:ext cx="5391506" cy="411543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B9B78471-F5D8-4DAA-B454-E3C02BA53483}" type="slidenum">
              <a:rPr lang="en-US"/>
              <a:pPr>
                <a:defRPr/>
              </a:pPr>
              <a:t>‹#›</a:t>
            </a:fld>
            <a:endParaRPr lang="en-US"/>
          </a:p>
        </p:txBody>
      </p:sp>
    </p:spTree>
    <p:extLst>
      <p:ext uri="{BB962C8B-B14F-4D97-AF65-F5344CB8AC3E}">
        <p14:creationId xmlns:p14="http://schemas.microsoft.com/office/powerpoint/2010/main" val="3552683553"/>
      </p:ext>
    </p:extLst>
  </p:cSld>
  <p:clrMapOvr>
    <a:masterClrMapping/>
  </p:clrMapOvr>
  <p:transition spd="slow">
    <p:wheel spokes="2"/>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10098" y="292032"/>
            <a:ext cx="10971805" cy="138398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10097" y="1904559"/>
            <a:ext cx="5389520" cy="198074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190397" y="1904559"/>
            <a:ext cx="5391506" cy="198074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10097" y="4037665"/>
            <a:ext cx="5389520" cy="198232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6190397" y="4037665"/>
            <a:ext cx="5391506" cy="198232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06210AA-ACDE-4D10-8463-AAEA361BD6B5}" type="slidenum">
              <a:rPr lang="en-US"/>
              <a:pPr>
                <a:defRPr/>
              </a:pPr>
              <a:t>‹#›</a:t>
            </a:fld>
            <a:endParaRPr lang="en-US"/>
          </a:p>
        </p:txBody>
      </p:sp>
    </p:spTree>
    <p:extLst>
      <p:ext uri="{BB962C8B-B14F-4D97-AF65-F5344CB8AC3E}">
        <p14:creationId xmlns:p14="http://schemas.microsoft.com/office/powerpoint/2010/main" val="2198570129"/>
      </p:ext>
    </p:extLst>
  </p:cSld>
  <p:clrMapOvr>
    <a:masterClrMapping/>
  </p:clrMapOvr>
  <p:transition spd="slow">
    <p:wheel spokes="2"/>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mediaAndTx">
  <p:cSld name="Title, Media Clip and Text">
    <p:spTree>
      <p:nvGrpSpPr>
        <p:cNvPr id="1" name=""/>
        <p:cNvGrpSpPr/>
        <p:nvPr/>
      </p:nvGrpSpPr>
      <p:grpSpPr>
        <a:xfrm>
          <a:off x="0" y="0"/>
          <a:ext cx="0" cy="0"/>
          <a:chOff x="0" y="0"/>
          <a:chExt cx="0" cy="0"/>
        </a:xfrm>
      </p:grpSpPr>
      <p:sp>
        <p:nvSpPr>
          <p:cNvPr id="2" name="Title 1"/>
          <p:cNvSpPr>
            <a:spLocks noGrp="1"/>
          </p:cNvSpPr>
          <p:nvPr>
            <p:ph type="title"/>
          </p:nvPr>
        </p:nvSpPr>
        <p:spPr>
          <a:xfrm>
            <a:off x="610098" y="292032"/>
            <a:ext cx="10971805" cy="1383980"/>
          </a:xfrm>
        </p:spPr>
        <p:txBody>
          <a:bodyPr/>
          <a:lstStyle/>
          <a:p>
            <a:r>
              <a:rPr lang="en-US" smtClean="0"/>
              <a:t>Click to edit Master title style</a:t>
            </a:r>
            <a:endParaRPr lang="en-US"/>
          </a:p>
        </p:txBody>
      </p:sp>
      <p:sp>
        <p:nvSpPr>
          <p:cNvPr id="3" name="Media Placeholder 2"/>
          <p:cNvSpPr>
            <a:spLocks noGrp="1"/>
          </p:cNvSpPr>
          <p:nvPr>
            <p:ph type="media" sz="half" idx="1"/>
          </p:nvPr>
        </p:nvSpPr>
        <p:spPr>
          <a:xfrm>
            <a:off x="610097" y="1904559"/>
            <a:ext cx="5389520" cy="4115435"/>
          </a:xfrm>
        </p:spPr>
        <p:txBody>
          <a:bodyPr/>
          <a:lstStyle/>
          <a:p>
            <a:pPr lvl="0"/>
            <a:endParaRPr lang="en-US" noProof="0" smtClean="0"/>
          </a:p>
        </p:txBody>
      </p:sp>
      <p:sp>
        <p:nvSpPr>
          <p:cNvPr id="4" name="Text Placeholder 3"/>
          <p:cNvSpPr>
            <a:spLocks noGrp="1"/>
          </p:cNvSpPr>
          <p:nvPr>
            <p:ph type="body" sz="half" idx="2"/>
          </p:nvPr>
        </p:nvSpPr>
        <p:spPr>
          <a:xfrm>
            <a:off x="6190397" y="1904559"/>
            <a:ext cx="5391506" cy="411543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D2CB136-ED67-4695-BD62-90562DEA02D7}" type="slidenum">
              <a:rPr lang="en-US"/>
              <a:pPr>
                <a:defRPr/>
              </a:pPr>
              <a:t>‹#›</a:t>
            </a:fld>
            <a:endParaRPr lang="en-US"/>
          </a:p>
        </p:txBody>
      </p:sp>
    </p:spTree>
    <p:extLst>
      <p:ext uri="{BB962C8B-B14F-4D97-AF65-F5344CB8AC3E}">
        <p14:creationId xmlns:p14="http://schemas.microsoft.com/office/powerpoint/2010/main" val="1424548071"/>
      </p:ext>
    </p:extLst>
  </p:cSld>
  <p:clrMapOvr>
    <a:masterClrMapping/>
  </p:clrMapOvr>
  <p:transition spd="slow">
    <p:wheel spokes="2"/>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10098" y="292032"/>
            <a:ext cx="10971805" cy="138398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10098" y="1904559"/>
            <a:ext cx="10971805" cy="198074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0098" y="4037665"/>
            <a:ext cx="10971805" cy="198232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59BF72D-B2B3-449F-AD6C-0EEA5EAF3871}" type="slidenum">
              <a:rPr lang="en-US"/>
              <a:pPr>
                <a:defRPr/>
              </a:pPr>
              <a:t>‹#›</a:t>
            </a:fld>
            <a:endParaRPr lang="en-US"/>
          </a:p>
        </p:txBody>
      </p:sp>
    </p:spTree>
    <p:extLst>
      <p:ext uri="{BB962C8B-B14F-4D97-AF65-F5344CB8AC3E}">
        <p14:creationId xmlns:p14="http://schemas.microsoft.com/office/powerpoint/2010/main" val="2502355656"/>
      </p:ext>
    </p:extLst>
  </p:cSld>
  <p:clrMapOvr>
    <a:masterClrMapping/>
  </p:clrMapOvr>
  <p:transition spd="slow">
    <p:wheel spokes="2"/>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FA35B3-60A3-4C7C-A7B8-A9403F723376}"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3565F-B240-43C4-A819-3541678867FB}" type="slidenum">
              <a:rPr lang="en-US" smtClean="0"/>
              <a:t>‹#›</a:t>
            </a:fld>
            <a:endParaRPr lang="en-US"/>
          </a:p>
        </p:txBody>
      </p:sp>
    </p:spTree>
    <p:extLst>
      <p:ext uri="{BB962C8B-B14F-4D97-AF65-F5344CB8AC3E}">
        <p14:creationId xmlns:p14="http://schemas.microsoft.com/office/powerpoint/2010/main" val="548215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FA35B3-60A3-4C7C-A7B8-A9403F723376}"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3565F-B240-43C4-A819-3541678867FB}" type="slidenum">
              <a:rPr lang="en-US" smtClean="0"/>
              <a:t>‹#›</a:t>
            </a:fld>
            <a:endParaRPr lang="en-US"/>
          </a:p>
        </p:txBody>
      </p:sp>
    </p:spTree>
    <p:extLst>
      <p:ext uri="{BB962C8B-B14F-4D97-AF65-F5344CB8AC3E}">
        <p14:creationId xmlns:p14="http://schemas.microsoft.com/office/powerpoint/2010/main" val="261933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9FA35B3-60A3-4C7C-A7B8-A9403F723376}" type="datetimeFigureOut">
              <a:rPr lang="en-US" smtClean="0"/>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63565F-B240-43C4-A819-3541678867FB}" type="slidenum">
              <a:rPr lang="en-US" smtClean="0"/>
              <a:t>‹#›</a:t>
            </a:fld>
            <a:endParaRPr lang="en-US"/>
          </a:p>
        </p:txBody>
      </p:sp>
    </p:spTree>
    <p:extLst>
      <p:ext uri="{BB962C8B-B14F-4D97-AF65-F5344CB8AC3E}">
        <p14:creationId xmlns:p14="http://schemas.microsoft.com/office/powerpoint/2010/main" val="3289705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FA35B3-60A3-4C7C-A7B8-A9403F723376}" type="datetimeFigureOut">
              <a:rPr lang="en-US" smtClean="0"/>
              <a:t>4/8/2020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63565F-B240-43C4-A819-3541678867FB}" type="slidenum">
              <a:rPr lang="en-US" smtClean="0"/>
              <a:t>‹#›</a:t>
            </a:fld>
            <a:endParaRPr lang="en-US"/>
          </a:p>
        </p:txBody>
      </p:sp>
    </p:spTree>
    <p:extLst>
      <p:ext uri="{BB962C8B-B14F-4D97-AF65-F5344CB8AC3E}">
        <p14:creationId xmlns:p14="http://schemas.microsoft.com/office/powerpoint/2010/main" val="1565610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9FA35B3-60A3-4C7C-A7B8-A9403F723376}" type="datetimeFigureOut">
              <a:rPr lang="en-US" smtClean="0"/>
              <a:t>4/8/2020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63565F-B240-43C4-A819-3541678867FB}" type="slidenum">
              <a:rPr lang="en-US" smtClean="0"/>
              <a:t>‹#›</a:t>
            </a:fld>
            <a:endParaRPr lang="en-US"/>
          </a:p>
        </p:txBody>
      </p:sp>
    </p:spTree>
    <p:extLst>
      <p:ext uri="{BB962C8B-B14F-4D97-AF65-F5344CB8AC3E}">
        <p14:creationId xmlns:p14="http://schemas.microsoft.com/office/powerpoint/2010/main" val="3829849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FA35B3-60A3-4C7C-A7B8-A9403F723376}" type="datetimeFigureOut">
              <a:rPr lang="en-US" smtClean="0"/>
              <a:t>4/8/2020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63565F-B240-43C4-A819-3541678867FB}" type="slidenum">
              <a:rPr lang="en-US" smtClean="0"/>
              <a:t>‹#›</a:t>
            </a:fld>
            <a:endParaRPr lang="en-US"/>
          </a:p>
        </p:txBody>
      </p:sp>
    </p:spTree>
    <p:extLst>
      <p:ext uri="{BB962C8B-B14F-4D97-AF65-F5344CB8AC3E}">
        <p14:creationId xmlns:p14="http://schemas.microsoft.com/office/powerpoint/2010/main" val="5674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FA35B3-60A3-4C7C-A7B8-A9403F723376}" type="datetimeFigureOut">
              <a:rPr lang="en-US" smtClean="0"/>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63565F-B240-43C4-A819-3541678867FB}" type="slidenum">
              <a:rPr lang="en-US" smtClean="0"/>
              <a:t>‹#›</a:t>
            </a:fld>
            <a:endParaRPr lang="en-US"/>
          </a:p>
        </p:txBody>
      </p:sp>
    </p:spTree>
    <p:extLst>
      <p:ext uri="{BB962C8B-B14F-4D97-AF65-F5344CB8AC3E}">
        <p14:creationId xmlns:p14="http://schemas.microsoft.com/office/powerpoint/2010/main" val="632980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FA35B3-60A3-4C7C-A7B8-A9403F723376}" type="datetimeFigureOut">
              <a:rPr lang="en-US" smtClean="0"/>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63565F-B240-43C4-A819-3541678867FB}" type="slidenum">
              <a:rPr lang="en-US" smtClean="0"/>
              <a:t>‹#›</a:t>
            </a:fld>
            <a:endParaRPr lang="en-US"/>
          </a:p>
        </p:txBody>
      </p:sp>
    </p:spTree>
    <p:extLst>
      <p:ext uri="{BB962C8B-B14F-4D97-AF65-F5344CB8AC3E}">
        <p14:creationId xmlns:p14="http://schemas.microsoft.com/office/powerpoint/2010/main" val="1536744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FA35B3-60A3-4C7C-A7B8-A9403F723376}" type="datetimeFigureOut">
              <a:rPr lang="en-US" smtClean="0"/>
              <a:t>4/8/2020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63565F-B240-43C4-A819-3541678867FB}" type="slidenum">
              <a:rPr lang="en-US" smtClean="0"/>
              <a:t>‹#›</a:t>
            </a:fld>
            <a:endParaRPr lang="en-US"/>
          </a:p>
        </p:txBody>
      </p:sp>
    </p:spTree>
    <p:extLst>
      <p:ext uri="{BB962C8B-B14F-4D97-AF65-F5344CB8AC3E}">
        <p14:creationId xmlns:p14="http://schemas.microsoft.com/office/powerpoint/2010/main" val="20881033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3.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2114" name="Rectangle 2"/>
          <p:cNvSpPr>
            <a:spLocks noGrp="1" noChangeArrowheads="1"/>
          </p:cNvSpPr>
          <p:nvPr>
            <p:ph type="title" idx="4294967295"/>
          </p:nvPr>
        </p:nvSpPr>
        <p:spPr>
          <a:xfrm>
            <a:off x="1703389" y="0"/>
            <a:ext cx="7696200" cy="1143000"/>
          </a:xfrm>
        </p:spPr>
        <p:txBody>
          <a:bodyPr vert="horz" lIns="45720" tIns="0" rIns="45720" bIns="0" rtlCol="0" anchor="b">
            <a:normAutofit/>
          </a:bodyPr>
          <a:lstStyle/>
          <a:p>
            <a:pPr algn="ctr">
              <a:defRPr/>
            </a:pPr>
            <a:r>
              <a:rPr lang="fa-IR" sz="48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rPr>
              <a:t>حرکت </a:t>
            </a:r>
            <a:r>
              <a:rPr lang="fa-IR" sz="48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rPr>
              <a:t>شناسی جلسه </a:t>
            </a:r>
            <a:r>
              <a:rPr lang="fa-IR" sz="48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rPr>
              <a:t>سوم</a:t>
            </a:r>
            <a:endParaRPr lang="en-US" sz="48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ndParaRPr>
          </a:p>
        </p:txBody>
      </p:sp>
      <p:sp>
        <p:nvSpPr>
          <p:cNvPr id="15363" name="Rectangle 3"/>
          <p:cNvSpPr>
            <a:spLocks noGrp="1" noChangeArrowheads="1"/>
          </p:cNvSpPr>
          <p:nvPr>
            <p:ph idx="4294967295"/>
          </p:nvPr>
        </p:nvSpPr>
        <p:spPr>
          <a:xfrm>
            <a:off x="2279650" y="1557338"/>
            <a:ext cx="7696200" cy="2159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73050" indent="-273050" algn="ctr">
              <a:buNone/>
            </a:pPr>
            <a:r>
              <a:rPr lang="en-US" altLang="en-US" sz="8900">
                <a:solidFill>
                  <a:srgbClr val="FF6600"/>
                </a:solidFill>
              </a:rPr>
              <a:t>kinesiology</a:t>
            </a:r>
          </a:p>
        </p:txBody>
      </p:sp>
      <p:pic>
        <p:nvPicPr>
          <p:cNvPr id="15364" name="Picture 7" descr="animated_muscles_in_Gait"/>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703389" y="3284538"/>
            <a:ext cx="8785225" cy="3573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138119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6" presetClass="entr" presetSubtype="0" fill="hold" nodeType="clickEffect">
                                  <p:stCondLst>
                                    <p:cond delay="0"/>
                                  </p:stCondLst>
                                  <p:iterate type="lt">
                                    <p:tmPct val="10000"/>
                                  </p:iterate>
                                  <p:childTnLst>
                                    <p:set>
                                      <p:cBhvr>
                                        <p:cTn id="6" dur="1" fill="hold">
                                          <p:stCondLst>
                                            <p:cond delay="0"/>
                                          </p:stCondLst>
                                        </p:cTn>
                                        <p:tgtEl>
                                          <p:spTgt spid="602114"/>
                                        </p:tgtEl>
                                        <p:attrNameLst>
                                          <p:attrName>style.visibility</p:attrName>
                                        </p:attrNameLst>
                                      </p:cBhvr>
                                      <p:to>
                                        <p:strVal val="visible"/>
                                      </p:to>
                                    </p:set>
                                    <p:anim by="(-#ppt_w*2)" calcmode="lin" valueType="num">
                                      <p:cBhvr rctx="PPT">
                                        <p:cTn id="7" dur="500" autoRev="1" fill="hold">
                                          <p:stCondLst>
                                            <p:cond delay="0"/>
                                          </p:stCondLst>
                                        </p:cTn>
                                        <p:tgtEl>
                                          <p:spTgt spid="602114"/>
                                        </p:tgtEl>
                                        <p:attrNameLst>
                                          <p:attrName>ppt_w</p:attrName>
                                        </p:attrNameLst>
                                      </p:cBhvr>
                                    </p:anim>
                                    <p:anim by="(#ppt_w*0.50)" calcmode="lin" valueType="num">
                                      <p:cBhvr>
                                        <p:cTn id="8" dur="500" decel="50000" autoRev="1" fill="hold">
                                          <p:stCondLst>
                                            <p:cond delay="0"/>
                                          </p:stCondLst>
                                        </p:cTn>
                                        <p:tgtEl>
                                          <p:spTgt spid="602114"/>
                                        </p:tgtEl>
                                        <p:attrNameLst>
                                          <p:attrName>ppt_x</p:attrName>
                                        </p:attrNameLst>
                                      </p:cBhvr>
                                    </p:anim>
                                    <p:anim from="(-#ppt_h/2)" to="(#ppt_y)" calcmode="lin" valueType="num">
                                      <p:cBhvr>
                                        <p:cTn id="9" dur="1000" fill="hold">
                                          <p:stCondLst>
                                            <p:cond delay="0"/>
                                          </p:stCondLst>
                                        </p:cTn>
                                        <p:tgtEl>
                                          <p:spTgt spid="602114"/>
                                        </p:tgtEl>
                                        <p:attrNameLst>
                                          <p:attrName>ppt_y</p:attrName>
                                        </p:attrNameLst>
                                      </p:cBhvr>
                                    </p:anim>
                                    <p:animRot by="21600000">
                                      <p:cBhvr>
                                        <p:cTn id="10" dur="1000" fill="hold">
                                          <p:stCondLst>
                                            <p:cond delay="0"/>
                                          </p:stCondLst>
                                        </p:cTn>
                                        <p:tgtEl>
                                          <p:spTgt spid="60211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7"/>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C98A5FEF-64E7-437A-8533-2C2B78C87EA1}" type="slidenum">
              <a:rPr lang="en-US" sz="1500">
                <a:latin typeface="Arial" panose="020B0604020202020204" pitchFamily="34" charset="0"/>
                <a:cs typeface="Arial" panose="020B0604020202020204" pitchFamily="34" charset="0"/>
              </a:rPr>
              <a:pPr eaLnBrk="1" hangingPunct="1">
                <a:defRPr/>
              </a:pPr>
              <a:t>10</a:t>
            </a:fld>
            <a:endParaRPr lang="en-US" sz="1500">
              <a:latin typeface="Arial" panose="020B0604020202020204" pitchFamily="34" charset="0"/>
              <a:cs typeface="Arial" panose="020B0604020202020204" pitchFamily="34" charset="0"/>
            </a:endParaRPr>
          </a:p>
        </p:txBody>
      </p:sp>
      <p:sp>
        <p:nvSpPr>
          <p:cNvPr id="223234" name="Rectangle 2"/>
          <p:cNvSpPr>
            <a:spLocks noGrp="1" noChangeArrowheads="1"/>
          </p:cNvSpPr>
          <p:nvPr>
            <p:ph type="body" sz="half" idx="3"/>
          </p:nvPr>
        </p:nvSpPr>
        <p:spPr>
          <a:xfrm>
            <a:off x="5265136" y="691990"/>
            <a:ext cx="5408948" cy="5935876"/>
          </a:xfrm>
        </p:spPr>
        <p:txBody>
          <a:bodyPr/>
          <a:lstStyle/>
          <a:p>
            <a:pPr algn="r" rtl="1" eaLnBrk="1" hangingPunct="1">
              <a:lnSpc>
                <a:spcPct val="80000"/>
              </a:lnSpc>
              <a:defRPr/>
            </a:pPr>
            <a:r>
              <a:rPr lang="ar-SA" altLang="en-US" sz="2000" b="1">
                <a:solidFill>
                  <a:srgbClr val="FF3300"/>
                </a:solidFill>
                <a:latin typeface="Zar" pitchFamily="2" charset="-78"/>
              </a:rPr>
              <a:t>عضلة تاكنندة دراز انگشتان</a:t>
            </a:r>
          </a:p>
          <a:p>
            <a:pPr algn="r" rtl="1" eaLnBrk="1" hangingPunct="1">
              <a:lnSpc>
                <a:spcPct val="120000"/>
              </a:lnSpc>
              <a:buFontTx/>
              <a:buNone/>
              <a:defRPr/>
            </a:pPr>
            <a:r>
              <a:rPr lang="fa-IR" sz="1600" b="1">
                <a:latin typeface="Zar" pitchFamily="2" charset="-78"/>
              </a:rPr>
              <a:t>   </a:t>
            </a:r>
            <a:r>
              <a:rPr lang="fa-IR" sz="1800" b="1">
                <a:latin typeface="Zar" pitchFamily="2" charset="-78"/>
              </a:rPr>
              <a:t>سرثابت:</a:t>
            </a:r>
            <a:r>
              <a:rPr lang="ar-SA" altLang="en-US" sz="1800" b="1">
                <a:latin typeface="Zar" pitchFamily="2" charset="-78"/>
              </a:rPr>
              <a:t>بخش خلفي و مياني درشت ني </a:t>
            </a:r>
            <a:endParaRPr lang="fa-IR" sz="1800" b="1">
              <a:latin typeface="Zar" pitchFamily="2" charset="-78"/>
            </a:endParaRPr>
          </a:p>
          <a:p>
            <a:pPr algn="r" rtl="1" eaLnBrk="1" hangingPunct="1">
              <a:lnSpc>
                <a:spcPct val="120000"/>
              </a:lnSpc>
              <a:buFontTx/>
              <a:buNone/>
              <a:defRPr/>
            </a:pPr>
            <a:r>
              <a:rPr lang="fa-IR" sz="1800" b="1">
                <a:latin typeface="Zar" pitchFamily="2" charset="-78"/>
              </a:rPr>
              <a:t>  </a:t>
            </a:r>
            <a:r>
              <a:rPr lang="ar-SA" altLang="en-US" sz="1800" b="1">
                <a:latin typeface="Zar" pitchFamily="2" charset="-78"/>
              </a:rPr>
              <a:t> سر متحرك </a:t>
            </a:r>
            <a:r>
              <a:rPr lang="fa-IR" sz="1800" b="1">
                <a:latin typeface="Zar" pitchFamily="2" charset="-78"/>
              </a:rPr>
              <a:t>:</a:t>
            </a:r>
            <a:r>
              <a:rPr lang="ar-SA" altLang="en-US" sz="1800" b="1">
                <a:latin typeface="Zar" pitchFamily="2" charset="-78"/>
              </a:rPr>
              <a:t> سطح داخلي انگشتان پا (به استثناي انگشت بزرگ) </a:t>
            </a:r>
            <a:endParaRPr lang="fa-IR" sz="1800" b="1">
              <a:latin typeface="Zar" pitchFamily="2" charset="-78"/>
            </a:endParaRPr>
          </a:p>
          <a:p>
            <a:pPr algn="r" rtl="1" eaLnBrk="1" hangingPunct="1">
              <a:lnSpc>
                <a:spcPct val="120000"/>
              </a:lnSpc>
              <a:buFontTx/>
              <a:buNone/>
              <a:defRPr/>
            </a:pPr>
            <a:r>
              <a:rPr lang="fa-IR" sz="1800" b="1">
                <a:latin typeface="Zar" pitchFamily="2" charset="-78"/>
              </a:rPr>
              <a:t>  عملکرد:</a:t>
            </a:r>
            <a:r>
              <a:rPr lang="ar-SA" altLang="en-US" sz="1800" b="1">
                <a:latin typeface="Zar" pitchFamily="2" charset="-78"/>
              </a:rPr>
              <a:t>علاوه بر عمل پلانتارفلكشن و چرخش خارجي پا، عامل خم</a:t>
            </a:r>
            <a:r>
              <a:rPr lang="en-US" sz="1800" b="1">
                <a:latin typeface="Zar" pitchFamily="2" charset="-78"/>
              </a:rPr>
              <a:t>‎</a:t>
            </a:r>
            <a:r>
              <a:rPr lang="ar-SA" altLang="en-US" sz="1800" b="1">
                <a:latin typeface="Zar" pitchFamily="2" charset="-78"/>
              </a:rPr>
              <a:t>شدن بند انگشتان كف پا نيز هست.</a:t>
            </a:r>
            <a:endParaRPr lang="fa-IR" sz="1800" b="1">
              <a:latin typeface="Zar" pitchFamily="2" charset="-78"/>
            </a:endParaRPr>
          </a:p>
          <a:p>
            <a:pPr algn="r" rtl="1" eaLnBrk="1" hangingPunct="1">
              <a:lnSpc>
                <a:spcPct val="120000"/>
              </a:lnSpc>
              <a:buFontTx/>
              <a:buNone/>
              <a:defRPr/>
            </a:pPr>
            <a:endParaRPr lang="ar-SA" altLang="en-US" sz="1800" b="1">
              <a:latin typeface="Zar" pitchFamily="2" charset="-78"/>
            </a:endParaRPr>
          </a:p>
          <a:p>
            <a:pPr algn="r" rtl="1" eaLnBrk="1" hangingPunct="1">
              <a:lnSpc>
                <a:spcPct val="120000"/>
              </a:lnSpc>
              <a:defRPr/>
            </a:pPr>
            <a:r>
              <a:rPr lang="ar-SA" altLang="en-US" sz="2400" b="1">
                <a:solidFill>
                  <a:srgbClr val="FF3300"/>
                </a:solidFill>
                <a:latin typeface="Zar" pitchFamily="2" charset="-78"/>
              </a:rPr>
              <a:t>عضلة تاكنندة دراز شست پا</a:t>
            </a:r>
          </a:p>
          <a:p>
            <a:pPr algn="r" rtl="1" eaLnBrk="1" hangingPunct="1">
              <a:lnSpc>
                <a:spcPct val="120000"/>
              </a:lnSpc>
              <a:buFontTx/>
              <a:buNone/>
              <a:defRPr/>
            </a:pPr>
            <a:r>
              <a:rPr lang="fa-IR" sz="1800" b="1">
                <a:latin typeface="Zar" pitchFamily="2" charset="-78"/>
              </a:rPr>
              <a:t>   </a:t>
            </a:r>
            <a:r>
              <a:rPr lang="ar-SA" altLang="en-US" sz="1800" b="1">
                <a:latin typeface="Zar" pitchFamily="2" charset="-78"/>
              </a:rPr>
              <a:t>عضله‌اي است كه در راستاي مياني پا واقع شده است.</a:t>
            </a:r>
            <a:endParaRPr lang="fa-IR" sz="1800" b="1">
              <a:latin typeface="Zar" pitchFamily="2" charset="-78"/>
            </a:endParaRPr>
          </a:p>
          <a:p>
            <a:pPr algn="r" rtl="1" eaLnBrk="1" hangingPunct="1">
              <a:lnSpc>
                <a:spcPct val="120000"/>
              </a:lnSpc>
              <a:buFontTx/>
              <a:buNone/>
              <a:defRPr/>
            </a:pPr>
            <a:r>
              <a:rPr lang="fa-IR" sz="1800" b="1">
                <a:latin typeface="Zar" pitchFamily="2" charset="-78"/>
              </a:rPr>
              <a:t>   سرثابت:</a:t>
            </a:r>
            <a:r>
              <a:rPr lang="ar-SA" altLang="en-US" sz="1800" b="1">
                <a:latin typeface="Zar" pitchFamily="2" charset="-78"/>
              </a:rPr>
              <a:t> بخش مياني و خلفي نازك ني </a:t>
            </a:r>
            <a:endParaRPr lang="fa-IR" sz="1800" b="1">
              <a:latin typeface="Zar" pitchFamily="2" charset="-78"/>
            </a:endParaRPr>
          </a:p>
          <a:p>
            <a:pPr algn="r" rtl="1" eaLnBrk="1" hangingPunct="1">
              <a:lnSpc>
                <a:spcPct val="120000"/>
              </a:lnSpc>
              <a:buFontTx/>
              <a:buNone/>
              <a:defRPr/>
            </a:pPr>
            <a:r>
              <a:rPr lang="fa-IR" sz="1800" b="1">
                <a:latin typeface="Zar" pitchFamily="2" charset="-78"/>
              </a:rPr>
              <a:t>  </a:t>
            </a:r>
            <a:r>
              <a:rPr lang="ar-SA" altLang="en-US" sz="1800" b="1">
                <a:latin typeface="Zar" pitchFamily="2" charset="-78"/>
              </a:rPr>
              <a:t> سر متحرك </a:t>
            </a:r>
            <a:r>
              <a:rPr lang="fa-IR" sz="1800" b="1">
                <a:latin typeface="Zar" pitchFamily="2" charset="-78"/>
              </a:rPr>
              <a:t>:</a:t>
            </a:r>
            <a:r>
              <a:rPr lang="ar-SA" altLang="en-US" sz="1800" b="1">
                <a:latin typeface="Zar" pitchFamily="2" charset="-78"/>
              </a:rPr>
              <a:t> بخش كف پايي پاية بند دوم استخوان انگشت شست پا </a:t>
            </a:r>
            <a:endParaRPr lang="fa-IR" sz="1800" b="1">
              <a:latin typeface="Zar" pitchFamily="2" charset="-78"/>
            </a:endParaRPr>
          </a:p>
          <a:p>
            <a:pPr algn="r" rtl="1" eaLnBrk="1" hangingPunct="1">
              <a:lnSpc>
                <a:spcPct val="120000"/>
              </a:lnSpc>
              <a:buFontTx/>
              <a:buNone/>
              <a:defRPr/>
            </a:pPr>
            <a:r>
              <a:rPr lang="fa-IR" sz="1800" b="1">
                <a:latin typeface="Zar" pitchFamily="2" charset="-78"/>
              </a:rPr>
              <a:t>  عملکرد:</a:t>
            </a:r>
            <a:r>
              <a:rPr lang="ar-SA" altLang="en-US" sz="1800" b="1">
                <a:latin typeface="Zar" pitchFamily="2" charset="-78"/>
              </a:rPr>
              <a:t>موقعيت اتصال سر متحرك عضله به انگشت شست موجب عملكرد آن روي شست پا مي‌شود</a:t>
            </a:r>
            <a:r>
              <a:rPr lang="fa-IR" sz="1800" b="1">
                <a:latin typeface="Zar" pitchFamily="2" charset="-78"/>
              </a:rPr>
              <a:t>،</a:t>
            </a:r>
            <a:r>
              <a:rPr lang="ar-SA" altLang="en-US" sz="1800" b="1">
                <a:latin typeface="Zar" pitchFamily="2" charset="-78"/>
              </a:rPr>
              <a:t> و</a:t>
            </a:r>
            <a:r>
              <a:rPr lang="fa-IR" sz="1800" b="1">
                <a:latin typeface="Zar" pitchFamily="2" charset="-78"/>
              </a:rPr>
              <a:t>همچنین</a:t>
            </a:r>
            <a:r>
              <a:rPr lang="ar-SA" altLang="en-US" sz="1800" b="1">
                <a:latin typeface="Zar" pitchFamily="2" charset="-78"/>
              </a:rPr>
              <a:t> باعث حركت پلانتارفلكشن و درون</a:t>
            </a:r>
            <a:r>
              <a:rPr lang="en-US" sz="1800" b="1">
                <a:latin typeface="Zar" pitchFamily="2" charset="-78"/>
              </a:rPr>
              <a:t>‎</a:t>
            </a:r>
            <a:r>
              <a:rPr lang="ar-SA" altLang="en-US" sz="1800" b="1">
                <a:latin typeface="Zar" pitchFamily="2" charset="-78"/>
              </a:rPr>
              <a:t>چرخي مچ پا نيز مي‌شود.</a:t>
            </a:r>
          </a:p>
          <a:p>
            <a:pPr algn="r" rtl="1" eaLnBrk="1" hangingPunct="1">
              <a:lnSpc>
                <a:spcPct val="120000"/>
              </a:lnSpc>
              <a:buFontTx/>
              <a:buNone/>
              <a:defRPr/>
            </a:pPr>
            <a:endParaRPr lang="en-US" altLang="en-US" sz="1800" b="1">
              <a:latin typeface="Zar" pitchFamily="2" charset="-78"/>
            </a:endParaRPr>
          </a:p>
        </p:txBody>
      </p:sp>
      <p:pic>
        <p:nvPicPr>
          <p:cNvPr id="46084" name="Picture 3" descr="2-43"/>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a:xfrm>
            <a:off x="1714721" y="352344"/>
            <a:ext cx="2364828" cy="2542586"/>
          </a:xfrm>
          <a:noFill/>
          <a:ln>
            <a:solidFill>
              <a:srgbClr val="FF0000"/>
            </a:solidFill>
          </a:ln>
          <a:extLst>
            <a:ext uri="{909E8E84-426E-40DD-AFC4-6F175D3DCCD1}">
              <a14:hiddenFill xmlns:a14="http://schemas.microsoft.com/office/drawing/2010/main">
                <a:solidFill>
                  <a:srgbClr val="FFFFFF"/>
                </a:solidFill>
              </a14:hiddenFill>
            </a:ext>
          </a:extLst>
        </p:spPr>
      </p:pic>
      <p:pic>
        <p:nvPicPr>
          <p:cNvPr id="46085" name="Picture 4" descr="2-44"/>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1760748" y="3504388"/>
            <a:ext cx="2517192" cy="2666383"/>
          </a:xfrm>
          <a:noFill/>
          <a:ln>
            <a:solidFill>
              <a:srgbClr val="FF0000"/>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853246"/>
      </p:ext>
    </p:extLst>
  </p:cSld>
  <p:clrMapOvr>
    <a:masterClrMapping/>
  </p:clrMapOvr>
  <p:transition spd="slow">
    <p:wheel spokes="2"/>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223234">
                                            <p:txEl>
                                              <p:pRg st="0" end="0"/>
                                            </p:txEl>
                                          </p:spTgt>
                                        </p:tgtEl>
                                        <p:attrNameLst>
                                          <p:attrName>style.visibility</p:attrName>
                                        </p:attrNameLst>
                                      </p:cBhvr>
                                      <p:to>
                                        <p:strVal val="visible"/>
                                      </p:to>
                                    </p:set>
                                    <p:anim calcmode="lin" valueType="num">
                                      <p:cBhvr>
                                        <p:cTn id="7" dur="1000" fill="hold"/>
                                        <p:tgtEl>
                                          <p:spTgt spid="223234">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223234">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223234">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22323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223234">
                                            <p:txEl>
                                              <p:pRg st="1" end="1"/>
                                            </p:txEl>
                                          </p:spTgt>
                                        </p:tgtEl>
                                        <p:attrNameLst>
                                          <p:attrName>style.visibility</p:attrName>
                                        </p:attrNameLst>
                                      </p:cBhvr>
                                      <p:to>
                                        <p:strVal val="visible"/>
                                      </p:to>
                                    </p:set>
                                    <p:anim calcmode="lin" valueType="num">
                                      <p:cBhvr>
                                        <p:cTn id="15" dur="1000" fill="hold"/>
                                        <p:tgtEl>
                                          <p:spTgt spid="223234">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1000" fill="hold"/>
                                        <p:tgtEl>
                                          <p:spTgt spid="223234">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1000" fill="hold"/>
                                        <p:tgtEl>
                                          <p:spTgt spid="223234">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1000" fill="hold"/>
                                        <p:tgtEl>
                                          <p:spTgt spid="22323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9" presetClass="entr" presetSubtype="0" accel="100000" fill="hold" grpId="0" nodeType="clickEffect">
                                  <p:stCondLst>
                                    <p:cond delay="0"/>
                                  </p:stCondLst>
                                  <p:childTnLst>
                                    <p:set>
                                      <p:cBhvr>
                                        <p:cTn id="22" dur="1" fill="hold">
                                          <p:stCondLst>
                                            <p:cond delay="0"/>
                                          </p:stCondLst>
                                        </p:cTn>
                                        <p:tgtEl>
                                          <p:spTgt spid="223234">
                                            <p:txEl>
                                              <p:pRg st="2" end="2"/>
                                            </p:txEl>
                                          </p:spTgt>
                                        </p:tgtEl>
                                        <p:attrNameLst>
                                          <p:attrName>style.visibility</p:attrName>
                                        </p:attrNameLst>
                                      </p:cBhvr>
                                      <p:to>
                                        <p:strVal val="visible"/>
                                      </p:to>
                                    </p:set>
                                    <p:anim calcmode="lin" valueType="num">
                                      <p:cBhvr>
                                        <p:cTn id="23" dur="1000" fill="hold"/>
                                        <p:tgtEl>
                                          <p:spTgt spid="223234">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4" dur="1000" fill="hold"/>
                                        <p:tgtEl>
                                          <p:spTgt spid="223234">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5" dur="1000" fill="hold"/>
                                        <p:tgtEl>
                                          <p:spTgt spid="223234">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6" dur="1000" fill="hold"/>
                                        <p:tgtEl>
                                          <p:spTgt spid="22323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9" presetClass="entr" presetSubtype="0" accel="100000" fill="hold" grpId="0" nodeType="clickEffect">
                                  <p:stCondLst>
                                    <p:cond delay="0"/>
                                  </p:stCondLst>
                                  <p:childTnLst>
                                    <p:set>
                                      <p:cBhvr>
                                        <p:cTn id="30" dur="1" fill="hold">
                                          <p:stCondLst>
                                            <p:cond delay="0"/>
                                          </p:stCondLst>
                                        </p:cTn>
                                        <p:tgtEl>
                                          <p:spTgt spid="223234">
                                            <p:txEl>
                                              <p:pRg st="3" end="3"/>
                                            </p:txEl>
                                          </p:spTgt>
                                        </p:tgtEl>
                                        <p:attrNameLst>
                                          <p:attrName>style.visibility</p:attrName>
                                        </p:attrNameLst>
                                      </p:cBhvr>
                                      <p:to>
                                        <p:strVal val="visible"/>
                                      </p:to>
                                    </p:set>
                                    <p:anim calcmode="lin" valueType="num">
                                      <p:cBhvr>
                                        <p:cTn id="31" dur="1000" fill="hold"/>
                                        <p:tgtEl>
                                          <p:spTgt spid="223234">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2" dur="1000" fill="hold"/>
                                        <p:tgtEl>
                                          <p:spTgt spid="223234">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3" dur="1000" fill="hold"/>
                                        <p:tgtEl>
                                          <p:spTgt spid="223234">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34" dur="1000" fill="hold"/>
                                        <p:tgtEl>
                                          <p:spTgt spid="22323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9" presetClass="entr" presetSubtype="0" accel="100000" fill="hold" grpId="0" nodeType="clickEffect">
                                  <p:stCondLst>
                                    <p:cond delay="0"/>
                                  </p:stCondLst>
                                  <p:childTnLst>
                                    <p:set>
                                      <p:cBhvr>
                                        <p:cTn id="38" dur="1" fill="hold">
                                          <p:stCondLst>
                                            <p:cond delay="0"/>
                                          </p:stCondLst>
                                        </p:cTn>
                                        <p:tgtEl>
                                          <p:spTgt spid="223234">
                                            <p:txEl>
                                              <p:pRg st="5" end="5"/>
                                            </p:txEl>
                                          </p:spTgt>
                                        </p:tgtEl>
                                        <p:attrNameLst>
                                          <p:attrName>style.visibility</p:attrName>
                                        </p:attrNameLst>
                                      </p:cBhvr>
                                      <p:to>
                                        <p:strVal val="visible"/>
                                      </p:to>
                                    </p:set>
                                    <p:anim calcmode="lin" valueType="num">
                                      <p:cBhvr>
                                        <p:cTn id="39" dur="1000" fill="hold"/>
                                        <p:tgtEl>
                                          <p:spTgt spid="223234">
                                            <p:txEl>
                                              <p:pRg st="5" end="5"/>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0" dur="1000" fill="hold"/>
                                        <p:tgtEl>
                                          <p:spTgt spid="223234">
                                            <p:txEl>
                                              <p:pRg st="5" end="5"/>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1" dur="1000" fill="hold"/>
                                        <p:tgtEl>
                                          <p:spTgt spid="223234">
                                            <p:txEl>
                                              <p:pRg st="5" end="5"/>
                                            </p:txEl>
                                          </p:spTgt>
                                        </p:tgtEl>
                                        <p:attrNameLst>
                                          <p:attrName>ppt_x</p:attrName>
                                        </p:attrNameLst>
                                      </p:cBhvr>
                                      <p:tavLst>
                                        <p:tav tm="0">
                                          <p:val>
                                            <p:strVal val="#ppt_x-.3"/>
                                          </p:val>
                                        </p:tav>
                                        <p:tav tm="50000">
                                          <p:val>
                                            <p:strVal val="#ppt_x"/>
                                          </p:val>
                                        </p:tav>
                                        <p:tav tm="100000">
                                          <p:val>
                                            <p:strVal val="#ppt_x"/>
                                          </p:val>
                                        </p:tav>
                                      </p:tavLst>
                                    </p:anim>
                                    <p:anim calcmode="lin" valueType="num">
                                      <p:cBhvr>
                                        <p:cTn id="42" dur="1000" fill="hold"/>
                                        <p:tgtEl>
                                          <p:spTgt spid="223234">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39" presetClass="entr" presetSubtype="0" accel="100000" fill="hold" grpId="0" nodeType="clickEffect">
                                  <p:stCondLst>
                                    <p:cond delay="0"/>
                                  </p:stCondLst>
                                  <p:childTnLst>
                                    <p:set>
                                      <p:cBhvr>
                                        <p:cTn id="46" dur="1" fill="hold">
                                          <p:stCondLst>
                                            <p:cond delay="0"/>
                                          </p:stCondLst>
                                        </p:cTn>
                                        <p:tgtEl>
                                          <p:spTgt spid="223234">
                                            <p:txEl>
                                              <p:pRg st="6" end="6"/>
                                            </p:txEl>
                                          </p:spTgt>
                                        </p:tgtEl>
                                        <p:attrNameLst>
                                          <p:attrName>style.visibility</p:attrName>
                                        </p:attrNameLst>
                                      </p:cBhvr>
                                      <p:to>
                                        <p:strVal val="visible"/>
                                      </p:to>
                                    </p:set>
                                    <p:anim calcmode="lin" valueType="num">
                                      <p:cBhvr>
                                        <p:cTn id="47" dur="1000" fill="hold"/>
                                        <p:tgtEl>
                                          <p:spTgt spid="223234">
                                            <p:txEl>
                                              <p:pRg st="6" end="6"/>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8" dur="1000" fill="hold"/>
                                        <p:tgtEl>
                                          <p:spTgt spid="223234">
                                            <p:txEl>
                                              <p:pRg st="6" end="6"/>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9" dur="1000" fill="hold"/>
                                        <p:tgtEl>
                                          <p:spTgt spid="223234">
                                            <p:txEl>
                                              <p:pRg st="6" end="6"/>
                                            </p:txEl>
                                          </p:spTgt>
                                        </p:tgtEl>
                                        <p:attrNameLst>
                                          <p:attrName>ppt_x</p:attrName>
                                        </p:attrNameLst>
                                      </p:cBhvr>
                                      <p:tavLst>
                                        <p:tav tm="0">
                                          <p:val>
                                            <p:strVal val="#ppt_x-.3"/>
                                          </p:val>
                                        </p:tav>
                                        <p:tav tm="50000">
                                          <p:val>
                                            <p:strVal val="#ppt_x"/>
                                          </p:val>
                                        </p:tav>
                                        <p:tav tm="100000">
                                          <p:val>
                                            <p:strVal val="#ppt_x"/>
                                          </p:val>
                                        </p:tav>
                                      </p:tavLst>
                                    </p:anim>
                                    <p:anim calcmode="lin" valueType="num">
                                      <p:cBhvr>
                                        <p:cTn id="50" dur="1000" fill="hold"/>
                                        <p:tgtEl>
                                          <p:spTgt spid="223234">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39" presetClass="entr" presetSubtype="0" accel="100000" fill="hold" grpId="0" nodeType="clickEffect">
                                  <p:stCondLst>
                                    <p:cond delay="0"/>
                                  </p:stCondLst>
                                  <p:childTnLst>
                                    <p:set>
                                      <p:cBhvr>
                                        <p:cTn id="54" dur="1" fill="hold">
                                          <p:stCondLst>
                                            <p:cond delay="0"/>
                                          </p:stCondLst>
                                        </p:cTn>
                                        <p:tgtEl>
                                          <p:spTgt spid="223234">
                                            <p:txEl>
                                              <p:pRg st="7" end="7"/>
                                            </p:txEl>
                                          </p:spTgt>
                                        </p:tgtEl>
                                        <p:attrNameLst>
                                          <p:attrName>style.visibility</p:attrName>
                                        </p:attrNameLst>
                                      </p:cBhvr>
                                      <p:to>
                                        <p:strVal val="visible"/>
                                      </p:to>
                                    </p:set>
                                    <p:anim calcmode="lin" valueType="num">
                                      <p:cBhvr>
                                        <p:cTn id="55" dur="1000" fill="hold"/>
                                        <p:tgtEl>
                                          <p:spTgt spid="223234">
                                            <p:txEl>
                                              <p:pRg st="7" end="7"/>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56" dur="1000" fill="hold"/>
                                        <p:tgtEl>
                                          <p:spTgt spid="223234">
                                            <p:txEl>
                                              <p:pRg st="7" end="7"/>
                                            </p:txEl>
                                          </p:spTgt>
                                        </p:tgtEl>
                                        <p:attrNameLst>
                                          <p:attrName>ppt_w</p:attrName>
                                        </p:attrNameLst>
                                      </p:cBhvr>
                                      <p:tavLst>
                                        <p:tav tm="0">
                                          <p:val>
                                            <p:strVal val="#ppt_w+.3"/>
                                          </p:val>
                                        </p:tav>
                                        <p:tav tm="50000">
                                          <p:val>
                                            <p:strVal val="#ppt_w+.3"/>
                                          </p:val>
                                        </p:tav>
                                        <p:tav tm="100000">
                                          <p:val>
                                            <p:strVal val="#ppt_w"/>
                                          </p:val>
                                        </p:tav>
                                      </p:tavLst>
                                    </p:anim>
                                    <p:anim calcmode="lin" valueType="num">
                                      <p:cBhvr>
                                        <p:cTn id="57" dur="1000" fill="hold"/>
                                        <p:tgtEl>
                                          <p:spTgt spid="223234">
                                            <p:txEl>
                                              <p:pRg st="7" end="7"/>
                                            </p:txEl>
                                          </p:spTgt>
                                        </p:tgtEl>
                                        <p:attrNameLst>
                                          <p:attrName>ppt_x</p:attrName>
                                        </p:attrNameLst>
                                      </p:cBhvr>
                                      <p:tavLst>
                                        <p:tav tm="0">
                                          <p:val>
                                            <p:strVal val="#ppt_x-.3"/>
                                          </p:val>
                                        </p:tav>
                                        <p:tav tm="50000">
                                          <p:val>
                                            <p:strVal val="#ppt_x"/>
                                          </p:val>
                                        </p:tav>
                                        <p:tav tm="100000">
                                          <p:val>
                                            <p:strVal val="#ppt_x"/>
                                          </p:val>
                                        </p:tav>
                                      </p:tavLst>
                                    </p:anim>
                                    <p:anim calcmode="lin" valueType="num">
                                      <p:cBhvr>
                                        <p:cTn id="58" dur="1000" fill="hold"/>
                                        <p:tgtEl>
                                          <p:spTgt spid="223234">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39" presetClass="entr" presetSubtype="0" accel="100000" fill="hold" grpId="0" nodeType="clickEffect">
                                  <p:stCondLst>
                                    <p:cond delay="0"/>
                                  </p:stCondLst>
                                  <p:childTnLst>
                                    <p:set>
                                      <p:cBhvr>
                                        <p:cTn id="62" dur="1" fill="hold">
                                          <p:stCondLst>
                                            <p:cond delay="0"/>
                                          </p:stCondLst>
                                        </p:cTn>
                                        <p:tgtEl>
                                          <p:spTgt spid="223234">
                                            <p:txEl>
                                              <p:pRg st="8" end="8"/>
                                            </p:txEl>
                                          </p:spTgt>
                                        </p:tgtEl>
                                        <p:attrNameLst>
                                          <p:attrName>style.visibility</p:attrName>
                                        </p:attrNameLst>
                                      </p:cBhvr>
                                      <p:to>
                                        <p:strVal val="visible"/>
                                      </p:to>
                                    </p:set>
                                    <p:anim calcmode="lin" valueType="num">
                                      <p:cBhvr>
                                        <p:cTn id="63" dur="1000" fill="hold"/>
                                        <p:tgtEl>
                                          <p:spTgt spid="223234">
                                            <p:txEl>
                                              <p:pRg st="8" end="8"/>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64" dur="1000" fill="hold"/>
                                        <p:tgtEl>
                                          <p:spTgt spid="223234">
                                            <p:txEl>
                                              <p:pRg st="8" end="8"/>
                                            </p:txEl>
                                          </p:spTgt>
                                        </p:tgtEl>
                                        <p:attrNameLst>
                                          <p:attrName>ppt_w</p:attrName>
                                        </p:attrNameLst>
                                      </p:cBhvr>
                                      <p:tavLst>
                                        <p:tav tm="0">
                                          <p:val>
                                            <p:strVal val="#ppt_w+.3"/>
                                          </p:val>
                                        </p:tav>
                                        <p:tav tm="50000">
                                          <p:val>
                                            <p:strVal val="#ppt_w+.3"/>
                                          </p:val>
                                        </p:tav>
                                        <p:tav tm="100000">
                                          <p:val>
                                            <p:strVal val="#ppt_w"/>
                                          </p:val>
                                        </p:tav>
                                      </p:tavLst>
                                    </p:anim>
                                    <p:anim calcmode="lin" valueType="num">
                                      <p:cBhvr>
                                        <p:cTn id="65" dur="1000" fill="hold"/>
                                        <p:tgtEl>
                                          <p:spTgt spid="223234">
                                            <p:txEl>
                                              <p:pRg st="8" end="8"/>
                                            </p:txEl>
                                          </p:spTgt>
                                        </p:tgtEl>
                                        <p:attrNameLst>
                                          <p:attrName>ppt_x</p:attrName>
                                        </p:attrNameLst>
                                      </p:cBhvr>
                                      <p:tavLst>
                                        <p:tav tm="0">
                                          <p:val>
                                            <p:strVal val="#ppt_x-.3"/>
                                          </p:val>
                                        </p:tav>
                                        <p:tav tm="50000">
                                          <p:val>
                                            <p:strVal val="#ppt_x"/>
                                          </p:val>
                                        </p:tav>
                                        <p:tav tm="100000">
                                          <p:val>
                                            <p:strVal val="#ppt_x"/>
                                          </p:val>
                                        </p:tav>
                                      </p:tavLst>
                                    </p:anim>
                                    <p:anim calcmode="lin" valueType="num">
                                      <p:cBhvr>
                                        <p:cTn id="66" dur="1000" fill="hold"/>
                                        <p:tgtEl>
                                          <p:spTgt spid="223234">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67" fill="hold" nodeType="clickPar">
                      <p:stCondLst>
                        <p:cond delay="indefinite"/>
                      </p:stCondLst>
                      <p:childTnLst>
                        <p:par>
                          <p:cTn id="68" fill="hold" nodeType="withGroup">
                            <p:stCondLst>
                              <p:cond delay="0"/>
                            </p:stCondLst>
                            <p:childTnLst>
                              <p:par>
                                <p:cTn id="69" presetID="39" presetClass="entr" presetSubtype="0" accel="100000" fill="hold" grpId="0" nodeType="clickEffect">
                                  <p:stCondLst>
                                    <p:cond delay="0"/>
                                  </p:stCondLst>
                                  <p:childTnLst>
                                    <p:set>
                                      <p:cBhvr>
                                        <p:cTn id="70" dur="1" fill="hold">
                                          <p:stCondLst>
                                            <p:cond delay="0"/>
                                          </p:stCondLst>
                                        </p:cTn>
                                        <p:tgtEl>
                                          <p:spTgt spid="223234">
                                            <p:txEl>
                                              <p:pRg st="9" end="9"/>
                                            </p:txEl>
                                          </p:spTgt>
                                        </p:tgtEl>
                                        <p:attrNameLst>
                                          <p:attrName>style.visibility</p:attrName>
                                        </p:attrNameLst>
                                      </p:cBhvr>
                                      <p:to>
                                        <p:strVal val="visible"/>
                                      </p:to>
                                    </p:set>
                                    <p:anim calcmode="lin" valueType="num">
                                      <p:cBhvr>
                                        <p:cTn id="71" dur="1000" fill="hold"/>
                                        <p:tgtEl>
                                          <p:spTgt spid="223234">
                                            <p:txEl>
                                              <p:pRg st="9" end="9"/>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72" dur="1000" fill="hold"/>
                                        <p:tgtEl>
                                          <p:spTgt spid="223234">
                                            <p:txEl>
                                              <p:pRg st="9" end="9"/>
                                            </p:txEl>
                                          </p:spTgt>
                                        </p:tgtEl>
                                        <p:attrNameLst>
                                          <p:attrName>ppt_w</p:attrName>
                                        </p:attrNameLst>
                                      </p:cBhvr>
                                      <p:tavLst>
                                        <p:tav tm="0">
                                          <p:val>
                                            <p:strVal val="#ppt_w+.3"/>
                                          </p:val>
                                        </p:tav>
                                        <p:tav tm="50000">
                                          <p:val>
                                            <p:strVal val="#ppt_w+.3"/>
                                          </p:val>
                                        </p:tav>
                                        <p:tav tm="100000">
                                          <p:val>
                                            <p:strVal val="#ppt_w"/>
                                          </p:val>
                                        </p:tav>
                                      </p:tavLst>
                                    </p:anim>
                                    <p:anim calcmode="lin" valueType="num">
                                      <p:cBhvr>
                                        <p:cTn id="73" dur="1000" fill="hold"/>
                                        <p:tgtEl>
                                          <p:spTgt spid="223234">
                                            <p:txEl>
                                              <p:pRg st="9" end="9"/>
                                            </p:txEl>
                                          </p:spTgt>
                                        </p:tgtEl>
                                        <p:attrNameLst>
                                          <p:attrName>ppt_x</p:attrName>
                                        </p:attrNameLst>
                                      </p:cBhvr>
                                      <p:tavLst>
                                        <p:tav tm="0">
                                          <p:val>
                                            <p:strVal val="#ppt_x-.3"/>
                                          </p:val>
                                        </p:tav>
                                        <p:tav tm="50000">
                                          <p:val>
                                            <p:strVal val="#ppt_x"/>
                                          </p:val>
                                        </p:tav>
                                        <p:tav tm="100000">
                                          <p:val>
                                            <p:strVal val="#ppt_x"/>
                                          </p:val>
                                        </p:tav>
                                      </p:tavLst>
                                    </p:anim>
                                    <p:anim calcmode="lin" valueType="num">
                                      <p:cBhvr>
                                        <p:cTn id="74" dur="1000" fill="hold"/>
                                        <p:tgtEl>
                                          <p:spTgt spid="223234">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23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F744AC4B-4D03-43D2-B864-064B6C7079BF}" type="slidenum">
              <a:rPr lang="en-US" sz="1500">
                <a:latin typeface="Arial" panose="020B0604020202020204" pitchFamily="34" charset="0"/>
                <a:cs typeface="Arial" panose="020B0604020202020204" pitchFamily="34" charset="0"/>
              </a:rPr>
              <a:pPr eaLnBrk="1" hangingPunct="1">
                <a:defRPr/>
              </a:pPr>
              <a:t>11</a:t>
            </a:fld>
            <a:endParaRPr lang="en-US" sz="1500">
              <a:latin typeface="Arial" panose="020B0604020202020204" pitchFamily="34" charset="0"/>
              <a:cs typeface="Arial" panose="020B0604020202020204" pitchFamily="34" charset="0"/>
            </a:endParaRPr>
          </a:p>
        </p:txBody>
      </p:sp>
      <p:sp>
        <p:nvSpPr>
          <p:cNvPr id="224258" name="Rectangle 2"/>
          <p:cNvSpPr>
            <a:spLocks noGrp="1" noChangeArrowheads="1"/>
          </p:cNvSpPr>
          <p:nvPr>
            <p:ph type="body" sz="half" idx="2"/>
          </p:nvPr>
        </p:nvSpPr>
        <p:spPr>
          <a:xfrm>
            <a:off x="4198583" y="152364"/>
            <a:ext cx="6278697" cy="3123477"/>
          </a:xfrm>
        </p:spPr>
        <p:txBody>
          <a:bodyPr/>
          <a:lstStyle/>
          <a:p>
            <a:pPr algn="r" rtl="1" eaLnBrk="1" hangingPunct="1">
              <a:defRPr/>
            </a:pPr>
            <a:r>
              <a:rPr lang="ar-SA" altLang="en-US" sz="2799" b="1">
                <a:solidFill>
                  <a:srgbClr val="CC3300"/>
                </a:solidFill>
              </a:rPr>
              <a:t>عضلة نازك ني كوتاه</a:t>
            </a:r>
          </a:p>
          <a:p>
            <a:pPr algn="r" rtl="1" eaLnBrk="1" hangingPunct="1">
              <a:lnSpc>
                <a:spcPct val="110000"/>
              </a:lnSpc>
              <a:buFontTx/>
              <a:buNone/>
              <a:defRPr/>
            </a:pPr>
            <a:r>
              <a:rPr lang="fa-IR" sz="2400"/>
              <a:t>     سرثابت:</a:t>
            </a:r>
            <a:r>
              <a:rPr lang="ar-SA" altLang="en-US" sz="2400"/>
              <a:t> بخش مياني استخوان نازك ني </a:t>
            </a:r>
            <a:endParaRPr lang="fa-IR" sz="2400"/>
          </a:p>
          <a:p>
            <a:pPr algn="r" rtl="1" eaLnBrk="1" hangingPunct="1">
              <a:lnSpc>
                <a:spcPct val="110000"/>
              </a:lnSpc>
              <a:buFontTx/>
              <a:buNone/>
              <a:defRPr/>
            </a:pPr>
            <a:r>
              <a:rPr lang="fa-IR" sz="2400"/>
              <a:t>    </a:t>
            </a:r>
            <a:r>
              <a:rPr lang="ar-SA" altLang="en-US" sz="2400"/>
              <a:t> سر متحرك </a:t>
            </a:r>
            <a:r>
              <a:rPr lang="fa-IR" sz="2400"/>
              <a:t>:</a:t>
            </a:r>
            <a:r>
              <a:rPr lang="ar-SA" altLang="en-US" sz="2400"/>
              <a:t> بخش خارجي پايه استخوان پنجم كف پا</a:t>
            </a:r>
          </a:p>
          <a:p>
            <a:pPr algn="r" rtl="1" eaLnBrk="1" hangingPunct="1">
              <a:lnSpc>
                <a:spcPct val="110000"/>
              </a:lnSpc>
              <a:buFontTx/>
              <a:buNone/>
              <a:defRPr/>
            </a:pPr>
            <a:r>
              <a:rPr lang="fa-IR" sz="2400"/>
              <a:t>     ع</a:t>
            </a:r>
            <a:r>
              <a:rPr lang="ar-SA" altLang="en-US" sz="2400"/>
              <a:t>ملكرد </a:t>
            </a:r>
            <a:r>
              <a:rPr lang="fa-IR" sz="2400"/>
              <a:t>:</a:t>
            </a:r>
            <a:r>
              <a:rPr lang="ar-SA" altLang="en-US" sz="2400"/>
              <a:t> بيشتر در حركت اورژن است، اما در حركت پلانتارفلكشن نيز نقش كمك</a:t>
            </a:r>
            <a:r>
              <a:rPr lang="en-US" sz="2400"/>
              <a:t>‎</a:t>
            </a:r>
            <a:r>
              <a:rPr lang="ar-SA" altLang="en-US" sz="2400"/>
              <a:t>كننده دارد.</a:t>
            </a:r>
            <a:endParaRPr lang="fa-IR" sz="2400"/>
          </a:p>
          <a:p>
            <a:pPr algn="r" rtl="1" eaLnBrk="1" hangingPunct="1">
              <a:buFontTx/>
              <a:buNone/>
              <a:defRPr/>
            </a:pPr>
            <a:endParaRPr lang="ar-SA" altLang="en-US" sz="2400"/>
          </a:p>
        </p:txBody>
      </p:sp>
      <p:pic>
        <p:nvPicPr>
          <p:cNvPr id="47108" name="Picture 3" descr="2-4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4566" y="304729"/>
            <a:ext cx="2168023" cy="2666383"/>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pic>
      <p:sp>
        <p:nvSpPr>
          <p:cNvPr id="224260" name="Text Box 4"/>
          <p:cNvSpPr txBox="1">
            <a:spLocks noChangeArrowheads="1"/>
          </p:cNvSpPr>
          <p:nvPr/>
        </p:nvSpPr>
        <p:spPr bwMode="auto">
          <a:xfrm>
            <a:off x="2294024" y="3047294"/>
            <a:ext cx="7999148" cy="3390913"/>
          </a:xfrm>
          <a:prstGeom prst="rect">
            <a:avLst/>
          </a:prstGeom>
          <a:noFill/>
          <a:ln w="9525">
            <a:noFill/>
            <a:miter lim="800000"/>
            <a:headEnd/>
            <a:tailEnd/>
          </a:ln>
          <a:effectLst/>
        </p:spPr>
        <p:txBody>
          <a:bodyPr>
            <a:spAutoFit/>
          </a:bodyPr>
          <a:lstStyle/>
          <a:p>
            <a:pPr algn="r" rtl="1" eaLnBrk="1" hangingPunct="1">
              <a:spcBef>
                <a:spcPct val="20000"/>
              </a:spcBef>
              <a:buClr>
                <a:schemeClr val="hlink"/>
              </a:buClr>
              <a:buSzPct val="120000"/>
              <a:buFontTx/>
              <a:buChar char="•"/>
              <a:defRPr/>
            </a:pPr>
            <a:r>
              <a:rPr lang="ar-SA" altLang="en-US" sz="2400" b="1">
                <a:solidFill>
                  <a:srgbClr val="CC3300"/>
                </a:solidFill>
                <a:effectLst>
                  <a:outerShdw blurRad="38100" dist="38100" dir="2700000" algn="tl">
                    <a:srgbClr val="000000"/>
                  </a:outerShdw>
                </a:effectLst>
                <a:cs typeface="Arial" charset="0"/>
              </a:rPr>
              <a:t>عضلات عمل</a:t>
            </a:r>
            <a:r>
              <a:rPr lang="en-US" sz="2400" b="1">
                <a:solidFill>
                  <a:srgbClr val="CC3300"/>
                </a:solidFill>
                <a:effectLst>
                  <a:outerShdw blurRad="38100" dist="38100" dir="2700000" algn="tl">
                    <a:srgbClr val="000000"/>
                  </a:outerShdw>
                </a:effectLst>
                <a:cs typeface="Arial" charset="0"/>
              </a:rPr>
              <a:t>‎</a:t>
            </a:r>
            <a:r>
              <a:rPr lang="ar-SA" altLang="en-US" sz="2400" b="1">
                <a:solidFill>
                  <a:srgbClr val="CC3300"/>
                </a:solidFill>
                <a:effectLst>
                  <a:outerShdw blurRad="38100" dist="38100" dir="2700000" algn="tl">
                    <a:srgbClr val="000000"/>
                  </a:outerShdw>
                </a:effectLst>
                <a:cs typeface="Arial" charset="0"/>
              </a:rPr>
              <a:t>كننده در حركت اورژن (برون</a:t>
            </a:r>
            <a:r>
              <a:rPr lang="en-US" sz="2400" b="1">
                <a:solidFill>
                  <a:srgbClr val="CC3300"/>
                </a:solidFill>
                <a:effectLst>
                  <a:outerShdw blurRad="38100" dist="38100" dir="2700000" algn="tl">
                    <a:srgbClr val="000000"/>
                  </a:outerShdw>
                </a:effectLst>
                <a:cs typeface="Arial" charset="0"/>
              </a:rPr>
              <a:t>‎</a:t>
            </a:r>
            <a:r>
              <a:rPr lang="ar-SA" altLang="en-US" sz="2400" b="1">
                <a:solidFill>
                  <a:srgbClr val="CC3300"/>
                </a:solidFill>
                <a:effectLst>
                  <a:outerShdw blurRad="38100" dist="38100" dir="2700000" algn="tl">
                    <a:srgbClr val="000000"/>
                  </a:outerShdw>
                </a:effectLst>
                <a:cs typeface="Arial" charset="0"/>
              </a:rPr>
              <a:t>چرخي) مچ پا</a:t>
            </a:r>
          </a:p>
          <a:p>
            <a:pPr algn="r" rtl="1" eaLnBrk="1" hangingPunct="1">
              <a:lnSpc>
                <a:spcPct val="120000"/>
              </a:lnSpc>
              <a:spcBef>
                <a:spcPct val="20000"/>
              </a:spcBef>
              <a:buClr>
                <a:schemeClr val="hlink"/>
              </a:buClr>
              <a:buSzPct val="120000"/>
              <a:defRPr/>
            </a:pPr>
            <a:r>
              <a:rPr lang="fa-IR" sz="2000">
                <a:effectLst>
                  <a:outerShdw blurRad="38100" dist="38100" dir="2700000" algn="tl">
                    <a:srgbClr val="000000"/>
                  </a:outerShdw>
                </a:effectLst>
                <a:cs typeface="Arial" charset="0"/>
              </a:rPr>
              <a:t>    </a:t>
            </a:r>
            <a:r>
              <a:rPr lang="ar-SA" altLang="en-US" sz="2000" b="1">
                <a:effectLst>
                  <a:outerShdw blurRad="38100" dist="38100" dir="2700000" algn="tl">
                    <a:srgbClr val="000000"/>
                  </a:outerShdw>
                </a:effectLst>
                <a:cs typeface="Arial" charset="0"/>
              </a:rPr>
              <a:t>چهار عضلة بازكنندة انگشتان پا، نازك ني كوتاه1، نازك ني بلند و نازك ني طرفي در انجام حركت اورژن مچ پا دخالت دارند.</a:t>
            </a:r>
            <a:endParaRPr lang="fa-IR" sz="2000" b="1">
              <a:effectLst>
                <a:outerShdw blurRad="38100" dist="38100" dir="2700000" algn="tl">
                  <a:srgbClr val="000000"/>
                </a:outerShdw>
              </a:effectLst>
              <a:cs typeface="Arial" charset="0"/>
            </a:endParaRPr>
          </a:p>
          <a:p>
            <a:pPr algn="r" rtl="1" eaLnBrk="1" hangingPunct="1">
              <a:lnSpc>
                <a:spcPct val="120000"/>
              </a:lnSpc>
              <a:spcBef>
                <a:spcPct val="20000"/>
              </a:spcBef>
              <a:buClr>
                <a:schemeClr val="hlink"/>
              </a:buClr>
              <a:buSzPct val="120000"/>
              <a:defRPr/>
            </a:pPr>
            <a:endParaRPr lang="ar-SA" altLang="en-US" sz="2000" b="1">
              <a:effectLst>
                <a:outerShdw blurRad="38100" dist="38100" dir="2700000" algn="tl">
                  <a:srgbClr val="000000"/>
                </a:outerShdw>
              </a:effectLst>
              <a:cs typeface="Arial" charset="0"/>
            </a:endParaRPr>
          </a:p>
          <a:p>
            <a:pPr algn="r" rtl="1" eaLnBrk="1" hangingPunct="1">
              <a:spcBef>
                <a:spcPct val="20000"/>
              </a:spcBef>
              <a:buClr>
                <a:schemeClr val="hlink"/>
              </a:buClr>
              <a:buSzPct val="120000"/>
              <a:buFontTx/>
              <a:buChar char="•"/>
              <a:defRPr/>
            </a:pPr>
            <a:r>
              <a:rPr lang="ar-SA" altLang="en-US" sz="2400" b="1">
                <a:solidFill>
                  <a:srgbClr val="CC3300"/>
                </a:solidFill>
                <a:effectLst>
                  <a:outerShdw blurRad="38100" dist="38100" dir="2700000" algn="tl">
                    <a:srgbClr val="000000"/>
                  </a:outerShdw>
                </a:effectLst>
                <a:cs typeface="Arial" charset="0"/>
              </a:rPr>
              <a:t>عضلات عمل</a:t>
            </a:r>
            <a:r>
              <a:rPr lang="en-US" sz="2400" b="1">
                <a:solidFill>
                  <a:srgbClr val="CC3300"/>
                </a:solidFill>
                <a:effectLst>
                  <a:outerShdw blurRad="38100" dist="38100" dir="2700000" algn="tl">
                    <a:srgbClr val="000000"/>
                  </a:outerShdw>
                </a:effectLst>
                <a:cs typeface="Arial" charset="0"/>
              </a:rPr>
              <a:t>‎</a:t>
            </a:r>
            <a:r>
              <a:rPr lang="ar-SA" altLang="en-US" sz="2400" b="1">
                <a:solidFill>
                  <a:srgbClr val="CC3300"/>
                </a:solidFill>
                <a:effectLst>
                  <a:outerShdw blurRad="38100" dist="38100" dir="2700000" algn="tl">
                    <a:srgbClr val="000000"/>
                  </a:outerShdw>
                </a:effectLst>
                <a:cs typeface="Arial" charset="0"/>
              </a:rPr>
              <a:t>كننده در حركت اورژن</a:t>
            </a:r>
            <a:r>
              <a:rPr lang="en-US" sz="2400" b="1">
                <a:solidFill>
                  <a:srgbClr val="CC3300"/>
                </a:solidFill>
                <a:effectLst>
                  <a:outerShdw blurRad="38100" dist="38100" dir="2700000" algn="tl">
                    <a:srgbClr val="000000"/>
                  </a:outerShdw>
                </a:effectLst>
                <a:cs typeface="Arial" charset="0"/>
              </a:rPr>
              <a:t>)</a:t>
            </a:r>
            <a:r>
              <a:rPr lang="fa-IR" sz="2400" b="1">
                <a:solidFill>
                  <a:srgbClr val="CC3300"/>
                </a:solidFill>
                <a:effectLst>
                  <a:outerShdw blurRad="38100" dist="38100" dir="2700000" algn="tl">
                    <a:srgbClr val="000000"/>
                  </a:outerShdw>
                </a:effectLst>
                <a:cs typeface="Arial" charset="0"/>
              </a:rPr>
              <a:t>درون چرخی)</a:t>
            </a:r>
            <a:r>
              <a:rPr lang="ar-SA" altLang="en-US" sz="2400" b="1">
                <a:solidFill>
                  <a:srgbClr val="CC3300"/>
                </a:solidFill>
                <a:effectLst>
                  <a:outerShdw blurRad="38100" dist="38100" dir="2700000" algn="tl">
                    <a:srgbClr val="000000"/>
                  </a:outerShdw>
                </a:effectLst>
                <a:cs typeface="Arial" charset="0"/>
              </a:rPr>
              <a:t> مچ پا</a:t>
            </a:r>
          </a:p>
          <a:p>
            <a:pPr algn="r" rtl="1" eaLnBrk="1" hangingPunct="1">
              <a:lnSpc>
                <a:spcPct val="140000"/>
              </a:lnSpc>
              <a:spcBef>
                <a:spcPct val="20000"/>
              </a:spcBef>
              <a:buClr>
                <a:schemeClr val="hlink"/>
              </a:buClr>
              <a:buSzPct val="120000"/>
              <a:defRPr/>
            </a:pPr>
            <a:r>
              <a:rPr lang="ar-SA" altLang="en-US" sz="2000" b="1">
                <a:effectLst>
                  <a:outerShdw blurRad="38100" dist="38100" dir="2700000" algn="tl">
                    <a:srgbClr val="000000"/>
                  </a:outerShdw>
                </a:effectLst>
                <a:cs typeface="Arial" charset="0"/>
              </a:rPr>
              <a:t>عضلات ساقي قدامي، ساقي خلفي، تاكنندة دراز انگشتان و تاكنندة دراز شست باعث اورژن مچ پا مي‌شوند. </a:t>
            </a:r>
            <a:endParaRPr lang="en-US" sz="2000" b="1">
              <a:effectLst>
                <a:outerShdw blurRad="38100" dist="38100" dir="2700000" algn="tl">
                  <a:srgbClr val="000000"/>
                </a:outerShdw>
              </a:effectLst>
              <a:cs typeface="Arial" charset="0"/>
            </a:endParaRPr>
          </a:p>
          <a:p>
            <a:pPr algn="r" rtl="1" eaLnBrk="1" hangingPunct="1">
              <a:spcBef>
                <a:spcPct val="20000"/>
              </a:spcBef>
              <a:buClr>
                <a:schemeClr val="hlink"/>
              </a:buClr>
              <a:buSzPct val="120000"/>
              <a:defRPr/>
            </a:pPr>
            <a:endParaRPr lang="en-US" b="1"/>
          </a:p>
        </p:txBody>
      </p:sp>
    </p:spTree>
    <p:extLst>
      <p:ext uri="{BB962C8B-B14F-4D97-AF65-F5344CB8AC3E}">
        <p14:creationId xmlns:p14="http://schemas.microsoft.com/office/powerpoint/2010/main" val="3951693353"/>
      </p:ext>
    </p:extLst>
  </p:cSld>
  <p:clrMapOvr>
    <a:masterClrMapping/>
  </p:clrMapOvr>
  <p:transition spd="slow">
    <p:wheel spokes="2"/>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24258">
                                            <p:txEl>
                                              <p:pRg st="0" end="0"/>
                                            </p:txEl>
                                          </p:spTgt>
                                        </p:tgtEl>
                                        <p:attrNameLst>
                                          <p:attrName>style.visibility</p:attrName>
                                        </p:attrNameLst>
                                      </p:cBhvr>
                                      <p:to>
                                        <p:strVal val="visible"/>
                                      </p:to>
                                    </p:set>
                                    <p:animEffect transition="in" filter="fade">
                                      <p:cBhvr>
                                        <p:cTn id="7" dur="1000"/>
                                        <p:tgtEl>
                                          <p:spTgt spid="224258">
                                            <p:txEl>
                                              <p:pRg st="0" end="0"/>
                                            </p:txEl>
                                          </p:spTgt>
                                        </p:tgtEl>
                                      </p:cBhvr>
                                    </p:animEffect>
                                    <p:anim calcmode="lin" valueType="num">
                                      <p:cBhvr>
                                        <p:cTn id="8" dur="1000" fill="hold"/>
                                        <p:tgtEl>
                                          <p:spTgt spid="224258">
                                            <p:txEl>
                                              <p:pRg st="0" end="0"/>
                                            </p:txEl>
                                          </p:spTgt>
                                        </p:tgtEl>
                                        <p:attrNameLst>
                                          <p:attrName>style.rotation</p:attrName>
                                        </p:attrNameLst>
                                      </p:cBhvr>
                                      <p:tavLst>
                                        <p:tav tm="0">
                                          <p:val>
                                            <p:fltVal val="720"/>
                                          </p:val>
                                        </p:tav>
                                        <p:tav tm="100000">
                                          <p:val>
                                            <p:fltVal val="0"/>
                                          </p:val>
                                        </p:tav>
                                      </p:tavLst>
                                    </p:anim>
                                    <p:anim calcmode="lin" valueType="num">
                                      <p:cBhvr>
                                        <p:cTn id="9" dur="1000" fill="hold"/>
                                        <p:tgtEl>
                                          <p:spTgt spid="224258">
                                            <p:txEl>
                                              <p:pRg st="0" end="0"/>
                                            </p:txEl>
                                          </p:spTgt>
                                        </p:tgtEl>
                                        <p:attrNameLst>
                                          <p:attrName>ppt_h</p:attrName>
                                        </p:attrNameLst>
                                      </p:cBhvr>
                                      <p:tavLst>
                                        <p:tav tm="0">
                                          <p:val>
                                            <p:fltVal val="0"/>
                                          </p:val>
                                        </p:tav>
                                        <p:tav tm="100000">
                                          <p:val>
                                            <p:strVal val="#ppt_h"/>
                                          </p:val>
                                        </p:tav>
                                      </p:tavLst>
                                    </p:anim>
                                    <p:anim calcmode="lin" valueType="num">
                                      <p:cBhvr>
                                        <p:cTn id="10" dur="1000" fill="hold"/>
                                        <p:tgtEl>
                                          <p:spTgt spid="224258">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5" presetClass="entr" presetSubtype="0" fill="hold" grpId="0" nodeType="clickEffect">
                                  <p:stCondLst>
                                    <p:cond delay="0"/>
                                  </p:stCondLst>
                                  <p:childTnLst>
                                    <p:set>
                                      <p:cBhvr>
                                        <p:cTn id="14" dur="1" fill="hold">
                                          <p:stCondLst>
                                            <p:cond delay="0"/>
                                          </p:stCondLst>
                                        </p:cTn>
                                        <p:tgtEl>
                                          <p:spTgt spid="224258">
                                            <p:txEl>
                                              <p:pRg st="1" end="1"/>
                                            </p:txEl>
                                          </p:spTgt>
                                        </p:tgtEl>
                                        <p:attrNameLst>
                                          <p:attrName>style.visibility</p:attrName>
                                        </p:attrNameLst>
                                      </p:cBhvr>
                                      <p:to>
                                        <p:strVal val="visible"/>
                                      </p:to>
                                    </p:set>
                                    <p:animEffect transition="in" filter="fade">
                                      <p:cBhvr>
                                        <p:cTn id="15" dur="1000"/>
                                        <p:tgtEl>
                                          <p:spTgt spid="224258">
                                            <p:txEl>
                                              <p:pRg st="1" end="1"/>
                                            </p:txEl>
                                          </p:spTgt>
                                        </p:tgtEl>
                                      </p:cBhvr>
                                    </p:animEffect>
                                    <p:anim calcmode="lin" valueType="num">
                                      <p:cBhvr>
                                        <p:cTn id="16" dur="1000" fill="hold"/>
                                        <p:tgtEl>
                                          <p:spTgt spid="224258">
                                            <p:txEl>
                                              <p:pRg st="1" end="1"/>
                                            </p:txEl>
                                          </p:spTgt>
                                        </p:tgtEl>
                                        <p:attrNameLst>
                                          <p:attrName>style.rotation</p:attrName>
                                        </p:attrNameLst>
                                      </p:cBhvr>
                                      <p:tavLst>
                                        <p:tav tm="0">
                                          <p:val>
                                            <p:fltVal val="720"/>
                                          </p:val>
                                        </p:tav>
                                        <p:tav tm="100000">
                                          <p:val>
                                            <p:fltVal val="0"/>
                                          </p:val>
                                        </p:tav>
                                      </p:tavLst>
                                    </p:anim>
                                    <p:anim calcmode="lin" valueType="num">
                                      <p:cBhvr>
                                        <p:cTn id="17" dur="1000" fill="hold"/>
                                        <p:tgtEl>
                                          <p:spTgt spid="224258">
                                            <p:txEl>
                                              <p:pRg st="1" end="1"/>
                                            </p:txEl>
                                          </p:spTgt>
                                        </p:tgtEl>
                                        <p:attrNameLst>
                                          <p:attrName>ppt_h</p:attrName>
                                        </p:attrNameLst>
                                      </p:cBhvr>
                                      <p:tavLst>
                                        <p:tav tm="0">
                                          <p:val>
                                            <p:fltVal val="0"/>
                                          </p:val>
                                        </p:tav>
                                        <p:tav tm="100000">
                                          <p:val>
                                            <p:strVal val="#ppt_h"/>
                                          </p:val>
                                        </p:tav>
                                      </p:tavLst>
                                    </p:anim>
                                    <p:anim calcmode="lin" valueType="num">
                                      <p:cBhvr>
                                        <p:cTn id="18" dur="1000" fill="hold"/>
                                        <p:tgtEl>
                                          <p:spTgt spid="224258">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5" presetClass="entr" presetSubtype="0" fill="hold" grpId="0" nodeType="clickEffect">
                                  <p:stCondLst>
                                    <p:cond delay="0"/>
                                  </p:stCondLst>
                                  <p:childTnLst>
                                    <p:set>
                                      <p:cBhvr>
                                        <p:cTn id="22" dur="1" fill="hold">
                                          <p:stCondLst>
                                            <p:cond delay="0"/>
                                          </p:stCondLst>
                                        </p:cTn>
                                        <p:tgtEl>
                                          <p:spTgt spid="224258">
                                            <p:txEl>
                                              <p:pRg st="2" end="2"/>
                                            </p:txEl>
                                          </p:spTgt>
                                        </p:tgtEl>
                                        <p:attrNameLst>
                                          <p:attrName>style.visibility</p:attrName>
                                        </p:attrNameLst>
                                      </p:cBhvr>
                                      <p:to>
                                        <p:strVal val="visible"/>
                                      </p:to>
                                    </p:set>
                                    <p:animEffect transition="in" filter="fade">
                                      <p:cBhvr>
                                        <p:cTn id="23" dur="1000"/>
                                        <p:tgtEl>
                                          <p:spTgt spid="224258">
                                            <p:txEl>
                                              <p:pRg st="2" end="2"/>
                                            </p:txEl>
                                          </p:spTgt>
                                        </p:tgtEl>
                                      </p:cBhvr>
                                    </p:animEffect>
                                    <p:anim calcmode="lin" valueType="num">
                                      <p:cBhvr>
                                        <p:cTn id="24" dur="1000" fill="hold"/>
                                        <p:tgtEl>
                                          <p:spTgt spid="224258">
                                            <p:txEl>
                                              <p:pRg st="2" end="2"/>
                                            </p:txEl>
                                          </p:spTgt>
                                        </p:tgtEl>
                                        <p:attrNameLst>
                                          <p:attrName>style.rotation</p:attrName>
                                        </p:attrNameLst>
                                      </p:cBhvr>
                                      <p:tavLst>
                                        <p:tav tm="0">
                                          <p:val>
                                            <p:fltVal val="720"/>
                                          </p:val>
                                        </p:tav>
                                        <p:tav tm="100000">
                                          <p:val>
                                            <p:fltVal val="0"/>
                                          </p:val>
                                        </p:tav>
                                      </p:tavLst>
                                    </p:anim>
                                    <p:anim calcmode="lin" valueType="num">
                                      <p:cBhvr>
                                        <p:cTn id="25" dur="1000" fill="hold"/>
                                        <p:tgtEl>
                                          <p:spTgt spid="224258">
                                            <p:txEl>
                                              <p:pRg st="2" end="2"/>
                                            </p:txEl>
                                          </p:spTgt>
                                        </p:tgtEl>
                                        <p:attrNameLst>
                                          <p:attrName>ppt_h</p:attrName>
                                        </p:attrNameLst>
                                      </p:cBhvr>
                                      <p:tavLst>
                                        <p:tav tm="0">
                                          <p:val>
                                            <p:fltVal val="0"/>
                                          </p:val>
                                        </p:tav>
                                        <p:tav tm="100000">
                                          <p:val>
                                            <p:strVal val="#ppt_h"/>
                                          </p:val>
                                        </p:tav>
                                      </p:tavLst>
                                    </p:anim>
                                    <p:anim calcmode="lin" valueType="num">
                                      <p:cBhvr>
                                        <p:cTn id="26" dur="1000" fill="hold"/>
                                        <p:tgtEl>
                                          <p:spTgt spid="224258">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5" presetClass="entr" presetSubtype="0" fill="hold" grpId="0" nodeType="clickEffect">
                                  <p:stCondLst>
                                    <p:cond delay="0"/>
                                  </p:stCondLst>
                                  <p:childTnLst>
                                    <p:set>
                                      <p:cBhvr>
                                        <p:cTn id="30" dur="1" fill="hold">
                                          <p:stCondLst>
                                            <p:cond delay="0"/>
                                          </p:stCondLst>
                                        </p:cTn>
                                        <p:tgtEl>
                                          <p:spTgt spid="224258">
                                            <p:txEl>
                                              <p:pRg st="3" end="3"/>
                                            </p:txEl>
                                          </p:spTgt>
                                        </p:tgtEl>
                                        <p:attrNameLst>
                                          <p:attrName>style.visibility</p:attrName>
                                        </p:attrNameLst>
                                      </p:cBhvr>
                                      <p:to>
                                        <p:strVal val="visible"/>
                                      </p:to>
                                    </p:set>
                                    <p:animEffect transition="in" filter="fade">
                                      <p:cBhvr>
                                        <p:cTn id="31" dur="1000"/>
                                        <p:tgtEl>
                                          <p:spTgt spid="224258">
                                            <p:txEl>
                                              <p:pRg st="3" end="3"/>
                                            </p:txEl>
                                          </p:spTgt>
                                        </p:tgtEl>
                                      </p:cBhvr>
                                    </p:animEffect>
                                    <p:anim calcmode="lin" valueType="num">
                                      <p:cBhvr>
                                        <p:cTn id="32" dur="1000" fill="hold"/>
                                        <p:tgtEl>
                                          <p:spTgt spid="224258">
                                            <p:txEl>
                                              <p:pRg st="3" end="3"/>
                                            </p:txEl>
                                          </p:spTgt>
                                        </p:tgtEl>
                                        <p:attrNameLst>
                                          <p:attrName>style.rotation</p:attrName>
                                        </p:attrNameLst>
                                      </p:cBhvr>
                                      <p:tavLst>
                                        <p:tav tm="0">
                                          <p:val>
                                            <p:fltVal val="720"/>
                                          </p:val>
                                        </p:tav>
                                        <p:tav tm="100000">
                                          <p:val>
                                            <p:fltVal val="0"/>
                                          </p:val>
                                        </p:tav>
                                      </p:tavLst>
                                    </p:anim>
                                    <p:anim calcmode="lin" valueType="num">
                                      <p:cBhvr>
                                        <p:cTn id="33" dur="1000" fill="hold"/>
                                        <p:tgtEl>
                                          <p:spTgt spid="224258">
                                            <p:txEl>
                                              <p:pRg st="3" end="3"/>
                                            </p:txEl>
                                          </p:spTgt>
                                        </p:tgtEl>
                                        <p:attrNameLst>
                                          <p:attrName>ppt_h</p:attrName>
                                        </p:attrNameLst>
                                      </p:cBhvr>
                                      <p:tavLst>
                                        <p:tav tm="0">
                                          <p:val>
                                            <p:fltVal val="0"/>
                                          </p:val>
                                        </p:tav>
                                        <p:tav tm="100000">
                                          <p:val>
                                            <p:strVal val="#ppt_h"/>
                                          </p:val>
                                        </p:tav>
                                      </p:tavLst>
                                    </p:anim>
                                    <p:anim calcmode="lin" valueType="num">
                                      <p:cBhvr>
                                        <p:cTn id="34" dur="1000" fill="hold"/>
                                        <p:tgtEl>
                                          <p:spTgt spid="224258">
                                            <p:txEl>
                                              <p:pRg st="3" end="3"/>
                                            </p:txEl>
                                          </p:spTgt>
                                        </p:tgtEl>
                                        <p:attrNameLst>
                                          <p:attrName>ppt_w</p:attrName>
                                        </p:attrNameLst>
                                      </p:cBhvr>
                                      <p:tavLst>
                                        <p:tav tm="0">
                                          <p:val>
                                            <p:fltVal val="0"/>
                                          </p:val>
                                        </p:tav>
                                        <p:tav tm="100000">
                                          <p:val>
                                            <p:strVal val="#ppt_w"/>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5" presetClass="entr" presetSubtype="0" fill="hold" grpId="0" nodeType="clickEffect">
                                  <p:stCondLst>
                                    <p:cond delay="0"/>
                                  </p:stCondLst>
                                  <p:childTnLst>
                                    <p:set>
                                      <p:cBhvr>
                                        <p:cTn id="38" dur="1" fill="hold">
                                          <p:stCondLst>
                                            <p:cond delay="0"/>
                                          </p:stCondLst>
                                        </p:cTn>
                                        <p:tgtEl>
                                          <p:spTgt spid="224258">
                                            <p:txEl>
                                              <p:charRg st="198" end="198"/>
                                            </p:txEl>
                                          </p:spTgt>
                                        </p:tgtEl>
                                        <p:attrNameLst>
                                          <p:attrName>style.visibility</p:attrName>
                                        </p:attrNameLst>
                                      </p:cBhvr>
                                      <p:to>
                                        <p:strVal val="visible"/>
                                      </p:to>
                                    </p:set>
                                    <p:animEffect transition="in" filter="fade">
                                      <p:cBhvr>
                                        <p:cTn id="39" dur="1000"/>
                                        <p:tgtEl>
                                          <p:spTgt spid="224258">
                                            <p:txEl>
                                              <p:charRg st="198" end="198"/>
                                            </p:txEl>
                                          </p:spTgt>
                                        </p:tgtEl>
                                      </p:cBhvr>
                                    </p:animEffect>
                                    <p:anim calcmode="lin" valueType="num">
                                      <p:cBhvr>
                                        <p:cTn id="40" dur="1000" fill="hold"/>
                                        <p:tgtEl>
                                          <p:spTgt spid="224258">
                                            <p:txEl>
                                              <p:charRg st="198" end="198"/>
                                            </p:txEl>
                                          </p:spTgt>
                                        </p:tgtEl>
                                        <p:attrNameLst>
                                          <p:attrName>style.rotation</p:attrName>
                                        </p:attrNameLst>
                                      </p:cBhvr>
                                      <p:tavLst>
                                        <p:tav tm="0">
                                          <p:val>
                                            <p:fltVal val="720"/>
                                          </p:val>
                                        </p:tav>
                                        <p:tav tm="100000">
                                          <p:val>
                                            <p:fltVal val="0"/>
                                          </p:val>
                                        </p:tav>
                                      </p:tavLst>
                                    </p:anim>
                                    <p:anim calcmode="lin" valueType="num">
                                      <p:cBhvr>
                                        <p:cTn id="41" dur="1000" fill="hold"/>
                                        <p:tgtEl>
                                          <p:spTgt spid="224258">
                                            <p:txEl>
                                              <p:charRg st="198" end="198"/>
                                            </p:txEl>
                                          </p:spTgt>
                                        </p:tgtEl>
                                        <p:attrNameLst>
                                          <p:attrName>ppt_h</p:attrName>
                                        </p:attrNameLst>
                                      </p:cBhvr>
                                      <p:tavLst>
                                        <p:tav tm="0">
                                          <p:val>
                                            <p:fltVal val="0"/>
                                          </p:val>
                                        </p:tav>
                                        <p:tav tm="100000">
                                          <p:val>
                                            <p:strVal val="#ppt_h"/>
                                          </p:val>
                                        </p:tav>
                                      </p:tavLst>
                                    </p:anim>
                                    <p:anim calcmode="lin" valueType="num">
                                      <p:cBhvr>
                                        <p:cTn id="42" dur="1000" fill="hold"/>
                                        <p:tgtEl>
                                          <p:spTgt spid="224258">
                                            <p:txEl>
                                              <p:charRg st="198" end="198"/>
                                            </p:txEl>
                                          </p:spTgt>
                                        </p:tgtEl>
                                        <p:attrNameLst>
                                          <p:attrName>ppt_w</p:attrName>
                                        </p:attrNameLst>
                                      </p:cBhvr>
                                      <p:tavLst>
                                        <p:tav tm="0">
                                          <p:val>
                                            <p:fltVal val="0"/>
                                          </p:val>
                                        </p:tav>
                                        <p:tav tm="100000">
                                          <p:val>
                                            <p:strVal val="#ppt_w"/>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35" presetClass="entr" presetSubtype="0" fill="hold" grpId="0" nodeType="clickEffect">
                                  <p:stCondLst>
                                    <p:cond delay="0"/>
                                  </p:stCondLst>
                                  <p:childTnLst>
                                    <p:set>
                                      <p:cBhvr>
                                        <p:cTn id="46" dur="1" fill="hold">
                                          <p:stCondLst>
                                            <p:cond delay="0"/>
                                          </p:stCondLst>
                                        </p:cTn>
                                        <p:tgtEl>
                                          <p:spTgt spid="224258">
                                            <p:txEl>
                                              <p:charRg st="198" end="198"/>
                                            </p:txEl>
                                          </p:spTgt>
                                        </p:tgtEl>
                                        <p:attrNameLst>
                                          <p:attrName>style.visibility</p:attrName>
                                        </p:attrNameLst>
                                      </p:cBhvr>
                                      <p:to>
                                        <p:strVal val="visible"/>
                                      </p:to>
                                    </p:set>
                                    <p:animEffect transition="in" filter="fade">
                                      <p:cBhvr>
                                        <p:cTn id="47" dur="1000"/>
                                        <p:tgtEl>
                                          <p:spTgt spid="224258">
                                            <p:txEl>
                                              <p:charRg st="198" end="198"/>
                                            </p:txEl>
                                          </p:spTgt>
                                        </p:tgtEl>
                                      </p:cBhvr>
                                    </p:animEffect>
                                    <p:anim calcmode="lin" valueType="num">
                                      <p:cBhvr>
                                        <p:cTn id="48" dur="1000" fill="hold"/>
                                        <p:tgtEl>
                                          <p:spTgt spid="224258">
                                            <p:txEl>
                                              <p:charRg st="198" end="198"/>
                                            </p:txEl>
                                          </p:spTgt>
                                        </p:tgtEl>
                                        <p:attrNameLst>
                                          <p:attrName>style.rotation</p:attrName>
                                        </p:attrNameLst>
                                      </p:cBhvr>
                                      <p:tavLst>
                                        <p:tav tm="0">
                                          <p:val>
                                            <p:fltVal val="720"/>
                                          </p:val>
                                        </p:tav>
                                        <p:tav tm="100000">
                                          <p:val>
                                            <p:fltVal val="0"/>
                                          </p:val>
                                        </p:tav>
                                      </p:tavLst>
                                    </p:anim>
                                    <p:anim calcmode="lin" valueType="num">
                                      <p:cBhvr>
                                        <p:cTn id="49" dur="1000" fill="hold"/>
                                        <p:tgtEl>
                                          <p:spTgt spid="224258">
                                            <p:txEl>
                                              <p:charRg st="198" end="198"/>
                                            </p:txEl>
                                          </p:spTgt>
                                        </p:tgtEl>
                                        <p:attrNameLst>
                                          <p:attrName>ppt_h</p:attrName>
                                        </p:attrNameLst>
                                      </p:cBhvr>
                                      <p:tavLst>
                                        <p:tav tm="0">
                                          <p:val>
                                            <p:fltVal val="0"/>
                                          </p:val>
                                        </p:tav>
                                        <p:tav tm="100000">
                                          <p:val>
                                            <p:strVal val="#ppt_h"/>
                                          </p:val>
                                        </p:tav>
                                      </p:tavLst>
                                    </p:anim>
                                    <p:anim calcmode="lin" valueType="num">
                                      <p:cBhvr>
                                        <p:cTn id="50" dur="1000" fill="hold"/>
                                        <p:tgtEl>
                                          <p:spTgt spid="224258">
                                            <p:txEl>
                                              <p:charRg st="198" end="198"/>
                                            </p:txEl>
                                          </p:spTgt>
                                        </p:tgtEl>
                                        <p:attrNameLst>
                                          <p:attrName>ppt_w</p:attrName>
                                        </p:attrNameLst>
                                      </p:cBhvr>
                                      <p:tavLst>
                                        <p:tav tm="0">
                                          <p:val>
                                            <p:fltVal val="0"/>
                                          </p:val>
                                        </p:tav>
                                        <p:tav tm="100000">
                                          <p:val>
                                            <p:strVal val="#ppt_w"/>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35" presetClass="entr" presetSubtype="0" fill="hold" grpId="0" nodeType="clickEffect">
                                  <p:stCondLst>
                                    <p:cond delay="0"/>
                                  </p:stCondLst>
                                  <p:childTnLst>
                                    <p:set>
                                      <p:cBhvr>
                                        <p:cTn id="54" dur="1" fill="hold">
                                          <p:stCondLst>
                                            <p:cond delay="0"/>
                                          </p:stCondLst>
                                        </p:cTn>
                                        <p:tgtEl>
                                          <p:spTgt spid="224258">
                                            <p:txEl>
                                              <p:charRg st="198" end="198"/>
                                            </p:txEl>
                                          </p:spTgt>
                                        </p:tgtEl>
                                        <p:attrNameLst>
                                          <p:attrName>style.visibility</p:attrName>
                                        </p:attrNameLst>
                                      </p:cBhvr>
                                      <p:to>
                                        <p:strVal val="visible"/>
                                      </p:to>
                                    </p:set>
                                    <p:animEffect transition="in" filter="fade">
                                      <p:cBhvr>
                                        <p:cTn id="55" dur="1000"/>
                                        <p:tgtEl>
                                          <p:spTgt spid="224258">
                                            <p:txEl>
                                              <p:charRg st="198" end="198"/>
                                            </p:txEl>
                                          </p:spTgt>
                                        </p:tgtEl>
                                      </p:cBhvr>
                                    </p:animEffect>
                                    <p:anim calcmode="lin" valueType="num">
                                      <p:cBhvr>
                                        <p:cTn id="56" dur="1000" fill="hold"/>
                                        <p:tgtEl>
                                          <p:spTgt spid="224258">
                                            <p:txEl>
                                              <p:charRg st="198" end="198"/>
                                            </p:txEl>
                                          </p:spTgt>
                                        </p:tgtEl>
                                        <p:attrNameLst>
                                          <p:attrName>style.rotation</p:attrName>
                                        </p:attrNameLst>
                                      </p:cBhvr>
                                      <p:tavLst>
                                        <p:tav tm="0">
                                          <p:val>
                                            <p:fltVal val="720"/>
                                          </p:val>
                                        </p:tav>
                                        <p:tav tm="100000">
                                          <p:val>
                                            <p:fltVal val="0"/>
                                          </p:val>
                                        </p:tav>
                                      </p:tavLst>
                                    </p:anim>
                                    <p:anim calcmode="lin" valueType="num">
                                      <p:cBhvr>
                                        <p:cTn id="57" dur="1000" fill="hold"/>
                                        <p:tgtEl>
                                          <p:spTgt spid="224258">
                                            <p:txEl>
                                              <p:charRg st="198" end="198"/>
                                            </p:txEl>
                                          </p:spTgt>
                                        </p:tgtEl>
                                        <p:attrNameLst>
                                          <p:attrName>ppt_h</p:attrName>
                                        </p:attrNameLst>
                                      </p:cBhvr>
                                      <p:tavLst>
                                        <p:tav tm="0">
                                          <p:val>
                                            <p:fltVal val="0"/>
                                          </p:val>
                                        </p:tav>
                                        <p:tav tm="100000">
                                          <p:val>
                                            <p:strVal val="#ppt_h"/>
                                          </p:val>
                                        </p:tav>
                                      </p:tavLst>
                                    </p:anim>
                                    <p:anim calcmode="lin" valueType="num">
                                      <p:cBhvr>
                                        <p:cTn id="58" dur="1000" fill="hold"/>
                                        <p:tgtEl>
                                          <p:spTgt spid="224258">
                                            <p:txEl>
                                              <p:charRg st="198" end="198"/>
                                            </p:txEl>
                                          </p:spTgt>
                                        </p:tgtEl>
                                        <p:attrNameLst>
                                          <p:attrName>ppt_w</p:attrName>
                                        </p:attrNameLst>
                                      </p:cBhvr>
                                      <p:tavLst>
                                        <p:tav tm="0">
                                          <p:val>
                                            <p:fltVal val="0"/>
                                          </p:val>
                                        </p:tav>
                                        <p:tav tm="100000">
                                          <p:val>
                                            <p:strVal val="#ppt_w"/>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35" presetClass="entr" presetSubtype="0" fill="hold" grpId="0" nodeType="clickEffect">
                                  <p:stCondLst>
                                    <p:cond delay="0"/>
                                  </p:stCondLst>
                                  <p:childTnLst>
                                    <p:set>
                                      <p:cBhvr>
                                        <p:cTn id="62" dur="1" fill="hold">
                                          <p:stCondLst>
                                            <p:cond delay="0"/>
                                          </p:stCondLst>
                                        </p:cTn>
                                        <p:tgtEl>
                                          <p:spTgt spid="224258">
                                            <p:txEl>
                                              <p:charRg st="198" end="198"/>
                                            </p:txEl>
                                          </p:spTgt>
                                        </p:tgtEl>
                                        <p:attrNameLst>
                                          <p:attrName>style.visibility</p:attrName>
                                        </p:attrNameLst>
                                      </p:cBhvr>
                                      <p:to>
                                        <p:strVal val="visible"/>
                                      </p:to>
                                    </p:set>
                                    <p:animEffect transition="in" filter="fade">
                                      <p:cBhvr>
                                        <p:cTn id="63" dur="1000"/>
                                        <p:tgtEl>
                                          <p:spTgt spid="224258">
                                            <p:txEl>
                                              <p:charRg st="198" end="198"/>
                                            </p:txEl>
                                          </p:spTgt>
                                        </p:tgtEl>
                                      </p:cBhvr>
                                    </p:animEffect>
                                    <p:anim calcmode="lin" valueType="num">
                                      <p:cBhvr>
                                        <p:cTn id="64" dur="1000" fill="hold"/>
                                        <p:tgtEl>
                                          <p:spTgt spid="224258">
                                            <p:txEl>
                                              <p:charRg st="198" end="198"/>
                                            </p:txEl>
                                          </p:spTgt>
                                        </p:tgtEl>
                                        <p:attrNameLst>
                                          <p:attrName>style.rotation</p:attrName>
                                        </p:attrNameLst>
                                      </p:cBhvr>
                                      <p:tavLst>
                                        <p:tav tm="0">
                                          <p:val>
                                            <p:fltVal val="720"/>
                                          </p:val>
                                        </p:tav>
                                        <p:tav tm="100000">
                                          <p:val>
                                            <p:fltVal val="0"/>
                                          </p:val>
                                        </p:tav>
                                      </p:tavLst>
                                    </p:anim>
                                    <p:anim calcmode="lin" valueType="num">
                                      <p:cBhvr>
                                        <p:cTn id="65" dur="1000" fill="hold"/>
                                        <p:tgtEl>
                                          <p:spTgt spid="224258">
                                            <p:txEl>
                                              <p:charRg st="198" end="198"/>
                                            </p:txEl>
                                          </p:spTgt>
                                        </p:tgtEl>
                                        <p:attrNameLst>
                                          <p:attrName>ppt_h</p:attrName>
                                        </p:attrNameLst>
                                      </p:cBhvr>
                                      <p:tavLst>
                                        <p:tav tm="0">
                                          <p:val>
                                            <p:fltVal val="0"/>
                                          </p:val>
                                        </p:tav>
                                        <p:tav tm="100000">
                                          <p:val>
                                            <p:strVal val="#ppt_h"/>
                                          </p:val>
                                        </p:tav>
                                      </p:tavLst>
                                    </p:anim>
                                    <p:anim calcmode="lin" valueType="num">
                                      <p:cBhvr>
                                        <p:cTn id="66" dur="1000" fill="hold"/>
                                        <p:tgtEl>
                                          <p:spTgt spid="224258">
                                            <p:txEl>
                                              <p:charRg st="198" end="198"/>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258"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EA6CD163-D84C-4481-9A48-568637A4C2D4}" type="slidenum">
              <a:rPr lang="en-US" sz="1500">
                <a:latin typeface="Arial" panose="020B0604020202020204" pitchFamily="34" charset="0"/>
                <a:cs typeface="Arial" panose="020B0604020202020204" pitchFamily="34" charset="0"/>
              </a:rPr>
              <a:pPr eaLnBrk="1" hangingPunct="1">
                <a:defRPr/>
              </a:pPr>
              <a:t>12</a:t>
            </a:fld>
            <a:endParaRPr lang="en-US" sz="1500">
              <a:latin typeface="Arial" panose="020B0604020202020204" pitchFamily="34" charset="0"/>
              <a:cs typeface="Arial" panose="020B0604020202020204" pitchFamily="34" charset="0"/>
            </a:endParaRPr>
          </a:p>
        </p:txBody>
      </p:sp>
      <p:sp>
        <p:nvSpPr>
          <p:cNvPr id="225282" name="Rectangle 2"/>
          <p:cNvSpPr>
            <a:spLocks noGrp="1" noChangeArrowheads="1"/>
          </p:cNvSpPr>
          <p:nvPr>
            <p:ph type="title"/>
          </p:nvPr>
        </p:nvSpPr>
        <p:spPr>
          <a:xfrm>
            <a:off x="1608383" y="228547"/>
            <a:ext cx="8764146" cy="1142735"/>
          </a:xfrm>
        </p:spPr>
        <p:txBody>
          <a:bodyPr>
            <a:normAutofit fontScale="90000"/>
          </a:bodyPr>
          <a:lstStyle/>
          <a:p>
            <a:pPr algn="ctr" eaLnBrk="1" hangingPunct="1">
              <a:defRPr/>
            </a:pPr>
            <a:r>
              <a:rPr lang="ar-SA" altLang="en-US" sz="3999" b="1"/>
              <a:t>فصل چهارم</a:t>
            </a:r>
            <a:r>
              <a:rPr lang="fa-IR" altLang="en-US" sz="3999" b="1"/>
              <a:t/>
            </a:r>
            <a:br>
              <a:rPr lang="fa-IR" altLang="en-US" sz="3999" b="1"/>
            </a:br>
            <a:r>
              <a:rPr lang="ar-SA" altLang="en-US" sz="3999" b="1"/>
              <a:t>كتف، بازو، آرنج</a:t>
            </a:r>
            <a:br>
              <a:rPr lang="ar-SA" altLang="en-US" sz="3999" b="1"/>
            </a:br>
            <a:endParaRPr lang="en-US" altLang="en-US" sz="3999" b="1"/>
          </a:p>
        </p:txBody>
      </p:sp>
      <p:sp>
        <p:nvSpPr>
          <p:cNvPr id="225283" name="Rectangle 3"/>
          <p:cNvSpPr>
            <a:spLocks noGrp="1" noChangeArrowheads="1"/>
          </p:cNvSpPr>
          <p:nvPr>
            <p:ph type="body" idx="1"/>
          </p:nvPr>
        </p:nvSpPr>
        <p:spPr>
          <a:xfrm>
            <a:off x="1227471" y="1371282"/>
            <a:ext cx="9035546" cy="5332766"/>
          </a:xfrm>
        </p:spPr>
        <p:txBody>
          <a:bodyPr/>
          <a:lstStyle/>
          <a:p>
            <a:pPr algn="r" rtl="1" eaLnBrk="1" hangingPunct="1">
              <a:lnSpc>
                <a:spcPct val="80000"/>
              </a:lnSpc>
              <a:buFontTx/>
              <a:buNone/>
              <a:defRPr/>
            </a:pPr>
            <a:r>
              <a:rPr lang="fa-IR" sz="2000" b="1"/>
              <a:t>      </a:t>
            </a:r>
            <a:r>
              <a:rPr lang="fa-IR" sz="2000"/>
              <a:t>1.</a:t>
            </a:r>
            <a:r>
              <a:rPr lang="fa-IR" sz="2400"/>
              <a:t> </a:t>
            </a:r>
            <a:r>
              <a:rPr lang="ar-SA" altLang="en-US" sz="2400"/>
              <a:t>كتف</a:t>
            </a:r>
            <a:r>
              <a:rPr lang="fa-IR" sz="2400"/>
              <a:t>  </a:t>
            </a:r>
            <a:r>
              <a:rPr lang="fa-IR" sz="2000"/>
              <a:t>   								</a:t>
            </a:r>
            <a:endParaRPr lang="ar-SA" altLang="en-US" sz="2000"/>
          </a:p>
          <a:p>
            <a:pPr algn="r" rtl="1" eaLnBrk="1" hangingPunct="1">
              <a:lnSpc>
                <a:spcPct val="80000"/>
              </a:lnSpc>
              <a:defRPr/>
            </a:pPr>
            <a:r>
              <a:rPr lang="ar-SA" altLang="en-US" sz="2000" b="1"/>
              <a:t>هدف كلي: شناخت انواع حركات مفصل كتف و عضلات عمل</a:t>
            </a:r>
            <a:r>
              <a:rPr lang="en-US" sz="2000" b="1"/>
              <a:t>‎</a:t>
            </a:r>
            <a:r>
              <a:rPr lang="ar-SA" altLang="en-US" sz="2000" b="1"/>
              <a:t>كنندة در هر يك از حركات آن</a:t>
            </a:r>
            <a:endParaRPr lang="fa-IR" sz="2000" b="1"/>
          </a:p>
          <a:p>
            <a:pPr algn="r" rtl="1" eaLnBrk="1" hangingPunct="1">
              <a:lnSpc>
                <a:spcPct val="80000"/>
              </a:lnSpc>
              <a:buFontTx/>
              <a:buNone/>
              <a:defRPr/>
            </a:pPr>
            <a:endParaRPr lang="ar-SA" altLang="en-US" sz="2000" b="1"/>
          </a:p>
          <a:p>
            <a:pPr algn="r" rtl="1" eaLnBrk="1" hangingPunct="1">
              <a:defRPr/>
            </a:pPr>
            <a:r>
              <a:rPr lang="ar-SA" altLang="en-US" sz="2400"/>
              <a:t>حركات كتف</a:t>
            </a:r>
          </a:p>
          <a:p>
            <a:pPr algn="r" rtl="1" eaLnBrk="1" hangingPunct="1">
              <a:defRPr/>
            </a:pPr>
            <a:r>
              <a:rPr lang="ar-SA" altLang="en-US" sz="2000" b="1"/>
              <a:t>حركات كتف و بازو با يكديگر مرتبط‌اند.</a:t>
            </a:r>
            <a:endParaRPr lang="fa-IR" sz="2000" b="1"/>
          </a:p>
          <a:p>
            <a:pPr algn="r" rtl="1" eaLnBrk="1" hangingPunct="1">
              <a:defRPr/>
            </a:pPr>
            <a:r>
              <a:rPr lang="ar-SA" altLang="en-US" sz="2000" b="1"/>
              <a:t>تأثيرپذيري حركات كتف از بازو بيشتر در دامنة بالاي حركتي انجام مي‌شود. </a:t>
            </a:r>
          </a:p>
          <a:p>
            <a:pPr algn="r" rtl="1" eaLnBrk="1" hangingPunct="1">
              <a:defRPr/>
            </a:pPr>
            <a:r>
              <a:rPr lang="ar-SA" altLang="en-US" sz="2000" b="1"/>
              <a:t>مجموعاً استخوان كتف،  از لحاظ انجام حركات، عضو نسبتاً آزادي است</a:t>
            </a:r>
            <a:endParaRPr lang="fa-IR" sz="2000" b="1"/>
          </a:p>
          <a:p>
            <a:pPr algn="r" rtl="1" eaLnBrk="1" hangingPunct="1">
              <a:defRPr/>
            </a:pPr>
            <a:r>
              <a:rPr lang="ar-SA" altLang="en-US" sz="2000" b="1"/>
              <a:t>عضلات در برگيرندة كتف باعث مي‌شود كه اين عضو تنها در سطح فرونتال و حول محور افقي ـ سهمي حركت نمايد و بيشتر حركات به صورت خطي (نه زاويه‌اي) صورت پذيرد.</a:t>
            </a:r>
            <a:endParaRPr lang="fa-IR" sz="2000" b="1"/>
          </a:p>
          <a:p>
            <a:pPr algn="r" rtl="1" eaLnBrk="1" hangingPunct="1">
              <a:buFontTx/>
              <a:buNone/>
              <a:defRPr/>
            </a:pPr>
            <a:endParaRPr lang="ar-SA" altLang="en-US" sz="2000" b="1"/>
          </a:p>
          <a:p>
            <a:pPr algn="r" rtl="1" eaLnBrk="1" hangingPunct="1">
              <a:defRPr/>
            </a:pPr>
            <a:r>
              <a:rPr lang="ar-SA" altLang="en-US" sz="2000" b="1"/>
              <a:t>به طور كلي، حركات كتف شامل بالا رفتن، پايين آمدن، نزديك شدن،  دورشدن، چرخش بالايي، چرخش پاييني و بلندشدن لبة تحتاني كتف است كه مختصراً شرح داده خواهد شد.</a:t>
            </a:r>
          </a:p>
          <a:p>
            <a:pPr algn="r" rtl="1" eaLnBrk="1" hangingPunct="1">
              <a:defRPr/>
            </a:pPr>
            <a:endParaRPr lang="en-US" altLang="en-US" sz="2000"/>
          </a:p>
        </p:txBody>
      </p:sp>
    </p:spTree>
    <p:extLst>
      <p:ext uri="{BB962C8B-B14F-4D97-AF65-F5344CB8AC3E}">
        <p14:creationId xmlns:p14="http://schemas.microsoft.com/office/powerpoint/2010/main" val="21761164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25282"/>
                                        </p:tgtEl>
                                        <p:attrNameLst>
                                          <p:attrName>style.visibility</p:attrName>
                                        </p:attrNameLst>
                                      </p:cBhvr>
                                      <p:to>
                                        <p:strVal val="visible"/>
                                      </p:to>
                                    </p:set>
                                    <p:animEffect transition="in" filter="fade">
                                      <p:cBhvr>
                                        <p:cTn id="7" dur="800" decel="100000"/>
                                        <p:tgtEl>
                                          <p:spTgt spid="225282"/>
                                        </p:tgtEl>
                                      </p:cBhvr>
                                    </p:animEffect>
                                    <p:anim calcmode="lin" valueType="num">
                                      <p:cBhvr>
                                        <p:cTn id="8" dur="800" decel="100000" fill="hold"/>
                                        <p:tgtEl>
                                          <p:spTgt spid="225282"/>
                                        </p:tgtEl>
                                        <p:attrNameLst>
                                          <p:attrName>style.rotation</p:attrName>
                                        </p:attrNameLst>
                                      </p:cBhvr>
                                      <p:tavLst>
                                        <p:tav tm="0">
                                          <p:val>
                                            <p:fltVal val="-90"/>
                                          </p:val>
                                        </p:tav>
                                        <p:tav tm="100000">
                                          <p:val>
                                            <p:fltVal val="0"/>
                                          </p:val>
                                        </p:tav>
                                      </p:tavLst>
                                    </p:anim>
                                    <p:anim calcmode="lin" valueType="num">
                                      <p:cBhvr>
                                        <p:cTn id="9" dur="800" decel="100000" fill="hold"/>
                                        <p:tgtEl>
                                          <p:spTgt spid="225282"/>
                                        </p:tgtEl>
                                        <p:attrNameLst>
                                          <p:attrName>ppt_x</p:attrName>
                                        </p:attrNameLst>
                                      </p:cBhvr>
                                      <p:tavLst>
                                        <p:tav tm="0">
                                          <p:val>
                                            <p:strVal val="#ppt_x+0.4"/>
                                          </p:val>
                                        </p:tav>
                                        <p:tav tm="100000">
                                          <p:val>
                                            <p:strVal val="#ppt_x-0.05"/>
                                          </p:val>
                                        </p:tav>
                                      </p:tavLst>
                                    </p:anim>
                                    <p:anim calcmode="lin" valueType="num">
                                      <p:cBhvr>
                                        <p:cTn id="10" dur="800" decel="100000" fill="hold"/>
                                        <p:tgtEl>
                                          <p:spTgt spid="22528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2528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25282"/>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3" presetClass="entr" presetSubtype="16" fill="hold" grpId="0" nodeType="clickEffect">
                                  <p:stCondLst>
                                    <p:cond delay="0"/>
                                  </p:stCondLst>
                                  <p:childTnLst>
                                    <p:set>
                                      <p:cBhvr>
                                        <p:cTn id="16" dur="1" fill="hold">
                                          <p:stCondLst>
                                            <p:cond delay="0"/>
                                          </p:stCondLst>
                                        </p:cTn>
                                        <p:tgtEl>
                                          <p:spTgt spid="225283">
                                            <p:txEl>
                                              <p:pRg st="0" end="0"/>
                                            </p:txEl>
                                          </p:spTgt>
                                        </p:tgtEl>
                                        <p:attrNameLst>
                                          <p:attrName>style.visibility</p:attrName>
                                        </p:attrNameLst>
                                      </p:cBhvr>
                                      <p:to>
                                        <p:strVal val="visible"/>
                                      </p:to>
                                    </p:set>
                                    <p:anim calcmode="lin" valueType="num">
                                      <p:cBhvr>
                                        <p:cTn id="17" dur="1000" fill="hold"/>
                                        <p:tgtEl>
                                          <p:spTgt spid="225283">
                                            <p:txEl>
                                              <p:pRg st="0" end="0"/>
                                            </p:txEl>
                                          </p:spTgt>
                                        </p:tgtEl>
                                        <p:attrNameLst>
                                          <p:attrName>ppt_w</p:attrName>
                                        </p:attrNameLst>
                                      </p:cBhvr>
                                      <p:tavLst>
                                        <p:tav tm="0">
                                          <p:val>
                                            <p:fltVal val="0"/>
                                          </p:val>
                                        </p:tav>
                                        <p:tav tm="100000">
                                          <p:val>
                                            <p:strVal val="#ppt_w"/>
                                          </p:val>
                                        </p:tav>
                                      </p:tavLst>
                                    </p:anim>
                                    <p:anim calcmode="lin" valueType="num">
                                      <p:cBhvr>
                                        <p:cTn id="18" dur="1000" fill="hold"/>
                                        <p:tgtEl>
                                          <p:spTgt spid="22528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225283">
                                            <p:txEl>
                                              <p:pRg st="1" end="1"/>
                                            </p:txEl>
                                          </p:spTgt>
                                        </p:tgtEl>
                                        <p:attrNameLst>
                                          <p:attrName>style.visibility</p:attrName>
                                        </p:attrNameLst>
                                      </p:cBhvr>
                                      <p:to>
                                        <p:strVal val="visible"/>
                                      </p:to>
                                    </p:set>
                                    <p:anim calcmode="lin" valueType="num">
                                      <p:cBhvr>
                                        <p:cTn id="23" dur="1000" fill="hold"/>
                                        <p:tgtEl>
                                          <p:spTgt spid="225283">
                                            <p:txEl>
                                              <p:pRg st="1" end="1"/>
                                            </p:txEl>
                                          </p:spTgt>
                                        </p:tgtEl>
                                        <p:attrNameLst>
                                          <p:attrName>ppt_w</p:attrName>
                                        </p:attrNameLst>
                                      </p:cBhvr>
                                      <p:tavLst>
                                        <p:tav tm="0">
                                          <p:val>
                                            <p:fltVal val="0"/>
                                          </p:val>
                                        </p:tav>
                                        <p:tav tm="100000">
                                          <p:val>
                                            <p:strVal val="#ppt_w"/>
                                          </p:val>
                                        </p:tav>
                                      </p:tavLst>
                                    </p:anim>
                                    <p:anim calcmode="lin" valueType="num">
                                      <p:cBhvr>
                                        <p:cTn id="24" dur="1000" fill="hold"/>
                                        <p:tgtEl>
                                          <p:spTgt spid="22528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3" presetClass="entr" presetSubtype="16" fill="hold" grpId="0" nodeType="clickEffect">
                                  <p:stCondLst>
                                    <p:cond delay="0"/>
                                  </p:stCondLst>
                                  <p:childTnLst>
                                    <p:set>
                                      <p:cBhvr>
                                        <p:cTn id="28" dur="1" fill="hold">
                                          <p:stCondLst>
                                            <p:cond delay="0"/>
                                          </p:stCondLst>
                                        </p:cTn>
                                        <p:tgtEl>
                                          <p:spTgt spid="225283">
                                            <p:txEl>
                                              <p:pRg st="3" end="3"/>
                                            </p:txEl>
                                          </p:spTgt>
                                        </p:tgtEl>
                                        <p:attrNameLst>
                                          <p:attrName>style.visibility</p:attrName>
                                        </p:attrNameLst>
                                      </p:cBhvr>
                                      <p:to>
                                        <p:strVal val="visible"/>
                                      </p:to>
                                    </p:set>
                                    <p:anim calcmode="lin" valueType="num">
                                      <p:cBhvr>
                                        <p:cTn id="29" dur="1000" fill="hold"/>
                                        <p:tgtEl>
                                          <p:spTgt spid="225283">
                                            <p:txEl>
                                              <p:pRg st="3" end="3"/>
                                            </p:txEl>
                                          </p:spTgt>
                                        </p:tgtEl>
                                        <p:attrNameLst>
                                          <p:attrName>ppt_w</p:attrName>
                                        </p:attrNameLst>
                                      </p:cBhvr>
                                      <p:tavLst>
                                        <p:tav tm="0">
                                          <p:val>
                                            <p:fltVal val="0"/>
                                          </p:val>
                                        </p:tav>
                                        <p:tav tm="100000">
                                          <p:val>
                                            <p:strVal val="#ppt_w"/>
                                          </p:val>
                                        </p:tav>
                                      </p:tavLst>
                                    </p:anim>
                                    <p:anim calcmode="lin" valueType="num">
                                      <p:cBhvr>
                                        <p:cTn id="30" dur="1000" fill="hold"/>
                                        <p:tgtEl>
                                          <p:spTgt spid="22528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3" presetClass="entr" presetSubtype="16" fill="hold" grpId="0" nodeType="clickEffect">
                                  <p:stCondLst>
                                    <p:cond delay="0"/>
                                  </p:stCondLst>
                                  <p:childTnLst>
                                    <p:set>
                                      <p:cBhvr>
                                        <p:cTn id="34" dur="1" fill="hold">
                                          <p:stCondLst>
                                            <p:cond delay="0"/>
                                          </p:stCondLst>
                                        </p:cTn>
                                        <p:tgtEl>
                                          <p:spTgt spid="225283">
                                            <p:txEl>
                                              <p:pRg st="4" end="4"/>
                                            </p:txEl>
                                          </p:spTgt>
                                        </p:tgtEl>
                                        <p:attrNameLst>
                                          <p:attrName>style.visibility</p:attrName>
                                        </p:attrNameLst>
                                      </p:cBhvr>
                                      <p:to>
                                        <p:strVal val="visible"/>
                                      </p:to>
                                    </p:set>
                                    <p:anim calcmode="lin" valueType="num">
                                      <p:cBhvr>
                                        <p:cTn id="35" dur="1000" fill="hold"/>
                                        <p:tgtEl>
                                          <p:spTgt spid="225283">
                                            <p:txEl>
                                              <p:pRg st="4" end="4"/>
                                            </p:txEl>
                                          </p:spTgt>
                                        </p:tgtEl>
                                        <p:attrNameLst>
                                          <p:attrName>ppt_w</p:attrName>
                                        </p:attrNameLst>
                                      </p:cBhvr>
                                      <p:tavLst>
                                        <p:tav tm="0">
                                          <p:val>
                                            <p:fltVal val="0"/>
                                          </p:val>
                                        </p:tav>
                                        <p:tav tm="100000">
                                          <p:val>
                                            <p:strVal val="#ppt_w"/>
                                          </p:val>
                                        </p:tav>
                                      </p:tavLst>
                                    </p:anim>
                                    <p:anim calcmode="lin" valueType="num">
                                      <p:cBhvr>
                                        <p:cTn id="36" dur="1000" fill="hold"/>
                                        <p:tgtEl>
                                          <p:spTgt spid="22528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3" presetClass="entr" presetSubtype="16" fill="hold" grpId="0" nodeType="clickEffect">
                                  <p:stCondLst>
                                    <p:cond delay="0"/>
                                  </p:stCondLst>
                                  <p:childTnLst>
                                    <p:set>
                                      <p:cBhvr>
                                        <p:cTn id="40" dur="1" fill="hold">
                                          <p:stCondLst>
                                            <p:cond delay="0"/>
                                          </p:stCondLst>
                                        </p:cTn>
                                        <p:tgtEl>
                                          <p:spTgt spid="225283">
                                            <p:txEl>
                                              <p:pRg st="5" end="5"/>
                                            </p:txEl>
                                          </p:spTgt>
                                        </p:tgtEl>
                                        <p:attrNameLst>
                                          <p:attrName>style.visibility</p:attrName>
                                        </p:attrNameLst>
                                      </p:cBhvr>
                                      <p:to>
                                        <p:strVal val="visible"/>
                                      </p:to>
                                    </p:set>
                                    <p:anim calcmode="lin" valueType="num">
                                      <p:cBhvr>
                                        <p:cTn id="41" dur="1000" fill="hold"/>
                                        <p:tgtEl>
                                          <p:spTgt spid="225283">
                                            <p:txEl>
                                              <p:pRg st="5" end="5"/>
                                            </p:txEl>
                                          </p:spTgt>
                                        </p:tgtEl>
                                        <p:attrNameLst>
                                          <p:attrName>ppt_w</p:attrName>
                                        </p:attrNameLst>
                                      </p:cBhvr>
                                      <p:tavLst>
                                        <p:tav tm="0">
                                          <p:val>
                                            <p:fltVal val="0"/>
                                          </p:val>
                                        </p:tav>
                                        <p:tav tm="100000">
                                          <p:val>
                                            <p:strVal val="#ppt_w"/>
                                          </p:val>
                                        </p:tav>
                                      </p:tavLst>
                                    </p:anim>
                                    <p:anim calcmode="lin" valueType="num">
                                      <p:cBhvr>
                                        <p:cTn id="42" dur="1000" fill="hold"/>
                                        <p:tgtEl>
                                          <p:spTgt spid="22528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3" presetClass="entr" presetSubtype="16" fill="hold" grpId="0" nodeType="clickEffect">
                                  <p:stCondLst>
                                    <p:cond delay="0"/>
                                  </p:stCondLst>
                                  <p:childTnLst>
                                    <p:set>
                                      <p:cBhvr>
                                        <p:cTn id="46" dur="1" fill="hold">
                                          <p:stCondLst>
                                            <p:cond delay="0"/>
                                          </p:stCondLst>
                                        </p:cTn>
                                        <p:tgtEl>
                                          <p:spTgt spid="225283">
                                            <p:txEl>
                                              <p:pRg st="6" end="6"/>
                                            </p:txEl>
                                          </p:spTgt>
                                        </p:tgtEl>
                                        <p:attrNameLst>
                                          <p:attrName>style.visibility</p:attrName>
                                        </p:attrNameLst>
                                      </p:cBhvr>
                                      <p:to>
                                        <p:strVal val="visible"/>
                                      </p:to>
                                    </p:set>
                                    <p:anim calcmode="lin" valueType="num">
                                      <p:cBhvr>
                                        <p:cTn id="47" dur="1000" fill="hold"/>
                                        <p:tgtEl>
                                          <p:spTgt spid="225283">
                                            <p:txEl>
                                              <p:pRg st="6" end="6"/>
                                            </p:txEl>
                                          </p:spTgt>
                                        </p:tgtEl>
                                        <p:attrNameLst>
                                          <p:attrName>ppt_w</p:attrName>
                                        </p:attrNameLst>
                                      </p:cBhvr>
                                      <p:tavLst>
                                        <p:tav tm="0">
                                          <p:val>
                                            <p:fltVal val="0"/>
                                          </p:val>
                                        </p:tav>
                                        <p:tav tm="100000">
                                          <p:val>
                                            <p:strVal val="#ppt_w"/>
                                          </p:val>
                                        </p:tav>
                                      </p:tavLst>
                                    </p:anim>
                                    <p:anim calcmode="lin" valueType="num">
                                      <p:cBhvr>
                                        <p:cTn id="48" dur="1000" fill="hold"/>
                                        <p:tgtEl>
                                          <p:spTgt spid="225283">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23" presetClass="entr" presetSubtype="16" fill="hold" grpId="0" nodeType="clickEffect">
                                  <p:stCondLst>
                                    <p:cond delay="0"/>
                                  </p:stCondLst>
                                  <p:childTnLst>
                                    <p:set>
                                      <p:cBhvr>
                                        <p:cTn id="52" dur="1" fill="hold">
                                          <p:stCondLst>
                                            <p:cond delay="0"/>
                                          </p:stCondLst>
                                        </p:cTn>
                                        <p:tgtEl>
                                          <p:spTgt spid="225283">
                                            <p:txEl>
                                              <p:pRg st="7" end="7"/>
                                            </p:txEl>
                                          </p:spTgt>
                                        </p:tgtEl>
                                        <p:attrNameLst>
                                          <p:attrName>style.visibility</p:attrName>
                                        </p:attrNameLst>
                                      </p:cBhvr>
                                      <p:to>
                                        <p:strVal val="visible"/>
                                      </p:to>
                                    </p:set>
                                    <p:anim calcmode="lin" valueType="num">
                                      <p:cBhvr>
                                        <p:cTn id="53" dur="1000" fill="hold"/>
                                        <p:tgtEl>
                                          <p:spTgt spid="225283">
                                            <p:txEl>
                                              <p:pRg st="7" end="7"/>
                                            </p:txEl>
                                          </p:spTgt>
                                        </p:tgtEl>
                                        <p:attrNameLst>
                                          <p:attrName>ppt_w</p:attrName>
                                        </p:attrNameLst>
                                      </p:cBhvr>
                                      <p:tavLst>
                                        <p:tav tm="0">
                                          <p:val>
                                            <p:fltVal val="0"/>
                                          </p:val>
                                        </p:tav>
                                        <p:tav tm="100000">
                                          <p:val>
                                            <p:strVal val="#ppt_w"/>
                                          </p:val>
                                        </p:tav>
                                      </p:tavLst>
                                    </p:anim>
                                    <p:anim calcmode="lin" valueType="num">
                                      <p:cBhvr>
                                        <p:cTn id="54" dur="1000" fill="hold"/>
                                        <p:tgtEl>
                                          <p:spTgt spid="225283">
                                            <p:txEl>
                                              <p:pRg st="7" end="7"/>
                                            </p:txEl>
                                          </p:spTgt>
                                        </p:tgtEl>
                                        <p:attrNameLst>
                                          <p:attrName>ppt_h</p:attrName>
                                        </p:attrNameLst>
                                      </p:cBhvr>
                                      <p:tavLst>
                                        <p:tav tm="0">
                                          <p:val>
                                            <p:fltVal val="0"/>
                                          </p:val>
                                        </p:tav>
                                        <p:tav tm="100000">
                                          <p:val>
                                            <p:strVal val="#ppt_h"/>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23" presetClass="entr" presetSubtype="16" fill="hold" grpId="0" nodeType="clickEffect">
                                  <p:stCondLst>
                                    <p:cond delay="0"/>
                                  </p:stCondLst>
                                  <p:childTnLst>
                                    <p:set>
                                      <p:cBhvr>
                                        <p:cTn id="58" dur="1" fill="hold">
                                          <p:stCondLst>
                                            <p:cond delay="0"/>
                                          </p:stCondLst>
                                        </p:cTn>
                                        <p:tgtEl>
                                          <p:spTgt spid="225283">
                                            <p:txEl>
                                              <p:pRg st="9" end="9"/>
                                            </p:txEl>
                                          </p:spTgt>
                                        </p:tgtEl>
                                        <p:attrNameLst>
                                          <p:attrName>style.visibility</p:attrName>
                                        </p:attrNameLst>
                                      </p:cBhvr>
                                      <p:to>
                                        <p:strVal val="visible"/>
                                      </p:to>
                                    </p:set>
                                    <p:anim calcmode="lin" valueType="num">
                                      <p:cBhvr>
                                        <p:cTn id="59" dur="1000" fill="hold"/>
                                        <p:tgtEl>
                                          <p:spTgt spid="225283">
                                            <p:txEl>
                                              <p:pRg st="9" end="9"/>
                                            </p:txEl>
                                          </p:spTgt>
                                        </p:tgtEl>
                                        <p:attrNameLst>
                                          <p:attrName>ppt_w</p:attrName>
                                        </p:attrNameLst>
                                      </p:cBhvr>
                                      <p:tavLst>
                                        <p:tav tm="0">
                                          <p:val>
                                            <p:fltVal val="0"/>
                                          </p:val>
                                        </p:tav>
                                        <p:tav tm="100000">
                                          <p:val>
                                            <p:strVal val="#ppt_w"/>
                                          </p:val>
                                        </p:tav>
                                      </p:tavLst>
                                    </p:anim>
                                    <p:anim calcmode="lin" valueType="num">
                                      <p:cBhvr>
                                        <p:cTn id="60" dur="1000" fill="hold"/>
                                        <p:tgtEl>
                                          <p:spTgt spid="225283">
                                            <p:txEl>
                                              <p:pRg st="9" end="9"/>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82" grpId="0"/>
      <p:bldP spid="22528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94F1B736-5BFF-48F6-8D5E-92420FE5D339}" type="slidenum">
              <a:rPr lang="en-US" sz="1500">
                <a:latin typeface="Arial" panose="020B0604020202020204" pitchFamily="34" charset="0"/>
                <a:cs typeface="Arial" panose="020B0604020202020204" pitchFamily="34" charset="0"/>
              </a:rPr>
              <a:pPr eaLnBrk="1" hangingPunct="1">
                <a:defRPr/>
              </a:pPr>
              <a:t>13</a:t>
            </a:fld>
            <a:endParaRPr lang="en-US" sz="1500">
              <a:latin typeface="Arial" panose="020B0604020202020204" pitchFamily="34" charset="0"/>
              <a:cs typeface="Arial" panose="020B0604020202020204" pitchFamily="34" charset="0"/>
            </a:endParaRPr>
          </a:p>
        </p:txBody>
      </p:sp>
      <p:sp>
        <p:nvSpPr>
          <p:cNvPr id="226306" name="Rectangle 2"/>
          <p:cNvSpPr>
            <a:spLocks noGrp="1" noChangeArrowheads="1"/>
          </p:cNvSpPr>
          <p:nvPr>
            <p:ph type="body" sz="half" idx="1"/>
          </p:nvPr>
        </p:nvSpPr>
        <p:spPr>
          <a:xfrm>
            <a:off x="1714721" y="334886"/>
            <a:ext cx="8762559" cy="4540786"/>
          </a:xfrm>
        </p:spPr>
        <p:txBody>
          <a:bodyPr>
            <a:normAutofit fontScale="92500" lnSpcReduction="10000"/>
          </a:bodyPr>
          <a:lstStyle/>
          <a:p>
            <a:pPr algn="r" rtl="1" eaLnBrk="1" hangingPunct="1">
              <a:lnSpc>
                <a:spcPct val="90000"/>
              </a:lnSpc>
              <a:buFontTx/>
              <a:buNone/>
              <a:defRPr/>
            </a:pPr>
            <a:r>
              <a:rPr lang="fa-IR" sz="1800" b="1"/>
              <a:t>        </a:t>
            </a:r>
            <a:r>
              <a:rPr lang="fa-IR" sz="2400" b="1">
                <a:solidFill>
                  <a:srgbClr val="00CC66"/>
                </a:solidFill>
              </a:rPr>
              <a:t>1</a:t>
            </a:r>
            <a:r>
              <a:rPr lang="ar-SA" altLang="en-US" sz="2400" b="1">
                <a:solidFill>
                  <a:srgbClr val="00CC66"/>
                </a:solidFill>
              </a:rPr>
              <a:t>. بالا رفتن كتف</a:t>
            </a:r>
            <a:r>
              <a:rPr lang="ar-SA" altLang="en-US" sz="2000" b="1"/>
              <a:t>: در اين حركت كتف بدون هيچ چرخشي و به صورت مستقيم به سمت بالا تغيير وضعيت مي‌دهد. در اين حركت، لبة داخلي كتف از شروع تا پايان حركت، موازي با ستون فقرات، به سمت بالا حركت مي‌كند. حركت بالا كشيدن كتف از مفصل جناغ ترقوه انجام مي‌شود.</a:t>
            </a:r>
            <a:endParaRPr lang="fa-IR" sz="2000" b="1"/>
          </a:p>
          <a:p>
            <a:pPr algn="r" rtl="1" eaLnBrk="1" hangingPunct="1">
              <a:lnSpc>
                <a:spcPct val="90000"/>
              </a:lnSpc>
              <a:buFontTx/>
              <a:buNone/>
              <a:defRPr/>
            </a:pPr>
            <a:r>
              <a:rPr lang="ar-SA" altLang="en-US" sz="2000" b="1"/>
              <a:t> </a:t>
            </a:r>
            <a:endParaRPr lang="fa-IR" sz="2000" b="1"/>
          </a:p>
          <a:p>
            <a:pPr algn="r" rtl="1" eaLnBrk="1" hangingPunct="1">
              <a:lnSpc>
                <a:spcPct val="90000"/>
              </a:lnSpc>
              <a:buFontTx/>
              <a:buNone/>
              <a:defRPr/>
            </a:pPr>
            <a:r>
              <a:rPr lang="fa-IR" sz="2000" b="1"/>
              <a:t>        </a:t>
            </a:r>
            <a:r>
              <a:rPr lang="fa-IR" sz="2000" b="1">
                <a:solidFill>
                  <a:srgbClr val="00CC66"/>
                </a:solidFill>
              </a:rPr>
              <a:t>2</a:t>
            </a:r>
            <a:r>
              <a:rPr lang="ar-SA" altLang="en-US" sz="2400" b="1">
                <a:solidFill>
                  <a:srgbClr val="00CC66"/>
                </a:solidFill>
              </a:rPr>
              <a:t>. پايين كشيدن كتف</a:t>
            </a:r>
            <a:r>
              <a:rPr lang="ar-SA" altLang="en-US" sz="2000" b="1"/>
              <a:t>: برگشت از حالت بالا تا رسيدن به وضع طبيعي </a:t>
            </a:r>
            <a:endParaRPr lang="fa-IR" sz="2000" b="1"/>
          </a:p>
          <a:p>
            <a:pPr algn="r" rtl="1" eaLnBrk="1" hangingPunct="1">
              <a:lnSpc>
                <a:spcPct val="90000"/>
              </a:lnSpc>
              <a:buFontTx/>
              <a:buNone/>
              <a:defRPr/>
            </a:pPr>
            <a:endParaRPr lang="fa-IR" sz="2000" b="1"/>
          </a:p>
          <a:p>
            <a:pPr algn="r" rtl="1" eaLnBrk="1" hangingPunct="1">
              <a:lnSpc>
                <a:spcPct val="90000"/>
              </a:lnSpc>
              <a:buFontTx/>
              <a:buNone/>
              <a:defRPr/>
            </a:pPr>
            <a:r>
              <a:rPr lang="fa-IR" sz="2000" b="1"/>
              <a:t>        </a:t>
            </a:r>
            <a:r>
              <a:rPr lang="fa-IR" sz="2000" b="1">
                <a:solidFill>
                  <a:srgbClr val="00CC66"/>
                </a:solidFill>
              </a:rPr>
              <a:t>3</a:t>
            </a:r>
            <a:r>
              <a:rPr lang="ar-SA" altLang="en-US" sz="2400" b="1">
                <a:solidFill>
                  <a:srgbClr val="00CC66"/>
                </a:solidFill>
              </a:rPr>
              <a:t>. دورشدن كتف</a:t>
            </a:r>
            <a:r>
              <a:rPr lang="ar-SA" altLang="en-US" sz="2000" b="1">
                <a:solidFill>
                  <a:srgbClr val="3399FF"/>
                </a:solidFill>
              </a:rPr>
              <a:t>:</a:t>
            </a:r>
            <a:r>
              <a:rPr lang="ar-SA" altLang="en-US" sz="2000" b="1"/>
              <a:t> كتف بدون چرخش از خط مياني بدن دور مي‌شود. در واقع، حركت دورشدن كتف به معناي دقيق كلمه حركتي فرضي است و امكانپذير نيست، زيرا: 1- حالت كروي شكل قفسه سينه كه در واقع كتف بر روي آن حركت دارد</a:t>
            </a:r>
            <a:br>
              <a:rPr lang="ar-SA" altLang="en-US" sz="2000" b="1"/>
            </a:br>
            <a:r>
              <a:rPr lang="ar-SA" altLang="en-US" sz="2000" b="1"/>
              <a:t>2- كشيده</a:t>
            </a:r>
            <a:r>
              <a:rPr lang="en-US" sz="2000" b="1"/>
              <a:t>‎</a:t>
            </a:r>
            <a:r>
              <a:rPr lang="ar-SA" altLang="en-US" sz="2000" b="1"/>
              <a:t>شدن استخوان ترقوه به جلو حول محور عمودي و موازي با سطح افقي</a:t>
            </a:r>
            <a:endParaRPr lang="fa-IR" sz="2000" b="1"/>
          </a:p>
          <a:p>
            <a:pPr algn="r" rtl="1" eaLnBrk="1" hangingPunct="1">
              <a:lnSpc>
                <a:spcPct val="90000"/>
              </a:lnSpc>
              <a:buFontTx/>
              <a:buNone/>
              <a:defRPr/>
            </a:pPr>
            <a:r>
              <a:rPr lang="ar-SA" altLang="en-US" sz="2000" b="1"/>
              <a:t> </a:t>
            </a:r>
            <a:endParaRPr lang="fa-IR" sz="2000" b="1"/>
          </a:p>
          <a:p>
            <a:pPr algn="r" rtl="1" eaLnBrk="1" hangingPunct="1">
              <a:lnSpc>
                <a:spcPct val="90000"/>
              </a:lnSpc>
              <a:buFontTx/>
              <a:buNone/>
              <a:defRPr/>
            </a:pPr>
            <a:r>
              <a:rPr lang="fa-IR" sz="2000" b="1"/>
              <a:t>        </a:t>
            </a:r>
            <a:r>
              <a:rPr lang="fa-IR" sz="2400" b="1">
                <a:solidFill>
                  <a:srgbClr val="00CC66"/>
                </a:solidFill>
              </a:rPr>
              <a:t>4</a:t>
            </a:r>
            <a:r>
              <a:rPr lang="ar-SA" altLang="en-US" sz="2400" b="1">
                <a:solidFill>
                  <a:srgbClr val="00CC66"/>
                </a:solidFill>
              </a:rPr>
              <a:t>. نزديك شدن كتف</a:t>
            </a:r>
            <a:r>
              <a:rPr lang="ar-SA" altLang="en-US" sz="2000" b="1"/>
              <a:t>: نزديك شدن لبه داخلي دو كتف به يكديگر را ‌گويند. اين حركت به صورت خطي انجام مي‌شود و كتف چرخشي حول محور خاصي ندارد.</a:t>
            </a:r>
          </a:p>
          <a:p>
            <a:pPr algn="r" rtl="1" eaLnBrk="1" hangingPunct="1">
              <a:lnSpc>
                <a:spcPct val="90000"/>
              </a:lnSpc>
              <a:buFontTx/>
              <a:buNone/>
              <a:defRPr/>
            </a:pPr>
            <a:r>
              <a:rPr lang="fa-IR" sz="2000" b="1"/>
              <a:t>        </a:t>
            </a:r>
            <a:endParaRPr lang="en-US" altLang="en-US" sz="2000" b="1"/>
          </a:p>
        </p:txBody>
      </p:sp>
      <p:pic>
        <p:nvPicPr>
          <p:cNvPr id="49156" name="Picture 3" descr="3-1"/>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274766" y="4840755"/>
            <a:ext cx="4037665" cy="1795047"/>
          </a:xfrm>
          <a:noFill/>
          <a:ln>
            <a:solidFill>
              <a:srgbClr val="FF0000"/>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0066627"/>
      </p:ext>
    </p:extLst>
  </p:cSld>
  <p:clrMapOvr>
    <a:masterClrMapping/>
  </p:clrMapOvr>
  <p:transition spd="slow">
    <p:wheel spokes="2"/>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26306">
                                            <p:txEl>
                                              <p:pRg st="0" end="0"/>
                                            </p:txEl>
                                          </p:spTgt>
                                        </p:tgtEl>
                                        <p:attrNameLst>
                                          <p:attrName>style.visibility</p:attrName>
                                        </p:attrNameLst>
                                      </p:cBhvr>
                                      <p:to>
                                        <p:strVal val="visible"/>
                                      </p:to>
                                    </p:set>
                                    <p:animEffect transition="in" filter="strips(downLeft)">
                                      <p:cBhvr>
                                        <p:cTn id="7" dur="1000"/>
                                        <p:tgtEl>
                                          <p:spTgt spid="22630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226306">
                                            <p:txEl>
                                              <p:pRg st="1" end="1"/>
                                            </p:txEl>
                                          </p:spTgt>
                                        </p:tgtEl>
                                        <p:attrNameLst>
                                          <p:attrName>style.visibility</p:attrName>
                                        </p:attrNameLst>
                                      </p:cBhvr>
                                      <p:to>
                                        <p:strVal val="visible"/>
                                      </p:to>
                                    </p:set>
                                    <p:animEffect transition="in" filter="strips(downLeft)">
                                      <p:cBhvr>
                                        <p:cTn id="12" dur="1000"/>
                                        <p:tgtEl>
                                          <p:spTgt spid="22630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226306">
                                            <p:txEl>
                                              <p:pRg st="2" end="2"/>
                                            </p:txEl>
                                          </p:spTgt>
                                        </p:tgtEl>
                                        <p:attrNameLst>
                                          <p:attrName>style.visibility</p:attrName>
                                        </p:attrNameLst>
                                      </p:cBhvr>
                                      <p:to>
                                        <p:strVal val="visible"/>
                                      </p:to>
                                    </p:set>
                                    <p:animEffect transition="in" filter="strips(downLeft)">
                                      <p:cBhvr>
                                        <p:cTn id="17" dur="1000"/>
                                        <p:tgtEl>
                                          <p:spTgt spid="22630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226306">
                                            <p:txEl>
                                              <p:pRg st="4" end="4"/>
                                            </p:txEl>
                                          </p:spTgt>
                                        </p:tgtEl>
                                        <p:attrNameLst>
                                          <p:attrName>style.visibility</p:attrName>
                                        </p:attrNameLst>
                                      </p:cBhvr>
                                      <p:to>
                                        <p:strVal val="visible"/>
                                      </p:to>
                                    </p:set>
                                    <p:animEffect transition="in" filter="strips(downLeft)">
                                      <p:cBhvr>
                                        <p:cTn id="22" dur="1000"/>
                                        <p:tgtEl>
                                          <p:spTgt spid="226306">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226306">
                                            <p:txEl>
                                              <p:pRg st="5" end="5"/>
                                            </p:txEl>
                                          </p:spTgt>
                                        </p:tgtEl>
                                        <p:attrNameLst>
                                          <p:attrName>style.visibility</p:attrName>
                                        </p:attrNameLst>
                                      </p:cBhvr>
                                      <p:to>
                                        <p:strVal val="visible"/>
                                      </p:to>
                                    </p:set>
                                    <p:animEffect transition="in" filter="strips(downLeft)">
                                      <p:cBhvr>
                                        <p:cTn id="27" dur="1000"/>
                                        <p:tgtEl>
                                          <p:spTgt spid="226306">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12" fill="hold" grpId="0" nodeType="clickEffect">
                                  <p:stCondLst>
                                    <p:cond delay="0"/>
                                  </p:stCondLst>
                                  <p:childTnLst>
                                    <p:set>
                                      <p:cBhvr>
                                        <p:cTn id="31" dur="1" fill="hold">
                                          <p:stCondLst>
                                            <p:cond delay="0"/>
                                          </p:stCondLst>
                                        </p:cTn>
                                        <p:tgtEl>
                                          <p:spTgt spid="226306">
                                            <p:txEl>
                                              <p:pRg st="6" end="6"/>
                                            </p:txEl>
                                          </p:spTgt>
                                        </p:tgtEl>
                                        <p:attrNameLst>
                                          <p:attrName>style.visibility</p:attrName>
                                        </p:attrNameLst>
                                      </p:cBhvr>
                                      <p:to>
                                        <p:strVal val="visible"/>
                                      </p:to>
                                    </p:set>
                                    <p:animEffect transition="in" filter="strips(downLeft)">
                                      <p:cBhvr>
                                        <p:cTn id="32" dur="1000"/>
                                        <p:tgtEl>
                                          <p:spTgt spid="226306">
                                            <p:txEl>
                                              <p:pRg st="6" end="6"/>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12" fill="hold" grpId="0" nodeType="clickEffect">
                                  <p:stCondLst>
                                    <p:cond delay="0"/>
                                  </p:stCondLst>
                                  <p:childTnLst>
                                    <p:set>
                                      <p:cBhvr>
                                        <p:cTn id="36" dur="1" fill="hold">
                                          <p:stCondLst>
                                            <p:cond delay="0"/>
                                          </p:stCondLst>
                                        </p:cTn>
                                        <p:tgtEl>
                                          <p:spTgt spid="226306">
                                            <p:txEl>
                                              <p:pRg st="7" end="7"/>
                                            </p:txEl>
                                          </p:spTgt>
                                        </p:tgtEl>
                                        <p:attrNameLst>
                                          <p:attrName>style.visibility</p:attrName>
                                        </p:attrNameLst>
                                      </p:cBhvr>
                                      <p:to>
                                        <p:strVal val="visible"/>
                                      </p:to>
                                    </p:set>
                                    <p:animEffect transition="in" filter="strips(downLeft)">
                                      <p:cBhvr>
                                        <p:cTn id="37" dur="1000"/>
                                        <p:tgtEl>
                                          <p:spTgt spid="22630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30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D6E97A68-9072-4B21-B3FE-490BC00CA48A}" type="slidenum">
              <a:rPr lang="en-US" sz="1500">
                <a:latin typeface="Arial" panose="020B0604020202020204" pitchFamily="34" charset="0"/>
                <a:cs typeface="Arial" panose="020B0604020202020204" pitchFamily="34" charset="0"/>
              </a:rPr>
              <a:pPr eaLnBrk="1" hangingPunct="1">
                <a:defRPr/>
              </a:pPr>
              <a:t>14</a:t>
            </a:fld>
            <a:endParaRPr lang="en-US" sz="1500">
              <a:latin typeface="Arial" panose="020B0604020202020204" pitchFamily="34" charset="0"/>
              <a:cs typeface="Arial" panose="020B0604020202020204" pitchFamily="34" charset="0"/>
            </a:endParaRPr>
          </a:p>
        </p:txBody>
      </p:sp>
      <p:sp>
        <p:nvSpPr>
          <p:cNvPr id="227330" name="Rectangle 2"/>
          <p:cNvSpPr>
            <a:spLocks noGrp="1" noChangeArrowheads="1"/>
          </p:cNvSpPr>
          <p:nvPr>
            <p:ph type="body" idx="1"/>
          </p:nvPr>
        </p:nvSpPr>
        <p:spPr>
          <a:xfrm>
            <a:off x="1714721" y="838006"/>
            <a:ext cx="8762559" cy="5470847"/>
          </a:xfrm>
        </p:spPr>
        <p:txBody>
          <a:bodyPr/>
          <a:lstStyle/>
          <a:p>
            <a:pPr algn="r" rtl="1" eaLnBrk="1" hangingPunct="1">
              <a:lnSpc>
                <a:spcPct val="80000"/>
              </a:lnSpc>
              <a:buFontTx/>
              <a:buNone/>
              <a:defRPr/>
            </a:pPr>
            <a:r>
              <a:rPr lang="fa-IR" sz="1800" b="1" dirty="0">
                <a:solidFill>
                  <a:srgbClr val="00CC66"/>
                </a:solidFill>
              </a:rPr>
              <a:t>   5</a:t>
            </a:r>
            <a:r>
              <a:rPr lang="ar-SA" altLang="en-US" sz="1800" b="1" dirty="0">
                <a:solidFill>
                  <a:srgbClr val="00CC66"/>
                </a:solidFill>
              </a:rPr>
              <a:t>. </a:t>
            </a:r>
            <a:r>
              <a:rPr lang="ar-SA" altLang="en-US" sz="2799" b="1" dirty="0">
                <a:solidFill>
                  <a:srgbClr val="00CC66"/>
                </a:solidFill>
              </a:rPr>
              <a:t>چرخش بالايي كتف</a:t>
            </a:r>
            <a:r>
              <a:rPr lang="ar-SA" altLang="en-US" sz="2799" b="1" dirty="0"/>
              <a:t>: اين حركت حول محور افقي _ سهمي (ساجيتال) انجام مي‌شود. به اين صورت كه در انجام چرخش، زاوية تحتاني كتف به سمت خارج و بالا متمايل مي‌شود و انتهاي خار كتف (زاوية بالايي و داخلي) به ستون فقرات نزديك مي‌شود.</a:t>
            </a:r>
            <a:endParaRPr lang="fa-IR" sz="2799" b="1" dirty="0"/>
          </a:p>
          <a:p>
            <a:pPr algn="r" rtl="1" eaLnBrk="1" hangingPunct="1">
              <a:lnSpc>
                <a:spcPct val="80000"/>
              </a:lnSpc>
              <a:buFontTx/>
              <a:buNone/>
              <a:defRPr/>
            </a:pPr>
            <a:endParaRPr lang="fa-IR" sz="2799" b="1" dirty="0"/>
          </a:p>
          <a:p>
            <a:pPr algn="r" rtl="1" eaLnBrk="1" hangingPunct="1">
              <a:lnSpc>
                <a:spcPct val="80000"/>
              </a:lnSpc>
              <a:buFontTx/>
              <a:buNone/>
              <a:defRPr/>
            </a:pPr>
            <a:r>
              <a:rPr lang="fa-IR" sz="2799" b="1" dirty="0"/>
              <a:t>  </a:t>
            </a:r>
            <a:r>
              <a:rPr lang="fa-IR" sz="2799" b="1" dirty="0">
                <a:solidFill>
                  <a:srgbClr val="00CC66"/>
                </a:solidFill>
              </a:rPr>
              <a:t>6</a:t>
            </a:r>
            <a:r>
              <a:rPr lang="ar-SA" altLang="en-US" sz="2799" b="1" dirty="0">
                <a:solidFill>
                  <a:srgbClr val="00CC66"/>
                </a:solidFill>
              </a:rPr>
              <a:t>. چرخش پاييني كتف</a:t>
            </a:r>
            <a:r>
              <a:rPr lang="ar-SA" altLang="en-US" sz="2799" b="1" dirty="0"/>
              <a:t>: برگشت زاوية تحتاني كتف، از حالت چرخش بالايي به سمت ستون فقرات</a:t>
            </a:r>
            <a:endParaRPr lang="fa-IR" sz="2799" b="1" dirty="0"/>
          </a:p>
          <a:p>
            <a:pPr algn="r" rtl="1" eaLnBrk="1" hangingPunct="1">
              <a:lnSpc>
                <a:spcPct val="80000"/>
              </a:lnSpc>
              <a:buFontTx/>
              <a:buNone/>
              <a:defRPr/>
            </a:pPr>
            <a:endParaRPr lang="fa-IR" sz="2799" b="1" dirty="0"/>
          </a:p>
          <a:p>
            <a:pPr algn="r" rtl="1" eaLnBrk="1" hangingPunct="1">
              <a:lnSpc>
                <a:spcPct val="80000"/>
              </a:lnSpc>
              <a:buFontTx/>
              <a:buNone/>
              <a:defRPr/>
            </a:pPr>
            <a:r>
              <a:rPr lang="fa-IR" sz="2799" b="1" dirty="0">
                <a:solidFill>
                  <a:srgbClr val="0066CC"/>
                </a:solidFill>
              </a:rPr>
              <a:t>  </a:t>
            </a:r>
            <a:r>
              <a:rPr lang="fa-IR" sz="2799" b="1" dirty="0">
                <a:solidFill>
                  <a:srgbClr val="00CC66"/>
                </a:solidFill>
              </a:rPr>
              <a:t>7. </a:t>
            </a:r>
            <a:r>
              <a:rPr lang="ar-SA" altLang="en-US" sz="2799" b="1" dirty="0">
                <a:solidFill>
                  <a:srgbClr val="00CC66"/>
                </a:solidFill>
              </a:rPr>
              <a:t>بلندشدن لبة پاييني استخوان كتف و برگشت به حالت اوليه</a:t>
            </a:r>
            <a:r>
              <a:rPr lang="ar-SA" altLang="en-US" sz="2799" b="1" dirty="0"/>
              <a:t>: اين حركت حول محور افقي ­_ عرضي (فرونتال) صورت مي‌گيرد. به صورتي كه زاوية تحتاني كتف از سطح بدن فاصله مي‌گيرد. اين حركت همراه با حركت فرا</a:t>
            </a:r>
            <a:r>
              <a:rPr lang="en-US" sz="2799" b="1" dirty="0"/>
              <a:t>‎</a:t>
            </a:r>
            <a:r>
              <a:rPr lang="ar-SA" altLang="en-US" sz="2799" b="1" dirty="0"/>
              <a:t>باز</a:t>
            </a:r>
            <a:r>
              <a:rPr lang="en-US" sz="2799" b="1" dirty="0"/>
              <a:t>‎</a:t>
            </a:r>
            <a:r>
              <a:rPr lang="ar-SA" altLang="en-US" sz="2799" b="1" dirty="0"/>
              <a:t>شدن (هايپراكستنشن) بازوست و بدون حركت بازو امكانپذير نيست. 	</a:t>
            </a:r>
            <a:endParaRPr lang="en-US" altLang="en-US" sz="2799" b="1" dirty="0"/>
          </a:p>
          <a:p>
            <a:pPr algn="r" rtl="1" eaLnBrk="1" hangingPunct="1">
              <a:lnSpc>
                <a:spcPct val="80000"/>
              </a:lnSpc>
              <a:defRPr/>
            </a:pPr>
            <a:endParaRPr lang="en-US" altLang="en-US" sz="2799" b="1" dirty="0"/>
          </a:p>
        </p:txBody>
      </p:sp>
    </p:spTree>
    <p:extLst>
      <p:ext uri="{BB962C8B-B14F-4D97-AF65-F5344CB8AC3E}">
        <p14:creationId xmlns:p14="http://schemas.microsoft.com/office/powerpoint/2010/main" val="24301279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227330">
                                            <p:txEl>
                                              <p:pRg st="0" end="0"/>
                                            </p:txEl>
                                          </p:spTgt>
                                        </p:tgtEl>
                                        <p:attrNameLst>
                                          <p:attrName>style.visibility</p:attrName>
                                        </p:attrNameLst>
                                      </p:cBhvr>
                                      <p:to>
                                        <p:strVal val="visible"/>
                                      </p:to>
                                    </p:set>
                                    <p:animEffect transition="in" filter="fade">
                                      <p:cBhvr>
                                        <p:cTn id="7" dur="770" decel="100000"/>
                                        <p:tgtEl>
                                          <p:spTgt spid="227330">
                                            <p:txEl>
                                              <p:pRg st="0" end="0"/>
                                            </p:txEl>
                                          </p:spTgt>
                                        </p:tgtEl>
                                      </p:cBhvr>
                                    </p:animEffect>
                                    <p:animScale>
                                      <p:cBhvr>
                                        <p:cTn id="8" dur="770" decel="100000"/>
                                        <p:tgtEl>
                                          <p:spTgt spid="227330">
                                            <p:txEl>
                                              <p:pRg st="0" end="0"/>
                                            </p:txEl>
                                          </p:spTgt>
                                        </p:tgtEl>
                                      </p:cBhvr>
                                      <p:from x="10000" y="10000"/>
                                      <p:to x="200000" y="450000"/>
                                    </p:animScale>
                                    <p:animScale>
                                      <p:cBhvr>
                                        <p:cTn id="9" dur="1230" accel="100000" fill="hold">
                                          <p:stCondLst>
                                            <p:cond delay="770"/>
                                          </p:stCondLst>
                                        </p:cTn>
                                        <p:tgtEl>
                                          <p:spTgt spid="227330">
                                            <p:txEl>
                                              <p:pRg st="0" end="0"/>
                                            </p:txEl>
                                          </p:spTgt>
                                        </p:tgtEl>
                                      </p:cBhvr>
                                      <p:from x="200000" y="450000"/>
                                      <p:to x="100000" y="100000"/>
                                    </p:animScale>
                                    <p:set>
                                      <p:cBhvr>
                                        <p:cTn id="10" dur="770" fill="hold"/>
                                        <p:tgtEl>
                                          <p:spTgt spid="227330">
                                            <p:txEl>
                                              <p:pRg st="0" end="0"/>
                                            </p:txEl>
                                          </p:spTgt>
                                        </p:tgtEl>
                                        <p:attrNameLst>
                                          <p:attrName>ppt_x</p:attrName>
                                        </p:attrNameLst>
                                      </p:cBhvr>
                                      <p:to>
                                        <p:strVal val="(0.5)"/>
                                      </p:to>
                                    </p:set>
                                    <p:anim from="(0.5)" to="(#ppt_x)" calcmode="lin" valueType="num">
                                      <p:cBhvr>
                                        <p:cTn id="11" dur="1230" accel="100000" fill="hold">
                                          <p:stCondLst>
                                            <p:cond delay="770"/>
                                          </p:stCondLst>
                                        </p:cTn>
                                        <p:tgtEl>
                                          <p:spTgt spid="227330">
                                            <p:txEl>
                                              <p:pRg st="0" end="0"/>
                                            </p:txEl>
                                          </p:spTgt>
                                        </p:tgtEl>
                                        <p:attrNameLst>
                                          <p:attrName>ppt_x</p:attrName>
                                        </p:attrNameLst>
                                      </p:cBhvr>
                                    </p:anim>
                                    <p:set>
                                      <p:cBhvr>
                                        <p:cTn id="12" dur="770" fill="hold"/>
                                        <p:tgtEl>
                                          <p:spTgt spid="227330">
                                            <p:txEl>
                                              <p:pRg st="0" end="0"/>
                                            </p:txEl>
                                          </p:spTgt>
                                        </p:tgtEl>
                                        <p:attrNameLst>
                                          <p:attrName>ppt_y</p:attrName>
                                        </p:attrNameLst>
                                      </p:cBhvr>
                                      <p:to>
                                        <p:strVal val="(#ppt_y+0.4)"/>
                                      </p:to>
                                    </p:set>
                                    <p:anim from="(#ppt_y+0.4)" to="(#ppt_y)" calcmode="lin" valueType="num">
                                      <p:cBhvr>
                                        <p:cTn id="13" dur="1230" accel="100000" fill="hold">
                                          <p:stCondLst>
                                            <p:cond delay="770"/>
                                          </p:stCondLst>
                                        </p:cTn>
                                        <p:tgtEl>
                                          <p:spTgt spid="227330">
                                            <p:txEl>
                                              <p:pRg st="0" end="0"/>
                                            </p:txEl>
                                          </p:spTgt>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1" presetClass="entr" presetSubtype="0" fill="hold" grpId="0" nodeType="clickEffect">
                                  <p:stCondLst>
                                    <p:cond delay="0"/>
                                  </p:stCondLst>
                                  <p:childTnLst>
                                    <p:set>
                                      <p:cBhvr>
                                        <p:cTn id="17" dur="1" fill="hold">
                                          <p:stCondLst>
                                            <p:cond delay="0"/>
                                          </p:stCondLst>
                                        </p:cTn>
                                        <p:tgtEl>
                                          <p:spTgt spid="227330">
                                            <p:txEl>
                                              <p:pRg st="2" end="2"/>
                                            </p:txEl>
                                          </p:spTgt>
                                        </p:tgtEl>
                                        <p:attrNameLst>
                                          <p:attrName>style.visibility</p:attrName>
                                        </p:attrNameLst>
                                      </p:cBhvr>
                                      <p:to>
                                        <p:strVal val="visible"/>
                                      </p:to>
                                    </p:set>
                                    <p:animEffect transition="in" filter="fade">
                                      <p:cBhvr>
                                        <p:cTn id="18" dur="770" decel="100000"/>
                                        <p:tgtEl>
                                          <p:spTgt spid="227330">
                                            <p:txEl>
                                              <p:pRg st="2" end="2"/>
                                            </p:txEl>
                                          </p:spTgt>
                                        </p:tgtEl>
                                      </p:cBhvr>
                                    </p:animEffect>
                                    <p:animScale>
                                      <p:cBhvr>
                                        <p:cTn id="19" dur="770" decel="100000"/>
                                        <p:tgtEl>
                                          <p:spTgt spid="227330">
                                            <p:txEl>
                                              <p:pRg st="2" end="2"/>
                                            </p:txEl>
                                          </p:spTgt>
                                        </p:tgtEl>
                                      </p:cBhvr>
                                      <p:from x="10000" y="10000"/>
                                      <p:to x="200000" y="450000"/>
                                    </p:animScale>
                                    <p:animScale>
                                      <p:cBhvr>
                                        <p:cTn id="20" dur="1230" accel="100000" fill="hold">
                                          <p:stCondLst>
                                            <p:cond delay="770"/>
                                          </p:stCondLst>
                                        </p:cTn>
                                        <p:tgtEl>
                                          <p:spTgt spid="227330">
                                            <p:txEl>
                                              <p:pRg st="2" end="2"/>
                                            </p:txEl>
                                          </p:spTgt>
                                        </p:tgtEl>
                                      </p:cBhvr>
                                      <p:from x="200000" y="450000"/>
                                      <p:to x="100000" y="100000"/>
                                    </p:animScale>
                                    <p:set>
                                      <p:cBhvr>
                                        <p:cTn id="21" dur="770" fill="hold"/>
                                        <p:tgtEl>
                                          <p:spTgt spid="227330">
                                            <p:txEl>
                                              <p:pRg st="2" end="2"/>
                                            </p:txEl>
                                          </p:spTgt>
                                        </p:tgtEl>
                                        <p:attrNameLst>
                                          <p:attrName>ppt_x</p:attrName>
                                        </p:attrNameLst>
                                      </p:cBhvr>
                                      <p:to>
                                        <p:strVal val="(0.5)"/>
                                      </p:to>
                                    </p:set>
                                    <p:anim from="(0.5)" to="(#ppt_x)" calcmode="lin" valueType="num">
                                      <p:cBhvr>
                                        <p:cTn id="22" dur="1230" accel="100000" fill="hold">
                                          <p:stCondLst>
                                            <p:cond delay="770"/>
                                          </p:stCondLst>
                                        </p:cTn>
                                        <p:tgtEl>
                                          <p:spTgt spid="227330">
                                            <p:txEl>
                                              <p:pRg st="2" end="2"/>
                                            </p:txEl>
                                          </p:spTgt>
                                        </p:tgtEl>
                                        <p:attrNameLst>
                                          <p:attrName>ppt_x</p:attrName>
                                        </p:attrNameLst>
                                      </p:cBhvr>
                                    </p:anim>
                                    <p:set>
                                      <p:cBhvr>
                                        <p:cTn id="23" dur="770" fill="hold"/>
                                        <p:tgtEl>
                                          <p:spTgt spid="227330">
                                            <p:txEl>
                                              <p:pRg st="2" end="2"/>
                                            </p:txEl>
                                          </p:spTgt>
                                        </p:tgtEl>
                                        <p:attrNameLst>
                                          <p:attrName>ppt_y</p:attrName>
                                        </p:attrNameLst>
                                      </p:cBhvr>
                                      <p:to>
                                        <p:strVal val="(#ppt_y+0.4)"/>
                                      </p:to>
                                    </p:set>
                                    <p:anim from="(#ppt_y+0.4)" to="(#ppt_y)" calcmode="lin" valueType="num">
                                      <p:cBhvr>
                                        <p:cTn id="24" dur="1230" accel="100000" fill="hold">
                                          <p:stCondLst>
                                            <p:cond delay="770"/>
                                          </p:stCondLst>
                                        </p:cTn>
                                        <p:tgtEl>
                                          <p:spTgt spid="227330">
                                            <p:txEl>
                                              <p:pRg st="2" end="2"/>
                                            </p:txEl>
                                          </p:spTgt>
                                        </p:tgtEl>
                                        <p:attrNameLst>
                                          <p:attrName>ppt_y</p:attrName>
                                        </p:attrNameLst>
                                      </p:cBhvr>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51" presetClass="entr" presetSubtype="0" fill="hold" grpId="0" nodeType="clickEffect">
                                  <p:stCondLst>
                                    <p:cond delay="0"/>
                                  </p:stCondLst>
                                  <p:childTnLst>
                                    <p:set>
                                      <p:cBhvr>
                                        <p:cTn id="28" dur="1" fill="hold">
                                          <p:stCondLst>
                                            <p:cond delay="0"/>
                                          </p:stCondLst>
                                        </p:cTn>
                                        <p:tgtEl>
                                          <p:spTgt spid="227330">
                                            <p:txEl>
                                              <p:pRg st="4" end="4"/>
                                            </p:txEl>
                                          </p:spTgt>
                                        </p:tgtEl>
                                        <p:attrNameLst>
                                          <p:attrName>style.visibility</p:attrName>
                                        </p:attrNameLst>
                                      </p:cBhvr>
                                      <p:to>
                                        <p:strVal val="visible"/>
                                      </p:to>
                                    </p:set>
                                    <p:animEffect transition="in" filter="fade">
                                      <p:cBhvr>
                                        <p:cTn id="29" dur="770" decel="100000"/>
                                        <p:tgtEl>
                                          <p:spTgt spid="227330">
                                            <p:txEl>
                                              <p:pRg st="4" end="4"/>
                                            </p:txEl>
                                          </p:spTgt>
                                        </p:tgtEl>
                                      </p:cBhvr>
                                    </p:animEffect>
                                    <p:animScale>
                                      <p:cBhvr>
                                        <p:cTn id="30" dur="770" decel="100000"/>
                                        <p:tgtEl>
                                          <p:spTgt spid="227330">
                                            <p:txEl>
                                              <p:pRg st="4" end="4"/>
                                            </p:txEl>
                                          </p:spTgt>
                                        </p:tgtEl>
                                      </p:cBhvr>
                                      <p:from x="10000" y="10000"/>
                                      <p:to x="200000" y="450000"/>
                                    </p:animScale>
                                    <p:animScale>
                                      <p:cBhvr>
                                        <p:cTn id="31" dur="1230" accel="100000" fill="hold">
                                          <p:stCondLst>
                                            <p:cond delay="770"/>
                                          </p:stCondLst>
                                        </p:cTn>
                                        <p:tgtEl>
                                          <p:spTgt spid="227330">
                                            <p:txEl>
                                              <p:pRg st="4" end="4"/>
                                            </p:txEl>
                                          </p:spTgt>
                                        </p:tgtEl>
                                      </p:cBhvr>
                                      <p:from x="200000" y="450000"/>
                                      <p:to x="100000" y="100000"/>
                                    </p:animScale>
                                    <p:set>
                                      <p:cBhvr>
                                        <p:cTn id="32" dur="770" fill="hold"/>
                                        <p:tgtEl>
                                          <p:spTgt spid="227330">
                                            <p:txEl>
                                              <p:pRg st="4" end="4"/>
                                            </p:txEl>
                                          </p:spTgt>
                                        </p:tgtEl>
                                        <p:attrNameLst>
                                          <p:attrName>ppt_x</p:attrName>
                                        </p:attrNameLst>
                                      </p:cBhvr>
                                      <p:to>
                                        <p:strVal val="(0.5)"/>
                                      </p:to>
                                    </p:set>
                                    <p:anim from="(0.5)" to="(#ppt_x)" calcmode="lin" valueType="num">
                                      <p:cBhvr>
                                        <p:cTn id="33" dur="1230" accel="100000" fill="hold">
                                          <p:stCondLst>
                                            <p:cond delay="770"/>
                                          </p:stCondLst>
                                        </p:cTn>
                                        <p:tgtEl>
                                          <p:spTgt spid="227330">
                                            <p:txEl>
                                              <p:pRg st="4" end="4"/>
                                            </p:txEl>
                                          </p:spTgt>
                                        </p:tgtEl>
                                        <p:attrNameLst>
                                          <p:attrName>ppt_x</p:attrName>
                                        </p:attrNameLst>
                                      </p:cBhvr>
                                    </p:anim>
                                    <p:set>
                                      <p:cBhvr>
                                        <p:cTn id="34" dur="770" fill="hold"/>
                                        <p:tgtEl>
                                          <p:spTgt spid="227330">
                                            <p:txEl>
                                              <p:pRg st="4" end="4"/>
                                            </p:txEl>
                                          </p:spTgt>
                                        </p:tgtEl>
                                        <p:attrNameLst>
                                          <p:attrName>ppt_y</p:attrName>
                                        </p:attrNameLst>
                                      </p:cBhvr>
                                      <p:to>
                                        <p:strVal val="(#ppt_y+0.4)"/>
                                      </p:to>
                                    </p:set>
                                    <p:anim from="(#ppt_y+0.4)" to="(#ppt_y)" calcmode="lin" valueType="num">
                                      <p:cBhvr>
                                        <p:cTn id="35" dur="1230" accel="100000" fill="hold">
                                          <p:stCondLst>
                                            <p:cond delay="770"/>
                                          </p:stCondLst>
                                        </p:cTn>
                                        <p:tgtEl>
                                          <p:spTgt spid="227330">
                                            <p:txEl>
                                              <p:pRg st="4" end="4"/>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7330"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1B5F7348-C0BD-4765-A665-44BCB9AA6859}" type="slidenum">
              <a:rPr lang="en-US" sz="1500">
                <a:latin typeface="Arial" panose="020B0604020202020204" pitchFamily="34" charset="0"/>
                <a:cs typeface="Arial" panose="020B0604020202020204" pitchFamily="34" charset="0"/>
              </a:rPr>
              <a:pPr eaLnBrk="1" hangingPunct="1">
                <a:defRPr/>
              </a:pPr>
              <a:t>15</a:t>
            </a:fld>
            <a:endParaRPr lang="en-US" sz="1500">
              <a:latin typeface="Arial" panose="020B0604020202020204" pitchFamily="34" charset="0"/>
              <a:cs typeface="Arial" panose="020B0604020202020204" pitchFamily="34" charset="0"/>
            </a:endParaRPr>
          </a:p>
        </p:txBody>
      </p:sp>
      <p:sp>
        <p:nvSpPr>
          <p:cNvPr id="228354" name="Rectangle 2"/>
          <p:cNvSpPr>
            <a:spLocks noGrp="1" noChangeArrowheads="1"/>
          </p:cNvSpPr>
          <p:nvPr>
            <p:ph type="title"/>
          </p:nvPr>
        </p:nvSpPr>
        <p:spPr>
          <a:xfrm>
            <a:off x="1776619" y="261878"/>
            <a:ext cx="8762560" cy="1144322"/>
          </a:xfrm>
        </p:spPr>
        <p:txBody>
          <a:bodyPr/>
          <a:lstStyle/>
          <a:p>
            <a:pPr algn="ctr" eaLnBrk="1" hangingPunct="1">
              <a:defRPr/>
            </a:pPr>
            <a:r>
              <a:rPr lang="en-US" sz="3199" b="1">
                <a:cs typeface="Zar" pitchFamily="2" charset="-78"/>
              </a:rPr>
              <a:t>‎ </a:t>
            </a:r>
            <a:r>
              <a:rPr lang="ar-SA" altLang="en-US" sz="3199" b="1">
                <a:cs typeface="Zar" pitchFamily="2" charset="-78"/>
              </a:rPr>
              <a:t>عضلات نزديك كنندة كتف </a:t>
            </a:r>
            <a:br>
              <a:rPr lang="ar-SA" altLang="en-US" sz="3199" b="1">
                <a:cs typeface="Zar" pitchFamily="2" charset="-78"/>
              </a:rPr>
            </a:br>
            <a:endParaRPr lang="en-US" altLang="en-US" sz="3199" b="1">
              <a:cs typeface="Zar" pitchFamily="2" charset="-78"/>
            </a:endParaRPr>
          </a:p>
        </p:txBody>
      </p:sp>
      <p:pic>
        <p:nvPicPr>
          <p:cNvPr id="51204" name="Picture 3"/>
          <p:cNvPicPr>
            <a:picLocks noGrp="1" noChangeAspect="1" noChangeArrowheads="1"/>
          </p:cNvPicPr>
          <p:nvPr>
            <p:ph sz="half" idx="1"/>
          </p:nvPr>
        </p:nvPicPr>
        <p:blipFill>
          <a:blip r:embed="rId2" cstate="print">
            <a:extLst>
              <a:ext uri="{28A0092B-C50C-407E-A947-70E740481C1C}">
                <a14:useLocalDpi xmlns:a14="http://schemas.microsoft.com/office/drawing/2010/main" val="0"/>
              </a:ext>
            </a:extLst>
          </a:blip>
          <a:srcRect/>
          <a:stretch>
            <a:fillRect/>
          </a:stretch>
        </p:blipFill>
        <p:spPr>
          <a:xfrm>
            <a:off x="1760748" y="2590200"/>
            <a:ext cx="3050469" cy="3428206"/>
          </a:xfrm>
          <a:ln>
            <a:solidFill>
              <a:srgbClr val="FF0000"/>
            </a:solidFill>
          </a:ln>
        </p:spPr>
      </p:pic>
      <p:sp>
        <p:nvSpPr>
          <p:cNvPr id="228356" name="Rectangle 4"/>
          <p:cNvSpPr>
            <a:spLocks noGrp="1" noChangeArrowheads="1"/>
          </p:cNvSpPr>
          <p:nvPr>
            <p:ph type="body" sz="half" idx="2"/>
          </p:nvPr>
        </p:nvSpPr>
        <p:spPr>
          <a:xfrm>
            <a:off x="4884225" y="1218918"/>
            <a:ext cx="6080306" cy="5450213"/>
          </a:xfrm>
        </p:spPr>
        <p:txBody>
          <a:bodyPr>
            <a:normAutofit fontScale="92500" lnSpcReduction="10000"/>
          </a:bodyPr>
          <a:lstStyle/>
          <a:p>
            <a:pPr algn="r" rtl="1">
              <a:tabLst>
                <a:tab pos="1609403" algn="l"/>
              </a:tabLst>
              <a:defRPr/>
            </a:pPr>
            <a:r>
              <a:rPr lang="ar-SA" altLang="en-US" sz="1600" b="1"/>
              <a:t>عضلات </a:t>
            </a:r>
            <a:r>
              <a:rPr lang="ar-SA" altLang="en-US" sz="1600" b="1">
                <a:solidFill>
                  <a:srgbClr val="7D113F"/>
                </a:solidFill>
              </a:rPr>
              <a:t>متوازي</a:t>
            </a:r>
            <a:r>
              <a:rPr lang="en-US" sz="1600" b="1">
                <a:solidFill>
                  <a:srgbClr val="7D113F"/>
                </a:solidFill>
              </a:rPr>
              <a:t>‎</a:t>
            </a:r>
            <a:r>
              <a:rPr lang="ar-SA" altLang="en-US" sz="1600" b="1">
                <a:solidFill>
                  <a:srgbClr val="7D113F"/>
                </a:solidFill>
              </a:rPr>
              <a:t>الاضلاع، ذوزنقه و گوشه‌اي</a:t>
            </a:r>
            <a:r>
              <a:rPr lang="ar-SA" altLang="en-US" sz="1600" b="1"/>
              <a:t> باعث نزديك</a:t>
            </a:r>
            <a:r>
              <a:rPr lang="en-US" sz="1600" b="1"/>
              <a:t>‎</a:t>
            </a:r>
            <a:r>
              <a:rPr lang="ar-SA" altLang="en-US" sz="1600" b="1"/>
              <a:t>شدن كتف به خط مياني بدن مي‌شوند. </a:t>
            </a:r>
            <a:endParaRPr lang="fa-IR" sz="1600" b="1"/>
          </a:p>
          <a:p>
            <a:pPr algn="r" rtl="1">
              <a:buNone/>
              <a:tabLst>
                <a:tab pos="1609403" algn="l"/>
              </a:tabLst>
              <a:defRPr/>
            </a:pPr>
            <a:endParaRPr lang="ar-SA" altLang="en-US" sz="1600" b="1"/>
          </a:p>
          <a:p>
            <a:pPr algn="r" rtl="1">
              <a:tabLst>
                <a:tab pos="1609403" algn="l"/>
              </a:tabLst>
              <a:defRPr/>
            </a:pPr>
            <a:r>
              <a:rPr lang="ar-SA" altLang="en-US" sz="1800" b="1">
                <a:solidFill>
                  <a:srgbClr val="7D113F"/>
                </a:solidFill>
              </a:rPr>
              <a:t>عضلة ذوزنقه‌اي</a:t>
            </a:r>
          </a:p>
          <a:p>
            <a:pPr algn="r" rtl="1">
              <a:buNone/>
              <a:tabLst>
                <a:tab pos="1609403" algn="l"/>
              </a:tabLst>
              <a:defRPr/>
            </a:pPr>
            <a:r>
              <a:rPr lang="fa-IR" sz="1600" b="1"/>
              <a:t>         </a:t>
            </a:r>
            <a:r>
              <a:rPr lang="ar-SA" altLang="en-US" sz="1600" b="1"/>
              <a:t>يكي از عضلات وسيع ناحية خلفي تنه است. اين عضله از استخوان پس</a:t>
            </a:r>
            <a:r>
              <a:rPr lang="en-US" sz="1600" b="1"/>
              <a:t>‎</a:t>
            </a:r>
            <a:r>
              <a:rPr lang="ar-SA" altLang="en-US" sz="1600" b="1"/>
              <a:t>سري تا مهره‌هاي پشتي را پوشش مي‌دهد كه به چهار بخش تقسيم مي‌گردد:</a:t>
            </a:r>
            <a:endParaRPr lang="fa-IR" sz="1600" b="1"/>
          </a:p>
          <a:p>
            <a:pPr algn="r" rtl="1">
              <a:buNone/>
              <a:tabLst>
                <a:tab pos="1609403" algn="l"/>
              </a:tabLst>
              <a:defRPr/>
            </a:pPr>
            <a:endParaRPr lang="fa-IR" sz="1600" b="1"/>
          </a:p>
          <a:p>
            <a:pPr algn="r" rtl="1">
              <a:tabLst>
                <a:tab pos="1609403" algn="l"/>
              </a:tabLst>
              <a:defRPr/>
            </a:pPr>
            <a:r>
              <a:rPr lang="ar-SA" altLang="en-US" sz="1600" b="1"/>
              <a:t>بخش اول. </a:t>
            </a:r>
            <a:r>
              <a:rPr lang="fa-IR" sz="1600" b="1"/>
              <a:t>سرثابت:</a:t>
            </a:r>
            <a:r>
              <a:rPr lang="ar-SA" altLang="en-US" sz="1600" b="1"/>
              <a:t> استخوان پس</a:t>
            </a:r>
            <a:r>
              <a:rPr lang="en-US" sz="1600" b="1"/>
              <a:t>‎</a:t>
            </a:r>
            <a:r>
              <a:rPr lang="ar-SA" altLang="en-US" sz="1600" b="1"/>
              <a:t>سري (پاية جمجمه) </a:t>
            </a:r>
            <a:r>
              <a:rPr lang="fa-IR" sz="1600" b="1"/>
              <a:t>،</a:t>
            </a:r>
            <a:r>
              <a:rPr lang="ar-SA" altLang="en-US" sz="1600" b="1"/>
              <a:t>سر متحرك </a:t>
            </a:r>
            <a:r>
              <a:rPr lang="fa-IR" sz="1600" b="1"/>
              <a:t>:</a:t>
            </a:r>
            <a:r>
              <a:rPr lang="ar-SA" altLang="en-US" sz="1600" b="1"/>
              <a:t> سطح خلفي</a:t>
            </a:r>
            <a:r>
              <a:rPr lang="fa-IR" sz="1600" b="1"/>
              <a:t>  3/1</a:t>
            </a:r>
            <a:r>
              <a:rPr lang="ar-SA" altLang="en-US" sz="1600" b="1"/>
              <a:t>  ابتداي استخوان ترقوه. </a:t>
            </a:r>
            <a:endParaRPr lang="fa-IR" sz="1600" b="1"/>
          </a:p>
          <a:p>
            <a:pPr algn="r" rtl="1">
              <a:buNone/>
              <a:tabLst>
                <a:tab pos="1609403" algn="l"/>
              </a:tabLst>
              <a:defRPr/>
            </a:pPr>
            <a:r>
              <a:rPr lang="fa-IR" sz="1600" b="1"/>
              <a:t>         </a:t>
            </a:r>
            <a:r>
              <a:rPr lang="ar-SA" altLang="en-US" sz="1600" b="1"/>
              <a:t>عملكرد</a:t>
            </a:r>
            <a:r>
              <a:rPr lang="fa-IR" sz="1600" b="1"/>
              <a:t>:</a:t>
            </a:r>
            <a:r>
              <a:rPr lang="ar-SA" altLang="en-US" sz="1600" b="1"/>
              <a:t> كشش بالايي استخوان كتف </a:t>
            </a:r>
            <a:endParaRPr lang="fa-IR" sz="1600" b="1"/>
          </a:p>
          <a:p>
            <a:pPr algn="r" rtl="1">
              <a:tabLst>
                <a:tab pos="1609403" algn="l"/>
              </a:tabLst>
              <a:defRPr/>
            </a:pPr>
            <a:r>
              <a:rPr lang="ar-SA" altLang="en-US" sz="1600" b="1"/>
              <a:t>بخش دوم. </a:t>
            </a:r>
            <a:r>
              <a:rPr lang="fa-IR" sz="1600" b="1"/>
              <a:t>سرثابت:</a:t>
            </a:r>
            <a:r>
              <a:rPr lang="ar-SA" altLang="en-US" sz="1600" b="1"/>
              <a:t> ليگامنت گردني </a:t>
            </a:r>
            <a:r>
              <a:rPr lang="fa-IR" sz="1600" b="1"/>
              <a:t>،</a:t>
            </a:r>
            <a:r>
              <a:rPr lang="ar-SA" altLang="en-US" sz="1600" b="1"/>
              <a:t> سر متحرك </a:t>
            </a:r>
            <a:r>
              <a:rPr lang="fa-IR" sz="1600" b="1"/>
              <a:t>:</a:t>
            </a:r>
            <a:r>
              <a:rPr lang="ar-SA" altLang="en-US" sz="1600" b="1"/>
              <a:t> زايدة آخرومي. </a:t>
            </a:r>
            <a:endParaRPr lang="fa-IR" sz="1600" b="1"/>
          </a:p>
          <a:p>
            <a:pPr algn="r" rtl="1">
              <a:buNone/>
              <a:tabLst>
                <a:tab pos="1609403" algn="l"/>
              </a:tabLst>
              <a:defRPr/>
            </a:pPr>
            <a:r>
              <a:rPr lang="fa-IR" sz="1600" b="1"/>
              <a:t>            </a:t>
            </a:r>
            <a:r>
              <a:rPr lang="ar-SA" altLang="en-US" sz="1600" b="1"/>
              <a:t>عملكرد </a:t>
            </a:r>
            <a:r>
              <a:rPr lang="fa-IR" sz="1600" b="1"/>
              <a:t>:</a:t>
            </a:r>
            <a:r>
              <a:rPr lang="ar-SA" altLang="en-US" sz="1600" b="1"/>
              <a:t> كشش بالايي (به صورت جزئي)، نزديك</a:t>
            </a:r>
            <a:r>
              <a:rPr lang="en-US" sz="1600" b="1"/>
              <a:t>‎</a:t>
            </a:r>
            <a:r>
              <a:rPr lang="ar-SA" altLang="en-US" sz="1600" b="1"/>
              <a:t>كننده و چرخش</a:t>
            </a:r>
            <a:r>
              <a:rPr lang="en-US" sz="1600" b="1"/>
              <a:t>‎</a:t>
            </a:r>
            <a:r>
              <a:rPr lang="ar-SA" altLang="en-US" sz="1600" b="1"/>
              <a:t>دهندة بالايي كتف است.</a:t>
            </a:r>
          </a:p>
          <a:p>
            <a:pPr algn="r" rtl="1">
              <a:tabLst>
                <a:tab pos="1609403" algn="l"/>
              </a:tabLst>
              <a:defRPr/>
            </a:pPr>
            <a:r>
              <a:rPr lang="ar-SA" altLang="en-US" sz="1600" b="1"/>
              <a:t>بخش سوم. </a:t>
            </a:r>
            <a:r>
              <a:rPr lang="fa-IR" sz="1600" b="1"/>
              <a:t>سرثابت:</a:t>
            </a:r>
            <a:r>
              <a:rPr lang="ar-SA" altLang="en-US" sz="1600" b="1"/>
              <a:t> زايدة شوكي مهره هفتم گردني و سه مهرة پشتي </a:t>
            </a:r>
            <a:r>
              <a:rPr lang="fa-IR" sz="1600" b="1"/>
              <a:t>،</a:t>
            </a:r>
            <a:r>
              <a:rPr lang="ar-SA" altLang="en-US" sz="1600" b="1"/>
              <a:t> سر متحرك </a:t>
            </a:r>
            <a:r>
              <a:rPr lang="fa-IR" sz="1600" b="1"/>
              <a:t>:</a:t>
            </a:r>
            <a:r>
              <a:rPr lang="ar-SA" altLang="en-US" sz="1600" b="1"/>
              <a:t> خار كتف </a:t>
            </a:r>
            <a:r>
              <a:rPr lang="fa-IR" sz="1600" b="1"/>
              <a:t>.</a:t>
            </a:r>
          </a:p>
          <a:p>
            <a:pPr algn="r" rtl="1">
              <a:buNone/>
              <a:tabLst>
                <a:tab pos="1609403" algn="l"/>
              </a:tabLst>
              <a:defRPr/>
            </a:pPr>
            <a:r>
              <a:rPr lang="fa-IR" sz="1600" b="1"/>
              <a:t>            عملکرد:</a:t>
            </a:r>
            <a:r>
              <a:rPr lang="ar-SA" altLang="en-US" sz="1600" b="1"/>
              <a:t> نزديك كردن كتف است.</a:t>
            </a:r>
          </a:p>
          <a:p>
            <a:pPr algn="r" rtl="1">
              <a:tabLst>
                <a:tab pos="1609403" algn="l"/>
              </a:tabLst>
              <a:defRPr/>
            </a:pPr>
            <a:r>
              <a:rPr lang="ar-SA" altLang="en-US" sz="1600" b="1"/>
              <a:t>بخش چهارم. </a:t>
            </a:r>
            <a:r>
              <a:rPr lang="fa-IR" sz="1600" b="1"/>
              <a:t>سرثابت:</a:t>
            </a:r>
            <a:r>
              <a:rPr lang="ar-SA" altLang="en-US" sz="1600" b="1"/>
              <a:t> زايدة شوكي چهارمين تا دوازدهمين مهرة پشتي،  سر متحرك </a:t>
            </a:r>
            <a:r>
              <a:rPr lang="fa-IR" sz="1600" b="1"/>
              <a:t>:</a:t>
            </a:r>
            <a:r>
              <a:rPr lang="ar-SA" altLang="en-US" sz="1600" b="1"/>
              <a:t> پاية خار كتف </a:t>
            </a:r>
            <a:endParaRPr lang="fa-IR" sz="1600" b="1"/>
          </a:p>
          <a:p>
            <a:pPr algn="r" rtl="1">
              <a:buNone/>
              <a:tabLst>
                <a:tab pos="1609403" algn="l"/>
              </a:tabLst>
              <a:defRPr/>
            </a:pPr>
            <a:r>
              <a:rPr lang="fa-IR" sz="1600" b="1"/>
              <a:t>            عملکرد:</a:t>
            </a:r>
            <a:r>
              <a:rPr lang="ar-SA" altLang="en-US" sz="1600" b="1"/>
              <a:t> ثابت</a:t>
            </a:r>
            <a:r>
              <a:rPr lang="en-US" sz="1600" b="1"/>
              <a:t>‎</a:t>
            </a:r>
            <a:r>
              <a:rPr lang="ar-SA" altLang="en-US" sz="1600" b="1"/>
              <a:t>كردن، نزديك كردن، پايين كشيدن و چرخش كتف به طرف بالا</a:t>
            </a:r>
            <a:r>
              <a:rPr lang="fa-IR" sz="1600" b="1"/>
              <a:t>و</a:t>
            </a:r>
            <a:r>
              <a:rPr lang="ar-SA" altLang="en-US" sz="1600" b="1"/>
              <a:t>مهمترين وظيفة آن ثابت</a:t>
            </a:r>
            <a:r>
              <a:rPr lang="en-US" sz="1600" b="1"/>
              <a:t>‎</a:t>
            </a:r>
            <a:r>
              <a:rPr lang="ar-SA" altLang="en-US" sz="1600" b="1"/>
              <a:t>كردن كتف براي حركات بازوست</a:t>
            </a:r>
            <a:endParaRPr lang="en-US" altLang="en-US" sz="1600" b="1"/>
          </a:p>
        </p:txBody>
      </p:sp>
      <p:sp>
        <p:nvSpPr>
          <p:cNvPr id="51206" name="AutoShape 5"/>
          <p:cNvSpPr>
            <a:spLocks noChangeArrowheads="1"/>
          </p:cNvSpPr>
          <p:nvPr/>
        </p:nvSpPr>
        <p:spPr bwMode="auto">
          <a:xfrm>
            <a:off x="4046218" y="3809118"/>
            <a:ext cx="152365" cy="304729"/>
          </a:xfrm>
          <a:prstGeom prst="downArrow">
            <a:avLst>
              <a:gd name="adj1" fmla="val 50000"/>
              <a:gd name="adj2" fmla="val 50000"/>
            </a:avLst>
          </a:prstGeom>
          <a:solidFill>
            <a:schemeClr val="hlink"/>
          </a:solidFill>
          <a:ln w="9525">
            <a:solidFill>
              <a:schemeClr val="tx1"/>
            </a:solidFill>
            <a:miter lim="800000"/>
            <a:headEnd/>
            <a:tailEnd/>
          </a:ln>
        </p:spPr>
        <p:txBody>
          <a:bodyPr wrap="none" anchor="ctr"/>
          <a:lstStyle>
            <a:lvl1pPr>
              <a:spcBef>
                <a:spcPct val="20000"/>
              </a:spcBef>
              <a:buClr>
                <a:schemeClr val="hlink"/>
              </a:buClr>
              <a:buSzPct val="120000"/>
              <a:buChar char="•"/>
              <a:defRPr sz="3300">
                <a:solidFill>
                  <a:schemeClr val="tx1"/>
                </a:solidFill>
                <a:latin typeface="Tahoma" panose="020B0604030504040204" pitchFamily="34" charset="0"/>
                <a:cs typeface="Arial" panose="020B0604020202020204" pitchFamily="34" charset="0"/>
              </a:defRPr>
            </a:lvl1pPr>
            <a:lvl2pPr marL="742950" indent="-285750">
              <a:spcBef>
                <a:spcPct val="20000"/>
              </a:spcBef>
              <a:buFont typeface="Tahoma" panose="020B0604030504040204" pitchFamily="34" charset="0"/>
              <a:buChar char="–"/>
              <a:defRPr sz="29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hlink"/>
              </a:buClr>
              <a:buSzPct val="120000"/>
              <a:buChar char="•"/>
              <a:defRPr sz="2500">
                <a:solidFill>
                  <a:schemeClr val="tx1"/>
                </a:solidFill>
                <a:latin typeface="Tahoma" panose="020B0604030504040204" pitchFamily="34" charset="0"/>
                <a:cs typeface="Arial" panose="020B0604020202020204" pitchFamily="34" charset="0"/>
              </a:defRPr>
            </a:lvl3pPr>
            <a:lvl4pPr marL="1600200" indent="-228600">
              <a:spcBef>
                <a:spcPct val="20000"/>
              </a:spcBef>
              <a:buFont typeface="Tahoma" panose="020B0604030504040204" pitchFamily="34" charset="0"/>
              <a:buChar char="–"/>
              <a:defRPr sz="21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hlink"/>
              </a:buClr>
              <a:buSzPct val="80000"/>
              <a:buFont typeface="Wingdings" panose="05000000000000000000" pitchFamily="2" charset="2"/>
              <a:buChar char="v"/>
              <a:defRPr sz="21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SzPct val="80000"/>
              <a:buFont typeface="Wingdings" panose="05000000000000000000" pitchFamily="2" charset="2"/>
              <a:buChar char="v"/>
              <a:defRPr sz="21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SzPct val="80000"/>
              <a:buFont typeface="Wingdings" panose="05000000000000000000" pitchFamily="2" charset="2"/>
              <a:buChar char="v"/>
              <a:defRPr sz="21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SzPct val="80000"/>
              <a:buFont typeface="Wingdings" panose="05000000000000000000" pitchFamily="2" charset="2"/>
              <a:buChar char="v"/>
              <a:defRPr sz="21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SzPct val="80000"/>
              <a:buFont typeface="Wingdings" panose="05000000000000000000" pitchFamily="2" charset="2"/>
              <a:buChar char="v"/>
              <a:defRPr sz="2100">
                <a:solidFill>
                  <a:schemeClr val="tx1"/>
                </a:solidFill>
                <a:latin typeface="Tahoma" panose="020B0604030504040204" pitchFamily="34" charset="0"/>
                <a:cs typeface="Arial" panose="020B0604020202020204" pitchFamily="34" charset="0"/>
              </a:defRPr>
            </a:lvl9pPr>
          </a:lstStyle>
          <a:p>
            <a:pPr algn="r" eaLnBrk="1" hangingPunct="1">
              <a:spcBef>
                <a:spcPct val="0"/>
              </a:spcBef>
              <a:buClrTx/>
              <a:buSzTx/>
              <a:buFontTx/>
              <a:buNone/>
            </a:pPr>
            <a:endParaRPr lang="en-US" altLang="en-US" sz="1600">
              <a:cs typeface="Zar" pitchFamily="2" charset="-78"/>
            </a:endParaRPr>
          </a:p>
        </p:txBody>
      </p:sp>
      <p:sp>
        <p:nvSpPr>
          <p:cNvPr id="51207" name="AutoShape 6"/>
          <p:cNvSpPr>
            <a:spLocks noChangeArrowheads="1"/>
          </p:cNvSpPr>
          <p:nvPr/>
        </p:nvSpPr>
        <p:spPr bwMode="auto">
          <a:xfrm>
            <a:off x="3360577" y="3047294"/>
            <a:ext cx="152365" cy="380912"/>
          </a:xfrm>
          <a:prstGeom prst="downArrow">
            <a:avLst>
              <a:gd name="adj1" fmla="val 50000"/>
              <a:gd name="adj2" fmla="val 62500"/>
            </a:avLst>
          </a:prstGeom>
          <a:solidFill>
            <a:schemeClr val="hlink"/>
          </a:solidFill>
          <a:ln w="9525">
            <a:solidFill>
              <a:schemeClr val="tx1"/>
            </a:solidFill>
            <a:miter lim="800000"/>
            <a:headEnd/>
            <a:tailEnd/>
          </a:ln>
        </p:spPr>
        <p:txBody>
          <a:bodyPr wrap="none" anchor="ctr"/>
          <a:lstStyle>
            <a:lvl1pPr>
              <a:spcBef>
                <a:spcPct val="20000"/>
              </a:spcBef>
              <a:buClr>
                <a:schemeClr val="hlink"/>
              </a:buClr>
              <a:buSzPct val="120000"/>
              <a:buChar char="•"/>
              <a:defRPr sz="3300">
                <a:solidFill>
                  <a:schemeClr val="tx1"/>
                </a:solidFill>
                <a:latin typeface="Tahoma" panose="020B0604030504040204" pitchFamily="34" charset="0"/>
                <a:cs typeface="Arial" panose="020B0604020202020204" pitchFamily="34" charset="0"/>
              </a:defRPr>
            </a:lvl1pPr>
            <a:lvl2pPr marL="742950" indent="-285750">
              <a:spcBef>
                <a:spcPct val="20000"/>
              </a:spcBef>
              <a:buFont typeface="Tahoma" panose="020B0604030504040204" pitchFamily="34" charset="0"/>
              <a:buChar char="–"/>
              <a:defRPr sz="29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hlink"/>
              </a:buClr>
              <a:buSzPct val="120000"/>
              <a:buChar char="•"/>
              <a:defRPr sz="2500">
                <a:solidFill>
                  <a:schemeClr val="tx1"/>
                </a:solidFill>
                <a:latin typeface="Tahoma" panose="020B0604030504040204" pitchFamily="34" charset="0"/>
                <a:cs typeface="Arial" panose="020B0604020202020204" pitchFamily="34" charset="0"/>
              </a:defRPr>
            </a:lvl3pPr>
            <a:lvl4pPr marL="1600200" indent="-228600">
              <a:spcBef>
                <a:spcPct val="20000"/>
              </a:spcBef>
              <a:buFont typeface="Tahoma" panose="020B0604030504040204" pitchFamily="34" charset="0"/>
              <a:buChar char="–"/>
              <a:defRPr sz="21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hlink"/>
              </a:buClr>
              <a:buSzPct val="80000"/>
              <a:buFont typeface="Wingdings" panose="05000000000000000000" pitchFamily="2" charset="2"/>
              <a:buChar char="v"/>
              <a:defRPr sz="21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SzPct val="80000"/>
              <a:buFont typeface="Wingdings" panose="05000000000000000000" pitchFamily="2" charset="2"/>
              <a:buChar char="v"/>
              <a:defRPr sz="21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SzPct val="80000"/>
              <a:buFont typeface="Wingdings" panose="05000000000000000000" pitchFamily="2" charset="2"/>
              <a:buChar char="v"/>
              <a:defRPr sz="21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SzPct val="80000"/>
              <a:buFont typeface="Wingdings" panose="05000000000000000000" pitchFamily="2" charset="2"/>
              <a:buChar char="v"/>
              <a:defRPr sz="21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SzPct val="80000"/>
              <a:buFont typeface="Wingdings" panose="05000000000000000000" pitchFamily="2" charset="2"/>
              <a:buChar char="v"/>
              <a:defRPr sz="2100">
                <a:solidFill>
                  <a:schemeClr val="tx1"/>
                </a:solidFill>
                <a:latin typeface="Tahoma" panose="020B0604030504040204" pitchFamily="34" charset="0"/>
                <a:cs typeface="Arial" panose="020B0604020202020204" pitchFamily="34" charset="0"/>
              </a:defRPr>
            </a:lvl9pPr>
          </a:lstStyle>
          <a:p>
            <a:pPr algn="r" eaLnBrk="1" hangingPunct="1">
              <a:spcBef>
                <a:spcPct val="0"/>
              </a:spcBef>
              <a:buClrTx/>
              <a:buSzTx/>
              <a:buFontTx/>
              <a:buNone/>
            </a:pPr>
            <a:endParaRPr lang="en-US" altLang="en-US" sz="1600">
              <a:cs typeface="Zar" pitchFamily="2" charset="-78"/>
            </a:endParaRPr>
          </a:p>
        </p:txBody>
      </p:sp>
    </p:spTree>
    <p:extLst>
      <p:ext uri="{BB962C8B-B14F-4D97-AF65-F5344CB8AC3E}">
        <p14:creationId xmlns:p14="http://schemas.microsoft.com/office/powerpoint/2010/main" val="1018313633"/>
      </p:ext>
    </p:extLst>
  </p:cSld>
  <p:clrMapOvr>
    <a:masterClrMapping/>
  </p:clrMapOvr>
  <p:transition spd="slow">
    <p:wheel spokes="2"/>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28354"/>
                                        </p:tgtEl>
                                        <p:attrNameLst>
                                          <p:attrName>style.visibility</p:attrName>
                                        </p:attrNameLst>
                                      </p:cBhvr>
                                      <p:to>
                                        <p:strVal val="visible"/>
                                      </p:to>
                                    </p:set>
                                    <p:anim calcmode="lin" valueType="num">
                                      <p:cBhvr>
                                        <p:cTn id="7" dur="1000" fill="hold"/>
                                        <p:tgtEl>
                                          <p:spTgt spid="228354"/>
                                        </p:tgtEl>
                                        <p:attrNameLst>
                                          <p:attrName>ppt_w</p:attrName>
                                        </p:attrNameLst>
                                      </p:cBhvr>
                                      <p:tavLst>
                                        <p:tav tm="0">
                                          <p:val>
                                            <p:fltVal val="0"/>
                                          </p:val>
                                        </p:tav>
                                        <p:tav tm="100000">
                                          <p:val>
                                            <p:strVal val="#ppt_w"/>
                                          </p:val>
                                        </p:tav>
                                      </p:tavLst>
                                    </p:anim>
                                    <p:anim calcmode="lin" valueType="num">
                                      <p:cBhvr>
                                        <p:cTn id="8" dur="1000" fill="hold"/>
                                        <p:tgtEl>
                                          <p:spTgt spid="228354"/>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1" presetClass="entr" presetSubtype="4" fill="hold" grpId="0" nodeType="clickEffect">
                                  <p:stCondLst>
                                    <p:cond delay="0"/>
                                  </p:stCondLst>
                                  <p:childTnLst>
                                    <p:set>
                                      <p:cBhvr>
                                        <p:cTn id="12" dur="1" fill="hold">
                                          <p:stCondLst>
                                            <p:cond delay="0"/>
                                          </p:stCondLst>
                                        </p:cTn>
                                        <p:tgtEl>
                                          <p:spTgt spid="228356">
                                            <p:txEl>
                                              <p:pRg st="0" end="0"/>
                                            </p:txEl>
                                          </p:spTgt>
                                        </p:tgtEl>
                                        <p:attrNameLst>
                                          <p:attrName>style.visibility</p:attrName>
                                        </p:attrNameLst>
                                      </p:cBhvr>
                                      <p:to>
                                        <p:strVal val="visible"/>
                                      </p:to>
                                    </p:set>
                                    <p:animEffect transition="in" filter="wheel(4)">
                                      <p:cBhvr>
                                        <p:cTn id="13" dur="1000"/>
                                        <p:tgtEl>
                                          <p:spTgt spid="228356">
                                            <p:txEl>
                                              <p:pRg st="0" end="0"/>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1" presetClass="entr" presetSubtype="4" fill="hold" grpId="0" nodeType="clickEffect">
                                  <p:stCondLst>
                                    <p:cond delay="0"/>
                                  </p:stCondLst>
                                  <p:childTnLst>
                                    <p:set>
                                      <p:cBhvr>
                                        <p:cTn id="17" dur="1" fill="hold">
                                          <p:stCondLst>
                                            <p:cond delay="0"/>
                                          </p:stCondLst>
                                        </p:cTn>
                                        <p:tgtEl>
                                          <p:spTgt spid="228356">
                                            <p:txEl>
                                              <p:pRg st="2" end="2"/>
                                            </p:txEl>
                                          </p:spTgt>
                                        </p:tgtEl>
                                        <p:attrNameLst>
                                          <p:attrName>style.visibility</p:attrName>
                                        </p:attrNameLst>
                                      </p:cBhvr>
                                      <p:to>
                                        <p:strVal val="visible"/>
                                      </p:to>
                                    </p:set>
                                    <p:animEffect transition="in" filter="wheel(4)">
                                      <p:cBhvr>
                                        <p:cTn id="18" dur="1000"/>
                                        <p:tgtEl>
                                          <p:spTgt spid="228356">
                                            <p:txEl>
                                              <p:pRg st="2" end="2"/>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1" presetClass="entr" presetSubtype="4" fill="hold" grpId="0" nodeType="clickEffect">
                                  <p:stCondLst>
                                    <p:cond delay="0"/>
                                  </p:stCondLst>
                                  <p:childTnLst>
                                    <p:set>
                                      <p:cBhvr>
                                        <p:cTn id="22" dur="1" fill="hold">
                                          <p:stCondLst>
                                            <p:cond delay="0"/>
                                          </p:stCondLst>
                                        </p:cTn>
                                        <p:tgtEl>
                                          <p:spTgt spid="228356">
                                            <p:txEl>
                                              <p:pRg st="3" end="3"/>
                                            </p:txEl>
                                          </p:spTgt>
                                        </p:tgtEl>
                                        <p:attrNameLst>
                                          <p:attrName>style.visibility</p:attrName>
                                        </p:attrNameLst>
                                      </p:cBhvr>
                                      <p:to>
                                        <p:strVal val="visible"/>
                                      </p:to>
                                    </p:set>
                                    <p:animEffect transition="in" filter="wheel(4)">
                                      <p:cBhvr>
                                        <p:cTn id="23" dur="1000"/>
                                        <p:tgtEl>
                                          <p:spTgt spid="228356">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1" presetClass="entr" presetSubtype="4" fill="hold" grpId="0" nodeType="clickEffect">
                                  <p:stCondLst>
                                    <p:cond delay="0"/>
                                  </p:stCondLst>
                                  <p:childTnLst>
                                    <p:set>
                                      <p:cBhvr>
                                        <p:cTn id="27" dur="1" fill="hold">
                                          <p:stCondLst>
                                            <p:cond delay="0"/>
                                          </p:stCondLst>
                                        </p:cTn>
                                        <p:tgtEl>
                                          <p:spTgt spid="228356">
                                            <p:txEl>
                                              <p:pRg st="5" end="5"/>
                                            </p:txEl>
                                          </p:spTgt>
                                        </p:tgtEl>
                                        <p:attrNameLst>
                                          <p:attrName>style.visibility</p:attrName>
                                        </p:attrNameLst>
                                      </p:cBhvr>
                                      <p:to>
                                        <p:strVal val="visible"/>
                                      </p:to>
                                    </p:set>
                                    <p:animEffect transition="in" filter="wheel(4)">
                                      <p:cBhvr>
                                        <p:cTn id="28" dur="1000"/>
                                        <p:tgtEl>
                                          <p:spTgt spid="228356">
                                            <p:txEl>
                                              <p:pRg st="5" end="5"/>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1" presetClass="entr" presetSubtype="4" fill="hold" grpId="0" nodeType="clickEffect">
                                  <p:stCondLst>
                                    <p:cond delay="0"/>
                                  </p:stCondLst>
                                  <p:childTnLst>
                                    <p:set>
                                      <p:cBhvr>
                                        <p:cTn id="32" dur="1" fill="hold">
                                          <p:stCondLst>
                                            <p:cond delay="0"/>
                                          </p:stCondLst>
                                        </p:cTn>
                                        <p:tgtEl>
                                          <p:spTgt spid="228356">
                                            <p:txEl>
                                              <p:pRg st="6" end="6"/>
                                            </p:txEl>
                                          </p:spTgt>
                                        </p:tgtEl>
                                        <p:attrNameLst>
                                          <p:attrName>style.visibility</p:attrName>
                                        </p:attrNameLst>
                                      </p:cBhvr>
                                      <p:to>
                                        <p:strVal val="visible"/>
                                      </p:to>
                                    </p:set>
                                    <p:animEffect transition="in" filter="wheel(4)">
                                      <p:cBhvr>
                                        <p:cTn id="33" dur="1000"/>
                                        <p:tgtEl>
                                          <p:spTgt spid="228356">
                                            <p:txEl>
                                              <p:pRg st="6" end="6"/>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1" presetClass="entr" presetSubtype="4" fill="hold" grpId="0" nodeType="clickEffect">
                                  <p:stCondLst>
                                    <p:cond delay="0"/>
                                  </p:stCondLst>
                                  <p:childTnLst>
                                    <p:set>
                                      <p:cBhvr>
                                        <p:cTn id="37" dur="1" fill="hold">
                                          <p:stCondLst>
                                            <p:cond delay="0"/>
                                          </p:stCondLst>
                                        </p:cTn>
                                        <p:tgtEl>
                                          <p:spTgt spid="228356">
                                            <p:txEl>
                                              <p:pRg st="7" end="7"/>
                                            </p:txEl>
                                          </p:spTgt>
                                        </p:tgtEl>
                                        <p:attrNameLst>
                                          <p:attrName>style.visibility</p:attrName>
                                        </p:attrNameLst>
                                      </p:cBhvr>
                                      <p:to>
                                        <p:strVal val="visible"/>
                                      </p:to>
                                    </p:set>
                                    <p:animEffect transition="in" filter="wheel(4)">
                                      <p:cBhvr>
                                        <p:cTn id="38" dur="1000"/>
                                        <p:tgtEl>
                                          <p:spTgt spid="228356">
                                            <p:txEl>
                                              <p:pRg st="7" end="7"/>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1" presetClass="entr" presetSubtype="4" fill="hold" grpId="0" nodeType="clickEffect">
                                  <p:stCondLst>
                                    <p:cond delay="0"/>
                                  </p:stCondLst>
                                  <p:childTnLst>
                                    <p:set>
                                      <p:cBhvr>
                                        <p:cTn id="42" dur="1" fill="hold">
                                          <p:stCondLst>
                                            <p:cond delay="0"/>
                                          </p:stCondLst>
                                        </p:cTn>
                                        <p:tgtEl>
                                          <p:spTgt spid="228356">
                                            <p:txEl>
                                              <p:pRg st="8" end="8"/>
                                            </p:txEl>
                                          </p:spTgt>
                                        </p:tgtEl>
                                        <p:attrNameLst>
                                          <p:attrName>style.visibility</p:attrName>
                                        </p:attrNameLst>
                                      </p:cBhvr>
                                      <p:to>
                                        <p:strVal val="visible"/>
                                      </p:to>
                                    </p:set>
                                    <p:animEffect transition="in" filter="wheel(4)">
                                      <p:cBhvr>
                                        <p:cTn id="43" dur="1000"/>
                                        <p:tgtEl>
                                          <p:spTgt spid="228356">
                                            <p:txEl>
                                              <p:pRg st="8" end="8"/>
                                            </p:txEl>
                                          </p:spTgt>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1" presetClass="entr" presetSubtype="4" fill="hold" grpId="0" nodeType="clickEffect">
                                  <p:stCondLst>
                                    <p:cond delay="0"/>
                                  </p:stCondLst>
                                  <p:childTnLst>
                                    <p:set>
                                      <p:cBhvr>
                                        <p:cTn id="47" dur="1" fill="hold">
                                          <p:stCondLst>
                                            <p:cond delay="0"/>
                                          </p:stCondLst>
                                        </p:cTn>
                                        <p:tgtEl>
                                          <p:spTgt spid="228356">
                                            <p:txEl>
                                              <p:pRg st="9" end="9"/>
                                            </p:txEl>
                                          </p:spTgt>
                                        </p:tgtEl>
                                        <p:attrNameLst>
                                          <p:attrName>style.visibility</p:attrName>
                                        </p:attrNameLst>
                                      </p:cBhvr>
                                      <p:to>
                                        <p:strVal val="visible"/>
                                      </p:to>
                                    </p:set>
                                    <p:animEffect transition="in" filter="wheel(4)">
                                      <p:cBhvr>
                                        <p:cTn id="48" dur="1000"/>
                                        <p:tgtEl>
                                          <p:spTgt spid="228356">
                                            <p:txEl>
                                              <p:pRg st="9" end="9"/>
                                            </p:txEl>
                                          </p:spTgt>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1" presetClass="entr" presetSubtype="4" fill="hold" grpId="0" nodeType="clickEffect">
                                  <p:stCondLst>
                                    <p:cond delay="0"/>
                                  </p:stCondLst>
                                  <p:childTnLst>
                                    <p:set>
                                      <p:cBhvr>
                                        <p:cTn id="52" dur="1" fill="hold">
                                          <p:stCondLst>
                                            <p:cond delay="0"/>
                                          </p:stCondLst>
                                        </p:cTn>
                                        <p:tgtEl>
                                          <p:spTgt spid="228356">
                                            <p:txEl>
                                              <p:pRg st="10" end="10"/>
                                            </p:txEl>
                                          </p:spTgt>
                                        </p:tgtEl>
                                        <p:attrNameLst>
                                          <p:attrName>style.visibility</p:attrName>
                                        </p:attrNameLst>
                                      </p:cBhvr>
                                      <p:to>
                                        <p:strVal val="visible"/>
                                      </p:to>
                                    </p:set>
                                    <p:animEffect transition="in" filter="wheel(4)">
                                      <p:cBhvr>
                                        <p:cTn id="53" dur="1000"/>
                                        <p:tgtEl>
                                          <p:spTgt spid="228356">
                                            <p:txEl>
                                              <p:pRg st="10" end="10"/>
                                            </p:txEl>
                                          </p:spTgt>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21" presetClass="entr" presetSubtype="4" fill="hold" grpId="0" nodeType="clickEffect">
                                  <p:stCondLst>
                                    <p:cond delay="0"/>
                                  </p:stCondLst>
                                  <p:childTnLst>
                                    <p:set>
                                      <p:cBhvr>
                                        <p:cTn id="57" dur="1" fill="hold">
                                          <p:stCondLst>
                                            <p:cond delay="0"/>
                                          </p:stCondLst>
                                        </p:cTn>
                                        <p:tgtEl>
                                          <p:spTgt spid="228356">
                                            <p:txEl>
                                              <p:pRg st="11" end="11"/>
                                            </p:txEl>
                                          </p:spTgt>
                                        </p:tgtEl>
                                        <p:attrNameLst>
                                          <p:attrName>style.visibility</p:attrName>
                                        </p:attrNameLst>
                                      </p:cBhvr>
                                      <p:to>
                                        <p:strVal val="visible"/>
                                      </p:to>
                                    </p:set>
                                    <p:animEffect transition="in" filter="wheel(4)">
                                      <p:cBhvr>
                                        <p:cTn id="58" dur="1000"/>
                                        <p:tgtEl>
                                          <p:spTgt spid="228356">
                                            <p:txEl>
                                              <p:pRg st="11" end="11"/>
                                            </p:txEl>
                                          </p:spTgt>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21" presetClass="entr" presetSubtype="4" fill="hold" grpId="0" nodeType="clickEffect">
                                  <p:stCondLst>
                                    <p:cond delay="0"/>
                                  </p:stCondLst>
                                  <p:childTnLst>
                                    <p:set>
                                      <p:cBhvr>
                                        <p:cTn id="62" dur="1" fill="hold">
                                          <p:stCondLst>
                                            <p:cond delay="0"/>
                                          </p:stCondLst>
                                        </p:cTn>
                                        <p:tgtEl>
                                          <p:spTgt spid="228356">
                                            <p:txEl>
                                              <p:pRg st="12" end="12"/>
                                            </p:txEl>
                                          </p:spTgt>
                                        </p:tgtEl>
                                        <p:attrNameLst>
                                          <p:attrName>style.visibility</p:attrName>
                                        </p:attrNameLst>
                                      </p:cBhvr>
                                      <p:to>
                                        <p:strVal val="visible"/>
                                      </p:to>
                                    </p:set>
                                    <p:animEffect transition="in" filter="wheel(4)">
                                      <p:cBhvr>
                                        <p:cTn id="63" dur="1000"/>
                                        <p:tgtEl>
                                          <p:spTgt spid="228356">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354" grpId="0"/>
      <p:bldP spid="22835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6"/>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01F91243-56A3-44B3-A4E5-9C94E09CC4BD}" type="slidenum">
              <a:rPr lang="en-US" sz="1500">
                <a:latin typeface="Arial" panose="020B0604020202020204" pitchFamily="34" charset="0"/>
                <a:cs typeface="Arial" panose="020B0604020202020204" pitchFamily="34" charset="0"/>
              </a:rPr>
              <a:pPr eaLnBrk="1" hangingPunct="1">
                <a:defRPr/>
              </a:pPr>
              <a:t>16</a:t>
            </a:fld>
            <a:endParaRPr lang="en-US" sz="1500">
              <a:latin typeface="Arial" panose="020B0604020202020204" pitchFamily="34" charset="0"/>
              <a:cs typeface="Arial" panose="020B0604020202020204" pitchFamily="34" charset="0"/>
            </a:endParaRPr>
          </a:p>
        </p:txBody>
      </p:sp>
      <p:sp>
        <p:nvSpPr>
          <p:cNvPr id="229378" name="Rectangle 2"/>
          <p:cNvSpPr>
            <a:spLocks noGrp="1" noChangeArrowheads="1"/>
          </p:cNvSpPr>
          <p:nvPr>
            <p:ph type="body" sz="half" idx="1"/>
          </p:nvPr>
        </p:nvSpPr>
        <p:spPr>
          <a:xfrm>
            <a:off x="4579495" y="477727"/>
            <a:ext cx="5897785" cy="4474126"/>
          </a:xfrm>
        </p:spPr>
        <p:txBody>
          <a:bodyPr/>
          <a:lstStyle/>
          <a:p>
            <a:pPr algn="r" rtl="1" eaLnBrk="1" hangingPunct="1">
              <a:lnSpc>
                <a:spcPct val="80000"/>
              </a:lnSpc>
              <a:defRPr/>
            </a:pPr>
            <a:r>
              <a:rPr lang="ar-SA" altLang="en-US" sz="2400" b="1" dirty="0">
                <a:solidFill>
                  <a:srgbClr val="7D113F"/>
                </a:solidFill>
              </a:rPr>
              <a:t>عضلة متوازي</a:t>
            </a:r>
            <a:r>
              <a:rPr lang="en-US" sz="2400" b="1" dirty="0">
                <a:solidFill>
                  <a:srgbClr val="7D113F"/>
                </a:solidFill>
              </a:rPr>
              <a:t>‎</a:t>
            </a:r>
            <a:r>
              <a:rPr lang="ar-SA" altLang="en-US" sz="2400" b="1" dirty="0">
                <a:solidFill>
                  <a:srgbClr val="7D113F"/>
                </a:solidFill>
              </a:rPr>
              <a:t>الاضلاع</a:t>
            </a:r>
          </a:p>
          <a:p>
            <a:pPr algn="r" rtl="1" eaLnBrk="1" hangingPunct="1">
              <a:lnSpc>
                <a:spcPct val="110000"/>
              </a:lnSpc>
              <a:buFontTx/>
              <a:buNone/>
              <a:defRPr/>
            </a:pPr>
            <a:r>
              <a:rPr lang="fa-IR" sz="1800" b="1" dirty="0"/>
              <a:t>      </a:t>
            </a:r>
            <a:r>
              <a:rPr lang="ar-SA" altLang="en-US" sz="2000" b="1" dirty="0"/>
              <a:t>در ثابت</a:t>
            </a:r>
            <a:r>
              <a:rPr lang="en-US" sz="2000" b="1" dirty="0"/>
              <a:t>‎</a:t>
            </a:r>
            <a:r>
              <a:rPr lang="ar-SA" altLang="en-US" sz="2000" b="1" dirty="0"/>
              <a:t>كردن  استخوان</a:t>
            </a:r>
            <a:r>
              <a:rPr lang="fa-IR" sz="2000" b="1" dirty="0"/>
              <a:t> کتف</a:t>
            </a:r>
            <a:r>
              <a:rPr lang="ar-SA" altLang="en-US" sz="2000" b="1" dirty="0"/>
              <a:t> در موقع حركت بازو</a:t>
            </a:r>
            <a:endParaRPr lang="en-US" altLang="en-US" sz="2000" b="1" dirty="0"/>
          </a:p>
          <a:p>
            <a:pPr algn="r" rtl="1" eaLnBrk="1" hangingPunct="1">
              <a:lnSpc>
                <a:spcPct val="110000"/>
              </a:lnSpc>
              <a:buFontTx/>
              <a:buNone/>
              <a:defRPr/>
            </a:pPr>
            <a:r>
              <a:rPr lang="ar-SA" altLang="en-US" sz="2000" b="1" dirty="0"/>
              <a:t> نقش مهمي به عهده دارد. </a:t>
            </a:r>
            <a:endParaRPr lang="en-US" altLang="en-US" sz="2000" b="1" dirty="0"/>
          </a:p>
          <a:p>
            <a:pPr algn="r" rtl="1" eaLnBrk="1" hangingPunct="1">
              <a:lnSpc>
                <a:spcPct val="110000"/>
              </a:lnSpc>
              <a:buFontTx/>
              <a:buNone/>
              <a:defRPr/>
            </a:pPr>
            <a:r>
              <a:rPr lang="fa-IR" sz="2000" b="1" dirty="0"/>
              <a:t>سرثابت:</a:t>
            </a:r>
            <a:endParaRPr lang="en-US" sz="2000" b="1" dirty="0"/>
          </a:p>
          <a:p>
            <a:pPr algn="r" rtl="1" eaLnBrk="1" hangingPunct="1">
              <a:lnSpc>
                <a:spcPct val="110000"/>
              </a:lnSpc>
              <a:buFontTx/>
              <a:buNone/>
              <a:defRPr/>
            </a:pPr>
            <a:r>
              <a:rPr lang="ar-SA" altLang="en-US" sz="2000" b="1" dirty="0"/>
              <a:t> زايدة شوكي آخرين مهرة گردني و پنج مهرة اول پشتي </a:t>
            </a:r>
            <a:endParaRPr lang="fa-IR" sz="2000" b="1" dirty="0"/>
          </a:p>
          <a:p>
            <a:pPr algn="r" rtl="1" eaLnBrk="1" hangingPunct="1">
              <a:lnSpc>
                <a:spcPct val="110000"/>
              </a:lnSpc>
              <a:buFontTx/>
              <a:buNone/>
              <a:defRPr/>
            </a:pPr>
            <a:r>
              <a:rPr lang="fa-IR" sz="2000" b="1" dirty="0"/>
              <a:t>      </a:t>
            </a:r>
            <a:r>
              <a:rPr lang="ar-SA" altLang="en-US" sz="2000" b="1" dirty="0"/>
              <a:t>سر متحرك </a:t>
            </a:r>
            <a:r>
              <a:rPr lang="fa-IR" sz="2000" b="1" dirty="0"/>
              <a:t>:</a:t>
            </a:r>
            <a:r>
              <a:rPr lang="ar-SA" altLang="en-US" sz="2000" b="1" dirty="0"/>
              <a:t> لبة داخلي كتف </a:t>
            </a:r>
            <a:endParaRPr lang="fa-IR" sz="2000" b="1" dirty="0"/>
          </a:p>
          <a:p>
            <a:pPr algn="r" rtl="1" eaLnBrk="1" hangingPunct="1">
              <a:lnSpc>
                <a:spcPct val="110000"/>
              </a:lnSpc>
              <a:buFontTx/>
              <a:buNone/>
              <a:defRPr/>
            </a:pPr>
            <a:r>
              <a:rPr lang="fa-IR" sz="2000" b="1" dirty="0"/>
              <a:t>      عملکرد:</a:t>
            </a:r>
            <a:endParaRPr lang="en-US" sz="2000" b="1" dirty="0"/>
          </a:p>
          <a:p>
            <a:pPr algn="r" rtl="1" eaLnBrk="1" hangingPunct="1">
              <a:lnSpc>
                <a:spcPct val="110000"/>
              </a:lnSpc>
              <a:buFontTx/>
              <a:buNone/>
              <a:defRPr/>
            </a:pPr>
            <a:r>
              <a:rPr lang="ar-SA" altLang="en-US" sz="2000" b="1" dirty="0"/>
              <a:t> علاوه بر نزديك كردن كتف، موجب </a:t>
            </a:r>
            <a:r>
              <a:rPr lang="fa-IR" altLang="en-US" sz="2000" b="1" dirty="0"/>
              <a:t>کشش بالایی </a:t>
            </a:r>
            <a:r>
              <a:rPr lang="ar-SA" altLang="en-US" sz="2000" b="1" dirty="0"/>
              <a:t>اين عضو نيز مي‌شود.</a:t>
            </a:r>
            <a:endParaRPr lang="fa-IR" sz="2000" b="1" dirty="0"/>
          </a:p>
          <a:p>
            <a:pPr algn="r" rtl="1" eaLnBrk="1" hangingPunct="1">
              <a:lnSpc>
                <a:spcPct val="110000"/>
              </a:lnSpc>
              <a:buFontTx/>
              <a:buNone/>
              <a:defRPr/>
            </a:pPr>
            <a:endParaRPr lang="ar-SA" altLang="en-US" sz="2000" b="1" dirty="0"/>
          </a:p>
          <a:p>
            <a:pPr algn="r" rtl="1" eaLnBrk="1" hangingPunct="1">
              <a:lnSpc>
                <a:spcPct val="110000"/>
              </a:lnSpc>
              <a:defRPr/>
            </a:pPr>
            <a:endParaRPr lang="en-US" altLang="en-US" sz="2000" b="1" dirty="0"/>
          </a:p>
        </p:txBody>
      </p:sp>
      <p:pic>
        <p:nvPicPr>
          <p:cNvPr id="52228" name="Picture 3"/>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1532200" y="457094"/>
            <a:ext cx="2818748" cy="3352024"/>
          </a:xfrm>
          <a:ln>
            <a:solidFill>
              <a:srgbClr val="FF0000"/>
            </a:solidFill>
          </a:ln>
        </p:spPr>
      </p:pic>
      <p:sp>
        <p:nvSpPr>
          <p:cNvPr id="229380" name="Rectangle 4"/>
          <p:cNvSpPr>
            <a:spLocks noChangeArrowheads="1"/>
          </p:cNvSpPr>
          <p:nvPr/>
        </p:nvSpPr>
        <p:spPr bwMode="auto">
          <a:xfrm>
            <a:off x="2352749" y="5085173"/>
            <a:ext cx="7775362" cy="1077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5" tIns="45707" rIns="91415" bIns="45707">
            <a:spAutoFit/>
          </a:bodyPr>
          <a:lstStyle>
            <a:lvl1pPr defTabSz="1465263">
              <a:spcBef>
                <a:spcPct val="20000"/>
              </a:spcBef>
              <a:buClr>
                <a:schemeClr val="hlink"/>
              </a:buClr>
              <a:buSzPct val="120000"/>
              <a:buChar char="•"/>
              <a:defRPr sz="3300">
                <a:solidFill>
                  <a:schemeClr val="tx1"/>
                </a:solidFill>
                <a:latin typeface="Tahoma" panose="020B0604030504040204" pitchFamily="34" charset="0"/>
                <a:cs typeface="Arial" panose="020B0604020202020204" pitchFamily="34" charset="0"/>
              </a:defRPr>
            </a:lvl1pPr>
            <a:lvl2pPr marL="742950" indent="-285750" defTabSz="1465263">
              <a:spcBef>
                <a:spcPct val="20000"/>
              </a:spcBef>
              <a:buFont typeface="Tahoma" panose="020B0604030504040204" pitchFamily="34" charset="0"/>
              <a:buChar char="–"/>
              <a:defRPr sz="2900">
                <a:solidFill>
                  <a:schemeClr val="tx1"/>
                </a:solidFill>
                <a:latin typeface="Tahoma" panose="020B0604030504040204" pitchFamily="34" charset="0"/>
                <a:cs typeface="Arial" panose="020B0604020202020204" pitchFamily="34" charset="0"/>
              </a:defRPr>
            </a:lvl2pPr>
            <a:lvl3pPr marL="1143000" indent="-228600" defTabSz="1465263">
              <a:spcBef>
                <a:spcPct val="20000"/>
              </a:spcBef>
              <a:buClr>
                <a:schemeClr val="hlink"/>
              </a:buClr>
              <a:buSzPct val="120000"/>
              <a:buChar char="•"/>
              <a:defRPr sz="2500">
                <a:solidFill>
                  <a:schemeClr val="tx1"/>
                </a:solidFill>
                <a:latin typeface="Tahoma" panose="020B0604030504040204" pitchFamily="34" charset="0"/>
                <a:cs typeface="Arial" panose="020B0604020202020204" pitchFamily="34" charset="0"/>
              </a:defRPr>
            </a:lvl3pPr>
            <a:lvl4pPr marL="1600200" indent="-228600" defTabSz="1465263">
              <a:spcBef>
                <a:spcPct val="20000"/>
              </a:spcBef>
              <a:buFont typeface="Tahoma" panose="020B0604030504040204" pitchFamily="34" charset="0"/>
              <a:buChar char="–"/>
              <a:defRPr sz="2100">
                <a:solidFill>
                  <a:schemeClr val="tx1"/>
                </a:solidFill>
                <a:latin typeface="Tahoma" panose="020B0604030504040204" pitchFamily="34" charset="0"/>
                <a:cs typeface="Arial" panose="020B0604020202020204" pitchFamily="34" charset="0"/>
              </a:defRPr>
            </a:lvl4pPr>
            <a:lvl5pPr marL="2057400" indent="-228600" defTabSz="1465263">
              <a:spcBef>
                <a:spcPct val="20000"/>
              </a:spcBef>
              <a:buClr>
                <a:schemeClr val="hlink"/>
              </a:buClr>
              <a:buSzPct val="80000"/>
              <a:buFont typeface="Wingdings" panose="05000000000000000000" pitchFamily="2" charset="2"/>
              <a:buChar char="v"/>
              <a:defRPr sz="2100">
                <a:solidFill>
                  <a:schemeClr val="tx1"/>
                </a:solidFill>
                <a:latin typeface="Tahoma" panose="020B0604030504040204" pitchFamily="34" charset="0"/>
                <a:cs typeface="Arial" panose="020B0604020202020204" pitchFamily="34" charset="0"/>
              </a:defRPr>
            </a:lvl5pPr>
            <a:lvl6pPr marL="2514600" indent="-228600" defTabSz="1465263" eaLnBrk="0" fontAlgn="base" hangingPunct="0">
              <a:spcBef>
                <a:spcPct val="20000"/>
              </a:spcBef>
              <a:spcAft>
                <a:spcPct val="0"/>
              </a:spcAft>
              <a:buClr>
                <a:schemeClr val="hlink"/>
              </a:buClr>
              <a:buSzPct val="80000"/>
              <a:buFont typeface="Wingdings" panose="05000000000000000000" pitchFamily="2" charset="2"/>
              <a:buChar char="v"/>
              <a:defRPr sz="2100">
                <a:solidFill>
                  <a:schemeClr val="tx1"/>
                </a:solidFill>
                <a:latin typeface="Tahoma" panose="020B0604030504040204" pitchFamily="34" charset="0"/>
                <a:cs typeface="Arial" panose="020B0604020202020204" pitchFamily="34" charset="0"/>
              </a:defRPr>
            </a:lvl6pPr>
            <a:lvl7pPr marL="2971800" indent="-228600" defTabSz="1465263" eaLnBrk="0" fontAlgn="base" hangingPunct="0">
              <a:spcBef>
                <a:spcPct val="20000"/>
              </a:spcBef>
              <a:spcAft>
                <a:spcPct val="0"/>
              </a:spcAft>
              <a:buClr>
                <a:schemeClr val="hlink"/>
              </a:buClr>
              <a:buSzPct val="80000"/>
              <a:buFont typeface="Wingdings" panose="05000000000000000000" pitchFamily="2" charset="2"/>
              <a:buChar char="v"/>
              <a:defRPr sz="2100">
                <a:solidFill>
                  <a:schemeClr val="tx1"/>
                </a:solidFill>
                <a:latin typeface="Tahoma" panose="020B0604030504040204" pitchFamily="34" charset="0"/>
                <a:cs typeface="Arial" panose="020B0604020202020204" pitchFamily="34" charset="0"/>
              </a:defRPr>
            </a:lvl7pPr>
            <a:lvl8pPr marL="3429000" indent="-228600" defTabSz="1465263" eaLnBrk="0" fontAlgn="base" hangingPunct="0">
              <a:spcBef>
                <a:spcPct val="20000"/>
              </a:spcBef>
              <a:spcAft>
                <a:spcPct val="0"/>
              </a:spcAft>
              <a:buClr>
                <a:schemeClr val="hlink"/>
              </a:buClr>
              <a:buSzPct val="80000"/>
              <a:buFont typeface="Wingdings" panose="05000000000000000000" pitchFamily="2" charset="2"/>
              <a:buChar char="v"/>
              <a:defRPr sz="2100">
                <a:solidFill>
                  <a:schemeClr val="tx1"/>
                </a:solidFill>
                <a:latin typeface="Tahoma" panose="020B0604030504040204" pitchFamily="34" charset="0"/>
                <a:cs typeface="Arial" panose="020B0604020202020204" pitchFamily="34" charset="0"/>
              </a:defRPr>
            </a:lvl8pPr>
            <a:lvl9pPr marL="3886200" indent="-228600" defTabSz="1465263" eaLnBrk="0" fontAlgn="base" hangingPunct="0">
              <a:spcBef>
                <a:spcPct val="20000"/>
              </a:spcBef>
              <a:spcAft>
                <a:spcPct val="0"/>
              </a:spcAft>
              <a:buClr>
                <a:schemeClr val="hlink"/>
              </a:buClr>
              <a:buSzPct val="80000"/>
              <a:buFont typeface="Wingdings" panose="05000000000000000000" pitchFamily="2" charset="2"/>
              <a:buChar char="v"/>
              <a:defRPr sz="2100">
                <a:solidFill>
                  <a:schemeClr val="tx1"/>
                </a:solidFill>
                <a:latin typeface="Tahoma" panose="020B0604030504040204" pitchFamily="34" charset="0"/>
                <a:cs typeface="Arial" panose="020B0604020202020204" pitchFamily="34" charset="0"/>
              </a:defRPr>
            </a:lvl9pPr>
          </a:lstStyle>
          <a:p>
            <a:pPr algn="r" rtl="1" eaLnBrk="1" hangingPunct="1">
              <a:spcBef>
                <a:spcPct val="0"/>
              </a:spcBef>
              <a:buClrTx/>
              <a:buSzTx/>
            </a:pPr>
            <a:r>
              <a:rPr lang="fa-IR" altLang="en-US" sz="2400" b="1">
                <a:latin typeface="Arial" panose="020B0604020202020204" pitchFamily="34" charset="0"/>
              </a:rPr>
              <a:t>    </a:t>
            </a:r>
            <a:r>
              <a:rPr lang="ar-SA" altLang="en-US" sz="2400" b="1">
                <a:solidFill>
                  <a:srgbClr val="7D113F"/>
                </a:solidFill>
                <a:latin typeface="Arial" panose="020B0604020202020204" pitchFamily="34" charset="0"/>
              </a:rPr>
              <a:t>عضلة گوشه‌اي</a:t>
            </a:r>
            <a:endParaRPr lang="ar-SA" altLang="en-US" sz="2400">
              <a:solidFill>
                <a:srgbClr val="7D113F"/>
              </a:solidFill>
              <a:latin typeface="Arial" panose="020B0604020202020204" pitchFamily="34" charset="0"/>
            </a:endParaRPr>
          </a:p>
          <a:p>
            <a:pPr algn="r" rtl="1" eaLnBrk="1" hangingPunct="1">
              <a:spcBef>
                <a:spcPct val="0"/>
              </a:spcBef>
              <a:buClrTx/>
              <a:buSzTx/>
              <a:buFontTx/>
              <a:buNone/>
            </a:pPr>
            <a:r>
              <a:rPr lang="fa-IR" altLang="en-US" sz="2000">
                <a:latin typeface="Arial" panose="020B0604020202020204" pitchFamily="34" charset="0"/>
              </a:rPr>
              <a:t>   </a:t>
            </a:r>
            <a:r>
              <a:rPr lang="ar-SA" altLang="en-US" sz="2000" b="1">
                <a:latin typeface="Arial" panose="020B0604020202020204" pitchFamily="34" charset="0"/>
              </a:rPr>
              <a:t>عمل اصلي بالا كشيدن استخوان كتف </a:t>
            </a:r>
            <a:r>
              <a:rPr lang="fa-IR" altLang="en-US" sz="2000" b="1">
                <a:latin typeface="Arial" panose="020B0604020202020204" pitchFamily="34" charset="0"/>
              </a:rPr>
              <a:t>و</a:t>
            </a:r>
            <a:r>
              <a:rPr lang="ar-SA" altLang="en-US" sz="2000" b="1">
                <a:latin typeface="Arial" panose="020B0604020202020204" pitchFamily="34" charset="0"/>
              </a:rPr>
              <a:t> به صورت ضعيف در حركت</a:t>
            </a:r>
            <a:r>
              <a:rPr lang="fa-IR" altLang="en-US" sz="2000" b="1">
                <a:latin typeface="Arial" panose="020B0604020202020204" pitchFamily="34" charset="0"/>
              </a:rPr>
              <a:t> </a:t>
            </a:r>
            <a:r>
              <a:rPr lang="ar-SA" altLang="en-US" sz="2000" b="1">
                <a:latin typeface="Arial" panose="020B0604020202020204" pitchFamily="34" charset="0"/>
              </a:rPr>
              <a:t>نزديك كردن كتف </a:t>
            </a:r>
            <a:r>
              <a:rPr lang="fa-IR" altLang="en-US" sz="2000" b="1">
                <a:latin typeface="Arial" panose="020B0604020202020204" pitchFamily="34" charset="0"/>
              </a:rPr>
              <a:t>    </a:t>
            </a:r>
            <a:r>
              <a:rPr lang="ar-SA" altLang="en-US" sz="2000" b="1">
                <a:latin typeface="Arial" panose="020B0604020202020204" pitchFamily="34" charset="0"/>
              </a:rPr>
              <a:t>مؤثر است.</a:t>
            </a:r>
          </a:p>
        </p:txBody>
      </p:sp>
      <p:sp>
        <p:nvSpPr>
          <p:cNvPr id="52230" name="AutoShape 5"/>
          <p:cNvSpPr>
            <a:spLocks noChangeArrowheads="1"/>
          </p:cNvSpPr>
          <p:nvPr/>
        </p:nvSpPr>
        <p:spPr bwMode="auto">
          <a:xfrm>
            <a:off x="3436759" y="2361653"/>
            <a:ext cx="533277" cy="228547"/>
          </a:xfrm>
          <a:prstGeom prst="leftArrow">
            <a:avLst>
              <a:gd name="adj1" fmla="val 50000"/>
              <a:gd name="adj2" fmla="val 58333"/>
            </a:avLst>
          </a:prstGeom>
          <a:solidFill>
            <a:schemeClr val="hlink"/>
          </a:solidFill>
          <a:ln w="9525">
            <a:solidFill>
              <a:schemeClr val="tx1"/>
            </a:solidFill>
            <a:miter lim="800000"/>
            <a:headEnd/>
            <a:tailEnd/>
          </a:ln>
        </p:spPr>
        <p:txBody>
          <a:bodyPr wrap="none" anchor="ctr"/>
          <a:lstStyle>
            <a:lvl1pPr>
              <a:spcBef>
                <a:spcPct val="20000"/>
              </a:spcBef>
              <a:buClr>
                <a:schemeClr val="hlink"/>
              </a:buClr>
              <a:buSzPct val="120000"/>
              <a:buChar char="•"/>
              <a:defRPr sz="3300">
                <a:solidFill>
                  <a:schemeClr val="tx1"/>
                </a:solidFill>
                <a:latin typeface="Tahoma" panose="020B0604030504040204" pitchFamily="34" charset="0"/>
                <a:cs typeface="Arial" panose="020B0604020202020204" pitchFamily="34" charset="0"/>
              </a:defRPr>
            </a:lvl1pPr>
            <a:lvl2pPr marL="742950" indent="-285750">
              <a:spcBef>
                <a:spcPct val="20000"/>
              </a:spcBef>
              <a:buFont typeface="Tahoma" panose="020B0604030504040204" pitchFamily="34" charset="0"/>
              <a:buChar char="–"/>
              <a:defRPr sz="29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hlink"/>
              </a:buClr>
              <a:buSzPct val="120000"/>
              <a:buChar char="•"/>
              <a:defRPr sz="2500">
                <a:solidFill>
                  <a:schemeClr val="tx1"/>
                </a:solidFill>
                <a:latin typeface="Tahoma" panose="020B0604030504040204" pitchFamily="34" charset="0"/>
                <a:cs typeface="Arial" panose="020B0604020202020204" pitchFamily="34" charset="0"/>
              </a:defRPr>
            </a:lvl3pPr>
            <a:lvl4pPr marL="1600200" indent="-228600">
              <a:spcBef>
                <a:spcPct val="20000"/>
              </a:spcBef>
              <a:buFont typeface="Tahoma" panose="020B0604030504040204" pitchFamily="34" charset="0"/>
              <a:buChar char="–"/>
              <a:defRPr sz="21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hlink"/>
              </a:buClr>
              <a:buSzPct val="80000"/>
              <a:buFont typeface="Wingdings" panose="05000000000000000000" pitchFamily="2" charset="2"/>
              <a:buChar char="v"/>
              <a:defRPr sz="21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SzPct val="80000"/>
              <a:buFont typeface="Wingdings" panose="05000000000000000000" pitchFamily="2" charset="2"/>
              <a:buChar char="v"/>
              <a:defRPr sz="21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SzPct val="80000"/>
              <a:buFont typeface="Wingdings" panose="05000000000000000000" pitchFamily="2" charset="2"/>
              <a:buChar char="v"/>
              <a:defRPr sz="21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SzPct val="80000"/>
              <a:buFont typeface="Wingdings" panose="05000000000000000000" pitchFamily="2" charset="2"/>
              <a:buChar char="v"/>
              <a:defRPr sz="21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SzPct val="80000"/>
              <a:buFont typeface="Wingdings" panose="05000000000000000000" pitchFamily="2" charset="2"/>
              <a:buChar char="v"/>
              <a:defRPr sz="2100">
                <a:solidFill>
                  <a:schemeClr val="tx1"/>
                </a:solidFill>
                <a:latin typeface="Tahoma" panose="020B0604030504040204" pitchFamily="34" charset="0"/>
                <a:cs typeface="Arial" panose="020B0604020202020204" pitchFamily="34" charset="0"/>
              </a:defRPr>
            </a:lvl9pPr>
          </a:lstStyle>
          <a:p>
            <a:pPr algn="r" eaLnBrk="1" hangingPunct="1">
              <a:spcBef>
                <a:spcPct val="0"/>
              </a:spcBef>
              <a:buClrTx/>
              <a:buSzTx/>
              <a:buFontTx/>
              <a:buNone/>
            </a:pPr>
            <a:endParaRPr lang="en-US" altLang="en-US" sz="1600">
              <a:cs typeface="Zar" pitchFamily="2" charset="-78"/>
            </a:endParaRPr>
          </a:p>
        </p:txBody>
      </p:sp>
    </p:spTree>
    <p:extLst>
      <p:ext uri="{BB962C8B-B14F-4D97-AF65-F5344CB8AC3E}">
        <p14:creationId xmlns:p14="http://schemas.microsoft.com/office/powerpoint/2010/main" val="957389477"/>
      </p:ext>
    </p:extLst>
  </p:cSld>
  <p:clrMapOvr>
    <a:masterClrMapping/>
  </p:clrMapOvr>
  <p:transition spd="slow">
    <p:wheel spokes="2"/>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29378">
                                            <p:txEl>
                                              <p:pRg st="0" end="0"/>
                                            </p:txEl>
                                          </p:spTgt>
                                        </p:tgtEl>
                                        <p:attrNameLst>
                                          <p:attrName>style.visibility</p:attrName>
                                        </p:attrNameLst>
                                      </p:cBhvr>
                                      <p:to>
                                        <p:strVal val="visible"/>
                                      </p:to>
                                    </p:set>
                                    <p:animEffect transition="in" filter="fade">
                                      <p:cBhvr>
                                        <p:cTn id="7" dur="1000"/>
                                        <p:tgtEl>
                                          <p:spTgt spid="229378">
                                            <p:txEl>
                                              <p:pRg st="0" end="0"/>
                                            </p:txEl>
                                          </p:spTgt>
                                        </p:tgtEl>
                                      </p:cBhvr>
                                    </p:animEffect>
                                    <p:anim calcmode="lin" valueType="num">
                                      <p:cBhvr>
                                        <p:cTn id="8" dur="1000" fill="hold"/>
                                        <p:tgtEl>
                                          <p:spTgt spid="22937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2937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229378">
                                            <p:txEl>
                                              <p:pRg st="1" end="1"/>
                                            </p:txEl>
                                          </p:spTgt>
                                        </p:tgtEl>
                                        <p:attrNameLst>
                                          <p:attrName>style.visibility</p:attrName>
                                        </p:attrNameLst>
                                      </p:cBhvr>
                                      <p:to>
                                        <p:strVal val="visible"/>
                                      </p:to>
                                    </p:set>
                                    <p:animEffect transition="in" filter="fade">
                                      <p:cBhvr>
                                        <p:cTn id="14" dur="1000"/>
                                        <p:tgtEl>
                                          <p:spTgt spid="229378">
                                            <p:txEl>
                                              <p:pRg st="1" end="1"/>
                                            </p:txEl>
                                          </p:spTgt>
                                        </p:tgtEl>
                                      </p:cBhvr>
                                    </p:animEffect>
                                    <p:anim calcmode="lin" valueType="num">
                                      <p:cBhvr>
                                        <p:cTn id="15" dur="1000" fill="hold"/>
                                        <p:tgtEl>
                                          <p:spTgt spid="229378">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2937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229378">
                                            <p:txEl>
                                              <p:pRg st="2" end="2"/>
                                            </p:txEl>
                                          </p:spTgt>
                                        </p:tgtEl>
                                        <p:attrNameLst>
                                          <p:attrName>style.visibility</p:attrName>
                                        </p:attrNameLst>
                                      </p:cBhvr>
                                      <p:to>
                                        <p:strVal val="visible"/>
                                      </p:to>
                                    </p:set>
                                    <p:animEffect transition="in" filter="fade">
                                      <p:cBhvr>
                                        <p:cTn id="21" dur="1000"/>
                                        <p:tgtEl>
                                          <p:spTgt spid="229378">
                                            <p:txEl>
                                              <p:pRg st="2" end="2"/>
                                            </p:txEl>
                                          </p:spTgt>
                                        </p:tgtEl>
                                      </p:cBhvr>
                                    </p:animEffect>
                                    <p:anim calcmode="lin" valueType="num">
                                      <p:cBhvr>
                                        <p:cTn id="22" dur="1000" fill="hold"/>
                                        <p:tgtEl>
                                          <p:spTgt spid="229378">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2937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229378">
                                            <p:txEl>
                                              <p:pRg st="3" end="3"/>
                                            </p:txEl>
                                          </p:spTgt>
                                        </p:tgtEl>
                                        <p:attrNameLst>
                                          <p:attrName>style.visibility</p:attrName>
                                        </p:attrNameLst>
                                      </p:cBhvr>
                                      <p:to>
                                        <p:strVal val="visible"/>
                                      </p:to>
                                    </p:set>
                                    <p:animEffect transition="in" filter="fade">
                                      <p:cBhvr>
                                        <p:cTn id="28" dur="1000"/>
                                        <p:tgtEl>
                                          <p:spTgt spid="229378">
                                            <p:txEl>
                                              <p:pRg st="3" end="3"/>
                                            </p:txEl>
                                          </p:spTgt>
                                        </p:tgtEl>
                                      </p:cBhvr>
                                    </p:animEffect>
                                    <p:anim calcmode="lin" valueType="num">
                                      <p:cBhvr>
                                        <p:cTn id="29" dur="1000" fill="hold"/>
                                        <p:tgtEl>
                                          <p:spTgt spid="229378">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2937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229378">
                                            <p:txEl>
                                              <p:pRg st="4" end="4"/>
                                            </p:txEl>
                                          </p:spTgt>
                                        </p:tgtEl>
                                        <p:attrNameLst>
                                          <p:attrName>style.visibility</p:attrName>
                                        </p:attrNameLst>
                                      </p:cBhvr>
                                      <p:to>
                                        <p:strVal val="visible"/>
                                      </p:to>
                                    </p:set>
                                    <p:animEffect transition="in" filter="fade">
                                      <p:cBhvr>
                                        <p:cTn id="35" dur="1000"/>
                                        <p:tgtEl>
                                          <p:spTgt spid="229378">
                                            <p:txEl>
                                              <p:pRg st="4" end="4"/>
                                            </p:txEl>
                                          </p:spTgt>
                                        </p:tgtEl>
                                      </p:cBhvr>
                                    </p:animEffect>
                                    <p:anim calcmode="lin" valueType="num">
                                      <p:cBhvr>
                                        <p:cTn id="36" dur="1000" fill="hold"/>
                                        <p:tgtEl>
                                          <p:spTgt spid="229378">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29378">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229378">
                                            <p:txEl>
                                              <p:pRg st="5" end="5"/>
                                            </p:txEl>
                                          </p:spTgt>
                                        </p:tgtEl>
                                        <p:attrNameLst>
                                          <p:attrName>style.visibility</p:attrName>
                                        </p:attrNameLst>
                                      </p:cBhvr>
                                      <p:to>
                                        <p:strVal val="visible"/>
                                      </p:to>
                                    </p:set>
                                    <p:animEffect transition="in" filter="fade">
                                      <p:cBhvr>
                                        <p:cTn id="42" dur="1000"/>
                                        <p:tgtEl>
                                          <p:spTgt spid="229378">
                                            <p:txEl>
                                              <p:pRg st="5" end="5"/>
                                            </p:txEl>
                                          </p:spTgt>
                                        </p:tgtEl>
                                      </p:cBhvr>
                                    </p:animEffect>
                                    <p:anim calcmode="lin" valueType="num">
                                      <p:cBhvr>
                                        <p:cTn id="43" dur="1000" fill="hold"/>
                                        <p:tgtEl>
                                          <p:spTgt spid="229378">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29378">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7" presetClass="entr" presetSubtype="0" fill="hold" grpId="0" nodeType="clickEffect">
                                  <p:stCondLst>
                                    <p:cond delay="0"/>
                                  </p:stCondLst>
                                  <p:childTnLst>
                                    <p:set>
                                      <p:cBhvr>
                                        <p:cTn id="48" dur="1" fill="hold">
                                          <p:stCondLst>
                                            <p:cond delay="0"/>
                                          </p:stCondLst>
                                        </p:cTn>
                                        <p:tgtEl>
                                          <p:spTgt spid="229378">
                                            <p:txEl>
                                              <p:pRg st="6" end="6"/>
                                            </p:txEl>
                                          </p:spTgt>
                                        </p:tgtEl>
                                        <p:attrNameLst>
                                          <p:attrName>style.visibility</p:attrName>
                                        </p:attrNameLst>
                                      </p:cBhvr>
                                      <p:to>
                                        <p:strVal val="visible"/>
                                      </p:to>
                                    </p:set>
                                    <p:animEffect transition="in" filter="fade">
                                      <p:cBhvr>
                                        <p:cTn id="49" dur="1000"/>
                                        <p:tgtEl>
                                          <p:spTgt spid="229378">
                                            <p:txEl>
                                              <p:pRg st="6" end="6"/>
                                            </p:txEl>
                                          </p:spTgt>
                                        </p:tgtEl>
                                      </p:cBhvr>
                                    </p:animEffect>
                                    <p:anim calcmode="lin" valueType="num">
                                      <p:cBhvr>
                                        <p:cTn id="50" dur="1000" fill="hold"/>
                                        <p:tgtEl>
                                          <p:spTgt spid="229378">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29378">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7" presetClass="entr" presetSubtype="0" fill="hold" grpId="0" nodeType="clickEffect">
                                  <p:stCondLst>
                                    <p:cond delay="0"/>
                                  </p:stCondLst>
                                  <p:childTnLst>
                                    <p:set>
                                      <p:cBhvr>
                                        <p:cTn id="55" dur="1" fill="hold">
                                          <p:stCondLst>
                                            <p:cond delay="0"/>
                                          </p:stCondLst>
                                        </p:cTn>
                                        <p:tgtEl>
                                          <p:spTgt spid="229378">
                                            <p:txEl>
                                              <p:pRg st="7" end="7"/>
                                            </p:txEl>
                                          </p:spTgt>
                                        </p:tgtEl>
                                        <p:attrNameLst>
                                          <p:attrName>style.visibility</p:attrName>
                                        </p:attrNameLst>
                                      </p:cBhvr>
                                      <p:to>
                                        <p:strVal val="visible"/>
                                      </p:to>
                                    </p:set>
                                    <p:animEffect transition="in" filter="fade">
                                      <p:cBhvr>
                                        <p:cTn id="56" dur="1000"/>
                                        <p:tgtEl>
                                          <p:spTgt spid="229378">
                                            <p:txEl>
                                              <p:pRg st="7" end="7"/>
                                            </p:txEl>
                                          </p:spTgt>
                                        </p:tgtEl>
                                      </p:cBhvr>
                                    </p:animEffect>
                                    <p:anim calcmode="lin" valueType="num">
                                      <p:cBhvr>
                                        <p:cTn id="57" dur="1000" fill="hold"/>
                                        <p:tgtEl>
                                          <p:spTgt spid="229378">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29378">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26" presetClass="entr" presetSubtype="0" fill="hold" grpId="0" nodeType="clickEffect">
                                  <p:stCondLst>
                                    <p:cond delay="0"/>
                                  </p:stCondLst>
                                  <p:childTnLst>
                                    <p:set>
                                      <p:cBhvr>
                                        <p:cTn id="62" dur="1" fill="hold">
                                          <p:stCondLst>
                                            <p:cond delay="0"/>
                                          </p:stCondLst>
                                        </p:cTn>
                                        <p:tgtEl>
                                          <p:spTgt spid="229380"/>
                                        </p:tgtEl>
                                        <p:attrNameLst>
                                          <p:attrName>style.visibility</p:attrName>
                                        </p:attrNameLst>
                                      </p:cBhvr>
                                      <p:to>
                                        <p:strVal val="visible"/>
                                      </p:to>
                                    </p:set>
                                    <p:animEffect transition="in" filter="wipe(down)">
                                      <p:cBhvr>
                                        <p:cTn id="63" dur="290">
                                          <p:stCondLst>
                                            <p:cond delay="0"/>
                                          </p:stCondLst>
                                        </p:cTn>
                                        <p:tgtEl>
                                          <p:spTgt spid="229380"/>
                                        </p:tgtEl>
                                      </p:cBhvr>
                                    </p:animEffect>
                                    <p:anim calcmode="lin" valueType="num">
                                      <p:cBhvr>
                                        <p:cTn id="64" dur="911" tmFilter="0,0; 0.14,0.36; 0.43,0.73; 0.71,0.91; 1.0,1.0">
                                          <p:stCondLst>
                                            <p:cond delay="0"/>
                                          </p:stCondLst>
                                        </p:cTn>
                                        <p:tgtEl>
                                          <p:spTgt spid="229380"/>
                                        </p:tgtEl>
                                        <p:attrNameLst>
                                          <p:attrName>ppt_x</p:attrName>
                                        </p:attrNameLst>
                                      </p:cBhvr>
                                      <p:tavLst>
                                        <p:tav tm="0">
                                          <p:val>
                                            <p:strVal val="#ppt_x-0.25"/>
                                          </p:val>
                                        </p:tav>
                                        <p:tav tm="100000">
                                          <p:val>
                                            <p:strVal val="#ppt_x"/>
                                          </p:val>
                                        </p:tav>
                                      </p:tavLst>
                                    </p:anim>
                                    <p:anim calcmode="lin" valueType="num">
                                      <p:cBhvr>
                                        <p:cTn id="65" dur="332" tmFilter="0.0,0.0; 0.25,0.07; 0.50,0.2; 0.75,0.467; 1.0,1.0">
                                          <p:stCondLst>
                                            <p:cond delay="0"/>
                                          </p:stCondLst>
                                        </p:cTn>
                                        <p:tgtEl>
                                          <p:spTgt spid="229380"/>
                                        </p:tgtEl>
                                        <p:attrNameLst>
                                          <p:attrName>ppt_y</p:attrName>
                                        </p:attrNameLst>
                                      </p:cBhvr>
                                      <p:tavLst>
                                        <p:tav tm="0" fmla="#ppt_y-sin(pi*$)/3">
                                          <p:val>
                                            <p:fltVal val="0.5"/>
                                          </p:val>
                                        </p:tav>
                                        <p:tav tm="100000">
                                          <p:val>
                                            <p:fltVal val="1"/>
                                          </p:val>
                                        </p:tav>
                                      </p:tavLst>
                                    </p:anim>
                                    <p:anim calcmode="lin" valueType="num">
                                      <p:cBhvr>
                                        <p:cTn id="66" dur="332" tmFilter="0, 0; 0.125,0.2665; 0.25,0.4; 0.375,0.465; 0.5,0.5;  0.625,0.535; 0.75,0.6; 0.875,0.7335; 1,1">
                                          <p:stCondLst>
                                            <p:cond delay="332"/>
                                          </p:stCondLst>
                                        </p:cTn>
                                        <p:tgtEl>
                                          <p:spTgt spid="229380"/>
                                        </p:tgtEl>
                                        <p:attrNameLst>
                                          <p:attrName>ppt_y</p:attrName>
                                        </p:attrNameLst>
                                      </p:cBhvr>
                                      <p:tavLst>
                                        <p:tav tm="0" fmla="#ppt_y-sin(pi*$)/9">
                                          <p:val>
                                            <p:fltVal val="0"/>
                                          </p:val>
                                        </p:tav>
                                        <p:tav tm="100000">
                                          <p:val>
                                            <p:fltVal val="1"/>
                                          </p:val>
                                        </p:tav>
                                      </p:tavLst>
                                    </p:anim>
                                    <p:anim calcmode="lin" valueType="num">
                                      <p:cBhvr>
                                        <p:cTn id="67" dur="166" tmFilter="0, 0; 0.125,0.2665; 0.25,0.4; 0.375,0.465; 0.5,0.5;  0.625,0.535; 0.75,0.6; 0.875,0.7335; 1,1">
                                          <p:stCondLst>
                                            <p:cond delay="662"/>
                                          </p:stCondLst>
                                        </p:cTn>
                                        <p:tgtEl>
                                          <p:spTgt spid="229380"/>
                                        </p:tgtEl>
                                        <p:attrNameLst>
                                          <p:attrName>ppt_y</p:attrName>
                                        </p:attrNameLst>
                                      </p:cBhvr>
                                      <p:tavLst>
                                        <p:tav tm="0" fmla="#ppt_y-sin(pi*$)/27">
                                          <p:val>
                                            <p:fltVal val="0"/>
                                          </p:val>
                                        </p:tav>
                                        <p:tav tm="100000">
                                          <p:val>
                                            <p:fltVal val="1"/>
                                          </p:val>
                                        </p:tav>
                                      </p:tavLst>
                                    </p:anim>
                                    <p:anim calcmode="lin" valueType="num">
                                      <p:cBhvr>
                                        <p:cTn id="68" dur="82" tmFilter="0, 0; 0.125,0.2665; 0.25,0.4; 0.375,0.465; 0.5,0.5;  0.625,0.535; 0.75,0.6; 0.875,0.7335; 1,1">
                                          <p:stCondLst>
                                            <p:cond delay="828"/>
                                          </p:stCondLst>
                                        </p:cTn>
                                        <p:tgtEl>
                                          <p:spTgt spid="229380"/>
                                        </p:tgtEl>
                                        <p:attrNameLst>
                                          <p:attrName>ppt_y</p:attrName>
                                        </p:attrNameLst>
                                      </p:cBhvr>
                                      <p:tavLst>
                                        <p:tav tm="0" fmla="#ppt_y-sin(pi*$)/81">
                                          <p:val>
                                            <p:fltVal val="0"/>
                                          </p:val>
                                        </p:tav>
                                        <p:tav tm="100000">
                                          <p:val>
                                            <p:fltVal val="1"/>
                                          </p:val>
                                        </p:tav>
                                      </p:tavLst>
                                    </p:anim>
                                    <p:animScale>
                                      <p:cBhvr>
                                        <p:cTn id="69" dur="13">
                                          <p:stCondLst>
                                            <p:cond delay="325"/>
                                          </p:stCondLst>
                                        </p:cTn>
                                        <p:tgtEl>
                                          <p:spTgt spid="229380"/>
                                        </p:tgtEl>
                                      </p:cBhvr>
                                      <p:to x="100000" y="60000"/>
                                    </p:animScale>
                                    <p:animScale>
                                      <p:cBhvr>
                                        <p:cTn id="70" dur="83" decel="50000">
                                          <p:stCondLst>
                                            <p:cond delay="338"/>
                                          </p:stCondLst>
                                        </p:cTn>
                                        <p:tgtEl>
                                          <p:spTgt spid="229380"/>
                                        </p:tgtEl>
                                      </p:cBhvr>
                                      <p:to x="100000" y="100000"/>
                                    </p:animScale>
                                    <p:animScale>
                                      <p:cBhvr>
                                        <p:cTn id="71" dur="13">
                                          <p:stCondLst>
                                            <p:cond delay="656"/>
                                          </p:stCondLst>
                                        </p:cTn>
                                        <p:tgtEl>
                                          <p:spTgt spid="229380"/>
                                        </p:tgtEl>
                                      </p:cBhvr>
                                      <p:to x="100000" y="80000"/>
                                    </p:animScale>
                                    <p:animScale>
                                      <p:cBhvr>
                                        <p:cTn id="72" dur="83" decel="50000">
                                          <p:stCondLst>
                                            <p:cond delay="669"/>
                                          </p:stCondLst>
                                        </p:cTn>
                                        <p:tgtEl>
                                          <p:spTgt spid="229380"/>
                                        </p:tgtEl>
                                      </p:cBhvr>
                                      <p:to x="100000" y="100000"/>
                                    </p:animScale>
                                    <p:animScale>
                                      <p:cBhvr>
                                        <p:cTn id="73" dur="13">
                                          <p:stCondLst>
                                            <p:cond delay="821"/>
                                          </p:stCondLst>
                                        </p:cTn>
                                        <p:tgtEl>
                                          <p:spTgt spid="229380"/>
                                        </p:tgtEl>
                                      </p:cBhvr>
                                      <p:to x="100000" y="90000"/>
                                    </p:animScale>
                                    <p:animScale>
                                      <p:cBhvr>
                                        <p:cTn id="74" dur="83" decel="50000">
                                          <p:stCondLst>
                                            <p:cond delay="834"/>
                                          </p:stCondLst>
                                        </p:cTn>
                                        <p:tgtEl>
                                          <p:spTgt spid="229380"/>
                                        </p:tgtEl>
                                      </p:cBhvr>
                                      <p:to x="100000" y="100000"/>
                                    </p:animScale>
                                    <p:animScale>
                                      <p:cBhvr>
                                        <p:cTn id="75" dur="13">
                                          <p:stCondLst>
                                            <p:cond delay="904"/>
                                          </p:stCondLst>
                                        </p:cTn>
                                        <p:tgtEl>
                                          <p:spTgt spid="229380"/>
                                        </p:tgtEl>
                                      </p:cBhvr>
                                      <p:to x="100000" y="95000"/>
                                    </p:animScale>
                                    <p:animScale>
                                      <p:cBhvr>
                                        <p:cTn id="76" dur="83" decel="50000">
                                          <p:stCondLst>
                                            <p:cond delay="917"/>
                                          </p:stCondLst>
                                        </p:cTn>
                                        <p:tgtEl>
                                          <p:spTgt spid="22938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9378" grpId="0" build="p"/>
      <p:bldP spid="22938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6"/>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9754B4E5-60E3-4E89-9570-4EF455DF4508}" type="slidenum">
              <a:rPr lang="en-US" sz="1500">
                <a:latin typeface="Arial" panose="020B0604020202020204" pitchFamily="34" charset="0"/>
                <a:cs typeface="Arial" panose="020B0604020202020204" pitchFamily="34" charset="0"/>
              </a:rPr>
              <a:pPr eaLnBrk="1" hangingPunct="1">
                <a:defRPr/>
              </a:pPr>
              <a:t>2</a:t>
            </a:fld>
            <a:endParaRPr lang="en-US" sz="1500">
              <a:latin typeface="Arial" panose="020B0604020202020204" pitchFamily="34" charset="0"/>
              <a:cs typeface="Arial" panose="020B0604020202020204" pitchFamily="34" charset="0"/>
            </a:endParaRPr>
          </a:p>
        </p:txBody>
      </p:sp>
      <p:sp>
        <p:nvSpPr>
          <p:cNvPr id="214018" name="Rectangle 2"/>
          <p:cNvSpPr>
            <a:spLocks noGrp="1" noChangeArrowheads="1"/>
          </p:cNvSpPr>
          <p:nvPr>
            <p:ph type="title"/>
          </p:nvPr>
        </p:nvSpPr>
        <p:spPr>
          <a:xfrm>
            <a:off x="1733767" y="361866"/>
            <a:ext cx="8711770" cy="1150672"/>
          </a:xfrm>
        </p:spPr>
        <p:txBody>
          <a:bodyPr>
            <a:normAutofit fontScale="90000"/>
          </a:bodyPr>
          <a:lstStyle/>
          <a:p>
            <a:pPr algn="ctr" rtl="1" eaLnBrk="1" hangingPunct="1">
              <a:defRPr/>
            </a:pPr>
            <a:r>
              <a:rPr lang="fa-IR" altLang="ar-SA" sz="3999" b="1">
                <a:latin typeface="Zar" pitchFamily="2" charset="-78"/>
              </a:rPr>
              <a:t/>
            </a:r>
            <a:br>
              <a:rPr lang="fa-IR" altLang="ar-SA" sz="3999" b="1">
                <a:latin typeface="Zar" pitchFamily="2" charset="-78"/>
              </a:rPr>
            </a:br>
            <a:r>
              <a:rPr lang="fa-IR" altLang="ar-SA" sz="3999" b="1">
                <a:latin typeface="Zar" pitchFamily="2" charset="-78"/>
              </a:rPr>
              <a:t> </a:t>
            </a:r>
            <a:r>
              <a:rPr lang="ar-AE" altLang="en-US" sz="3999" b="1">
                <a:latin typeface="Zar" pitchFamily="2" charset="-78"/>
              </a:rPr>
              <a:t>درون</a:t>
            </a:r>
            <a:r>
              <a:rPr lang="en-US" altLang="en-US" sz="3999" b="1">
                <a:latin typeface="Zar" pitchFamily="2" charset="-78"/>
              </a:rPr>
              <a:t> </a:t>
            </a:r>
            <a:r>
              <a:rPr lang="ar-AE" altLang="en-US" sz="3999" b="1">
                <a:latin typeface="Zar" pitchFamily="2" charset="-78"/>
              </a:rPr>
              <a:t>عضلات</a:t>
            </a:r>
            <a:r>
              <a:rPr lang="ar-SA" altLang="en-US" sz="3999" b="1">
                <a:latin typeface="Zar" pitchFamily="2" charset="-78"/>
              </a:rPr>
              <a:t> </a:t>
            </a:r>
            <a:r>
              <a:rPr lang="ar-AE" altLang="en-US" sz="3999" b="1">
                <a:latin typeface="Zar" pitchFamily="2" charset="-78"/>
              </a:rPr>
              <a:t>گردانندة</a:t>
            </a:r>
            <a:r>
              <a:rPr lang="ar-SA" altLang="en-US" sz="3999" b="1">
                <a:latin typeface="Zar" pitchFamily="2" charset="-78"/>
              </a:rPr>
              <a:t> </a:t>
            </a:r>
            <a:r>
              <a:rPr lang="en-US" sz="3999" b="1">
                <a:latin typeface="Zar" pitchFamily="2" charset="-78"/>
              </a:rPr>
              <a:t>‎</a:t>
            </a:r>
            <a:r>
              <a:rPr lang="en-US" altLang="en-US" sz="3999" b="1">
                <a:latin typeface="Zar" pitchFamily="2" charset="-78"/>
              </a:rPr>
              <a:t> </a:t>
            </a:r>
            <a:r>
              <a:rPr lang="ar-AE" altLang="en-US" sz="3999" b="1">
                <a:latin typeface="Zar" pitchFamily="2" charset="-78"/>
              </a:rPr>
              <a:t>زانو</a:t>
            </a:r>
            <a:r>
              <a:rPr lang="en-US" altLang="en-US" sz="3999" b="1">
                <a:latin typeface="Zar" pitchFamily="2" charset="-78"/>
              </a:rPr>
              <a:t/>
            </a:r>
            <a:br>
              <a:rPr lang="en-US" altLang="en-US" sz="3999" b="1">
                <a:latin typeface="Zar" pitchFamily="2" charset="-78"/>
              </a:rPr>
            </a:br>
            <a:endParaRPr lang="en-US" altLang="en-US" sz="3999" b="1">
              <a:latin typeface="Zar" pitchFamily="2" charset="-78"/>
            </a:endParaRPr>
          </a:p>
        </p:txBody>
      </p:sp>
      <p:pic>
        <p:nvPicPr>
          <p:cNvPr id="36868" name="Picture 3"/>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1456018" y="304729"/>
            <a:ext cx="1569675" cy="3275842"/>
          </a:xfrm>
          <a:ln>
            <a:solidFill>
              <a:srgbClr val="FF0000"/>
            </a:solidFill>
          </a:ln>
        </p:spPr>
      </p:pic>
      <p:sp>
        <p:nvSpPr>
          <p:cNvPr id="214020" name="Rectangle 4"/>
          <p:cNvSpPr>
            <a:spLocks noGrp="1" noChangeArrowheads="1"/>
          </p:cNvSpPr>
          <p:nvPr>
            <p:ph type="body" sz="half" idx="2"/>
          </p:nvPr>
        </p:nvSpPr>
        <p:spPr>
          <a:xfrm>
            <a:off x="5341319" y="1295100"/>
            <a:ext cx="5135961" cy="4724894"/>
          </a:xfrm>
        </p:spPr>
        <p:txBody>
          <a:bodyPr/>
          <a:lstStyle/>
          <a:p>
            <a:pPr algn="r" eaLnBrk="1" hangingPunct="1">
              <a:buFontTx/>
              <a:buNone/>
              <a:defRPr/>
            </a:pPr>
            <a:r>
              <a:rPr lang="fa-IR" sz="2799"/>
              <a:t>   </a:t>
            </a:r>
            <a:endParaRPr lang="en-US" sz="2799"/>
          </a:p>
          <a:p>
            <a:pPr algn="r" eaLnBrk="1" hangingPunct="1">
              <a:buFontTx/>
              <a:buNone/>
              <a:defRPr/>
            </a:pPr>
            <a:r>
              <a:rPr lang="ar-SA" altLang="en-US" sz="2799"/>
              <a:t>  </a:t>
            </a:r>
            <a:r>
              <a:rPr lang="ar-SA" altLang="ar-SA" sz="2799"/>
              <a:t> </a:t>
            </a:r>
            <a:r>
              <a:rPr lang="ar-SA" altLang="en-US" sz="2799"/>
              <a:t>مجموعاً پنج عضلة </a:t>
            </a:r>
            <a:r>
              <a:rPr lang="ar-SA" altLang="en-US" sz="2799" b="1">
                <a:solidFill>
                  <a:srgbClr val="FF0066"/>
                </a:solidFill>
              </a:rPr>
              <a:t>نيمه</a:t>
            </a:r>
            <a:r>
              <a:rPr lang="fa-IR" altLang="en-US" sz="2799" b="1">
                <a:solidFill>
                  <a:srgbClr val="FF0066"/>
                </a:solidFill>
              </a:rPr>
              <a:t> وتری,نیمه</a:t>
            </a:r>
            <a:endParaRPr lang="en-US" sz="2799" b="1">
              <a:solidFill>
                <a:srgbClr val="FF0066"/>
              </a:solidFill>
            </a:endParaRPr>
          </a:p>
          <a:p>
            <a:pPr algn="r" eaLnBrk="1" hangingPunct="1">
              <a:buFontTx/>
              <a:buNone/>
              <a:defRPr/>
            </a:pPr>
            <a:r>
              <a:rPr lang="en-US" sz="2799" b="1">
                <a:solidFill>
                  <a:srgbClr val="FF0066"/>
                </a:solidFill>
              </a:rPr>
              <a:t>‎  </a:t>
            </a:r>
            <a:r>
              <a:rPr lang="ar-SA" altLang="en-US" sz="2799" b="1">
                <a:solidFill>
                  <a:srgbClr val="FF0066"/>
                </a:solidFill>
              </a:rPr>
              <a:t>غشايي، خياطه، راست داخلي و رُكبي</a:t>
            </a:r>
            <a:r>
              <a:rPr lang="ar-SA" altLang="en-US" sz="2799"/>
              <a:t> در انجام حركت چرخش داخلي زانو شركت دارند. تمامي اين عضلات علاوه بر چرخش داخلي زانو در اعمال حركتي ديگر در مفصل ران و زانو دخيلند. </a:t>
            </a:r>
          </a:p>
          <a:p>
            <a:pPr algn="r" eaLnBrk="1" hangingPunct="1">
              <a:buFontTx/>
              <a:buNone/>
              <a:defRPr/>
            </a:pPr>
            <a:r>
              <a:rPr lang="fa-IR" sz="2799"/>
              <a:t>    </a:t>
            </a:r>
            <a:r>
              <a:rPr lang="ar-SA" altLang="en-US" sz="2799"/>
              <a:t>مسير و امتداد اين عضلات بگونه‌اي است كه چرخش ساق پا را حول محور عمودي امكانپذير مي‌كند</a:t>
            </a:r>
            <a:r>
              <a:rPr lang="fa-IR" sz="2799"/>
              <a:t>.</a:t>
            </a:r>
            <a:endParaRPr lang="ar-SA" altLang="en-US" sz="2799"/>
          </a:p>
        </p:txBody>
      </p:sp>
      <p:pic>
        <p:nvPicPr>
          <p:cNvPr id="36870"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60578" y="2894930"/>
            <a:ext cx="1325256" cy="3104431"/>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0121307"/>
      </p:ext>
    </p:extLst>
  </p:cSld>
  <p:clrMapOvr>
    <a:masterClrMapping/>
  </p:clrMapOvr>
  <p:transition spd="slow">
    <p:wheel spokes="2"/>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14018"/>
                                        </p:tgtEl>
                                        <p:attrNameLst>
                                          <p:attrName>style.visibility</p:attrName>
                                        </p:attrNameLst>
                                      </p:cBhvr>
                                      <p:to>
                                        <p:strVal val="visible"/>
                                      </p:to>
                                    </p:set>
                                    <p:animEffect transition="in" filter="fade">
                                      <p:cBhvr>
                                        <p:cTn id="7" dur="1600" decel="100000"/>
                                        <p:tgtEl>
                                          <p:spTgt spid="214018"/>
                                        </p:tgtEl>
                                      </p:cBhvr>
                                    </p:animEffect>
                                    <p:anim calcmode="lin" valueType="num">
                                      <p:cBhvr>
                                        <p:cTn id="8" dur="1600" decel="100000" fill="hold"/>
                                        <p:tgtEl>
                                          <p:spTgt spid="214018"/>
                                        </p:tgtEl>
                                        <p:attrNameLst>
                                          <p:attrName>style.rotation</p:attrName>
                                        </p:attrNameLst>
                                      </p:cBhvr>
                                      <p:tavLst>
                                        <p:tav tm="0">
                                          <p:val>
                                            <p:fltVal val="-90"/>
                                          </p:val>
                                        </p:tav>
                                        <p:tav tm="100000">
                                          <p:val>
                                            <p:fltVal val="0"/>
                                          </p:val>
                                        </p:tav>
                                      </p:tavLst>
                                    </p:anim>
                                    <p:anim calcmode="lin" valueType="num">
                                      <p:cBhvr>
                                        <p:cTn id="9" dur="1600" decel="100000" fill="hold"/>
                                        <p:tgtEl>
                                          <p:spTgt spid="214018"/>
                                        </p:tgtEl>
                                        <p:attrNameLst>
                                          <p:attrName>ppt_x</p:attrName>
                                        </p:attrNameLst>
                                      </p:cBhvr>
                                      <p:tavLst>
                                        <p:tav tm="0">
                                          <p:val>
                                            <p:strVal val="#ppt_x+0.4"/>
                                          </p:val>
                                        </p:tav>
                                        <p:tav tm="100000">
                                          <p:val>
                                            <p:strVal val="#ppt_x-0.05"/>
                                          </p:val>
                                        </p:tav>
                                      </p:tavLst>
                                    </p:anim>
                                    <p:anim calcmode="lin" valueType="num">
                                      <p:cBhvr>
                                        <p:cTn id="10" dur="1600" decel="100000" fill="hold"/>
                                        <p:tgtEl>
                                          <p:spTgt spid="214018"/>
                                        </p:tgtEl>
                                        <p:attrNameLst>
                                          <p:attrName>ppt_y</p:attrName>
                                        </p:attrNameLst>
                                      </p:cBhvr>
                                      <p:tavLst>
                                        <p:tav tm="0">
                                          <p:val>
                                            <p:strVal val="#ppt_y-0.4"/>
                                          </p:val>
                                        </p:tav>
                                        <p:tav tm="100000">
                                          <p:val>
                                            <p:strVal val="#ppt_y+0.1"/>
                                          </p:val>
                                        </p:tav>
                                      </p:tavLst>
                                    </p:anim>
                                    <p:anim calcmode="lin" valueType="num">
                                      <p:cBhvr>
                                        <p:cTn id="11" dur="400" accel="100000" fill="hold">
                                          <p:stCondLst>
                                            <p:cond delay="1600"/>
                                          </p:stCondLst>
                                        </p:cTn>
                                        <p:tgtEl>
                                          <p:spTgt spid="214018"/>
                                        </p:tgtEl>
                                        <p:attrNameLst>
                                          <p:attrName>ppt_x</p:attrName>
                                        </p:attrNameLst>
                                      </p:cBhvr>
                                      <p:tavLst>
                                        <p:tav tm="0">
                                          <p:val>
                                            <p:strVal val="#ppt_x-0.05"/>
                                          </p:val>
                                        </p:tav>
                                        <p:tav tm="100000">
                                          <p:val>
                                            <p:strVal val="#ppt_x"/>
                                          </p:val>
                                        </p:tav>
                                      </p:tavLst>
                                    </p:anim>
                                    <p:anim calcmode="lin" valueType="num">
                                      <p:cBhvr>
                                        <p:cTn id="12" dur="400" accel="100000" fill="hold">
                                          <p:stCondLst>
                                            <p:cond delay="1600"/>
                                          </p:stCondLst>
                                        </p:cTn>
                                        <p:tgtEl>
                                          <p:spTgt spid="214018"/>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54" presetClass="entr" presetSubtype="0" accel="100000" fill="hold" nodeType="clickEffect">
                                  <p:stCondLst>
                                    <p:cond delay="0"/>
                                  </p:stCondLst>
                                  <p:childTnLst>
                                    <p:set>
                                      <p:cBhvr>
                                        <p:cTn id="16" dur="1" fill="hold">
                                          <p:stCondLst>
                                            <p:cond delay="0"/>
                                          </p:stCondLst>
                                        </p:cTn>
                                        <p:tgtEl>
                                          <p:spTgt spid="214020">
                                            <p:txEl>
                                              <p:pRg st="0" end="0"/>
                                            </p:txEl>
                                          </p:spTgt>
                                        </p:tgtEl>
                                        <p:attrNameLst>
                                          <p:attrName>style.visibility</p:attrName>
                                        </p:attrNameLst>
                                      </p:cBhvr>
                                      <p:to>
                                        <p:strVal val="visible"/>
                                      </p:to>
                                    </p:set>
                                    <p:anim calcmode="lin" valueType="num">
                                      <p:cBhvr>
                                        <p:cTn id="17" dur="2000" fill="hold"/>
                                        <p:tgtEl>
                                          <p:spTgt spid="214020">
                                            <p:txEl>
                                              <p:pRg st="0" end="0"/>
                                            </p:txEl>
                                          </p:spTgt>
                                        </p:tgtEl>
                                        <p:attrNameLst>
                                          <p:attrName>ppt_w</p:attrName>
                                        </p:attrNameLst>
                                      </p:cBhvr>
                                      <p:tavLst>
                                        <p:tav tm="0">
                                          <p:val>
                                            <p:strVal val="#ppt_w*0.05"/>
                                          </p:val>
                                        </p:tav>
                                        <p:tav tm="100000">
                                          <p:val>
                                            <p:strVal val="#ppt_w"/>
                                          </p:val>
                                        </p:tav>
                                      </p:tavLst>
                                    </p:anim>
                                    <p:anim calcmode="lin" valueType="num">
                                      <p:cBhvr>
                                        <p:cTn id="18" dur="2000" fill="hold"/>
                                        <p:tgtEl>
                                          <p:spTgt spid="214020">
                                            <p:txEl>
                                              <p:pRg st="0" end="0"/>
                                            </p:txEl>
                                          </p:spTgt>
                                        </p:tgtEl>
                                        <p:attrNameLst>
                                          <p:attrName>ppt_h</p:attrName>
                                        </p:attrNameLst>
                                      </p:cBhvr>
                                      <p:tavLst>
                                        <p:tav tm="0">
                                          <p:val>
                                            <p:strVal val="#ppt_h"/>
                                          </p:val>
                                        </p:tav>
                                        <p:tav tm="100000">
                                          <p:val>
                                            <p:strVal val="#ppt_h"/>
                                          </p:val>
                                        </p:tav>
                                      </p:tavLst>
                                    </p:anim>
                                    <p:anim calcmode="lin" valueType="num">
                                      <p:cBhvr>
                                        <p:cTn id="19" dur="2000" fill="hold"/>
                                        <p:tgtEl>
                                          <p:spTgt spid="214020">
                                            <p:txEl>
                                              <p:pRg st="0" end="0"/>
                                            </p:txEl>
                                          </p:spTgt>
                                        </p:tgtEl>
                                        <p:attrNameLst>
                                          <p:attrName>ppt_x</p:attrName>
                                        </p:attrNameLst>
                                      </p:cBhvr>
                                      <p:tavLst>
                                        <p:tav tm="0">
                                          <p:val>
                                            <p:strVal val="#ppt_x-.2"/>
                                          </p:val>
                                        </p:tav>
                                        <p:tav tm="100000">
                                          <p:val>
                                            <p:strVal val="#ppt_x"/>
                                          </p:val>
                                        </p:tav>
                                      </p:tavLst>
                                    </p:anim>
                                    <p:anim calcmode="lin" valueType="num">
                                      <p:cBhvr>
                                        <p:cTn id="20" dur="2000" fill="hold"/>
                                        <p:tgtEl>
                                          <p:spTgt spid="214020">
                                            <p:txEl>
                                              <p:pRg st="0" end="0"/>
                                            </p:txEl>
                                          </p:spTgt>
                                        </p:tgtEl>
                                        <p:attrNameLst>
                                          <p:attrName>ppt_y</p:attrName>
                                        </p:attrNameLst>
                                      </p:cBhvr>
                                      <p:tavLst>
                                        <p:tav tm="0">
                                          <p:val>
                                            <p:strVal val="#ppt_y"/>
                                          </p:val>
                                        </p:tav>
                                        <p:tav tm="100000">
                                          <p:val>
                                            <p:strVal val="#ppt_y"/>
                                          </p:val>
                                        </p:tav>
                                      </p:tavLst>
                                    </p:anim>
                                    <p:animEffect transition="in" filter="fade">
                                      <p:cBhvr>
                                        <p:cTn id="21" dur="2000"/>
                                        <p:tgtEl>
                                          <p:spTgt spid="214020">
                                            <p:txEl>
                                              <p:pRg st="0" end="0"/>
                                            </p:txEl>
                                          </p:spTgt>
                                        </p:tgtEl>
                                      </p:cBhvr>
                                    </p:animEffect>
                                  </p:childTnLst>
                                </p:cTn>
                              </p:par>
                              <p:par>
                                <p:cTn id="22" presetID="54" presetClass="entr" presetSubtype="0" accel="100000" fill="hold" nodeType="withEffect">
                                  <p:stCondLst>
                                    <p:cond delay="0"/>
                                  </p:stCondLst>
                                  <p:childTnLst>
                                    <p:set>
                                      <p:cBhvr>
                                        <p:cTn id="23" dur="1" fill="hold">
                                          <p:stCondLst>
                                            <p:cond delay="0"/>
                                          </p:stCondLst>
                                        </p:cTn>
                                        <p:tgtEl>
                                          <p:spTgt spid="214020">
                                            <p:txEl>
                                              <p:pRg st="1" end="1"/>
                                            </p:txEl>
                                          </p:spTgt>
                                        </p:tgtEl>
                                        <p:attrNameLst>
                                          <p:attrName>style.visibility</p:attrName>
                                        </p:attrNameLst>
                                      </p:cBhvr>
                                      <p:to>
                                        <p:strVal val="visible"/>
                                      </p:to>
                                    </p:set>
                                    <p:anim calcmode="lin" valueType="num">
                                      <p:cBhvr>
                                        <p:cTn id="24" dur="2000" fill="hold"/>
                                        <p:tgtEl>
                                          <p:spTgt spid="214020">
                                            <p:txEl>
                                              <p:pRg st="1" end="1"/>
                                            </p:txEl>
                                          </p:spTgt>
                                        </p:tgtEl>
                                        <p:attrNameLst>
                                          <p:attrName>ppt_w</p:attrName>
                                        </p:attrNameLst>
                                      </p:cBhvr>
                                      <p:tavLst>
                                        <p:tav tm="0">
                                          <p:val>
                                            <p:strVal val="#ppt_w*0.05"/>
                                          </p:val>
                                        </p:tav>
                                        <p:tav tm="100000">
                                          <p:val>
                                            <p:strVal val="#ppt_w"/>
                                          </p:val>
                                        </p:tav>
                                      </p:tavLst>
                                    </p:anim>
                                    <p:anim calcmode="lin" valueType="num">
                                      <p:cBhvr>
                                        <p:cTn id="25" dur="2000" fill="hold"/>
                                        <p:tgtEl>
                                          <p:spTgt spid="214020">
                                            <p:txEl>
                                              <p:pRg st="1" end="1"/>
                                            </p:txEl>
                                          </p:spTgt>
                                        </p:tgtEl>
                                        <p:attrNameLst>
                                          <p:attrName>ppt_h</p:attrName>
                                        </p:attrNameLst>
                                      </p:cBhvr>
                                      <p:tavLst>
                                        <p:tav tm="0">
                                          <p:val>
                                            <p:strVal val="#ppt_h"/>
                                          </p:val>
                                        </p:tav>
                                        <p:tav tm="100000">
                                          <p:val>
                                            <p:strVal val="#ppt_h"/>
                                          </p:val>
                                        </p:tav>
                                      </p:tavLst>
                                    </p:anim>
                                    <p:anim calcmode="lin" valueType="num">
                                      <p:cBhvr>
                                        <p:cTn id="26" dur="2000" fill="hold"/>
                                        <p:tgtEl>
                                          <p:spTgt spid="214020">
                                            <p:txEl>
                                              <p:pRg st="1" end="1"/>
                                            </p:txEl>
                                          </p:spTgt>
                                        </p:tgtEl>
                                        <p:attrNameLst>
                                          <p:attrName>ppt_x</p:attrName>
                                        </p:attrNameLst>
                                      </p:cBhvr>
                                      <p:tavLst>
                                        <p:tav tm="0">
                                          <p:val>
                                            <p:strVal val="#ppt_x-.2"/>
                                          </p:val>
                                        </p:tav>
                                        <p:tav tm="100000">
                                          <p:val>
                                            <p:strVal val="#ppt_x"/>
                                          </p:val>
                                        </p:tav>
                                      </p:tavLst>
                                    </p:anim>
                                    <p:anim calcmode="lin" valueType="num">
                                      <p:cBhvr>
                                        <p:cTn id="27" dur="2000" fill="hold"/>
                                        <p:tgtEl>
                                          <p:spTgt spid="214020">
                                            <p:txEl>
                                              <p:pRg st="1" end="1"/>
                                            </p:txEl>
                                          </p:spTgt>
                                        </p:tgtEl>
                                        <p:attrNameLst>
                                          <p:attrName>ppt_y</p:attrName>
                                        </p:attrNameLst>
                                      </p:cBhvr>
                                      <p:tavLst>
                                        <p:tav tm="0">
                                          <p:val>
                                            <p:strVal val="#ppt_y"/>
                                          </p:val>
                                        </p:tav>
                                        <p:tav tm="100000">
                                          <p:val>
                                            <p:strVal val="#ppt_y"/>
                                          </p:val>
                                        </p:tav>
                                      </p:tavLst>
                                    </p:anim>
                                    <p:animEffect transition="in" filter="fade">
                                      <p:cBhvr>
                                        <p:cTn id="28" dur="2000"/>
                                        <p:tgtEl>
                                          <p:spTgt spid="214020">
                                            <p:txEl>
                                              <p:pRg st="1" end="1"/>
                                            </p:txEl>
                                          </p:spTgt>
                                        </p:tgtEl>
                                      </p:cBhvr>
                                    </p:animEffect>
                                  </p:childTnLst>
                                </p:cTn>
                              </p:par>
                              <p:par>
                                <p:cTn id="29" presetID="54" presetClass="entr" presetSubtype="0" accel="100000" fill="hold" nodeType="withEffect">
                                  <p:stCondLst>
                                    <p:cond delay="0"/>
                                  </p:stCondLst>
                                  <p:childTnLst>
                                    <p:set>
                                      <p:cBhvr>
                                        <p:cTn id="30" dur="1" fill="hold">
                                          <p:stCondLst>
                                            <p:cond delay="0"/>
                                          </p:stCondLst>
                                        </p:cTn>
                                        <p:tgtEl>
                                          <p:spTgt spid="214020">
                                            <p:txEl>
                                              <p:charRg st="41" end="206"/>
                                            </p:txEl>
                                          </p:spTgt>
                                        </p:tgtEl>
                                        <p:attrNameLst>
                                          <p:attrName>style.visibility</p:attrName>
                                        </p:attrNameLst>
                                      </p:cBhvr>
                                      <p:to>
                                        <p:strVal val="visible"/>
                                      </p:to>
                                    </p:set>
                                    <p:anim calcmode="lin" valueType="num">
                                      <p:cBhvr>
                                        <p:cTn id="31" dur="2000" fill="hold"/>
                                        <p:tgtEl>
                                          <p:spTgt spid="214020">
                                            <p:txEl>
                                              <p:charRg st="41" end="206"/>
                                            </p:txEl>
                                          </p:spTgt>
                                        </p:tgtEl>
                                        <p:attrNameLst>
                                          <p:attrName>ppt_w</p:attrName>
                                        </p:attrNameLst>
                                      </p:cBhvr>
                                      <p:tavLst>
                                        <p:tav tm="0">
                                          <p:val>
                                            <p:strVal val="#ppt_w*0.05"/>
                                          </p:val>
                                        </p:tav>
                                        <p:tav tm="100000">
                                          <p:val>
                                            <p:strVal val="#ppt_w"/>
                                          </p:val>
                                        </p:tav>
                                      </p:tavLst>
                                    </p:anim>
                                    <p:anim calcmode="lin" valueType="num">
                                      <p:cBhvr>
                                        <p:cTn id="32" dur="2000" fill="hold"/>
                                        <p:tgtEl>
                                          <p:spTgt spid="214020">
                                            <p:txEl>
                                              <p:charRg st="41" end="206"/>
                                            </p:txEl>
                                          </p:spTgt>
                                        </p:tgtEl>
                                        <p:attrNameLst>
                                          <p:attrName>ppt_h</p:attrName>
                                        </p:attrNameLst>
                                      </p:cBhvr>
                                      <p:tavLst>
                                        <p:tav tm="0">
                                          <p:val>
                                            <p:strVal val="#ppt_h"/>
                                          </p:val>
                                        </p:tav>
                                        <p:tav tm="100000">
                                          <p:val>
                                            <p:strVal val="#ppt_h"/>
                                          </p:val>
                                        </p:tav>
                                      </p:tavLst>
                                    </p:anim>
                                    <p:anim calcmode="lin" valueType="num">
                                      <p:cBhvr>
                                        <p:cTn id="33" dur="2000" fill="hold"/>
                                        <p:tgtEl>
                                          <p:spTgt spid="214020">
                                            <p:txEl>
                                              <p:charRg st="41" end="206"/>
                                            </p:txEl>
                                          </p:spTgt>
                                        </p:tgtEl>
                                        <p:attrNameLst>
                                          <p:attrName>ppt_x</p:attrName>
                                        </p:attrNameLst>
                                      </p:cBhvr>
                                      <p:tavLst>
                                        <p:tav tm="0">
                                          <p:val>
                                            <p:strVal val="#ppt_x-.2"/>
                                          </p:val>
                                        </p:tav>
                                        <p:tav tm="100000">
                                          <p:val>
                                            <p:strVal val="#ppt_x"/>
                                          </p:val>
                                        </p:tav>
                                      </p:tavLst>
                                    </p:anim>
                                    <p:anim calcmode="lin" valueType="num">
                                      <p:cBhvr>
                                        <p:cTn id="34" dur="2000" fill="hold"/>
                                        <p:tgtEl>
                                          <p:spTgt spid="214020">
                                            <p:txEl>
                                              <p:charRg st="41" end="206"/>
                                            </p:txEl>
                                          </p:spTgt>
                                        </p:tgtEl>
                                        <p:attrNameLst>
                                          <p:attrName>ppt_y</p:attrName>
                                        </p:attrNameLst>
                                      </p:cBhvr>
                                      <p:tavLst>
                                        <p:tav tm="0">
                                          <p:val>
                                            <p:strVal val="#ppt_y"/>
                                          </p:val>
                                        </p:tav>
                                        <p:tav tm="100000">
                                          <p:val>
                                            <p:strVal val="#ppt_y"/>
                                          </p:val>
                                        </p:tav>
                                      </p:tavLst>
                                    </p:anim>
                                    <p:animEffect transition="in" filter="fade">
                                      <p:cBhvr>
                                        <p:cTn id="35" dur="2000"/>
                                        <p:tgtEl>
                                          <p:spTgt spid="214020">
                                            <p:txEl>
                                              <p:charRg st="41" end="206"/>
                                            </p:txEl>
                                          </p:spTgt>
                                        </p:tgtEl>
                                      </p:cBhvr>
                                    </p:animEffect>
                                  </p:childTnLst>
                                </p:cTn>
                              </p:par>
                              <p:par>
                                <p:cTn id="36" presetID="54" presetClass="entr" presetSubtype="0" accel="100000" fill="hold" nodeType="withEffect">
                                  <p:stCondLst>
                                    <p:cond delay="0"/>
                                  </p:stCondLst>
                                  <p:childTnLst>
                                    <p:set>
                                      <p:cBhvr>
                                        <p:cTn id="37" dur="1" fill="hold">
                                          <p:stCondLst>
                                            <p:cond delay="0"/>
                                          </p:stCondLst>
                                        </p:cTn>
                                        <p:tgtEl>
                                          <p:spTgt spid="214020">
                                            <p:txEl>
                                              <p:charRg st="206" end="288"/>
                                            </p:txEl>
                                          </p:spTgt>
                                        </p:tgtEl>
                                        <p:attrNameLst>
                                          <p:attrName>style.visibility</p:attrName>
                                        </p:attrNameLst>
                                      </p:cBhvr>
                                      <p:to>
                                        <p:strVal val="visible"/>
                                      </p:to>
                                    </p:set>
                                    <p:anim calcmode="lin" valueType="num">
                                      <p:cBhvr>
                                        <p:cTn id="38" dur="2000" fill="hold"/>
                                        <p:tgtEl>
                                          <p:spTgt spid="214020">
                                            <p:txEl>
                                              <p:charRg st="206" end="288"/>
                                            </p:txEl>
                                          </p:spTgt>
                                        </p:tgtEl>
                                        <p:attrNameLst>
                                          <p:attrName>ppt_w</p:attrName>
                                        </p:attrNameLst>
                                      </p:cBhvr>
                                      <p:tavLst>
                                        <p:tav tm="0">
                                          <p:val>
                                            <p:strVal val="#ppt_w*0.05"/>
                                          </p:val>
                                        </p:tav>
                                        <p:tav tm="100000">
                                          <p:val>
                                            <p:strVal val="#ppt_w"/>
                                          </p:val>
                                        </p:tav>
                                      </p:tavLst>
                                    </p:anim>
                                    <p:anim calcmode="lin" valueType="num">
                                      <p:cBhvr>
                                        <p:cTn id="39" dur="2000" fill="hold"/>
                                        <p:tgtEl>
                                          <p:spTgt spid="214020">
                                            <p:txEl>
                                              <p:charRg st="206" end="288"/>
                                            </p:txEl>
                                          </p:spTgt>
                                        </p:tgtEl>
                                        <p:attrNameLst>
                                          <p:attrName>ppt_h</p:attrName>
                                        </p:attrNameLst>
                                      </p:cBhvr>
                                      <p:tavLst>
                                        <p:tav tm="0">
                                          <p:val>
                                            <p:strVal val="#ppt_h"/>
                                          </p:val>
                                        </p:tav>
                                        <p:tav tm="100000">
                                          <p:val>
                                            <p:strVal val="#ppt_h"/>
                                          </p:val>
                                        </p:tav>
                                      </p:tavLst>
                                    </p:anim>
                                    <p:anim calcmode="lin" valueType="num">
                                      <p:cBhvr>
                                        <p:cTn id="40" dur="2000" fill="hold"/>
                                        <p:tgtEl>
                                          <p:spTgt spid="214020">
                                            <p:txEl>
                                              <p:charRg st="206" end="288"/>
                                            </p:txEl>
                                          </p:spTgt>
                                        </p:tgtEl>
                                        <p:attrNameLst>
                                          <p:attrName>ppt_x</p:attrName>
                                        </p:attrNameLst>
                                      </p:cBhvr>
                                      <p:tavLst>
                                        <p:tav tm="0">
                                          <p:val>
                                            <p:strVal val="#ppt_x-.2"/>
                                          </p:val>
                                        </p:tav>
                                        <p:tav tm="100000">
                                          <p:val>
                                            <p:strVal val="#ppt_x"/>
                                          </p:val>
                                        </p:tav>
                                      </p:tavLst>
                                    </p:anim>
                                    <p:anim calcmode="lin" valueType="num">
                                      <p:cBhvr>
                                        <p:cTn id="41" dur="2000" fill="hold"/>
                                        <p:tgtEl>
                                          <p:spTgt spid="214020">
                                            <p:txEl>
                                              <p:charRg st="206" end="288"/>
                                            </p:txEl>
                                          </p:spTgt>
                                        </p:tgtEl>
                                        <p:attrNameLst>
                                          <p:attrName>ppt_y</p:attrName>
                                        </p:attrNameLst>
                                      </p:cBhvr>
                                      <p:tavLst>
                                        <p:tav tm="0">
                                          <p:val>
                                            <p:strVal val="#ppt_y"/>
                                          </p:val>
                                        </p:tav>
                                        <p:tav tm="100000">
                                          <p:val>
                                            <p:strVal val="#ppt_y"/>
                                          </p:val>
                                        </p:tav>
                                      </p:tavLst>
                                    </p:anim>
                                    <p:animEffect transition="in" filter="fade">
                                      <p:cBhvr>
                                        <p:cTn id="42" dur="2000"/>
                                        <p:tgtEl>
                                          <p:spTgt spid="214020">
                                            <p:txEl>
                                              <p:charRg st="206" end="28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018"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FFD43614-4F53-4087-AB73-54D7E0A21793}" type="slidenum">
              <a:rPr lang="en-US" sz="1500">
                <a:latin typeface="Arial" panose="020B0604020202020204" pitchFamily="34" charset="0"/>
                <a:cs typeface="Arial" panose="020B0604020202020204" pitchFamily="34" charset="0"/>
              </a:rPr>
              <a:pPr eaLnBrk="1" hangingPunct="1">
                <a:defRPr/>
              </a:pPr>
              <a:t>3</a:t>
            </a:fld>
            <a:endParaRPr lang="en-US" sz="1500">
              <a:latin typeface="Arial" panose="020B0604020202020204" pitchFamily="34" charset="0"/>
              <a:cs typeface="Arial" panose="020B0604020202020204" pitchFamily="34" charset="0"/>
            </a:endParaRPr>
          </a:p>
        </p:txBody>
      </p:sp>
      <p:sp>
        <p:nvSpPr>
          <p:cNvPr id="215042" name="Rectangle 2"/>
          <p:cNvSpPr>
            <a:spLocks noGrp="1" noChangeArrowheads="1"/>
          </p:cNvSpPr>
          <p:nvPr>
            <p:ph type="title"/>
          </p:nvPr>
        </p:nvSpPr>
        <p:spPr/>
        <p:txBody>
          <a:bodyPr/>
          <a:lstStyle/>
          <a:p>
            <a:pPr algn="ctr" rtl="1" eaLnBrk="1" hangingPunct="1">
              <a:defRPr/>
            </a:pPr>
            <a:r>
              <a:rPr lang="ar-SA" altLang="en-US" sz="3999" b="1">
                <a:latin typeface="Zar" pitchFamily="2" charset="-78"/>
                <a:cs typeface="Zar" pitchFamily="2" charset="-78"/>
              </a:rPr>
              <a:t>عضلة برون</a:t>
            </a:r>
            <a:r>
              <a:rPr lang="en-US" sz="3999" b="1">
                <a:latin typeface="Zar" pitchFamily="2" charset="-78"/>
                <a:cs typeface="Zar" pitchFamily="2" charset="-78"/>
              </a:rPr>
              <a:t>‎ </a:t>
            </a:r>
            <a:r>
              <a:rPr lang="ar-SA" altLang="en-US" sz="3999" b="1">
                <a:latin typeface="Zar" pitchFamily="2" charset="-78"/>
                <a:cs typeface="Zar" pitchFamily="2" charset="-78"/>
              </a:rPr>
              <a:t>گردانندة زانو</a:t>
            </a:r>
            <a:endParaRPr lang="en-US" altLang="en-US" sz="3999" b="1">
              <a:latin typeface="Zar" pitchFamily="2" charset="-78"/>
              <a:cs typeface="Zar" pitchFamily="2" charset="-78"/>
            </a:endParaRPr>
          </a:p>
        </p:txBody>
      </p:sp>
      <p:sp>
        <p:nvSpPr>
          <p:cNvPr id="215043" name="Rectangle 3"/>
          <p:cNvSpPr>
            <a:spLocks noGrp="1" noChangeArrowheads="1"/>
          </p:cNvSpPr>
          <p:nvPr>
            <p:ph type="body" idx="1"/>
          </p:nvPr>
        </p:nvSpPr>
        <p:spPr>
          <a:xfrm>
            <a:off x="1776619" y="1556977"/>
            <a:ext cx="8851439" cy="4524915"/>
          </a:xfrm>
        </p:spPr>
        <p:txBody>
          <a:bodyPr/>
          <a:lstStyle/>
          <a:p>
            <a:pPr algn="r" rtl="1" eaLnBrk="1" hangingPunct="1">
              <a:defRPr/>
            </a:pPr>
            <a:endParaRPr lang="ar-SA" altLang="en-US" sz="2400" b="1">
              <a:latin typeface="Arial" charset="0"/>
            </a:endParaRPr>
          </a:p>
          <a:p>
            <a:pPr algn="r" rtl="1" eaLnBrk="1" hangingPunct="1">
              <a:buFontTx/>
              <a:buNone/>
              <a:defRPr/>
            </a:pPr>
            <a:r>
              <a:rPr lang="fa-IR" sz="2400">
                <a:latin typeface="Arial" charset="0"/>
              </a:rPr>
              <a:t>    </a:t>
            </a:r>
            <a:r>
              <a:rPr lang="ar-SA" altLang="en-US" sz="2400" b="1" u="sng">
                <a:solidFill>
                  <a:srgbClr val="FF0000"/>
                </a:solidFill>
                <a:latin typeface="Arial" charset="0"/>
              </a:rPr>
              <a:t>تنها عضله‌اي</a:t>
            </a:r>
            <a:r>
              <a:rPr lang="ar-SA" altLang="en-US" sz="2400">
                <a:latin typeface="Arial" charset="0"/>
              </a:rPr>
              <a:t> كه باعث چرخش خارجي زانو مي‌گردد عضلة دو سرراني است.</a:t>
            </a:r>
            <a:endParaRPr lang="en-US" altLang="en-US" sz="2400">
              <a:latin typeface="Arial" charset="0"/>
            </a:endParaRPr>
          </a:p>
          <a:p>
            <a:pPr algn="r" rtl="1" eaLnBrk="1" hangingPunct="1">
              <a:buFontTx/>
              <a:buNone/>
              <a:defRPr/>
            </a:pPr>
            <a:r>
              <a:rPr lang="ar-SA" altLang="en-US" sz="2400">
                <a:latin typeface="Arial" charset="0"/>
              </a:rPr>
              <a:t> </a:t>
            </a:r>
            <a:r>
              <a:rPr lang="fa-IR" sz="2000" b="1">
                <a:latin typeface="Arial" charset="0"/>
              </a:rPr>
              <a:t>این عضله </a:t>
            </a:r>
            <a:r>
              <a:rPr lang="ar-SA" altLang="en-US" sz="2000" b="1">
                <a:latin typeface="Arial" charset="0"/>
              </a:rPr>
              <a:t>به صورت مورب نسبت به سطح و محور حركتي كشيده شده است </a:t>
            </a:r>
            <a:endParaRPr lang="fa-IR" sz="2000" b="1">
              <a:latin typeface="Arial" charset="0"/>
            </a:endParaRPr>
          </a:p>
          <a:p>
            <a:pPr algn="r" rtl="1" eaLnBrk="1" hangingPunct="1">
              <a:lnSpc>
                <a:spcPct val="170000"/>
              </a:lnSpc>
              <a:spcBef>
                <a:spcPct val="0"/>
              </a:spcBef>
              <a:buClrTx/>
              <a:buSzTx/>
              <a:buFont typeface="Arial" charset="0"/>
              <a:buNone/>
              <a:defRPr/>
            </a:pPr>
            <a:r>
              <a:rPr lang="ar-SA" altLang="en-US" sz="2000" b="1">
                <a:latin typeface="Arial" charset="0"/>
              </a:rPr>
              <a:t>در نتيجة، امكان چرخش خارجي بخش تحتاني پا را فراهم مي‌كند.</a:t>
            </a:r>
            <a:endParaRPr lang="en-US" altLang="en-US" sz="2000" b="1">
              <a:latin typeface="Arial" charset="0"/>
            </a:endParaRPr>
          </a:p>
          <a:p>
            <a:pPr algn="r" rtl="1" eaLnBrk="1" hangingPunct="1">
              <a:lnSpc>
                <a:spcPct val="170000"/>
              </a:lnSpc>
              <a:spcBef>
                <a:spcPct val="0"/>
              </a:spcBef>
              <a:buClrTx/>
              <a:buSzTx/>
              <a:buFont typeface="Arial" charset="0"/>
              <a:buNone/>
              <a:defRPr/>
            </a:pPr>
            <a:r>
              <a:rPr lang="fa-IR" sz="2400">
                <a:latin typeface="Arial" charset="0"/>
              </a:rPr>
              <a:t>   این عضله درگروه عضلات بازکننده ران توضیح داده شده است.</a:t>
            </a:r>
            <a:endParaRPr lang="ar-SA" altLang="en-US" sz="2400" b="1">
              <a:latin typeface="Arial" charset="0"/>
            </a:endParaRPr>
          </a:p>
          <a:p>
            <a:pPr algn="r" rtl="1" eaLnBrk="1" hangingPunct="1">
              <a:defRPr/>
            </a:pPr>
            <a:endParaRPr lang="en-US" altLang="en-US" sz="2400">
              <a:latin typeface="Arial" charset="0"/>
            </a:endParaRPr>
          </a:p>
        </p:txBody>
      </p:sp>
      <p:pic>
        <p:nvPicPr>
          <p:cNvPr id="3789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0748" y="3199660"/>
            <a:ext cx="1506189" cy="3242512"/>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68396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15042"/>
                                        </p:tgtEl>
                                        <p:attrNameLst>
                                          <p:attrName>style.visibility</p:attrName>
                                        </p:attrNameLst>
                                      </p:cBhvr>
                                      <p:to>
                                        <p:strVal val="visible"/>
                                      </p:to>
                                    </p:set>
                                    <p:anim calcmode="lin" valueType="num">
                                      <p:cBhvr>
                                        <p:cTn id="7" dur="1000" fill="hold"/>
                                        <p:tgtEl>
                                          <p:spTgt spid="215042"/>
                                        </p:tgtEl>
                                        <p:attrNameLst>
                                          <p:attrName>ppt_w</p:attrName>
                                        </p:attrNameLst>
                                      </p:cBhvr>
                                      <p:tavLst>
                                        <p:tav tm="0">
                                          <p:val>
                                            <p:fltVal val="0"/>
                                          </p:val>
                                        </p:tav>
                                        <p:tav tm="100000">
                                          <p:val>
                                            <p:strVal val="#ppt_w"/>
                                          </p:val>
                                        </p:tav>
                                      </p:tavLst>
                                    </p:anim>
                                    <p:anim calcmode="lin" valueType="num">
                                      <p:cBhvr>
                                        <p:cTn id="8" dur="1000" fill="hold"/>
                                        <p:tgtEl>
                                          <p:spTgt spid="215042"/>
                                        </p:tgtEl>
                                        <p:attrNameLst>
                                          <p:attrName>ppt_h</p:attrName>
                                        </p:attrNameLst>
                                      </p:cBhvr>
                                      <p:tavLst>
                                        <p:tav tm="0">
                                          <p:val>
                                            <p:fltVal val="0"/>
                                          </p:val>
                                        </p:tav>
                                        <p:tav tm="100000">
                                          <p:val>
                                            <p:strVal val="#ppt_h"/>
                                          </p:val>
                                        </p:tav>
                                      </p:tavLst>
                                    </p:anim>
                                    <p:anim calcmode="lin" valueType="num">
                                      <p:cBhvr>
                                        <p:cTn id="9" dur="1000" fill="hold"/>
                                        <p:tgtEl>
                                          <p:spTgt spid="21504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1504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150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42" grpId="0" autoUpdateAnimBg="0"/>
      <p:bldP spid="215043"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7"/>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A431B024-CE9D-4D2B-AFD9-922D1CD869CA}" type="slidenum">
              <a:rPr lang="en-US" sz="1500">
                <a:latin typeface="Arial" panose="020B0604020202020204" pitchFamily="34" charset="0"/>
                <a:cs typeface="Arial" panose="020B0604020202020204" pitchFamily="34" charset="0"/>
              </a:rPr>
              <a:pPr eaLnBrk="1" hangingPunct="1">
                <a:defRPr/>
              </a:pPr>
              <a:t>4</a:t>
            </a:fld>
            <a:endParaRPr lang="en-US" sz="1500">
              <a:latin typeface="Arial" panose="020B0604020202020204" pitchFamily="34" charset="0"/>
              <a:cs typeface="Arial" panose="020B0604020202020204" pitchFamily="34" charset="0"/>
            </a:endParaRPr>
          </a:p>
        </p:txBody>
      </p:sp>
      <p:sp>
        <p:nvSpPr>
          <p:cNvPr id="217090" name="Rectangle 2"/>
          <p:cNvSpPr>
            <a:spLocks noGrp="1" noChangeArrowheads="1"/>
          </p:cNvSpPr>
          <p:nvPr>
            <p:ph type="body" sz="half" idx="3"/>
          </p:nvPr>
        </p:nvSpPr>
        <p:spPr>
          <a:xfrm>
            <a:off x="5188954" y="304729"/>
            <a:ext cx="5288326" cy="5715265"/>
          </a:xfrm>
        </p:spPr>
        <p:txBody>
          <a:bodyPr>
            <a:normAutofit fontScale="92500" lnSpcReduction="10000"/>
          </a:bodyPr>
          <a:lstStyle/>
          <a:p>
            <a:pPr algn="r" rtl="1" eaLnBrk="1" hangingPunct="1">
              <a:lnSpc>
                <a:spcPct val="80000"/>
              </a:lnSpc>
              <a:defRPr/>
            </a:pPr>
            <a:r>
              <a:rPr lang="fa-IR" sz="2000" b="1">
                <a:solidFill>
                  <a:srgbClr val="006600"/>
                </a:solidFill>
                <a:latin typeface="Zar" pitchFamily="2" charset="-78"/>
              </a:rPr>
              <a:t>پلانتار</a:t>
            </a:r>
            <a:r>
              <a:rPr lang="ar-SA" altLang="en-US" sz="2000" b="1">
                <a:solidFill>
                  <a:srgbClr val="006600"/>
                </a:solidFill>
                <a:latin typeface="Zar" pitchFamily="2" charset="-78"/>
              </a:rPr>
              <a:t>فلكشن پا</a:t>
            </a:r>
            <a:r>
              <a:rPr lang="ar-SA" altLang="en-US" sz="2000" b="1">
                <a:solidFill>
                  <a:schemeClr val="hlink"/>
                </a:solidFill>
                <a:latin typeface="Zar" pitchFamily="2" charset="-78"/>
              </a:rPr>
              <a:t> </a:t>
            </a:r>
          </a:p>
          <a:p>
            <a:pPr algn="r" rtl="1" eaLnBrk="1" hangingPunct="1">
              <a:lnSpc>
                <a:spcPct val="90000"/>
              </a:lnSpc>
              <a:buFontTx/>
              <a:buNone/>
              <a:defRPr/>
            </a:pPr>
            <a:r>
              <a:rPr lang="fa-IR" sz="2000" b="1">
                <a:latin typeface="Zar" pitchFamily="2" charset="-78"/>
              </a:rPr>
              <a:t>     </a:t>
            </a:r>
            <a:r>
              <a:rPr lang="ar-SA" altLang="en-US" sz="2000" b="1">
                <a:latin typeface="Zar" pitchFamily="2" charset="-78"/>
              </a:rPr>
              <a:t> در انجام اين حركت زاوية بين ساق و پا افزايش مي‌يابد. در اعمالي چون راه رفتن، دويدن، شنا، ژيمناستيك و بلند شدن روي پنجه پا، از بازشدن پا استفاده مي‌شود.</a:t>
            </a:r>
            <a:endParaRPr lang="fa-IR" sz="2000" b="1">
              <a:latin typeface="Zar" pitchFamily="2" charset="-78"/>
            </a:endParaRPr>
          </a:p>
          <a:p>
            <a:pPr algn="r" rtl="1" eaLnBrk="1" hangingPunct="1">
              <a:lnSpc>
                <a:spcPct val="90000"/>
              </a:lnSpc>
              <a:buFontTx/>
              <a:buNone/>
              <a:defRPr/>
            </a:pPr>
            <a:endParaRPr lang="ar-SA" altLang="en-US" sz="2000" b="1">
              <a:latin typeface="Zar" pitchFamily="2" charset="-78"/>
            </a:endParaRPr>
          </a:p>
          <a:p>
            <a:pPr algn="r" rtl="1" eaLnBrk="1" hangingPunct="1">
              <a:lnSpc>
                <a:spcPct val="90000"/>
              </a:lnSpc>
              <a:defRPr/>
            </a:pPr>
            <a:r>
              <a:rPr lang="fa-IR" sz="2000" b="1">
                <a:solidFill>
                  <a:srgbClr val="006600"/>
                </a:solidFill>
                <a:latin typeface="Zar" pitchFamily="2" charset="-78"/>
              </a:rPr>
              <a:t>دورسی</a:t>
            </a:r>
            <a:r>
              <a:rPr lang="ar-SA" altLang="en-US" sz="2000" b="1">
                <a:solidFill>
                  <a:srgbClr val="006600"/>
                </a:solidFill>
                <a:latin typeface="Zar" pitchFamily="2" charset="-78"/>
              </a:rPr>
              <a:t> فلكشن پا</a:t>
            </a:r>
          </a:p>
          <a:p>
            <a:pPr algn="r" rtl="1" eaLnBrk="1" hangingPunct="1">
              <a:lnSpc>
                <a:spcPct val="90000"/>
              </a:lnSpc>
              <a:buFontTx/>
              <a:buNone/>
              <a:defRPr/>
            </a:pPr>
            <a:r>
              <a:rPr lang="fa-IR" sz="2000" b="1">
                <a:latin typeface="Zar" pitchFamily="2" charset="-78"/>
              </a:rPr>
              <a:t>     </a:t>
            </a:r>
            <a:r>
              <a:rPr lang="ar-SA" altLang="en-US" sz="2000" b="1">
                <a:latin typeface="Zar" pitchFamily="2" charset="-78"/>
              </a:rPr>
              <a:t>در انجام اين حركت پنجه به ساق پا نزديكتر مي‌شود.</a:t>
            </a:r>
          </a:p>
          <a:p>
            <a:pPr algn="r" rtl="1" eaLnBrk="1" hangingPunct="1">
              <a:lnSpc>
                <a:spcPct val="90000"/>
              </a:lnSpc>
              <a:buClr>
                <a:schemeClr val="tx1"/>
              </a:buClr>
              <a:buFont typeface="Wingdings" pitchFamily="2" charset="2"/>
              <a:buChar char="Ø"/>
              <a:defRPr/>
            </a:pPr>
            <a:r>
              <a:rPr lang="ar-SA" altLang="en-US" sz="2000" b="1">
                <a:latin typeface="Zar" pitchFamily="2" charset="-78"/>
              </a:rPr>
              <a:t>حركات برگشت از حالت خم</a:t>
            </a:r>
            <a:r>
              <a:rPr lang="en-US" sz="2000" b="1">
                <a:latin typeface="Zar" pitchFamily="2" charset="-78"/>
              </a:rPr>
              <a:t>‎</a:t>
            </a:r>
            <a:r>
              <a:rPr lang="ar-SA" altLang="en-US" sz="2000" b="1">
                <a:latin typeface="Zar" pitchFamily="2" charset="-78"/>
              </a:rPr>
              <a:t>شدن و بازشدن نيز از جمله ديگر حركات مفصل مچ پا مي‌باشند.</a:t>
            </a:r>
            <a:endParaRPr lang="fa-IR" sz="2000" b="1">
              <a:latin typeface="Zar" pitchFamily="2" charset="-78"/>
            </a:endParaRPr>
          </a:p>
          <a:p>
            <a:pPr algn="r" rtl="1" eaLnBrk="1" hangingPunct="1">
              <a:lnSpc>
                <a:spcPct val="90000"/>
              </a:lnSpc>
              <a:buClr>
                <a:schemeClr val="tx1"/>
              </a:buClr>
              <a:buFont typeface="Wingdings" pitchFamily="2" charset="2"/>
              <a:buChar char="Ø"/>
              <a:defRPr/>
            </a:pPr>
            <a:endParaRPr lang="ar-SA" altLang="en-US" sz="2000" b="1">
              <a:latin typeface="Zar" pitchFamily="2" charset="-78"/>
            </a:endParaRPr>
          </a:p>
          <a:p>
            <a:pPr algn="r" rtl="1" eaLnBrk="1" hangingPunct="1">
              <a:lnSpc>
                <a:spcPct val="90000"/>
              </a:lnSpc>
              <a:defRPr/>
            </a:pPr>
            <a:r>
              <a:rPr lang="ar-SA" altLang="en-US" sz="2000" b="1">
                <a:solidFill>
                  <a:srgbClr val="006600"/>
                </a:solidFill>
                <a:latin typeface="Zar" pitchFamily="2" charset="-78"/>
              </a:rPr>
              <a:t>حركت اينورژن </a:t>
            </a:r>
          </a:p>
          <a:p>
            <a:pPr algn="r" rtl="1" eaLnBrk="1" hangingPunct="1">
              <a:lnSpc>
                <a:spcPct val="90000"/>
              </a:lnSpc>
              <a:buFontTx/>
              <a:buNone/>
              <a:defRPr/>
            </a:pPr>
            <a:r>
              <a:rPr lang="fa-IR" sz="2000" b="1">
                <a:latin typeface="Zar" pitchFamily="2" charset="-78"/>
              </a:rPr>
              <a:t>     </a:t>
            </a:r>
            <a:r>
              <a:rPr lang="ar-SA" altLang="en-US" sz="2000" b="1">
                <a:latin typeface="Zar" pitchFamily="2" charset="-78"/>
              </a:rPr>
              <a:t>در اينورژن (درون</a:t>
            </a:r>
            <a:r>
              <a:rPr lang="en-US" sz="2000" b="1">
                <a:latin typeface="Zar" pitchFamily="2" charset="-78"/>
              </a:rPr>
              <a:t>‎</a:t>
            </a:r>
            <a:r>
              <a:rPr lang="ar-SA" altLang="en-US" sz="2000" b="1">
                <a:latin typeface="Zar" pitchFamily="2" charset="-78"/>
              </a:rPr>
              <a:t>چرخي) كف پا به طرف داخل بدن متمايل مي‌شود و در ورزشهاي مثل فوتبال، اسكي، دو</a:t>
            </a:r>
            <a:r>
              <a:rPr lang="en-US" sz="2000" b="1">
                <a:latin typeface="Zar" pitchFamily="2" charset="-78"/>
              </a:rPr>
              <a:t>‎</a:t>
            </a:r>
            <a:r>
              <a:rPr lang="ar-SA" altLang="en-US" sz="2000" b="1">
                <a:latin typeface="Zar" pitchFamily="2" charset="-78"/>
              </a:rPr>
              <a:t>و</a:t>
            </a:r>
            <a:r>
              <a:rPr lang="en-US" sz="2000" b="1">
                <a:latin typeface="Zar" pitchFamily="2" charset="-78"/>
              </a:rPr>
              <a:t>‎</a:t>
            </a:r>
            <a:r>
              <a:rPr lang="ar-SA" altLang="en-US" sz="2000" b="1">
                <a:latin typeface="Zar" pitchFamily="2" charset="-78"/>
              </a:rPr>
              <a:t>ميداني به كار مي‌رود.</a:t>
            </a:r>
            <a:endParaRPr lang="fa-IR" sz="2000" b="1">
              <a:latin typeface="Zar" pitchFamily="2" charset="-78"/>
            </a:endParaRPr>
          </a:p>
          <a:p>
            <a:pPr algn="r" rtl="1" eaLnBrk="1" hangingPunct="1">
              <a:lnSpc>
                <a:spcPct val="90000"/>
              </a:lnSpc>
              <a:buFontTx/>
              <a:buNone/>
              <a:defRPr/>
            </a:pPr>
            <a:endParaRPr lang="ar-SA" altLang="en-US" sz="2000" b="1">
              <a:latin typeface="Zar" pitchFamily="2" charset="-78"/>
            </a:endParaRPr>
          </a:p>
          <a:p>
            <a:pPr algn="r" rtl="1" eaLnBrk="1" hangingPunct="1">
              <a:lnSpc>
                <a:spcPct val="90000"/>
              </a:lnSpc>
              <a:defRPr/>
            </a:pPr>
            <a:r>
              <a:rPr lang="ar-SA" altLang="en-US" sz="2000" b="1">
                <a:solidFill>
                  <a:srgbClr val="006600"/>
                </a:solidFill>
                <a:latin typeface="Zar" pitchFamily="2" charset="-78"/>
              </a:rPr>
              <a:t>حركت اورژن</a:t>
            </a:r>
          </a:p>
          <a:p>
            <a:pPr algn="r" rtl="1" eaLnBrk="1" hangingPunct="1">
              <a:lnSpc>
                <a:spcPct val="90000"/>
              </a:lnSpc>
              <a:buFontTx/>
              <a:buNone/>
              <a:defRPr/>
            </a:pPr>
            <a:r>
              <a:rPr lang="fa-IR" sz="2000" b="1">
                <a:latin typeface="Zar" pitchFamily="2" charset="-78"/>
              </a:rPr>
              <a:t>    </a:t>
            </a:r>
            <a:r>
              <a:rPr lang="ar-SA" altLang="en-US" sz="2000" b="1">
                <a:latin typeface="Zar" pitchFamily="2" charset="-78"/>
              </a:rPr>
              <a:t>در اورژن (برون چرخي) كف پا بطرف خارج متمايل مي‌گردد و در ورزشهاي مثل فوتبال و اسكي به كار مي‌رود</a:t>
            </a:r>
            <a:r>
              <a:rPr lang="fa-IR" sz="2000" b="1">
                <a:latin typeface="Zar" pitchFamily="2" charset="-78"/>
              </a:rPr>
              <a:t>.</a:t>
            </a:r>
            <a:endParaRPr lang="en-US" altLang="en-US" sz="2000" b="1">
              <a:latin typeface="Zar" pitchFamily="2" charset="-78"/>
            </a:endParaRPr>
          </a:p>
        </p:txBody>
      </p:sp>
      <p:pic>
        <p:nvPicPr>
          <p:cNvPr id="39940" name="Picture 3" descr="scan0014"/>
          <p:cNvPicPr>
            <a:picLocks noGrp="1" noChangeAspect="1" noChangeArrowheads="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1913112" y="4647124"/>
            <a:ext cx="3047295" cy="1595069"/>
          </a:xfrm>
          <a:ln>
            <a:solidFill>
              <a:srgbClr val="FF0000"/>
            </a:solidFill>
          </a:ln>
        </p:spPr>
      </p:pic>
      <p:pic>
        <p:nvPicPr>
          <p:cNvPr id="39941" name="Picture 4" descr="256"/>
          <p:cNvPicPr>
            <a:picLocks noGrp="1" noChangeAspect="1" noChangeArrowheads="1"/>
          </p:cNvPicPr>
          <p:nvPr>
            <p:ph sz="quarter" idx="1"/>
          </p:nvPr>
        </p:nvPicPr>
        <p:blipFill>
          <a:blip r:embed="rId3">
            <a:extLst>
              <a:ext uri="{28A0092B-C50C-407E-A947-70E740481C1C}">
                <a14:useLocalDpi xmlns:a14="http://schemas.microsoft.com/office/drawing/2010/main" val="0"/>
              </a:ext>
            </a:extLst>
          </a:blip>
          <a:srcRect/>
          <a:stretch>
            <a:fillRect/>
          </a:stretch>
        </p:blipFill>
        <p:spPr>
          <a:xfrm>
            <a:off x="2065477" y="457094"/>
            <a:ext cx="2247380" cy="1980741"/>
          </a:xfrm>
          <a:noFill/>
          <a:extLst>
            <a:ext uri="{909E8E84-426E-40DD-AFC4-6F175D3DCCD1}">
              <a14:hiddenFill xmlns:a14="http://schemas.microsoft.com/office/drawing/2010/main">
                <a:solidFill>
                  <a:srgbClr val="FFFFFF"/>
                </a:solidFill>
              </a14:hiddenFill>
            </a:ext>
          </a:extLst>
        </p:spPr>
      </p:pic>
      <p:pic>
        <p:nvPicPr>
          <p:cNvPr id="39942" name="Picture 5" descr="25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13112" y="2620356"/>
            <a:ext cx="2666383" cy="1752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59745295"/>
      </p:ext>
    </p:extLst>
  </p:cSld>
  <p:clrMapOvr>
    <a:masterClrMapping/>
  </p:clrMapOvr>
  <p:transition spd="slow">
    <p:wheel spokes="2"/>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nodeType="clickEffect">
                                  <p:stCondLst>
                                    <p:cond delay="0"/>
                                  </p:stCondLst>
                                  <p:childTnLst>
                                    <p:set>
                                      <p:cBhvr>
                                        <p:cTn id="6" dur="1" fill="hold">
                                          <p:stCondLst>
                                            <p:cond delay="0"/>
                                          </p:stCondLst>
                                        </p:cTn>
                                        <p:tgtEl>
                                          <p:spTgt spid="217090">
                                            <p:txEl>
                                              <p:pRg st="0" end="0"/>
                                            </p:txEl>
                                          </p:spTgt>
                                        </p:tgtEl>
                                        <p:attrNameLst>
                                          <p:attrName>style.visibility</p:attrName>
                                        </p:attrNameLst>
                                      </p:cBhvr>
                                      <p:to>
                                        <p:strVal val="visible"/>
                                      </p:to>
                                    </p:set>
                                    <p:animEffect transition="in" filter="fade">
                                      <p:cBhvr>
                                        <p:cTn id="7" dur="1600" decel="100000"/>
                                        <p:tgtEl>
                                          <p:spTgt spid="217090">
                                            <p:txEl>
                                              <p:pRg st="0" end="0"/>
                                            </p:txEl>
                                          </p:spTgt>
                                        </p:tgtEl>
                                      </p:cBhvr>
                                    </p:animEffect>
                                    <p:anim calcmode="lin" valueType="num">
                                      <p:cBhvr>
                                        <p:cTn id="8" dur="1600" decel="100000" fill="hold"/>
                                        <p:tgtEl>
                                          <p:spTgt spid="217090">
                                            <p:txEl>
                                              <p:pRg st="0" end="0"/>
                                            </p:txEl>
                                          </p:spTgt>
                                        </p:tgtEl>
                                        <p:attrNameLst>
                                          <p:attrName>style.rotation</p:attrName>
                                        </p:attrNameLst>
                                      </p:cBhvr>
                                      <p:tavLst>
                                        <p:tav tm="0">
                                          <p:val>
                                            <p:fltVal val="-90"/>
                                          </p:val>
                                        </p:tav>
                                        <p:tav tm="100000">
                                          <p:val>
                                            <p:fltVal val="0"/>
                                          </p:val>
                                        </p:tav>
                                      </p:tavLst>
                                    </p:anim>
                                    <p:anim calcmode="lin" valueType="num">
                                      <p:cBhvr>
                                        <p:cTn id="9" dur="1600" decel="100000" fill="hold"/>
                                        <p:tgtEl>
                                          <p:spTgt spid="217090">
                                            <p:txEl>
                                              <p:pRg st="0" end="0"/>
                                            </p:txEl>
                                          </p:spTgt>
                                        </p:tgtEl>
                                        <p:attrNameLst>
                                          <p:attrName>ppt_x</p:attrName>
                                        </p:attrNameLst>
                                      </p:cBhvr>
                                      <p:tavLst>
                                        <p:tav tm="0">
                                          <p:val>
                                            <p:strVal val="#ppt_x+0.4"/>
                                          </p:val>
                                        </p:tav>
                                        <p:tav tm="100000">
                                          <p:val>
                                            <p:strVal val="#ppt_x-0.05"/>
                                          </p:val>
                                        </p:tav>
                                      </p:tavLst>
                                    </p:anim>
                                    <p:anim calcmode="lin" valueType="num">
                                      <p:cBhvr>
                                        <p:cTn id="10" dur="1600" decel="100000" fill="hold"/>
                                        <p:tgtEl>
                                          <p:spTgt spid="217090">
                                            <p:txEl>
                                              <p:pRg st="0" end="0"/>
                                            </p:txEl>
                                          </p:spTgt>
                                        </p:tgtEl>
                                        <p:attrNameLst>
                                          <p:attrName>ppt_y</p:attrName>
                                        </p:attrNameLst>
                                      </p:cBhvr>
                                      <p:tavLst>
                                        <p:tav tm="0">
                                          <p:val>
                                            <p:strVal val="#ppt_y-0.4"/>
                                          </p:val>
                                        </p:tav>
                                        <p:tav tm="100000">
                                          <p:val>
                                            <p:strVal val="#ppt_y+0.1"/>
                                          </p:val>
                                        </p:tav>
                                      </p:tavLst>
                                    </p:anim>
                                    <p:anim calcmode="lin" valueType="num">
                                      <p:cBhvr>
                                        <p:cTn id="11" dur="400" accel="100000" fill="hold">
                                          <p:stCondLst>
                                            <p:cond delay="1600"/>
                                          </p:stCondLst>
                                        </p:cTn>
                                        <p:tgtEl>
                                          <p:spTgt spid="217090">
                                            <p:txEl>
                                              <p:pRg st="0" end="0"/>
                                            </p:txEl>
                                          </p:spTgt>
                                        </p:tgtEl>
                                        <p:attrNameLst>
                                          <p:attrName>ppt_x</p:attrName>
                                        </p:attrNameLst>
                                      </p:cBhvr>
                                      <p:tavLst>
                                        <p:tav tm="0">
                                          <p:val>
                                            <p:strVal val="#ppt_x-0.05"/>
                                          </p:val>
                                        </p:tav>
                                        <p:tav tm="100000">
                                          <p:val>
                                            <p:strVal val="#ppt_x"/>
                                          </p:val>
                                        </p:tav>
                                      </p:tavLst>
                                    </p:anim>
                                    <p:anim calcmode="lin" valueType="num">
                                      <p:cBhvr>
                                        <p:cTn id="12" dur="400" accel="100000" fill="hold">
                                          <p:stCondLst>
                                            <p:cond delay="1600"/>
                                          </p:stCondLst>
                                        </p:cTn>
                                        <p:tgtEl>
                                          <p:spTgt spid="217090">
                                            <p:txEl>
                                              <p:pRg st="0" end="0"/>
                                            </p:txEl>
                                          </p:spTgt>
                                        </p:tgtEl>
                                        <p:attrNameLst>
                                          <p:attrName>ppt_y</p:attrName>
                                        </p:attrNameLst>
                                      </p:cBhvr>
                                      <p:tavLst>
                                        <p:tav tm="0">
                                          <p:val>
                                            <p:strVal val="#ppt_y+0.1"/>
                                          </p:val>
                                        </p:tav>
                                        <p:tav tm="100000">
                                          <p:val>
                                            <p:strVal val="#ppt_y"/>
                                          </p:val>
                                        </p:tav>
                                      </p:tavLst>
                                    </p:anim>
                                  </p:childTnLst>
                                </p:cTn>
                              </p:par>
                              <p:par>
                                <p:cTn id="13" presetID="30" presetClass="entr" presetSubtype="0" fill="hold" nodeType="withEffect">
                                  <p:stCondLst>
                                    <p:cond delay="0"/>
                                  </p:stCondLst>
                                  <p:childTnLst>
                                    <p:set>
                                      <p:cBhvr>
                                        <p:cTn id="14" dur="1" fill="hold">
                                          <p:stCondLst>
                                            <p:cond delay="0"/>
                                          </p:stCondLst>
                                        </p:cTn>
                                        <p:tgtEl>
                                          <p:spTgt spid="217090">
                                            <p:txEl>
                                              <p:pRg st="1" end="1"/>
                                            </p:txEl>
                                          </p:spTgt>
                                        </p:tgtEl>
                                        <p:attrNameLst>
                                          <p:attrName>style.visibility</p:attrName>
                                        </p:attrNameLst>
                                      </p:cBhvr>
                                      <p:to>
                                        <p:strVal val="visible"/>
                                      </p:to>
                                    </p:set>
                                    <p:animEffect transition="in" filter="fade">
                                      <p:cBhvr>
                                        <p:cTn id="15" dur="1600" decel="100000"/>
                                        <p:tgtEl>
                                          <p:spTgt spid="217090">
                                            <p:txEl>
                                              <p:pRg st="1" end="1"/>
                                            </p:txEl>
                                          </p:spTgt>
                                        </p:tgtEl>
                                      </p:cBhvr>
                                    </p:animEffect>
                                    <p:anim calcmode="lin" valueType="num">
                                      <p:cBhvr>
                                        <p:cTn id="16" dur="1600" decel="100000" fill="hold"/>
                                        <p:tgtEl>
                                          <p:spTgt spid="217090">
                                            <p:txEl>
                                              <p:pRg st="1" end="1"/>
                                            </p:txEl>
                                          </p:spTgt>
                                        </p:tgtEl>
                                        <p:attrNameLst>
                                          <p:attrName>style.rotation</p:attrName>
                                        </p:attrNameLst>
                                      </p:cBhvr>
                                      <p:tavLst>
                                        <p:tav tm="0">
                                          <p:val>
                                            <p:fltVal val="-90"/>
                                          </p:val>
                                        </p:tav>
                                        <p:tav tm="100000">
                                          <p:val>
                                            <p:fltVal val="0"/>
                                          </p:val>
                                        </p:tav>
                                      </p:tavLst>
                                    </p:anim>
                                    <p:anim calcmode="lin" valueType="num">
                                      <p:cBhvr>
                                        <p:cTn id="17" dur="1600" decel="100000" fill="hold"/>
                                        <p:tgtEl>
                                          <p:spTgt spid="217090">
                                            <p:txEl>
                                              <p:pRg st="1" end="1"/>
                                            </p:txEl>
                                          </p:spTgt>
                                        </p:tgtEl>
                                        <p:attrNameLst>
                                          <p:attrName>ppt_x</p:attrName>
                                        </p:attrNameLst>
                                      </p:cBhvr>
                                      <p:tavLst>
                                        <p:tav tm="0">
                                          <p:val>
                                            <p:strVal val="#ppt_x+0.4"/>
                                          </p:val>
                                        </p:tav>
                                        <p:tav tm="100000">
                                          <p:val>
                                            <p:strVal val="#ppt_x-0.05"/>
                                          </p:val>
                                        </p:tav>
                                      </p:tavLst>
                                    </p:anim>
                                    <p:anim calcmode="lin" valueType="num">
                                      <p:cBhvr>
                                        <p:cTn id="18" dur="1600" decel="100000" fill="hold"/>
                                        <p:tgtEl>
                                          <p:spTgt spid="217090">
                                            <p:txEl>
                                              <p:pRg st="1" end="1"/>
                                            </p:txEl>
                                          </p:spTgt>
                                        </p:tgtEl>
                                        <p:attrNameLst>
                                          <p:attrName>ppt_y</p:attrName>
                                        </p:attrNameLst>
                                      </p:cBhvr>
                                      <p:tavLst>
                                        <p:tav tm="0">
                                          <p:val>
                                            <p:strVal val="#ppt_y-0.4"/>
                                          </p:val>
                                        </p:tav>
                                        <p:tav tm="100000">
                                          <p:val>
                                            <p:strVal val="#ppt_y+0.1"/>
                                          </p:val>
                                        </p:tav>
                                      </p:tavLst>
                                    </p:anim>
                                    <p:anim calcmode="lin" valueType="num">
                                      <p:cBhvr>
                                        <p:cTn id="19" dur="400" accel="100000" fill="hold">
                                          <p:stCondLst>
                                            <p:cond delay="1600"/>
                                          </p:stCondLst>
                                        </p:cTn>
                                        <p:tgtEl>
                                          <p:spTgt spid="217090">
                                            <p:txEl>
                                              <p:pRg st="1" end="1"/>
                                            </p:txEl>
                                          </p:spTgt>
                                        </p:tgtEl>
                                        <p:attrNameLst>
                                          <p:attrName>ppt_x</p:attrName>
                                        </p:attrNameLst>
                                      </p:cBhvr>
                                      <p:tavLst>
                                        <p:tav tm="0">
                                          <p:val>
                                            <p:strVal val="#ppt_x-0.05"/>
                                          </p:val>
                                        </p:tav>
                                        <p:tav tm="100000">
                                          <p:val>
                                            <p:strVal val="#ppt_x"/>
                                          </p:val>
                                        </p:tav>
                                      </p:tavLst>
                                    </p:anim>
                                    <p:anim calcmode="lin" valueType="num">
                                      <p:cBhvr>
                                        <p:cTn id="20" dur="400" accel="100000" fill="hold">
                                          <p:stCondLst>
                                            <p:cond delay="1600"/>
                                          </p:stCondLst>
                                        </p:cTn>
                                        <p:tgtEl>
                                          <p:spTgt spid="217090">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39" presetClass="entr" presetSubtype="0" accel="100000" fill="hold" nodeType="clickEffect">
                                  <p:stCondLst>
                                    <p:cond delay="0"/>
                                  </p:stCondLst>
                                  <p:childTnLst>
                                    <p:set>
                                      <p:cBhvr>
                                        <p:cTn id="24" dur="1" fill="hold">
                                          <p:stCondLst>
                                            <p:cond delay="0"/>
                                          </p:stCondLst>
                                        </p:cTn>
                                        <p:tgtEl>
                                          <p:spTgt spid="217090">
                                            <p:txEl>
                                              <p:pRg st="3" end="3"/>
                                            </p:txEl>
                                          </p:spTgt>
                                        </p:tgtEl>
                                        <p:attrNameLst>
                                          <p:attrName>style.visibility</p:attrName>
                                        </p:attrNameLst>
                                      </p:cBhvr>
                                      <p:to>
                                        <p:strVal val="visible"/>
                                      </p:to>
                                    </p:set>
                                    <p:anim calcmode="lin" valueType="num">
                                      <p:cBhvr>
                                        <p:cTn id="25" dur="500" fill="hold"/>
                                        <p:tgtEl>
                                          <p:spTgt spid="217090">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6" dur="500" fill="hold"/>
                                        <p:tgtEl>
                                          <p:spTgt spid="217090">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7" dur="500" fill="hold"/>
                                        <p:tgtEl>
                                          <p:spTgt spid="217090">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28" dur="500" fill="hold"/>
                                        <p:tgtEl>
                                          <p:spTgt spid="217090">
                                            <p:txEl>
                                              <p:pRg st="3" end="3"/>
                                            </p:txEl>
                                          </p:spTgt>
                                        </p:tgtEl>
                                        <p:attrNameLst>
                                          <p:attrName>ppt_y</p:attrName>
                                        </p:attrNameLst>
                                      </p:cBhvr>
                                      <p:tavLst>
                                        <p:tav tm="0">
                                          <p:val>
                                            <p:strVal val="#ppt_y"/>
                                          </p:val>
                                        </p:tav>
                                        <p:tav tm="100000">
                                          <p:val>
                                            <p:strVal val="#ppt_y"/>
                                          </p:val>
                                        </p:tav>
                                      </p:tavLst>
                                    </p:anim>
                                  </p:childTnLst>
                                </p:cTn>
                              </p:par>
                              <p:par>
                                <p:cTn id="29" presetID="39" presetClass="entr" presetSubtype="0" accel="100000" fill="hold" nodeType="withEffect">
                                  <p:stCondLst>
                                    <p:cond delay="0"/>
                                  </p:stCondLst>
                                  <p:childTnLst>
                                    <p:set>
                                      <p:cBhvr>
                                        <p:cTn id="30" dur="1" fill="hold">
                                          <p:stCondLst>
                                            <p:cond delay="0"/>
                                          </p:stCondLst>
                                        </p:cTn>
                                        <p:tgtEl>
                                          <p:spTgt spid="217090">
                                            <p:txEl>
                                              <p:pRg st="4" end="4"/>
                                            </p:txEl>
                                          </p:spTgt>
                                        </p:tgtEl>
                                        <p:attrNameLst>
                                          <p:attrName>style.visibility</p:attrName>
                                        </p:attrNameLst>
                                      </p:cBhvr>
                                      <p:to>
                                        <p:strVal val="visible"/>
                                      </p:to>
                                    </p:set>
                                    <p:anim calcmode="lin" valueType="num">
                                      <p:cBhvr>
                                        <p:cTn id="31" dur="500" fill="hold"/>
                                        <p:tgtEl>
                                          <p:spTgt spid="217090">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2" dur="500" fill="hold"/>
                                        <p:tgtEl>
                                          <p:spTgt spid="217090">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3" dur="500" fill="hold"/>
                                        <p:tgtEl>
                                          <p:spTgt spid="217090">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34" dur="500" fill="hold"/>
                                        <p:tgtEl>
                                          <p:spTgt spid="217090">
                                            <p:txEl>
                                              <p:pRg st="4" end="4"/>
                                            </p:txEl>
                                          </p:spTgt>
                                        </p:tgtEl>
                                        <p:attrNameLst>
                                          <p:attrName>ppt_y</p:attrName>
                                        </p:attrNameLst>
                                      </p:cBhvr>
                                      <p:tavLst>
                                        <p:tav tm="0">
                                          <p:val>
                                            <p:strVal val="#ppt_y"/>
                                          </p:val>
                                        </p:tav>
                                        <p:tav tm="100000">
                                          <p:val>
                                            <p:strVal val="#ppt_y"/>
                                          </p:val>
                                        </p:tav>
                                      </p:tavLst>
                                    </p:anim>
                                  </p:childTnLst>
                                </p:cTn>
                              </p:par>
                              <p:par>
                                <p:cTn id="35" presetID="39" presetClass="entr" presetSubtype="0" accel="100000" fill="hold" nodeType="withEffect">
                                  <p:stCondLst>
                                    <p:cond delay="0"/>
                                  </p:stCondLst>
                                  <p:childTnLst>
                                    <p:set>
                                      <p:cBhvr>
                                        <p:cTn id="36" dur="1" fill="hold">
                                          <p:stCondLst>
                                            <p:cond delay="0"/>
                                          </p:stCondLst>
                                        </p:cTn>
                                        <p:tgtEl>
                                          <p:spTgt spid="217090">
                                            <p:txEl>
                                              <p:pRg st="5" end="5"/>
                                            </p:txEl>
                                          </p:spTgt>
                                        </p:tgtEl>
                                        <p:attrNameLst>
                                          <p:attrName>style.visibility</p:attrName>
                                        </p:attrNameLst>
                                      </p:cBhvr>
                                      <p:to>
                                        <p:strVal val="visible"/>
                                      </p:to>
                                    </p:set>
                                    <p:anim calcmode="lin" valueType="num">
                                      <p:cBhvr>
                                        <p:cTn id="37" dur="500" fill="hold"/>
                                        <p:tgtEl>
                                          <p:spTgt spid="217090">
                                            <p:txEl>
                                              <p:pRg st="5" end="5"/>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8" dur="500" fill="hold"/>
                                        <p:tgtEl>
                                          <p:spTgt spid="217090">
                                            <p:txEl>
                                              <p:pRg st="5" end="5"/>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9" dur="500" fill="hold"/>
                                        <p:tgtEl>
                                          <p:spTgt spid="217090">
                                            <p:txEl>
                                              <p:pRg st="5" end="5"/>
                                            </p:txEl>
                                          </p:spTgt>
                                        </p:tgtEl>
                                        <p:attrNameLst>
                                          <p:attrName>ppt_x</p:attrName>
                                        </p:attrNameLst>
                                      </p:cBhvr>
                                      <p:tavLst>
                                        <p:tav tm="0">
                                          <p:val>
                                            <p:strVal val="#ppt_x-.3"/>
                                          </p:val>
                                        </p:tav>
                                        <p:tav tm="50000">
                                          <p:val>
                                            <p:strVal val="#ppt_x"/>
                                          </p:val>
                                        </p:tav>
                                        <p:tav tm="100000">
                                          <p:val>
                                            <p:strVal val="#ppt_x"/>
                                          </p:val>
                                        </p:tav>
                                      </p:tavLst>
                                    </p:anim>
                                    <p:anim calcmode="lin" valueType="num">
                                      <p:cBhvr>
                                        <p:cTn id="40" dur="500" fill="hold"/>
                                        <p:tgtEl>
                                          <p:spTgt spid="217090">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48" presetClass="entr" presetSubtype="0" accel="50000" fill="hold" nodeType="clickEffect">
                                  <p:stCondLst>
                                    <p:cond delay="0"/>
                                  </p:stCondLst>
                                  <p:childTnLst>
                                    <p:set>
                                      <p:cBhvr>
                                        <p:cTn id="44" dur="1" fill="hold">
                                          <p:stCondLst>
                                            <p:cond delay="0"/>
                                          </p:stCondLst>
                                        </p:cTn>
                                        <p:tgtEl>
                                          <p:spTgt spid="217090">
                                            <p:txEl>
                                              <p:pRg st="7" end="7"/>
                                            </p:txEl>
                                          </p:spTgt>
                                        </p:tgtEl>
                                        <p:attrNameLst>
                                          <p:attrName>style.visibility</p:attrName>
                                        </p:attrNameLst>
                                      </p:cBhvr>
                                      <p:to>
                                        <p:strVal val="visible"/>
                                      </p:to>
                                    </p:set>
                                    <p:anim calcmode="lin" valueType="num">
                                      <p:cBhvr>
                                        <p:cTn id="45" dur="2000" fill="hold"/>
                                        <p:tgtEl>
                                          <p:spTgt spid="217090">
                                            <p:txEl>
                                              <p:pRg st="7" end="7"/>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6" dur="2000" fill="hold"/>
                                        <p:tgtEl>
                                          <p:spTgt spid="217090">
                                            <p:txEl>
                                              <p:pRg st="7" end="7"/>
                                            </p:txEl>
                                          </p:spTgt>
                                        </p:tgtEl>
                                        <p:attrNameLst>
                                          <p:attrName>ppt_x</p:attrName>
                                        </p:attrNameLst>
                                      </p:cBhvr>
                                      <p:tavLst>
                                        <p:tav tm="0">
                                          <p:val>
                                            <p:fltVal val="-1"/>
                                          </p:val>
                                        </p:tav>
                                        <p:tav tm="50000">
                                          <p:val>
                                            <p:fltVal val="0.95"/>
                                          </p:val>
                                        </p:tav>
                                        <p:tav tm="100000">
                                          <p:val>
                                            <p:strVal val="#ppt_x"/>
                                          </p:val>
                                        </p:tav>
                                      </p:tavLst>
                                    </p:anim>
                                    <p:anim calcmode="lin" valueType="num">
                                      <p:cBhvr>
                                        <p:cTn id="47" dur="2000" fill="hold"/>
                                        <p:tgtEl>
                                          <p:spTgt spid="217090">
                                            <p:txEl>
                                              <p:pRg st="7" end="7"/>
                                            </p:txEl>
                                          </p:spTgt>
                                        </p:tgtEl>
                                        <p:attrNameLst>
                                          <p:attrName>ppt_y</p:attrName>
                                        </p:attrNameLst>
                                      </p:cBhvr>
                                      <p:tavLst>
                                        <p:tav tm="0">
                                          <p:val>
                                            <p:strVal val="#ppt_y"/>
                                          </p:val>
                                        </p:tav>
                                        <p:tav tm="100000">
                                          <p:val>
                                            <p:strVal val="#ppt_y"/>
                                          </p:val>
                                        </p:tav>
                                      </p:tavLst>
                                    </p:anim>
                                    <p:animEffect transition="in" filter="fade">
                                      <p:cBhvr>
                                        <p:cTn id="48" dur="2000"/>
                                        <p:tgtEl>
                                          <p:spTgt spid="217090">
                                            <p:txEl>
                                              <p:pRg st="7" end="7"/>
                                            </p:txEl>
                                          </p:spTgt>
                                        </p:tgtEl>
                                      </p:cBhvr>
                                    </p:animEffect>
                                  </p:childTnLst>
                                </p:cTn>
                              </p:par>
                              <p:par>
                                <p:cTn id="49" presetID="48" presetClass="entr" presetSubtype="0" accel="50000" fill="hold" nodeType="withEffect">
                                  <p:stCondLst>
                                    <p:cond delay="0"/>
                                  </p:stCondLst>
                                  <p:childTnLst>
                                    <p:set>
                                      <p:cBhvr>
                                        <p:cTn id="50" dur="1" fill="hold">
                                          <p:stCondLst>
                                            <p:cond delay="0"/>
                                          </p:stCondLst>
                                        </p:cTn>
                                        <p:tgtEl>
                                          <p:spTgt spid="217090">
                                            <p:txEl>
                                              <p:pRg st="8" end="8"/>
                                            </p:txEl>
                                          </p:spTgt>
                                        </p:tgtEl>
                                        <p:attrNameLst>
                                          <p:attrName>style.visibility</p:attrName>
                                        </p:attrNameLst>
                                      </p:cBhvr>
                                      <p:to>
                                        <p:strVal val="visible"/>
                                      </p:to>
                                    </p:set>
                                    <p:anim calcmode="lin" valueType="num">
                                      <p:cBhvr>
                                        <p:cTn id="51" dur="2000" fill="hold"/>
                                        <p:tgtEl>
                                          <p:spTgt spid="217090">
                                            <p:txEl>
                                              <p:pRg st="8" end="8"/>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52" dur="2000" fill="hold"/>
                                        <p:tgtEl>
                                          <p:spTgt spid="217090">
                                            <p:txEl>
                                              <p:pRg st="8" end="8"/>
                                            </p:txEl>
                                          </p:spTgt>
                                        </p:tgtEl>
                                        <p:attrNameLst>
                                          <p:attrName>ppt_x</p:attrName>
                                        </p:attrNameLst>
                                      </p:cBhvr>
                                      <p:tavLst>
                                        <p:tav tm="0">
                                          <p:val>
                                            <p:fltVal val="-1"/>
                                          </p:val>
                                        </p:tav>
                                        <p:tav tm="50000">
                                          <p:val>
                                            <p:fltVal val="0.95"/>
                                          </p:val>
                                        </p:tav>
                                        <p:tav tm="100000">
                                          <p:val>
                                            <p:strVal val="#ppt_x"/>
                                          </p:val>
                                        </p:tav>
                                      </p:tavLst>
                                    </p:anim>
                                    <p:anim calcmode="lin" valueType="num">
                                      <p:cBhvr>
                                        <p:cTn id="53" dur="2000" fill="hold"/>
                                        <p:tgtEl>
                                          <p:spTgt spid="217090">
                                            <p:txEl>
                                              <p:pRg st="8" end="8"/>
                                            </p:txEl>
                                          </p:spTgt>
                                        </p:tgtEl>
                                        <p:attrNameLst>
                                          <p:attrName>ppt_y</p:attrName>
                                        </p:attrNameLst>
                                      </p:cBhvr>
                                      <p:tavLst>
                                        <p:tav tm="0">
                                          <p:val>
                                            <p:strVal val="#ppt_y"/>
                                          </p:val>
                                        </p:tav>
                                        <p:tav tm="100000">
                                          <p:val>
                                            <p:strVal val="#ppt_y"/>
                                          </p:val>
                                        </p:tav>
                                      </p:tavLst>
                                    </p:anim>
                                    <p:animEffect transition="in" filter="fade">
                                      <p:cBhvr>
                                        <p:cTn id="54" dur="2000"/>
                                        <p:tgtEl>
                                          <p:spTgt spid="217090">
                                            <p:txEl>
                                              <p:pRg st="8" end="8"/>
                                            </p:txEl>
                                          </p:spTgt>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48" presetClass="entr" presetSubtype="0" accel="50000" fill="hold" nodeType="clickEffect">
                                  <p:stCondLst>
                                    <p:cond delay="0"/>
                                  </p:stCondLst>
                                  <p:childTnLst>
                                    <p:set>
                                      <p:cBhvr>
                                        <p:cTn id="58" dur="1" fill="hold">
                                          <p:stCondLst>
                                            <p:cond delay="0"/>
                                          </p:stCondLst>
                                        </p:cTn>
                                        <p:tgtEl>
                                          <p:spTgt spid="217090">
                                            <p:txEl>
                                              <p:pRg st="10" end="10"/>
                                            </p:txEl>
                                          </p:spTgt>
                                        </p:tgtEl>
                                        <p:attrNameLst>
                                          <p:attrName>style.visibility</p:attrName>
                                        </p:attrNameLst>
                                      </p:cBhvr>
                                      <p:to>
                                        <p:strVal val="visible"/>
                                      </p:to>
                                    </p:set>
                                    <p:anim calcmode="lin" valueType="num">
                                      <p:cBhvr>
                                        <p:cTn id="59" dur="2000" fill="hold"/>
                                        <p:tgtEl>
                                          <p:spTgt spid="217090">
                                            <p:txEl>
                                              <p:pRg st="10" end="1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60" dur="2000" fill="hold"/>
                                        <p:tgtEl>
                                          <p:spTgt spid="217090">
                                            <p:txEl>
                                              <p:pRg st="10" end="10"/>
                                            </p:txEl>
                                          </p:spTgt>
                                        </p:tgtEl>
                                        <p:attrNameLst>
                                          <p:attrName>ppt_x</p:attrName>
                                        </p:attrNameLst>
                                      </p:cBhvr>
                                      <p:tavLst>
                                        <p:tav tm="0">
                                          <p:val>
                                            <p:fltVal val="-1"/>
                                          </p:val>
                                        </p:tav>
                                        <p:tav tm="50000">
                                          <p:val>
                                            <p:fltVal val="0.95"/>
                                          </p:val>
                                        </p:tav>
                                        <p:tav tm="100000">
                                          <p:val>
                                            <p:strVal val="#ppt_x"/>
                                          </p:val>
                                        </p:tav>
                                      </p:tavLst>
                                    </p:anim>
                                    <p:anim calcmode="lin" valueType="num">
                                      <p:cBhvr>
                                        <p:cTn id="61" dur="2000" fill="hold"/>
                                        <p:tgtEl>
                                          <p:spTgt spid="217090">
                                            <p:txEl>
                                              <p:pRg st="10" end="10"/>
                                            </p:txEl>
                                          </p:spTgt>
                                        </p:tgtEl>
                                        <p:attrNameLst>
                                          <p:attrName>ppt_y</p:attrName>
                                        </p:attrNameLst>
                                      </p:cBhvr>
                                      <p:tavLst>
                                        <p:tav tm="0">
                                          <p:val>
                                            <p:strVal val="#ppt_y"/>
                                          </p:val>
                                        </p:tav>
                                        <p:tav tm="100000">
                                          <p:val>
                                            <p:strVal val="#ppt_y"/>
                                          </p:val>
                                        </p:tav>
                                      </p:tavLst>
                                    </p:anim>
                                    <p:animEffect transition="in" filter="fade">
                                      <p:cBhvr>
                                        <p:cTn id="62" dur="2000"/>
                                        <p:tgtEl>
                                          <p:spTgt spid="217090">
                                            <p:txEl>
                                              <p:pRg st="10" end="10"/>
                                            </p:txEl>
                                          </p:spTgt>
                                        </p:tgtEl>
                                      </p:cBhvr>
                                    </p:animEffect>
                                  </p:childTnLst>
                                </p:cTn>
                              </p:par>
                              <p:par>
                                <p:cTn id="63" presetID="48" presetClass="entr" presetSubtype="0" accel="50000" fill="hold" nodeType="withEffect">
                                  <p:stCondLst>
                                    <p:cond delay="0"/>
                                  </p:stCondLst>
                                  <p:childTnLst>
                                    <p:set>
                                      <p:cBhvr>
                                        <p:cTn id="64" dur="1" fill="hold">
                                          <p:stCondLst>
                                            <p:cond delay="0"/>
                                          </p:stCondLst>
                                        </p:cTn>
                                        <p:tgtEl>
                                          <p:spTgt spid="217090">
                                            <p:txEl>
                                              <p:pRg st="11" end="11"/>
                                            </p:txEl>
                                          </p:spTgt>
                                        </p:tgtEl>
                                        <p:attrNameLst>
                                          <p:attrName>style.visibility</p:attrName>
                                        </p:attrNameLst>
                                      </p:cBhvr>
                                      <p:to>
                                        <p:strVal val="visible"/>
                                      </p:to>
                                    </p:set>
                                    <p:anim calcmode="lin" valueType="num">
                                      <p:cBhvr>
                                        <p:cTn id="65" dur="2000" fill="hold"/>
                                        <p:tgtEl>
                                          <p:spTgt spid="217090">
                                            <p:txEl>
                                              <p:pRg st="11" end="1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66" dur="2000" fill="hold"/>
                                        <p:tgtEl>
                                          <p:spTgt spid="217090">
                                            <p:txEl>
                                              <p:pRg st="11" end="11"/>
                                            </p:txEl>
                                          </p:spTgt>
                                        </p:tgtEl>
                                        <p:attrNameLst>
                                          <p:attrName>ppt_x</p:attrName>
                                        </p:attrNameLst>
                                      </p:cBhvr>
                                      <p:tavLst>
                                        <p:tav tm="0">
                                          <p:val>
                                            <p:fltVal val="-1"/>
                                          </p:val>
                                        </p:tav>
                                        <p:tav tm="50000">
                                          <p:val>
                                            <p:fltVal val="0.95"/>
                                          </p:val>
                                        </p:tav>
                                        <p:tav tm="100000">
                                          <p:val>
                                            <p:strVal val="#ppt_x"/>
                                          </p:val>
                                        </p:tav>
                                      </p:tavLst>
                                    </p:anim>
                                    <p:anim calcmode="lin" valueType="num">
                                      <p:cBhvr>
                                        <p:cTn id="67" dur="2000" fill="hold"/>
                                        <p:tgtEl>
                                          <p:spTgt spid="217090">
                                            <p:txEl>
                                              <p:pRg st="11" end="11"/>
                                            </p:txEl>
                                          </p:spTgt>
                                        </p:tgtEl>
                                        <p:attrNameLst>
                                          <p:attrName>ppt_y</p:attrName>
                                        </p:attrNameLst>
                                      </p:cBhvr>
                                      <p:tavLst>
                                        <p:tav tm="0">
                                          <p:val>
                                            <p:strVal val="#ppt_y"/>
                                          </p:val>
                                        </p:tav>
                                        <p:tav tm="100000">
                                          <p:val>
                                            <p:strVal val="#ppt_y"/>
                                          </p:val>
                                        </p:tav>
                                      </p:tavLst>
                                    </p:anim>
                                    <p:animEffect transition="in" filter="fade">
                                      <p:cBhvr>
                                        <p:cTn id="68" dur="2000"/>
                                        <p:tgtEl>
                                          <p:spTgt spid="217090">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2075D883-3E9D-4222-BE32-95B1F21B773D}" type="slidenum">
              <a:rPr lang="en-US" sz="1500">
                <a:latin typeface="Arial" panose="020B0604020202020204" pitchFamily="34" charset="0"/>
                <a:cs typeface="Arial" panose="020B0604020202020204" pitchFamily="34" charset="0"/>
              </a:rPr>
              <a:pPr eaLnBrk="1" hangingPunct="1">
                <a:defRPr/>
              </a:pPr>
              <a:t>5</a:t>
            </a:fld>
            <a:endParaRPr lang="en-US" sz="1500">
              <a:latin typeface="Arial" panose="020B0604020202020204" pitchFamily="34" charset="0"/>
              <a:cs typeface="Arial" panose="020B0604020202020204" pitchFamily="34" charset="0"/>
            </a:endParaRPr>
          </a:p>
        </p:txBody>
      </p:sp>
      <p:sp>
        <p:nvSpPr>
          <p:cNvPr id="218114" name="Rectangle 2"/>
          <p:cNvSpPr>
            <a:spLocks noGrp="1" noChangeArrowheads="1"/>
          </p:cNvSpPr>
          <p:nvPr>
            <p:ph type="title"/>
          </p:nvPr>
        </p:nvSpPr>
        <p:spPr>
          <a:xfrm>
            <a:off x="1714721" y="292032"/>
            <a:ext cx="8762559" cy="698338"/>
          </a:xfrm>
        </p:spPr>
        <p:txBody>
          <a:bodyPr/>
          <a:lstStyle/>
          <a:p>
            <a:pPr algn="ctr" eaLnBrk="1" hangingPunct="1">
              <a:defRPr/>
            </a:pPr>
            <a:r>
              <a:rPr lang="en-US" sz="3999" b="1">
                <a:latin typeface="Zar" pitchFamily="2" charset="-78"/>
              </a:rPr>
              <a:t>‎ </a:t>
            </a:r>
            <a:r>
              <a:rPr lang="ar-SA" altLang="en-US" sz="3999" b="1">
                <a:latin typeface="Zar" pitchFamily="2" charset="-78"/>
              </a:rPr>
              <a:t>عضلات خم كنندة مچ پا </a:t>
            </a:r>
            <a:endParaRPr lang="en-US" altLang="en-US" sz="3999" b="1">
              <a:latin typeface="Zar" pitchFamily="2" charset="-78"/>
            </a:endParaRPr>
          </a:p>
        </p:txBody>
      </p:sp>
      <p:sp>
        <p:nvSpPr>
          <p:cNvPr id="218115" name="Rectangle 3"/>
          <p:cNvSpPr>
            <a:spLocks noGrp="1" noChangeArrowheads="1"/>
          </p:cNvSpPr>
          <p:nvPr>
            <p:ph type="body" sz="half" idx="2"/>
          </p:nvPr>
        </p:nvSpPr>
        <p:spPr>
          <a:xfrm>
            <a:off x="1989295" y="1142735"/>
            <a:ext cx="8487985" cy="4877259"/>
          </a:xfrm>
        </p:spPr>
        <p:txBody>
          <a:bodyPr>
            <a:normAutofit lnSpcReduction="10000"/>
          </a:bodyPr>
          <a:lstStyle/>
          <a:p>
            <a:pPr algn="r" rtl="1" eaLnBrk="1" hangingPunct="1">
              <a:lnSpc>
                <a:spcPct val="80000"/>
              </a:lnSpc>
              <a:buFontTx/>
              <a:buNone/>
              <a:defRPr/>
            </a:pPr>
            <a:endParaRPr lang="ar-SA" altLang="en-US" sz="2000">
              <a:latin typeface="Zar" pitchFamily="2" charset="-78"/>
            </a:endParaRPr>
          </a:p>
          <a:p>
            <a:pPr algn="r" rtl="1" eaLnBrk="1" hangingPunct="1">
              <a:lnSpc>
                <a:spcPct val="80000"/>
              </a:lnSpc>
              <a:buFontTx/>
              <a:buNone/>
              <a:defRPr/>
            </a:pPr>
            <a:r>
              <a:rPr lang="fa-IR" sz="2000">
                <a:latin typeface="Zar" pitchFamily="2" charset="-78"/>
              </a:rPr>
              <a:t>   </a:t>
            </a:r>
            <a:r>
              <a:rPr lang="ar-SA" altLang="en-US" sz="2400">
                <a:latin typeface="Zar" pitchFamily="2" charset="-78"/>
              </a:rPr>
              <a:t>در خم كردن مچ پا، مجموعاً، چهار عضله شامل </a:t>
            </a:r>
            <a:r>
              <a:rPr lang="ar-SA" altLang="en-US" sz="2400" b="1">
                <a:solidFill>
                  <a:srgbClr val="FF0066"/>
                </a:solidFill>
                <a:latin typeface="Zar" pitchFamily="2" charset="-78"/>
              </a:rPr>
              <a:t>نازك ني طرفي، ساقي قدامي، بازكنندة طويل انگشتان پا و بازكنندة دراز شست</a:t>
            </a:r>
            <a:r>
              <a:rPr lang="ar-SA" altLang="en-US" sz="2400">
                <a:latin typeface="Zar" pitchFamily="2" charset="-78"/>
              </a:rPr>
              <a:t> درگيرند. محل اين گروه از عضلات در ناحية قدامي ساق پا </a:t>
            </a:r>
            <a:r>
              <a:rPr lang="fa-IR" sz="2400">
                <a:latin typeface="Zar" pitchFamily="2" charset="-78"/>
              </a:rPr>
              <a:t>ست.</a:t>
            </a:r>
            <a:endParaRPr lang="en-US" sz="2400">
              <a:latin typeface="Zar" pitchFamily="2" charset="-78"/>
            </a:endParaRPr>
          </a:p>
          <a:p>
            <a:pPr algn="r" rtl="1" eaLnBrk="1" hangingPunct="1">
              <a:lnSpc>
                <a:spcPct val="80000"/>
              </a:lnSpc>
              <a:buFontTx/>
              <a:buNone/>
              <a:defRPr/>
            </a:pPr>
            <a:endParaRPr lang="en-US" sz="2400">
              <a:latin typeface="Zar" pitchFamily="2" charset="-78"/>
            </a:endParaRPr>
          </a:p>
          <a:p>
            <a:pPr algn="r" rtl="1" eaLnBrk="1" hangingPunct="1">
              <a:lnSpc>
                <a:spcPct val="80000"/>
              </a:lnSpc>
              <a:buFontTx/>
              <a:buNone/>
              <a:defRPr/>
            </a:pPr>
            <a:endParaRPr lang="fa-IR" sz="2000">
              <a:latin typeface="Zar" pitchFamily="2" charset="-78"/>
            </a:endParaRPr>
          </a:p>
          <a:p>
            <a:pPr algn="r" rtl="1" eaLnBrk="1" hangingPunct="1">
              <a:lnSpc>
                <a:spcPct val="80000"/>
              </a:lnSpc>
              <a:defRPr/>
            </a:pPr>
            <a:r>
              <a:rPr lang="ar-SA" altLang="en-US" sz="2400" b="1">
                <a:solidFill>
                  <a:srgbClr val="FF0066"/>
                </a:solidFill>
                <a:latin typeface="Zar" pitchFamily="2" charset="-78"/>
              </a:rPr>
              <a:t>عضلة نازك ني طرفي</a:t>
            </a:r>
            <a:endParaRPr lang="ar-SA" altLang="en-US" sz="2400">
              <a:solidFill>
                <a:srgbClr val="FF0066"/>
              </a:solidFill>
              <a:latin typeface="Zar" pitchFamily="2" charset="-78"/>
            </a:endParaRPr>
          </a:p>
          <a:p>
            <a:pPr algn="r" rtl="1" eaLnBrk="1" hangingPunct="1">
              <a:lnSpc>
                <a:spcPct val="110000"/>
              </a:lnSpc>
              <a:buFontTx/>
              <a:buNone/>
              <a:defRPr/>
            </a:pPr>
            <a:r>
              <a:rPr lang="fa-IR" sz="2400">
                <a:latin typeface="Zar" pitchFamily="2" charset="-78"/>
              </a:rPr>
              <a:t>   </a:t>
            </a:r>
            <a:r>
              <a:rPr lang="ar-SA" altLang="en-US" sz="2400">
                <a:latin typeface="Zar" pitchFamily="2" charset="-78"/>
              </a:rPr>
              <a:t>در قسمت خارجي و تحتاني ساق پا</a:t>
            </a:r>
            <a:r>
              <a:rPr lang="fa-IR" sz="2400">
                <a:latin typeface="Zar" pitchFamily="2" charset="-78"/>
              </a:rPr>
              <a:t>قراردارد.</a:t>
            </a:r>
          </a:p>
          <a:p>
            <a:pPr algn="r" rtl="1" eaLnBrk="1" hangingPunct="1">
              <a:lnSpc>
                <a:spcPct val="110000"/>
              </a:lnSpc>
              <a:buFontTx/>
              <a:buNone/>
              <a:defRPr/>
            </a:pPr>
            <a:r>
              <a:rPr lang="fa-IR" sz="2400">
                <a:latin typeface="Zar" pitchFamily="2" charset="-78"/>
              </a:rPr>
              <a:t>   </a:t>
            </a:r>
            <a:r>
              <a:rPr lang="fa-IR" sz="2400" b="1">
                <a:latin typeface="Zar" pitchFamily="2" charset="-78"/>
              </a:rPr>
              <a:t>سرثابت:</a:t>
            </a:r>
            <a:r>
              <a:rPr lang="fa-IR" sz="2400">
                <a:latin typeface="Zar" pitchFamily="2" charset="-78"/>
              </a:rPr>
              <a:t> </a:t>
            </a:r>
            <a:r>
              <a:rPr lang="ar-SA" altLang="en-US" sz="2400">
                <a:latin typeface="Zar" pitchFamily="2" charset="-78"/>
              </a:rPr>
              <a:t> سطح قدامي و تحتاني نازك ني </a:t>
            </a:r>
            <a:endParaRPr lang="fa-IR" sz="2400">
              <a:latin typeface="Zar" pitchFamily="2" charset="-78"/>
            </a:endParaRPr>
          </a:p>
          <a:p>
            <a:pPr algn="r" rtl="1" eaLnBrk="1" hangingPunct="1">
              <a:lnSpc>
                <a:spcPct val="110000"/>
              </a:lnSpc>
              <a:buFontTx/>
              <a:buNone/>
              <a:defRPr/>
            </a:pPr>
            <a:r>
              <a:rPr lang="fa-IR" sz="2400">
                <a:latin typeface="Zar" pitchFamily="2" charset="-78"/>
              </a:rPr>
              <a:t>   </a:t>
            </a:r>
            <a:r>
              <a:rPr lang="ar-SA" altLang="en-US" sz="2400" b="1">
                <a:latin typeface="Zar" pitchFamily="2" charset="-78"/>
              </a:rPr>
              <a:t>سر متحرك</a:t>
            </a:r>
            <a:r>
              <a:rPr lang="fa-IR" sz="2400" b="1">
                <a:latin typeface="Zar" pitchFamily="2" charset="-78"/>
              </a:rPr>
              <a:t>:</a:t>
            </a:r>
            <a:r>
              <a:rPr lang="ar-SA" altLang="en-US" sz="2400">
                <a:latin typeface="Zar" pitchFamily="2" charset="-78"/>
              </a:rPr>
              <a:t> ابتداي پنجمين استخوان كف</a:t>
            </a:r>
            <a:r>
              <a:rPr lang="en-US" sz="2400">
                <a:latin typeface="Zar" pitchFamily="2" charset="-78"/>
              </a:rPr>
              <a:t>‎</a:t>
            </a:r>
            <a:r>
              <a:rPr lang="ar-SA" altLang="en-US" sz="2400">
                <a:latin typeface="Zar" pitchFamily="2" charset="-78"/>
              </a:rPr>
              <a:t>پايي</a:t>
            </a:r>
            <a:endParaRPr lang="fa-IR" sz="2400">
              <a:latin typeface="Zar" pitchFamily="2" charset="-78"/>
            </a:endParaRPr>
          </a:p>
          <a:p>
            <a:pPr algn="r" rtl="1" eaLnBrk="1" hangingPunct="1">
              <a:lnSpc>
                <a:spcPct val="110000"/>
              </a:lnSpc>
              <a:buFontTx/>
              <a:buNone/>
              <a:defRPr/>
            </a:pPr>
            <a:r>
              <a:rPr lang="fa-IR" sz="2400" b="1">
                <a:latin typeface="Zar" pitchFamily="2" charset="-78"/>
              </a:rPr>
              <a:t>  عملکرد:</a:t>
            </a:r>
            <a:r>
              <a:rPr lang="ar-SA" altLang="en-US" sz="2400">
                <a:latin typeface="Zar" pitchFamily="2" charset="-78"/>
              </a:rPr>
              <a:t> علاوه بر انجام حركت دورسي</a:t>
            </a:r>
            <a:r>
              <a:rPr lang="en-US" sz="2400">
                <a:latin typeface="Zar" pitchFamily="2" charset="-78"/>
              </a:rPr>
              <a:t>‎</a:t>
            </a:r>
            <a:r>
              <a:rPr lang="ar-SA" altLang="en-US" sz="2400">
                <a:latin typeface="Zar" pitchFamily="2" charset="-78"/>
              </a:rPr>
              <a:t>فلكشن،</a:t>
            </a:r>
            <a:endParaRPr lang="en-US" altLang="en-US" sz="2400">
              <a:latin typeface="Zar" pitchFamily="2" charset="-78"/>
            </a:endParaRPr>
          </a:p>
          <a:p>
            <a:pPr algn="r" rtl="1" eaLnBrk="1" hangingPunct="1">
              <a:lnSpc>
                <a:spcPct val="110000"/>
              </a:lnSpc>
              <a:buFontTx/>
              <a:buNone/>
              <a:defRPr/>
            </a:pPr>
            <a:r>
              <a:rPr lang="ar-SA" altLang="en-US" sz="2400">
                <a:latin typeface="Zar" pitchFamily="2" charset="-78"/>
              </a:rPr>
              <a:t> در عمل اورژن مچ پا مشاركت دارد.</a:t>
            </a:r>
            <a:endParaRPr lang="ar-SA" altLang="en-US" sz="2400" b="1">
              <a:latin typeface="Zar" pitchFamily="2" charset="-78"/>
            </a:endParaRPr>
          </a:p>
        </p:txBody>
      </p:sp>
      <p:pic>
        <p:nvPicPr>
          <p:cNvPr id="40965" name="Picture 4" descr="scan0015"/>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2065477" y="2514018"/>
            <a:ext cx="2834619" cy="3277429"/>
          </a:xfrm>
          <a:ln>
            <a:solidFill>
              <a:srgbClr val="FF0000"/>
            </a:solidFill>
          </a:ln>
        </p:spPr>
      </p:pic>
    </p:spTree>
    <p:extLst>
      <p:ext uri="{BB962C8B-B14F-4D97-AF65-F5344CB8AC3E}">
        <p14:creationId xmlns:p14="http://schemas.microsoft.com/office/powerpoint/2010/main" val="423226715"/>
      </p:ext>
    </p:extLst>
  </p:cSld>
  <p:clrMapOvr>
    <a:masterClrMapping/>
  </p:clrMapOvr>
  <p:transition spd="slow">
    <p:wheel spokes="2"/>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18114"/>
                                        </p:tgtEl>
                                        <p:attrNameLst>
                                          <p:attrName>style.visibility</p:attrName>
                                        </p:attrNameLst>
                                      </p:cBhvr>
                                      <p:to>
                                        <p:strVal val="visible"/>
                                      </p:to>
                                    </p:set>
                                    <p:animEffect transition="in" filter="fade">
                                      <p:cBhvr>
                                        <p:cTn id="7" dur="1600" decel="100000"/>
                                        <p:tgtEl>
                                          <p:spTgt spid="218114"/>
                                        </p:tgtEl>
                                      </p:cBhvr>
                                    </p:animEffect>
                                    <p:anim calcmode="lin" valueType="num">
                                      <p:cBhvr>
                                        <p:cTn id="8" dur="1600" decel="100000" fill="hold"/>
                                        <p:tgtEl>
                                          <p:spTgt spid="218114"/>
                                        </p:tgtEl>
                                        <p:attrNameLst>
                                          <p:attrName>style.rotation</p:attrName>
                                        </p:attrNameLst>
                                      </p:cBhvr>
                                      <p:tavLst>
                                        <p:tav tm="0">
                                          <p:val>
                                            <p:fltVal val="-90"/>
                                          </p:val>
                                        </p:tav>
                                        <p:tav tm="100000">
                                          <p:val>
                                            <p:fltVal val="0"/>
                                          </p:val>
                                        </p:tav>
                                      </p:tavLst>
                                    </p:anim>
                                    <p:anim calcmode="lin" valueType="num">
                                      <p:cBhvr>
                                        <p:cTn id="9" dur="1600" decel="100000" fill="hold"/>
                                        <p:tgtEl>
                                          <p:spTgt spid="218114"/>
                                        </p:tgtEl>
                                        <p:attrNameLst>
                                          <p:attrName>ppt_x</p:attrName>
                                        </p:attrNameLst>
                                      </p:cBhvr>
                                      <p:tavLst>
                                        <p:tav tm="0">
                                          <p:val>
                                            <p:strVal val="#ppt_x+0.4"/>
                                          </p:val>
                                        </p:tav>
                                        <p:tav tm="100000">
                                          <p:val>
                                            <p:strVal val="#ppt_x-0.05"/>
                                          </p:val>
                                        </p:tav>
                                      </p:tavLst>
                                    </p:anim>
                                    <p:anim calcmode="lin" valueType="num">
                                      <p:cBhvr>
                                        <p:cTn id="10" dur="1600" decel="100000" fill="hold"/>
                                        <p:tgtEl>
                                          <p:spTgt spid="218114"/>
                                        </p:tgtEl>
                                        <p:attrNameLst>
                                          <p:attrName>ppt_y</p:attrName>
                                        </p:attrNameLst>
                                      </p:cBhvr>
                                      <p:tavLst>
                                        <p:tav tm="0">
                                          <p:val>
                                            <p:strVal val="#ppt_y-0.4"/>
                                          </p:val>
                                        </p:tav>
                                        <p:tav tm="100000">
                                          <p:val>
                                            <p:strVal val="#ppt_y+0.1"/>
                                          </p:val>
                                        </p:tav>
                                      </p:tavLst>
                                    </p:anim>
                                    <p:anim calcmode="lin" valueType="num">
                                      <p:cBhvr>
                                        <p:cTn id="11" dur="400" accel="100000" fill="hold">
                                          <p:stCondLst>
                                            <p:cond delay="1600"/>
                                          </p:stCondLst>
                                        </p:cTn>
                                        <p:tgtEl>
                                          <p:spTgt spid="218114"/>
                                        </p:tgtEl>
                                        <p:attrNameLst>
                                          <p:attrName>ppt_x</p:attrName>
                                        </p:attrNameLst>
                                      </p:cBhvr>
                                      <p:tavLst>
                                        <p:tav tm="0">
                                          <p:val>
                                            <p:strVal val="#ppt_x-0.05"/>
                                          </p:val>
                                        </p:tav>
                                        <p:tav tm="100000">
                                          <p:val>
                                            <p:strVal val="#ppt_x"/>
                                          </p:val>
                                        </p:tav>
                                      </p:tavLst>
                                    </p:anim>
                                    <p:anim calcmode="lin" valueType="num">
                                      <p:cBhvr>
                                        <p:cTn id="12" dur="400" accel="100000" fill="hold">
                                          <p:stCondLst>
                                            <p:cond delay="1600"/>
                                          </p:stCondLst>
                                        </p:cTn>
                                        <p:tgtEl>
                                          <p:spTgt spid="218114"/>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52" presetClass="entr" presetSubtype="0" fill="hold" grpId="0" nodeType="clickEffect">
                                  <p:stCondLst>
                                    <p:cond delay="0"/>
                                  </p:stCondLst>
                                  <p:childTnLst>
                                    <p:set>
                                      <p:cBhvr>
                                        <p:cTn id="16" dur="1" fill="hold">
                                          <p:stCondLst>
                                            <p:cond delay="0"/>
                                          </p:stCondLst>
                                        </p:cTn>
                                        <p:tgtEl>
                                          <p:spTgt spid="218115">
                                            <p:txEl>
                                              <p:pRg st="1" end="1"/>
                                            </p:txEl>
                                          </p:spTgt>
                                        </p:tgtEl>
                                        <p:attrNameLst>
                                          <p:attrName>style.visibility</p:attrName>
                                        </p:attrNameLst>
                                      </p:cBhvr>
                                      <p:to>
                                        <p:strVal val="visible"/>
                                      </p:to>
                                    </p:set>
                                    <p:animScale>
                                      <p:cBhvr>
                                        <p:cTn id="17" dur="2000" decel="50000" fill="hold">
                                          <p:stCondLst>
                                            <p:cond delay="0"/>
                                          </p:stCondLst>
                                        </p:cTn>
                                        <p:tgtEl>
                                          <p:spTgt spid="218115">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8" dur="2000" decel="50000" fill="hold">
                                          <p:stCondLst>
                                            <p:cond delay="0"/>
                                          </p:stCondLst>
                                        </p:cTn>
                                        <p:tgtEl>
                                          <p:spTgt spid="218115">
                                            <p:txEl>
                                              <p:pRg st="1" end="1"/>
                                            </p:txEl>
                                          </p:spTgt>
                                        </p:tgtEl>
                                        <p:attrNameLst>
                                          <p:attrName>ppt_x</p:attrName>
                                          <p:attrName>ppt_y</p:attrName>
                                        </p:attrNameLst>
                                      </p:cBhvr>
                                    </p:animMotion>
                                    <p:animEffect transition="in" filter="fade">
                                      <p:cBhvr>
                                        <p:cTn id="19" dur="2000"/>
                                        <p:tgtEl>
                                          <p:spTgt spid="218115">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2" presetClass="entr" presetSubtype="0" fill="hold" grpId="0" nodeType="clickEffect">
                                  <p:stCondLst>
                                    <p:cond delay="0"/>
                                  </p:stCondLst>
                                  <p:childTnLst>
                                    <p:set>
                                      <p:cBhvr>
                                        <p:cTn id="23" dur="1" fill="hold">
                                          <p:stCondLst>
                                            <p:cond delay="0"/>
                                          </p:stCondLst>
                                        </p:cTn>
                                        <p:tgtEl>
                                          <p:spTgt spid="218115">
                                            <p:txEl>
                                              <p:pRg st="4" end="4"/>
                                            </p:txEl>
                                          </p:spTgt>
                                        </p:tgtEl>
                                        <p:attrNameLst>
                                          <p:attrName>style.visibility</p:attrName>
                                        </p:attrNameLst>
                                      </p:cBhvr>
                                      <p:to>
                                        <p:strVal val="visible"/>
                                      </p:to>
                                    </p:set>
                                    <p:animScale>
                                      <p:cBhvr>
                                        <p:cTn id="24" dur="2000" decel="50000" fill="hold">
                                          <p:stCondLst>
                                            <p:cond delay="0"/>
                                          </p:stCondLst>
                                        </p:cTn>
                                        <p:tgtEl>
                                          <p:spTgt spid="218115">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5" dur="2000" decel="50000" fill="hold">
                                          <p:stCondLst>
                                            <p:cond delay="0"/>
                                          </p:stCondLst>
                                        </p:cTn>
                                        <p:tgtEl>
                                          <p:spTgt spid="218115">
                                            <p:txEl>
                                              <p:pRg st="4" end="4"/>
                                            </p:txEl>
                                          </p:spTgt>
                                        </p:tgtEl>
                                        <p:attrNameLst>
                                          <p:attrName>ppt_x</p:attrName>
                                          <p:attrName>ppt_y</p:attrName>
                                        </p:attrNameLst>
                                      </p:cBhvr>
                                    </p:animMotion>
                                    <p:animEffect transition="in" filter="fade">
                                      <p:cBhvr>
                                        <p:cTn id="26" dur="2000"/>
                                        <p:tgtEl>
                                          <p:spTgt spid="218115">
                                            <p:txEl>
                                              <p:pRg st="4" end="4"/>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52" presetClass="entr" presetSubtype="0" fill="hold" grpId="0" nodeType="clickEffect">
                                  <p:stCondLst>
                                    <p:cond delay="0"/>
                                  </p:stCondLst>
                                  <p:childTnLst>
                                    <p:set>
                                      <p:cBhvr>
                                        <p:cTn id="30" dur="1" fill="hold">
                                          <p:stCondLst>
                                            <p:cond delay="0"/>
                                          </p:stCondLst>
                                        </p:cTn>
                                        <p:tgtEl>
                                          <p:spTgt spid="218115">
                                            <p:txEl>
                                              <p:pRg st="5" end="5"/>
                                            </p:txEl>
                                          </p:spTgt>
                                        </p:tgtEl>
                                        <p:attrNameLst>
                                          <p:attrName>style.visibility</p:attrName>
                                        </p:attrNameLst>
                                      </p:cBhvr>
                                      <p:to>
                                        <p:strVal val="visible"/>
                                      </p:to>
                                    </p:set>
                                    <p:animScale>
                                      <p:cBhvr>
                                        <p:cTn id="31" dur="2000" decel="50000" fill="hold">
                                          <p:stCondLst>
                                            <p:cond delay="0"/>
                                          </p:stCondLst>
                                        </p:cTn>
                                        <p:tgtEl>
                                          <p:spTgt spid="218115">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2" dur="2000" decel="50000" fill="hold">
                                          <p:stCondLst>
                                            <p:cond delay="0"/>
                                          </p:stCondLst>
                                        </p:cTn>
                                        <p:tgtEl>
                                          <p:spTgt spid="218115">
                                            <p:txEl>
                                              <p:pRg st="5" end="5"/>
                                            </p:txEl>
                                          </p:spTgt>
                                        </p:tgtEl>
                                        <p:attrNameLst>
                                          <p:attrName>ppt_x</p:attrName>
                                          <p:attrName>ppt_y</p:attrName>
                                        </p:attrNameLst>
                                      </p:cBhvr>
                                    </p:animMotion>
                                    <p:animEffect transition="in" filter="fade">
                                      <p:cBhvr>
                                        <p:cTn id="33" dur="2000"/>
                                        <p:tgtEl>
                                          <p:spTgt spid="218115">
                                            <p:txEl>
                                              <p:pRg st="5" end="5"/>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52" presetClass="entr" presetSubtype="0" fill="hold" grpId="0" nodeType="clickEffect">
                                  <p:stCondLst>
                                    <p:cond delay="0"/>
                                  </p:stCondLst>
                                  <p:childTnLst>
                                    <p:set>
                                      <p:cBhvr>
                                        <p:cTn id="37" dur="1" fill="hold">
                                          <p:stCondLst>
                                            <p:cond delay="0"/>
                                          </p:stCondLst>
                                        </p:cTn>
                                        <p:tgtEl>
                                          <p:spTgt spid="218115">
                                            <p:txEl>
                                              <p:pRg st="6" end="6"/>
                                            </p:txEl>
                                          </p:spTgt>
                                        </p:tgtEl>
                                        <p:attrNameLst>
                                          <p:attrName>style.visibility</p:attrName>
                                        </p:attrNameLst>
                                      </p:cBhvr>
                                      <p:to>
                                        <p:strVal val="visible"/>
                                      </p:to>
                                    </p:set>
                                    <p:animScale>
                                      <p:cBhvr>
                                        <p:cTn id="38" dur="2000" decel="50000" fill="hold">
                                          <p:stCondLst>
                                            <p:cond delay="0"/>
                                          </p:stCondLst>
                                        </p:cTn>
                                        <p:tgtEl>
                                          <p:spTgt spid="218115">
                                            <p:txEl>
                                              <p:pRg st="6" end="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9" dur="2000" decel="50000" fill="hold">
                                          <p:stCondLst>
                                            <p:cond delay="0"/>
                                          </p:stCondLst>
                                        </p:cTn>
                                        <p:tgtEl>
                                          <p:spTgt spid="218115">
                                            <p:txEl>
                                              <p:pRg st="6" end="6"/>
                                            </p:txEl>
                                          </p:spTgt>
                                        </p:tgtEl>
                                        <p:attrNameLst>
                                          <p:attrName>ppt_x</p:attrName>
                                          <p:attrName>ppt_y</p:attrName>
                                        </p:attrNameLst>
                                      </p:cBhvr>
                                    </p:animMotion>
                                    <p:animEffect transition="in" filter="fade">
                                      <p:cBhvr>
                                        <p:cTn id="40" dur="2000"/>
                                        <p:tgtEl>
                                          <p:spTgt spid="218115">
                                            <p:txEl>
                                              <p:pRg st="6" end="6"/>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52" presetClass="entr" presetSubtype="0" fill="hold" grpId="0" nodeType="clickEffect">
                                  <p:stCondLst>
                                    <p:cond delay="0"/>
                                  </p:stCondLst>
                                  <p:childTnLst>
                                    <p:set>
                                      <p:cBhvr>
                                        <p:cTn id="44" dur="1" fill="hold">
                                          <p:stCondLst>
                                            <p:cond delay="0"/>
                                          </p:stCondLst>
                                        </p:cTn>
                                        <p:tgtEl>
                                          <p:spTgt spid="218115">
                                            <p:txEl>
                                              <p:pRg st="7" end="7"/>
                                            </p:txEl>
                                          </p:spTgt>
                                        </p:tgtEl>
                                        <p:attrNameLst>
                                          <p:attrName>style.visibility</p:attrName>
                                        </p:attrNameLst>
                                      </p:cBhvr>
                                      <p:to>
                                        <p:strVal val="visible"/>
                                      </p:to>
                                    </p:set>
                                    <p:animScale>
                                      <p:cBhvr>
                                        <p:cTn id="45" dur="2000" decel="50000" fill="hold">
                                          <p:stCondLst>
                                            <p:cond delay="0"/>
                                          </p:stCondLst>
                                        </p:cTn>
                                        <p:tgtEl>
                                          <p:spTgt spid="218115">
                                            <p:txEl>
                                              <p:pRg st="7" end="7"/>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6" dur="2000" decel="50000" fill="hold">
                                          <p:stCondLst>
                                            <p:cond delay="0"/>
                                          </p:stCondLst>
                                        </p:cTn>
                                        <p:tgtEl>
                                          <p:spTgt spid="218115">
                                            <p:txEl>
                                              <p:pRg st="7" end="7"/>
                                            </p:txEl>
                                          </p:spTgt>
                                        </p:tgtEl>
                                        <p:attrNameLst>
                                          <p:attrName>ppt_x</p:attrName>
                                          <p:attrName>ppt_y</p:attrName>
                                        </p:attrNameLst>
                                      </p:cBhvr>
                                    </p:animMotion>
                                    <p:animEffect transition="in" filter="fade">
                                      <p:cBhvr>
                                        <p:cTn id="47" dur="2000"/>
                                        <p:tgtEl>
                                          <p:spTgt spid="218115">
                                            <p:txEl>
                                              <p:pRg st="7" end="7"/>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52" presetClass="entr" presetSubtype="0" fill="hold" grpId="0" nodeType="clickEffect">
                                  <p:stCondLst>
                                    <p:cond delay="0"/>
                                  </p:stCondLst>
                                  <p:childTnLst>
                                    <p:set>
                                      <p:cBhvr>
                                        <p:cTn id="51" dur="1" fill="hold">
                                          <p:stCondLst>
                                            <p:cond delay="0"/>
                                          </p:stCondLst>
                                        </p:cTn>
                                        <p:tgtEl>
                                          <p:spTgt spid="218115">
                                            <p:txEl>
                                              <p:pRg st="8" end="8"/>
                                            </p:txEl>
                                          </p:spTgt>
                                        </p:tgtEl>
                                        <p:attrNameLst>
                                          <p:attrName>style.visibility</p:attrName>
                                        </p:attrNameLst>
                                      </p:cBhvr>
                                      <p:to>
                                        <p:strVal val="visible"/>
                                      </p:to>
                                    </p:set>
                                    <p:animScale>
                                      <p:cBhvr>
                                        <p:cTn id="52" dur="2000" decel="50000" fill="hold">
                                          <p:stCondLst>
                                            <p:cond delay="0"/>
                                          </p:stCondLst>
                                        </p:cTn>
                                        <p:tgtEl>
                                          <p:spTgt spid="218115">
                                            <p:txEl>
                                              <p:pRg st="8" end="8"/>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3" dur="2000" decel="50000" fill="hold">
                                          <p:stCondLst>
                                            <p:cond delay="0"/>
                                          </p:stCondLst>
                                        </p:cTn>
                                        <p:tgtEl>
                                          <p:spTgt spid="218115">
                                            <p:txEl>
                                              <p:pRg st="8" end="8"/>
                                            </p:txEl>
                                          </p:spTgt>
                                        </p:tgtEl>
                                        <p:attrNameLst>
                                          <p:attrName>ppt_x</p:attrName>
                                          <p:attrName>ppt_y</p:attrName>
                                        </p:attrNameLst>
                                      </p:cBhvr>
                                    </p:animMotion>
                                    <p:animEffect transition="in" filter="fade">
                                      <p:cBhvr>
                                        <p:cTn id="54" dur="2000"/>
                                        <p:tgtEl>
                                          <p:spTgt spid="218115">
                                            <p:txEl>
                                              <p:pRg st="8" end="8"/>
                                            </p:txEl>
                                          </p:spTgt>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52" presetClass="entr" presetSubtype="0" fill="hold" grpId="0" nodeType="clickEffect">
                                  <p:stCondLst>
                                    <p:cond delay="0"/>
                                  </p:stCondLst>
                                  <p:childTnLst>
                                    <p:set>
                                      <p:cBhvr>
                                        <p:cTn id="58" dur="1" fill="hold">
                                          <p:stCondLst>
                                            <p:cond delay="0"/>
                                          </p:stCondLst>
                                        </p:cTn>
                                        <p:tgtEl>
                                          <p:spTgt spid="218115">
                                            <p:txEl>
                                              <p:pRg st="9" end="9"/>
                                            </p:txEl>
                                          </p:spTgt>
                                        </p:tgtEl>
                                        <p:attrNameLst>
                                          <p:attrName>style.visibility</p:attrName>
                                        </p:attrNameLst>
                                      </p:cBhvr>
                                      <p:to>
                                        <p:strVal val="visible"/>
                                      </p:to>
                                    </p:set>
                                    <p:animScale>
                                      <p:cBhvr>
                                        <p:cTn id="59" dur="2000" decel="50000" fill="hold">
                                          <p:stCondLst>
                                            <p:cond delay="0"/>
                                          </p:stCondLst>
                                        </p:cTn>
                                        <p:tgtEl>
                                          <p:spTgt spid="218115">
                                            <p:txEl>
                                              <p:pRg st="9" end="9"/>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60" dur="2000" decel="50000" fill="hold">
                                          <p:stCondLst>
                                            <p:cond delay="0"/>
                                          </p:stCondLst>
                                        </p:cTn>
                                        <p:tgtEl>
                                          <p:spTgt spid="218115">
                                            <p:txEl>
                                              <p:pRg st="9" end="9"/>
                                            </p:txEl>
                                          </p:spTgt>
                                        </p:tgtEl>
                                        <p:attrNameLst>
                                          <p:attrName>ppt_x</p:attrName>
                                          <p:attrName>ppt_y</p:attrName>
                                        </p:attrNameLst>
                                      </p:cBhvr>
                                    </p:animMotion>
                                    <p:animEffect transition="in" filter="fade">
                                      <p:cBhvr>
                                        <p:cTn id="61" dur="2000"/>
                                        <p:tgtEl>
                                          <p:spTgt spid="21811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8114" grpId="0"/>
      <p:bldP spid="21811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8"/>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B5B23511-DFD9-4E2F-B6B7-E628846732D1}" type="slidenum">
              <a:rPr lang="en-US" sz="1500">
                <a:latin typeface="Arial" panose="020B0604020202020204" pitchFamily="34" charset="0"/>
                <a:cs typeface="Arial" panose="020B0604020202020204" pitchFamily="34" charset="0"/>
              </a:rPr>
              <a:pPr eaLnBrk="1" hangingPunct="1">
                <a:defRPr/>
              </a:pPr>
              <a:t>6</a:t>
            </a:fld>
            <a:endParaRPr lang="en-US" sz="1500">
              <a:latin typeface="Arial" panose="020B0604020202020204" pitchFamily="34" charset="0"/>
              <a:cs typeface="Arial" panose="020B0604020202020204" pitchFamily="34" charset="0"/>
            </a:endParaRPr>
          </a:p>
        </p:txBody>
      </p:sp>
      <p:pic>
        <p:nvPicPr>
          <p:cNvPr id="41987"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1608383" y="228547"/>
            <a:ext cx="1918844" cy="2590200"/>
          </a:xfrm>
          <a:ln>
            <a:solidFill>
              <a:srgbClr val="FF0000"/>
            </a:solidFill>
          </a:ln>
        </p:spPr>
      </p:pic>
      <p:sp>
        <p:nvSpPr>
          <p:cNvPr id="219139" name="Rectangle 3"/>
          <p:cNvSpPr>
            <a:spLocks noGrp="1" noChangeArrowheads="1"/>
          </p:cNvSpPr>
          <p:nvPr>
            <p:ph sz="quarter" idx="3"/>
          </p:nvPr>
        </p:nvSpPr>
        <p:spPr>
          <a:xfrm>
            <a:off x="2065477" y="3961483"/>
            <a:ext cx="838006" cy="838006"/>
          </a:xfrm>
        </p:spPr>
        <p:txBody>
          <a:bodyPr/>
          <a:lstStyle/>
          <a:p>
            <a:pPr eaLnBrk="1" hangingPunct="1">
              <a:defRPr/>
            </a:pPr>
            <a:endParaRPr lang="en-US" sz="2500"/>
          </a:p>
        </p:txBody>
      </p:sp>
      <p:pic>
        <p:nvPicPr>
          <p:cNvPr id="41989" name="Picture 4"/>
          <p:cNvPicPr>
            <a:picLocks noGrp="1" noChangeAspect="1" noChangeArrowheads="1"/>
          </p:cNvPicPr>
          <p:nvPr>
            <p:ph sz="quarter" idx="4"/>
          </p:nvPr>
        </p:nvPicPr>
        <p:blipFill>
          <a:blip r:embed="rId3" cstate="print">
            <a:extLst>
              <a:ext uri="{28A0092B-C50C-407E-A947-70E740481C1C}">
                <a14:useLocalDpi xmlns:a14="http://schemas.microsoft.com/office/drawing/2010/main" val="0"/>
              </a:ext>
            </a:extLst>
          </a:blip>
          <a:srcRect/>
          <a:stretch>
            <a:fillRect/>
          </a:stretch>
        </p:blipFill>
        <p:spPr>
          <a:xfrm>
            <a:off x="1532201" y="3123477"/>
            <a:ext cx="1929953" cy="2894930"/>
          </a:xfrm>
          <a:ln>
            <a:solidFill>
              <a:srgbClr val="FF0000"/>
            </a:solidFill>
          </a:ln>
        </p:spPr>
      </p:pic>
      <p:sp>
        <p:nvSpPr>
          <p:cNvPr id="219141" name="Rectangle 5"/>
          <p:cNvSpPr>
            <a:spLocks noGrp="1" noChangeArrowheads="1"/>
          </p:cNvSpPr>
          <p:nvPr>
            <p:ph type="body" idx="4294967295"/>
          </p:nvPr>
        </p:nvSpPr>
        <p:spPr>
          <a:xfrm>
            <a:off x="3589124" y="622156"/>
            <a:ext cx="7161142" cy="5975555"/>
          </a:xfrm>
        </p:spPr>
        <p:txBody>
          <a:bodyPr>
            <a:normAutofit fontScale="92500" lnSpcReduction="20000"/>
          </a:bodyPr>
          <a:lstStyle/>
          <a:p>
            <a:pPr algn="r" rtl="1" eaLnBrk="1" hangingPunct="1">
              <a:lnSpc>
                <a:spcPct val="80000"/>
              </a:lnSpc>
              <a:defRPr/>
            </a:pPr>
            <a:r>
              <a:rPr lang="ar-SA" altLang="en-US" sz="1800" b="1">
                <a:solidFill>
                  <a:srgbClr val="FF0066"/>
                </a:solidFill>
                <a:latin typeface="Zar" pitchFamily="2" charset="-78"/>
              </a:rPr>
              <a:t>عضلة ساقي قدامي</a:t>
            </a:r>
          </a:p>
          <a:p>
            <a:pPr algn="r" rtl="1" eaLnBrk="1" hangingPunct="1">
              <a:lnSpc>
                <a:spcPct val="90000"/>
              </a:lnSpc>
              <a:buFontTx/>
              <a:buNone/>
              <a:defRPr/>
            </a:pPr>
            <a:r>
              <a:rPr lang="fa-IR" sz="1800" b="1">
                <a:latin typeface="Zar" pitchFamily="2" charset="-78"/>
              </a:rPr>
              <a:t>     </a:t>
            </a:r>
            <a:r>
              <a:rPr lang="ar-SA" altLang="en-US" sz="1800" b="1">
                <a:latin typeface="Zar" pitchFamily="2" charset="-78"/>
              </a:rPr>
              <a:t>يكي از مهمترين عضلات در انجام حركت دورسي</a:t>
            </a:r>
            <a:r>
              <a:rPr lang="en-US" sz="1800" b="1">
                <a:latin typeface="Zar" pitchFamily="2" charset="-78"/>
              </a:rPr>
              <a:t>‎</a:t>
            </a:r>
            <a:r>
              <a:rPr lang="ar-SA" altLang="en-US" sz="1800" b="1">
                <a:latin typeface="Zar" pitchFamily="2" charset="-78"/>
              </a:rPr>
              <a:t>فلكشن است. </a:t>
            </a:r>
            <a:endParaRPr lang="fa-IR" sz="1800" b="1">
              <a:latin typeface="Zar" pitchFamily="2" charset="-78"/>
            </a:endParaRPr>
          </a:p>
          <a:p>
            <a:pPr algn="r" rtl="1" eaLnBrk="1" hangingPunct="1">
              <a:lnSpc>
                <a:spcPct val="90000"/>
              </a:lnSpc>
              <a:buFontTx/>
              <a:buNone/>
              <a:defRPr/>
            </a:pPr>
            <a:r>
              <a:rPr lang="fa-IR" sz="1800" b="1">
                <a:latin typeface="Zar" pitchFamily="2" charset="-78"/>
              </a:rPr>
              <a:t>     </a:t>
            </a:r>
            <a:r>
              <a:rPr lang="ar-SA" altLang="en-US" sz="1800" b="1">
                <a:latin typeface="Zar" pitchFamily="2" charset="-78"/>
              </a:rPr>
              <a:t>سر ثابت </a:t>
            </a:r>
            <a:r>
              <a:rPr lang="fa-IR" sz="1800" b="1">
                <a:latin typeface="Zar" pitchFamily="2" charset="-78"/>
              </a:rPr>
              <a:t>:</a:t>
            </a:r>
            <a:r>
              <a:rPr lang="ar-SA" altLang="en-US" sz="1800" b="1">
                <a:latin typeface="Zar" pitchFamily="2" charset="-78"/>
              </a:rPr>
              <a:t>لقمة بيروني درشت ني و دو سوم فوقاني بخش خارجي درشت ني </a:t>
            </a:r>
            <a:endParaRPr lang="fa-IR" sz="1800" b="1">
              <a:latin typeface="Zar" pitchFamily="2" charset="-78"/>
            </a:endParaRPr>
          </a:p>
          <a:p>
            <a:pPr algn="r" rtl="1" eaLnBrk="1" hangingPunct="1">
              <a:lnSpc>
                <a:spcPct val="90000"/>
              </a:lnSpc>
              <a:buFontTx/>
              <a:buNone/>
              <a:defRPr/>
            </a:pPr>
            <a:r>
              <a:rPr lang="fa-IR" sz="1800" b="1">
                <a:latin typeface="Zar" pitchFamily="2" charset="-78"/>
              </a:rPr>
              <a:t>     </a:t>
            </a:r>
            <a:r>
              <a:rPr lang="ar-SA" altLang="en-US" sz="1800" b="1">
                <a:latin typeface="Zar" pitchFamily="2" charset="-78"/>
              </a:rPr>
              <a:t>سر متحرك </a:t>
            </a:r>
            <a:r>
              <a:rPr lang="fa-IR" sz="1800" b="1">
                <a:latin typeface="Zar" pitchFamily="2" charset="-78"/>
              </a:rPr>
              <a:t>:</a:t>
            </a:r>
            <a:r>
              <a:rPr lang="ar-SA" altLang="en-US" sz="1800" b="1">
                <a:latin typeface="Zar" pitchFamily="2" charset="-78"/>
              </a:rPr>
              <a:t>سطح دروني اولين استخوان ميخي و پاية اولين استخوان كف</a:t>
            </a:r>
            <a:r>
              <a:rPr lang="en-US" sz="1800" b="1">
                <a:latin typeface="Zar" pitchFamily="2" charset="-78"/>
              </a:rPr>
              <a:t>‎</a:t>
            </a:r>
            <a:r>
              <a:rPr lang="ar-SA" altLang="en-US" sz="1800" b="1">
                <a:latin typeface="Zar" pitchFamily="2" charset="-78"/>
              </a:rPr>
              <a:t>پايي </a:t>
            </a:r>
            <a:endParaRPr lang="fa-IR" sz="1800" b="1">
              <a:latin typeface="Zar" pitchFamily="2" charset="-78"/>
            </a:endParaRPr>
          </a:p>
          <a:p>
            <a:pPr algn="r" rtl="1" eaLnBrk="1" hangingPunct="1">
              <a:lnSpc>
                <a:spcPct val="90000"/>
              </a:lnSpc>
              <a:buFontTx/>
              <a:buNone/>
              <a:defRPr/>
            </a:pPr>
            <a:r>
              <a:rPr lang="fa-IR" sz="1800" b="1">
                <a:latin typeface="Zar" pitchFamily="2" charset="-78"/>
              </a:rPr>
              <a:t>    عملکرد:</a:t>
            </a:r>
            <a:r>
              <a:rPr lang="ar-SA" altLang="en-US" sz="1800" b="1">
                <a:latin typeface="Zar" pitchFamily="2" charset="-78"/>
              </a:rPr>
              <a:t>عمل دورسي فلكشن و اينورژن مچ پا را بر عهده دارد.</a:t>
            </a:r>
            <a:endParaRPr lang="fa-IR" sz="1800" b="1">
              <a:latin typeface="Zar" pitchFamily="2" charset="-78"/>
            </a:endParaRPr>
          </a:p>
          <a:p>
            <a:pPr algn="r" rtl="1" eaLnBrk="1" hangingPunct="1">
              <a:lnSpc>
                <a:spcPct val="90000"/>
              </a:lnSpc>
              <a:buFontTx/>
              <a:buNone/>
              <a:defRPr/>
            </a:pPr>
            <a:endParaRPr lang="ar-SA" altLang="en-US" sz="1800" b="1">
              <a:latin typeface="Zar" pitchFamily="2" charset="-78"/>
            </a:endParaRPr>
          </a:p>
          <a:p>
            <a:pPr algn="r" rtl="1" eaLnBrk="1" hangingPunct="1">
              <a:lnSpc>
                <a:spcPct val="90000"/>
              </a:lnSpc>
              <a:defRPr/>
            </a:pPr>
            <a:r>
              <a:rPr lang="ar-SA" altLang="en-US" sz="1800" b="1">
                <a:solidFill>
                  <a:srgbClr val="FF0066"/>
                </a:solidFill>
                <a:latin typeface="Zar" pitchFamily="2" charset="-78"/>
              </a:rPr>
              <a:t>عضلة بازكننده انگشتان پا</a:t>
            </a:r>
          </a:p>
          <a:p>
            <a:pPr algn="r" rtl="1" eaLnBrk="1" hangingPunct="1">
              <a:lnSpc>
                <a:spcPct val="90000"/>
              </a:lnSpc>
              <a:buFontTx/>
              <a:buNone/>
              <a:defRPr/>
            </a:pPr>
            <a:r>
              <a:rPr lang="fa-IR" sz="1800" b="1">
                <a:latin typeface="Zar" pitchFamily="2" charset="-78"/>
              </a:rPr>
              <a:t>     </a:t>
            </a:r>
            <a:r>
              <a:rPr lang="ar-SA" altLang="en-US" sz="1800" b="1">
                <a:latin typeface="Zar" pitchFamily="2" charset="-78"/>
              </a:rPr>
              <a:t>اين عضله در بخش قدامي و خارجي ناحية ساق پا قرار دارد.</a:t>
            </a:r>
            <a:endParaRPr lang="fa-IR" sz="1800" b="1">
              <a:latin typeface="Zar" pitchFamily="2" charset="-78"/>
            </a:endParaRPr>
          </a:p>
          <a:p>
            <a:pPr algn="r" rtl="1" eaLnBrk="1" hangingPunct="1">
              <a:lnSpc>
                <a:spcPct val="90000"/>
              </a:lnSpc>
              <a:buFontTx/>
              <a:buNone/>
              <a:defRPr/>
            </a:pPr>
            <a:r>
              <a:rPr lang="fa-IR" sz="1800" b="1">
                <a:latin typeface="Zar" pitchFamily="2" charset="-78"/>
              </a:rPr>
              <a:t>    سرثابت:</a:t>
            </a:r>
            <a:r>
              <a:rPr lang="ar-SA" altLang="en-US" sz="1800" b="1">
                <a:latin typeface="Zar" pitchFamily="2" charset="-78"/>
              </a:rPr>
              <a:t>  لقمة خارجي استخوان درشت ني و سه چهارم بالايي استخوان نازك ني</a:t>
            </a:r>
            <a:endParaRPr lang="fa-IR" sz="1800" b="1">
              <a:latin typeface="Zar" pitchFamily="2" charset="-78"/>
            </a:endParaRPr>
          </a:p>
          <a:p>
            <a:pPr algn="r" rtl="1" eaLnBrk="1" hangingPunct="1">
              <a:lnSpc>
                <a:spcPct val="90000"/>
              </a:lnSpc>
              <a:buFontTx/>
              <a:buNone/>
              <a:defRPr/>
            </a:pPr>
            <a:r>
              <a:rPr lang="fa-IR" sz="1800" b="1">
                <a:latin typeface="Zar" pitchFamily="2" charset="-78"/>
              </a:rPr>
              <a:t>   </a:t>
            </a:r>
            <a:r>
              <a:rPr lang="ar-SA" altLang="en-US" sz="1800" b="1">
                <a:latin typeface="Zar" pitchFamily="2" charset="-78"/>
              </a:rPr>
              <a:t> سر متحرك </a:t>
            </a:r>
            <a:r>
              <a:rPr lang="fa-IR" sz="1800" b="1">
                <a:latin typeface="Zar" pitchFamily="2" charset="-78"/>
              </a:rPr>
              <a:t>:</a:t>
            </a:r>
            <a:r>
              <a:rPr lang="ar-SA" altLang="en-US" sz="1800" b="1">
                <a:latin typeface="Zar" pitchFamily="2" charset="-78"/>
              </a:rPr>
              <a:t> استخوانهاي بند دوم، سوم و چهارم انگشت پا </a:t>
            </a:r>
            <a:endParaRPr lang="fa-IR" sz="1800" b="1">
              <a:latin typeface="Zar" pitchFamily="2" charset="-78"/>
            </a:endParaRPr>
          </a:p>
          <a:p>
            <a:pPr algn="r" rtl="1" eaLnBrk="1" hangingPunct="1">
              <a:lnSpc>
                <a:spcPct val="90000"/>
              </a:lnSpc>
              <a:buFontTx/>
              <a:buNone/>
              <a:defRPr/>
            </a:pPr>
            <a:r>
              <a:rPr lang="fa-IR" sz="1800" b="1">
                <a:latin typeface="Zar" pitchFamily="2" charset="-78"/>
              </a:rPr>
              <a:t>   عملکرد:</a:t>
            </a:r>
            <a:r>
              <a:rPr lang="ar-SA" altLang="en-US" sz="1800" b="1">
                <a:latin typeface="Zar" pitchFamily="2" charset="-78"/>
              </a:rPr>
              <a:t>علاوه بر عمل خم</a:t>
            </a:r>
            <a:r>
              <a:rPr lang="en-US" sz="1800" b="1">
                <a:latin typeface="Zar" pitchFamily="2" charset="-78"/>
              </a:rPr>
              <a:t>‎</a:t>
            </a:r>
            <a:r>
              <a:rPr lang="ar-SA" altLang="en-US" sz="1800" b="1">
                <a:latin typeface="Zar" pitchFamily="2" charset="-78"/>
              </a:rPr>
              <a:t>شدن و برون</a:t>
            </a:r>
            <a:r>
              <a:rPr lang="en-US" sz="1800" b="1">
                <a:latin typeface="Zar" pitchFamily="2" charset="-78"/>
              </a:rPr>
              <a:t>‎</a:t>
            </a:r>
            <a:r>
              <a:rPr lang="ar-SA" altLang="en-US" sz="1800" b="1">
                <a:latin typeface="Zar" pitchFamily="2" charset="-78"/>
              </a:rPr>
              <a:t>چرخي، در بازشدن بند انگشتان و استخوانهاي كف و بند اول انگشتان نيز دخالت دارد.</a:t>
            </a:r>
          </a:p>
          <a:p>
            <a:pPr algn="r" rtl="1" eaLnBrk="1" hangingPunct="1">
              <a:lnSpc>
                <a:spcPct val="90000"/>
              </a:lnSpc>
              <a:buFontTx/>
              <a:buNone/>
              <a:defRPr/>
            </a:pPr>
            <a:endParaRPr lang="ar-SA" altLang="en-US" sz="1800" b="1">
              <a:latin typeface="Zar" pitchFamily="2" charset="-78"/>
            </a:endParaRPr>
          </a:p>
          <a:p>
            <a:pPr algn="r" rtl="1" eaLnBrk="1" hangingPunct="1">
              <a:lnSpc>
                <a:spcPct val="90000"/>
              </a:lnSpc>
              <a:defRPr/>
            </a:pPr>
            <a:r>
              <a:rPr lang="ar-SA" altLang="en-US" sz="1800" b="1">
                <a:solidFill>
                  <a:srgbClr val="FF0066"/>
                </a:solidFill>
                <a:latin typeface="Zar" pitchFamily="2" charset="-78"/>
              </a:rPr>
              <a:t>عضلة بازكننده دراز شست</a:t>
            </a:r>
          </a:p>
          <a:p>
            <a:pPr algn="r" rtl="1" eaLnBrk="1" hangingPunct="1">
              <a:lnSpc>
                <a:spcPct val="90000"/>
              </a:lnSpc>
              <a:buFontTx/>
              <a:buNone/>
              <a:defRPr/>
            </a:pPr>
            <a:r>
              <a:rPr lang="fa-IR" sz="1800" b="1">
                <a:latin typeface="Zar" pitchFamily="2" charset="-78"/>
              </a:rPr>
              <a:t>     </a:t>
            </a:r>
            <a:r>
              <a:rPr lang="ar-SA" altLang="en-US" sz="1800" b="1">
                <a:latin typeface="Zar" pitchFamily="2" charset="-78"/>
              </a:rPr>
              <a:t>اين عضله، در ميان عضلة بازكننده انگشتان و عضلة ساقي قدامي، در   </a:t>
            </a:r>
            <a:r>
              <a:rPr lang="fa-IR" sz="1800" b="1">
                <a:latin typeface="Zar" pitchFamily="2" charset="-78"/>
              </a:rPr>
              <a:t>3/2</a:t>
            </a:r>
            <a:r>
              <a:rPr lang="ar-SA" altLang="en-US" sz="1800" b="1">
                <a:latin typeface="Zar" pitchFamily="2" charset="-78"/>
              </a:rPr>
              <a:t>  تحتاني قدامي ساق پا قرار گرفته است</a:t>
            </a:r>
            <a:endParaRPr lang="fa-IR" sz="1800" b="1">
              <a:latin typeface="Zar" pitchFamily="2" charset="-78"/>
            </a:endParaRPr>
          </a:p>
          <a:p>
            <a:pPr algn="r" rtl="1" eaLnBrk="1" hangingPunct="1">
              <a:lnSpc>
                <a:spcPct val="90000"/>
              </a:lnSpc>
              <a:buFontTx/>
              <a:buNone/>
              <a:defRPr/>
            </a:pPr>
            <a:r>
              <a:rPr lang="fa-IR" sz="1800" b="1">
                <a:latin typeface="Zar" pitchFamily="2" charset="-78"/>
              </a:rPr>
              <a:t>     </a:t>
            </a:r>
            <a:r>
              <a:rPr lang="ar-SA" altLang="en-US" sz="1800" b="1">
                <a:latin typeface="Zar" pitchFamily="2" charset="-78"/>
              </a:rPr>
              <a:t> سر ثابت </a:t>
            </a:r>
            <a:r>
              <a:rPr lang="fa-IR" sz="1800" b="1">
                <a:latin typeface="Zar" pitchFamily="2" charset="-78"/>
              </a:rPr>
              <a:t>:</a:t>
            </a:r>
            <a:r>
              <a:rPr lang="ar-SA" altLang="en-US" sz="1800" b="1">
                <a:latin typeface="Zar" pitchFamily="2" charset="-78"/>
              </a:rPr>
              <a:t> قسمت مياني و قدامي نازك ني </a:t>
            </a:r>
            <a:endParaRPr lang="fa-IR" sz="1800" b="1">
              <a:latin typeface="Zar" pitchFamily="2" charset="-78"/>
            </a:endParaRPr>
          </a:p>
          <a:p>
            <a:pPr algn="r" rtl="1" eaLnBrk="1" hangingPunct="1">
              <a:lnSpc>
                <a:spcPct val="90000"/>
              </a:lnSpc>
              <a:buFontTx/>
              <a:buNone/>
              <a:defRPr/>
            </a:pPr>
            <a:r>
              <a:rPr lang="fa-IR" sz="1800" b="1">
                <a:latin typeface="Zar" pitchFamily="2" charset="-78"/>
              </a:rPr>
              <a:t>    </a:t>
            </a:r>
            <a:r>
              <a:rPr lang="ar-SA" altLang="en-US" sz="1800" b="1">
                <a:latin typeface="Zar" pitchFamily="2" charset="-78"/>
              </a:rPr>
              <a:t> سر متحرك </a:t>
            </a:r>
            <a:r>
              <a:rPr lang="fa-IR" sz="1800" b="1">
                <a:latin typeface="Zar" pitchFamily="2" charset="-78"/>
              </a:rPr>
              <a:t>:</a:t>
            </a:r>
            <a:r>
              <a:rPr lang="ar-SA" altLang="en-US" sz="1800" b="1">
                <a:latin typeface="Zar" pitchFamily="2" charset="-78"/>
              </a:rPr>
              <a:t> بند اول انگشت شست </a:t>
            </a:r>
            <a:endParaRPr lang="fa-IR" sz="1800" b="1">
              <a:latin typeface="Zar" pitchFamily="2" charset="-78"/>
            </a:endParaRPr>
          </a:p>
          <a:p>
            <a:pPr algn="r" rtl="1" eaLnBrk="1" hangingPunct="1">
              <a:lnSpc>
                <a:spcPct val="90000"/>
              </a:lnSpc>
              <a:buFontTx/>
              <a:buNone/>
              <a:defRPr/>
            </a:pPr>
            <a:r>
              <a:rPr lang="fa-IR" sz="1800" b="1">
                <a:latin typeface="Zar" pitchFamily="2" charset="-78"/>
              </a:rPr>
              <a:t>    عملکرد:</a:t>
            </a:r>
            <a:r>
              <a:rPr lang="ar-SA" altLang="en-US" sz="1800" b="1">
                <a:latin typeface="Zar" pitchFamily="2" charset="-78"/>
              </a:rPr>
              <a:t>در بازشدن مفصل بند شست پا و بند شست و استخوانهاي كف پا</a:t>
            </a:r>
            <a:r>
              <a:rPr lang="fa-IR" sz="1800" b="1">
                <a:latin typeface="Zar" pitchFamily="2" charset="-78"/>
              </a:rPr>
              <a:t>،</a:t>
            </a:r>
            <a:r>
              <a:rPr lang="ar-SA" altLang="en-US" sz="1800" b="1">
                <a:latin typeface="Zar" pitchFamily="2" charset="-78"/>
              </a:rPr>
              <a:t> دورسي فلكشن مچ پا </a:t>
            </a:r>
            <a:r>
              <a:rPr lang="fa-IR" sz="1800" b="1">
                <a:latin typeface="Zar" pitchFamily="2" charset="-78"/>
              </a:rPr>
              <a:t>و</a:t>
            </a:r>
            <a:r>
              <a:rPr lang="ar-SA" altLang="en-US" sz="1800" b="1">
                <a:latin typeface="Zar" pitchFamily="2" charset="-78"/>
              </a:rPr>
              <a:t> حركت اينورژن  يا درون</a:t>
            </a:r>
            <a:r>
              <a:rPr lang="en-US" sz="1800" b="1">
                <a:latin typeface="Zar" pitchFamily="2" charset="-78"/>
              </a:rPr>
              <a:t>‎</a:t>
            </a:r>
            <a:r>
              <a:rPr lang="ar-SA" altLang="en-US" sz="1800" b="1">
                <a:latin typeface="Zar" pitchFamily="2" charset="-78"/>
              </a:rPr>
              <a:t>چرخي مؤثر است.</a:t>
            </a:r>
          </a:p>
          <a:p>
            <a:pPr algn="r" rtl="1" eaLnBrk="1" hangingPunct="1">
              <a:lnSpc>
                <a:spcPct val="80000"/>
              </a:lnSpc>
              <a:defRPr/>
            </a:pPr>
            <a:endParaRPr lang="en-US" altLang="en-US" sz="1800" b="1">
              <a:latin typeface="Zar" pitchFamily="2" charset="-78"/>
            </a:endParaRPr>
          </a:p>
        </p:txBody>
      </p:sp>
    </p:spTree>
    <p:extLst>
      <p:ext uri="{BB962C8B-B14F-4D97-AF65-F5344CB8AC3E}">
        <p14:creationId xmlns:p14="http://schemas.microsoft.com/office/powerpoint/2010/main" val="160425942"/>
      </p:ext>
    </p:extLst>
  </p:cSld>
  <p:clrMapOvr>
    <a:masterClrMapping/>
  </p:clrMapOvr>
  <p:transition spd="slow">
    <p:wheel spokes="2"/>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19141">
                                            <p:txEl>
                                              <p:pRg st="0" end="0"/>
                                            </p:txEl>
                                          </p:spTgt>
                                        </p:tgtEl>
                                        <p:attrNameLst>
                                          <p:attrName>style.visibility</p:attrName>
                                        </p:attrNameLst>
                                      </p:cBhvr>
                                      <p:to>
                                        <p:strVal val="visible"/>
                                      </p:to>
                                    </p:set>
                                    <p:animEffect transition="in" filter="strips(downLeft)">
                                      <p:cBhvr>
                                        <p:cTn id="7" dur="2000"/>
                                        <p:tgtEl>
                                          <p:spTgt spid="21914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219141">
                                            <p:txEl>
                                              <p:pRg st="1" end="1"/>
                                            </p:txEl>
                                          </p:spTgt>
                                        </p:tgtEl>
                                        <p:attrNameLst>
                                          <p:attrName>style.visibility</p:attrName>
                                        </p:attrNameLst>
                                      </p:cBhvr>
                                      <p:to>
                                        <p:strVal val="visible"/>
                                      </p:to>
                                    </p:set>
                                    <p:animEffect transition="in" filter="strips(downLeft)">
                                      <p:cBhvr>
                                        <p:cTn id="12" dur="2000"/>
                                        <p:tgtEl>
                                          <p:spTgt spid="21914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219141">
                                            <p:txEl>
                                              <p:pRg st="2" end="2"/>
                                            </p:txEl>
                                          </p:spTgt>
                                        </p:tgtEl>
                                        <p:attrNameLst>
                                          <p:attrName>style.visibility</p:attrName>
                                        </p:attrNameLst>
                                      </p:cBhvr>
                                      <p:to>
                                        <p:strVal val="visible"/>
                                      </p:to>
                                    </p:set>
                                    <p:animEffect transition="in" filter="strips(downLeft)">
                                      <p:cBhvr>
                                        <p:cTn id="17" dur="2000"/>
                                        <p:tgtEl>
                                          <p:spTgt spid="21914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219141">
                                            <p:txEl>
                                              <p:pRg st="3" end="3"/>
                                            </p:txEl>
                                          </p:spTgt>
                                        </p:tgtEl>
                                        <p:attrNameLst>
                                          <p:attrName>style.visibility</p:attrName>
                                        </p:attrNameLst>
                                      </p:cBhvr>
                                      <p:to>
                                        <p:strVal val="visible"/>
                                      </p:to>
                                    </p:set>
                                    <p:animEffect transition="in" filter="strips(downLeft)">
                                      <p:cBhvr>
                                        <p:cTn id="22" dur="2000"/>
                                        <p:tgtEl>
                                          <p:spTgt spid="21914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219141">
                                            <p:txEl>
                                              <p:pRg st="4" end="4"/>
                                            </p:txEl>
                                          </p:spTgt>
                                        </p:tgtEl>
                                        <p:attrNameLst>
                                          <p:attrName>style.visibility</p:attrName>
                                        </p:attrNameLst>
                                      </p:cBhvr>
                                      <p:to>
                                        <p:strVal val="visible"/>
                                      </p:to>
                                    </p:set>
                                    <p:animEffect transition="in" filter="strips(downLeft)">
                                      <p:cBhvr>
                                        <p:cTn id="27" dur="2000"/>
                                        <p:tgtEl>
                                          <p:spTgt spid="21914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12" fill="hold" grpId="0" nodeType="clickEffect">
                                  <p:stCondLst>
                                    <p:cond delay="0"/>
                                  </p:stCondLst>
                                  <p:childTnLst>
                                    <p:set>
                                      <p:cBhvr>
                                        <p:cTn id="31" dur="1" fill="hold">
                                          <p:stCondLst>
                                            <p:cond delay="0"/>
                                          </p:stCondLst>
                                        </p:cTn>
                                        <p:tgtEl>
                                          <p:spTgt spid="219141">
                                            <p:txEl>
                                              <p:pRg st="6" end="6"/>
                                            </p:txEl>
                                          </p:spTgt>
                                        </p:tgtEl>
                                        <p:attrNameLst>
                                          <p:attrName>style.visibility</p:attrName>
                                        </p:attrNameLst>
                                      </p:cBhvr>
                                      <p:to>
                                        <p:strVal val="visible"/>
                                      </p:to>
                                    </p:set>
                                    <p:animEffect transition="in" filter="strips(downLeft)">
                                      <p:cBhvr>
                                        <p:cTn id="32" dur="2000"/>
                                        <p:tgtEl>
                                          <p:spTgt spid="219141">
                                            <p:txEl>
                                              <p:pRg st="6" end="6"/>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12" fill="hold" grpId="0" nodeType="clickEffect">
                                  <p:stCondLst>
                                    <p:cond delay="0"/>
                                  </p:stCondLst>
                                  <p:childTnLst>
                                    <p:set>
                                      <p:cBhvr>
                                        <p:cTn id="36" dur="1" fill="hold">
                                          <p:stCondLst>
                                            <p:cond delay="0"/>
                                          </p:stCondLst>
                                        </p:cTn>
                                        <p:tgtEl>
                                          <p:spTgt spid="219141">
                                            <p:txEl>
                                              <p:pRg st="7" end="7"/>
                                            </p:txEl>
                                          </p:spTgt>
                                        </p:tgtEl>
                                        <p:attrNameLst>
                                          <p:attrName>style.visibility</p:attrName>
                                        </p:attrNameLst>
                                      </p:cBhvr>
                                      <p:to>
                                        <p:strVal val="visible"/>
                                      </p:to>
                                    </p:set>
                                    <p:animEffect transition="in" filter="strips(downLeft)">
                                      <p:cBhvr>
                                        <p:cTn id="37" dur="2000"/>
                                        <p:tgtEl>
                                          <p:spTgt spid="219141">
                                            <p:txEl>
                                              <p:pRg st="7" end="7"/>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8" presetClass="entr" presetSubtype="12" fill="hold" grpId="0" nodeType="clickEffect">
                                  <p:stCondLst>
                                    <p:cond delay="0"/>
                                  </p:stCondLst>
                                  <p:childTnLst>
                                    <p:set>
                                      <p:cBhvr>
                                        <p:cTn id="41" dur="1" fill="hold">
                                          <p:stCondLst>
                                            <p:cond delay="0"/>
                                          </p:stCondLst>
                                        </p:cTn>
                                        <p:tgtEl>
                                          <p:spTgt spid="219141">
                                            <p:txEl>
                                              <p:pRg st="8" end="8"/>
                                            </p:txEl>
                                          </p:spTgt>
                                        </p:tgtEl>
                                        <p:attrNameLst>
                                          <p:attrName>style.visibility</p:attrName>
                                        </p:attrNameLst>
                                      </p:cBhvr>
                                      <p:to>
                                        <p:strVal val="visible"/>
                                      </p:to>
                                    </p:set>
                                    <p:animEffect transition="in" filter="strips(downLeft)">
                                      <p:cBhvr>
                                        <p:cTn id="42" dur="2000"/>
                                        <p:tgtEl>
                                          <p:spTgt spid="219141">
                                            <p:txEl>
                                              <p:pRg st="8" end="8"/>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8" presetClass="entr" presetSubtype="12" fill="hold" grpId="0" nodeType="clickEffect">
                                  <p:stCondLst>
                                    <p:cond delay="0"/>
                                  </p:stCondLst>
                                  <p:childTnLst>
                                    <p:set>
                                      <p:cBhvr>
                                        <p:cTn id="46" dur="1" fill="hold">
                                          <p:stCondLst>
                                            <p:cond delay="0"/>
                                          </p:stCondLst>
                                        </p:cTn>
                                        <p:tgtEl>
                                          <p:spTgt spid="219141">
                                            <p:txEl>
                                              <p:pRg st="9" end="9"/>
                                            </p:txEl>
                                          </p:spTgt>
                                        </p:tgtEl>
                                        <p:attrNameLst>
                                          <p:attrName>style.visibility</p:attrName>
                                        </p:attrNameLst>
                                      </p:cBhvr>
                                      <p:to>
                                        <p:strVal val="visible"/>
                                      </p:to>
                                    </p:set>
                                    <p:animEffect transition="in" filter="strips(downLeft)">
                                      <p:cBhvr>
                                        <p:cTn id="47" dur="2000"/>
                                        <p:tgtEl>
                                          <p:spTgt spid="219141">
                                            <p:txEl>
                                              <p:pRg st="9" end="9"/>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8" presetClass="entr" presetSubtype="12" fill="hold" grpId="0" nodeType="clickEffect">
                                  <p:stCondLst>
                                    <p:cond delay="0"/>
                                  </p:stCondLst>
                                  <p:childTnLst>
                                    <p:set>
                                      <p:cBhvr>
                                        <p:cTn id="51" dur="1" fill="hold">
                                          <p:stCondLst>
                                            <p:cond delay="0"/>
                                          </p:stCondLst>
                                        </p:cTn>
                                        <p:tgtEl>
                                          <p:spTgt spid="219141">
                                            <p:txEl>
                                              <p:pRg st="10" end="10"/>
                                            </p:txEl>
                                          </p:spTgt>
                                        </p:tgtEl>
                                        <p:attrNameLst>
                                          <p:attrName>style.visibility</p:attrName>
                                        </p:attrNameLst>
                                      </p:cBhvr>
                                      <p:to>
                                        <p:strVal val="visible"/>
                                      </p:to>
                                    </p:set>
                                    <p:animEffect transition="in" filter="strips(downLeft)">
                                      <p:cBhvr>
                                        <p:cTn id="52" dur="2000"/>
                                        <p:tgtEl>
                                          <p:spTgt spid="219141">
                                            <p:txEl>
                                              <p:pRg st="10" end="10"/>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8" presetClass="entr" presetSubtype="12" fill="hold" grpId="0" nodeType="clickEffect">
                                  <p:stCondLst>
                                    <p:cond delay="0"/>
                                  </p:stCondLst>
                                  <p:childTnLst>
                                    <p:set>
                                      <p:cBhvr>
                                        <p:cTn id="56" dur="1" fill="hold">
                                          <p:stCondLst>
                                            <p:cond delay="0"/>
                                          </p:stCondLst>
                                        </p:cTn>
                                        <p:tgtEl>
                                          <p:spTgt spid="219141">
                                            <p:txEl>
                                              <p:pRg st="12" end="12"/>
                                            </p:txEl>
                                          </p:spTgt>
                                        </p:tgtEl>
                                        <p:attrNameLst>
                                          <p:attrName>style.visibility</p:attrName>
                                        </p:attrNameLst>
                                      </p:cBhvr>
                                      <p:to>
                                        <p:strVal val="visible"/>
                                      </p:to>
                                    </p:set>
                                    <p:animEffect transition="in" filter="strips(downLeft)">
                                      <p:cBhvr>
                                        <p:cTn id="57" dur="2000"/>
                                        <p:tgtEl>
                                          <p:spTgt spid="219141">
                                            <p:txEl>
                                              <p:pRg st="12" end="12"/>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8" presetClass="entr" presetSubtype="12" fill="hold" grpId="0" nodeType="clickEffect">
                                  <p:stCondLst>
                                    <p:cond delay="0"/>
                                  </p:stCondLst>
                                  <p:childTnLst>
                                    <p:set>
                                      <p:cBhvr>
                                        <p:cTn id="61" dur="1" fill="hold">
                                          <p:stCondLst>
                                            <p:cond delay="0"/>
                                          </p:stCondLst>
                                        </p:cTn>
                                        <p:tgtEl>
                                          <p:spTgt spid="219141">
                                            <p:txEl>
                                              <p:pRg st="13" end="13"/>
                                            </p:txEl>
                                          </p:spTgt>
                                        </p:tgtEl>
                                        <p:attrNameLst>
                                          <p:attrName>style.visibility</p:attrName>
                                        </p:attrNameLst>
                                      </p:cBhvr>
                                      <p:to>
                                        <p:strVal val="visible"/>
                                      </p:to>
                                    </p:set>
                                    <p:animEffect transition="in" filter="strips(downLeft)">
                                      <p:cBhvr>
                                        <p:cTn id="62" dur="2000"/>
                                        <p:tgtEl>
                                          <p:spTgt spid="219141">
                                            <p:txEl>
                                              <p:pRg st="13" end="13"/>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8" presetClass="entr" presetSubtype="12" fill="hold" grpId="0" nodeType="clickEffect">
                                  <p:stCondLst>
                                    <p:cond delay="0"/>
                                  </p:stCondLst>
                                  <p:childTnLst>
                                    <p:set>
                                      <p:cBhvr>
                                        <p:cTn id="66" dur="1" fill="hold">
                                          <p:stCondLst>
                                            <p:cond delay="0"/>
                                          </p:stCondLst>
                                        </p:cTn>
                                        <p:tgtEl>
                                          <p:spTgt spid="219141">
                                            <p:txEl>
                                              <p:pRg st="14" end="14"/>
                                            </p:txEl>
                                          </p:spTgt>
                                        </p:tgtEl>
                                        <p:attrNameLst>
                                          <p:attrName>style.visibility</p:attrName>
                                        </p:attrNameLst>
                                      </p:cBhvr>
                                      <p:to>
                                        <p:strVal val="visible"/>
                                      </p:to>
                                    </p:set>
                                    <p:animEffect transition="in" filter="strips(downLeft)">
                                      <p:cBhvr>
                                        <p:cTn id="67" dur="2000"/>
                                        <p:tgtEl>
                                          <p:spTgt spid="219141">
                                            <p:txEl>
                                              <p:pRg st="14" end="14"/>
                                            </p:txEl>
                                          </p:spTgt>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18" presetClass="entr" presetSubtype="12" fill="hold" grpId="0" nodeType="clickEffect">
                                  <p:stCondLst>
                                    <p:cond delay="0"/>
                                  </p:stCondLst>
                                  <p:childTnLst>
                                    <p:set>
                                      <p:cBhvr>
                                        <p:cTn id="71" dur="1" fill="hold">
                                          <p:stCondLst>
                                            <p:cond delay="0"/>
                                          </p:stCondLst>
                                        </p:cTn>
                                        <p:tgtEl>
                                          <p:spTgt spid="219141">
                                            <p:txEl>
                                              <p:pRg st="15" end="15"/>
                                            </p:txEl>
                                          </p:spTgt>
                                        </p:tgtEl>
                                        <p:attrNameLst>
                                          <p:attrName>style.visibility</p:attrName>
                                        </p:attrNameLst>
                                      </p:cBhvr>
                                      <p:to>
                                        <p:strVal val="visible"/>
                                      </p:to>
                                    </p:set>
                                    <p:animEffect transition="in" filter="strips(downLeft)">
                                      <p:cBhvr>
                                        <p:cTn id="72" dur="2000"/>
                                        <p:tgtEl>
                                          <p:spTgt spid="219141">
                                            <p:txEl>
                                              <p:pRg st="15" end="15"/>
                                            </p:txEl>
                                          </p:spTgt>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18" presetClass="entr" presetSubtype="12" fill="hold" grpId="0" nodeType="clickEffect">
                                  <p:stCondLst>
                                    <p:cond delay="0"/>
                                  </p:stCondLst>
                                  <p:childTnLst>
                                    <p:set>
                                      <p:cBhvr>
                                        <p:cTn id="76" dur="1" fill="hold">
                                          <p:stCondLst>
                                            <p:cond delay="0"/>
                                          </p:stCondLst>
                                        </p:cTn>
                                        <p:tgtEl>
                                          <p:spTgt spid="219141">
                                            <p:txEl>
                                              <p:pRg st="16" end="16"/>
                                            </p:txEl>
                                          </p:spTgt>
                                        </p:tgtEl>
                                        <p:attrNameLst>
                                          <p:attrName>style.visibility</p:attrName>
                                        </p:attrNameLst>
                                      </p:cBhvr>
                                      <p:to>
                                        <p:strVal val="visible"/>
                                      </p:to>
                                    </p:set>
                                    <p:animEffect transition="in" filter="strips(downLeft)">
                                      <p:cBhvr>
                                        <p:cTn id="77" dur="2000"/>
                                        <p:tgtEl>
                                          <p:spTgt spid="219141">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141"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7"/>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84A8775B-8BCD-4171-9A17-6B53B90CF675}" type="slidenum">
              <a:rPr lang="en-US" sz="1500">
                <a:latin typeface="Arial" panose="020B0604020202020204" pitchFamily="34" charset="0"/>
                <a:cs typeface="Arial" panose="020B0604020202020204" pitchFamily="34" charset="0"/>
              </a:rPr>
              <a:pPr eaLnBrk="1" hangingPunct="1">
                <a:defRPr/>
              </a:pPr>
              <a:t>7</a:t>
            </a:fld>
            <a:endParaRPr lang="en-US" sz="1500">
              <a:latin typeface="Arial" panose="020B0604020202020204" pitchFamily="34" charset="0"/>
              <a:cs typeface="Arial" panose="020B0604020202020204" pitchFamily="34" charset="0"/>
            </a:endParaRPr>
          </a:p>
        </p:txBody>
      </p:sp>
      <p:sp>
        <p:nvSpPr>
          <p:cNvPr id="220162" name="Rectangle 2"/>
          <p:cNvSpPr>
            <a:spLocks noGrp="1" noChangeArrowheads="1"/>
          </p:cNvSpPr>
          <p:nvPr>
            <p:ph type="title"/>
          </p:nvPr>
        </p:nvSpPr>
        <p:spPr>
          <a:xfrm>
            <a:off x="1733767" y="650725"/>
            <a:ext cx="8711770" cy="790392"/>
          </a:xfrm>
        </p:spPr>
        <p:txBody>
          <a:bodyPr>
            <a:normAutofit fontScale="90000"/>
          </a:bodyPr>
          <a:lstStyle/>
          <a:p>
            <a:pPr algn="ctr" rtl="1" eaLnBrk="1" hangingPunct="1">
              <a:defRPr/>
            </a:pPr>
            <a:r>
              <a:rPr lang="ar-SA" altLang="en-US" sz="3999" b="1">
                <a:latin typeface="Zar" pitchFamily="2" charset="-78"/>
              </a:rPr>
              <a:t>عضلات عمل</a:t>
            </a:r>
            <a:r>
              <a:rPr lang="en-US" sz="3999" b="1">
                <a:latin typeface="Zar" pitchFamily="2" charset="-78"/>
              </a:rPr>
              <a:t>‎</a:t>
            </a:r>
            <a:r>
              <a:rPr lang="ar-SA" altLang="en-US" sz="3999" b="1">
                <a:latin typeface="Zar" pitchFamily="2" charset="-78"/>
              </a:rPr>
              <a:t>كنندة در حركت باز شدن مچ پا</a:t>
            </a:r>
            <a:br>
              <a:rPr lang="ar-SA" altLang="en-US" sz="3999" b="1">
                <a:latin typeface="Zar" pitchFamily="2" charset="-78"/>
              </a:rPr>
            </a:br>
            <a:endParaRPr lang="en-US" altLang="en-US" sz="3999" b="1">
              <a:latin typeface="Zar" pitchFamily="2" charset="-78"/>
            </a:endParaRPr>
          </a:p>
        </p:txBody>
      </p:sp>
      <p:pic>
        <p:nvPicPr>
          <p:cNvPr id="43012" name="Picture 3"/>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a:xfrm>
            <a:off x="1760748" y="3047294"/>
            <a:ext cx="1980741" cy="3123477"/>
          </a:xfrm>
          <a:ln>
            <a:solidFill>
              <a:srgbClr val="FF0000"/>
            </a:solidFill>
          </a:ln>
        </p:spPr>
      </p:pic>
      <p:sp>
        <p:nvSpPr>
          <p:cNvPr id="220164" name="Rectangle 4"/>
          <p:cNvSpPr>
            <a:spLocks noGrp="1" noChangeArrowheads="1"/>
          </p:cNvSpPr>
          <p:nvPr>
            <p:ph type="body" sz="half" idx="3"/>
          </p:nvPr>
        </p:nvSpPr>
        <p:spPr>
          <a:xfrm>
            <a:off x="4427131" y="1066553"/>
            <a:ext cx="6537400" cy="5531158"/>
          </a:xfrm>
        </p:spPr>
        <p:txBody>
          <a:bodyPr/>
          <a:lstStyle/>
          <a:p>
            <a:pPr algn="r" rtl="1" eaLnBrk="1" hangingPunct="1">
              <a:lnSpc>
                <a:spcPct val="120000"/>
              </a:lnSpc>
              <a:buFontTx/>
              <a:buNone/>
              <a:defRPr/>
            </a:pPr>
            <a:r>
              <a:rPr lang="fa-IR" sz="2000" b="1"/>
              <a:t>      </a:t>
            </a:r>
            <a:r>
              <a:rPr lang="ar-SA" altLang="en-US" sz="2400" b="1"/>
              <a:t>در انجام حركت مچ پا مجموعاًَ هشت عضله، </a:t>
            </a:r>
            <a:r>
              <a:rPr lang="ar-SA" altLang="en-US" sz="2400" b="1">
                <a:solidFill>
                  <a:srgbClr val="CC3300"/>
                </a:solidFill>
              </a:rPr>
              <a:t>دوقلو، نعلي نازك ني بلند، نازك ني كوتاه، ساقي خلفي، تاكنندة دراز انگشتان، تاكنندة دراز شست پا و كف</a:t>
            </a:r>
            <a:r>
              <a:rPr lang="en-US" sz="2400" b="1">
                <a:solidFill>
                  <a:srgbClr val="CC3300"/>
                </a:solidFill>
              </a:rPr>
              <a:t>‎</a:t>
            </a:r>
            <a:r>
              <a:rPr lang="ar-SA" altLang="en-US" sz="2400" b="1">
                <a:solidFill>
                  <a:srgbClr val="CC3300"/>
                </a:solidFill>
              </a:rPr>
              <a:t>پايي</a:t>
            </a:r>
            <a:r>
              <a:rPr lang="ar-SA" altLang="en-US" sz="2400" b="1"/>
              <a:t>، دخالت دارند. </a:t>
            </a:r>
            <a:endParaRPr lang="en-US" altLang="en-US" sz="2400" b="1"/>
          </a:p>
          <a:p>
            <a:pPr algn="r" rtl="1" eaLnBrk="1" hangingPunct="1">
              <a:lnSpc>
                <a:spcPct val="120000"/>
              </a:lnSpc>
              <a:buFontTx/>
              <a:buNone/>
              <a:defRPr/>
            </a:pPr>
            <a:r>
              <a:rPr lang="en-US" altLang="en-US" sz="2400" b="1"/>
              <a:t>    </a:t>
            </a:r>
            <a:r>
              <a:rPr lang="ar-SA" altLang="en-US" sz="2400" b="1"/>
              <a:t>اين گروه عضلات بيشتر در ناحية خلفي ساق پا قرار دارند</a:t>
            </a:r>
          </a:p>
          <a:p>
            <a:pPr algn="r" rtl="1" eaLnBrk="1" hangingPunct="1">
              <a:lnSpc>
                <a:spcPct val="120000"/>
              </a:lnSpc>
              <a:defRPr/>
            </a:pPr>
            <a:r>
              <a:rPr lang="ar-SA" altLang="en-US" sz="2799" b="1">
                <a:solidFill>
                  <a:srgbClr val="CC3300"/>
                </a:solidFill>
              </a:rPr>
              <a:t>عضلة نعلي</a:t>
            </a:r>
          </a:p>
          <a:p>
            <a:pPr algn="r" rtl="1" eaLnBrk="1" hangingPunct="1">
              <a:lnSpc>
                <a:spcPct val="120000"/>
              </a:lnSpc>
              <a:buFontTx/>
              <a:buNone/>
              <a:defRPr/>
            </a:pPr>
            <a:r>
              <a:rPr lang="fa-IR" sz="2000" b="1"/>
              <a:t>     </a:t>
            </a:r>
            <a:r>
              <a:rPr lang="ar-SA" altLang="en-US" sz="2000" b="1"/>
              <a:t>عضلة نعلي يكي از عضلات عمقي در بخش خلفي ساق پاست، </a:t>
            </a:r>
            <a:endParaRPr lang="fa-IR" sz="2000" b="1"/>
          </a:p>
          <a:p>
            <a:pPr algn="r" rtl="1" eaLnBrk="1" hangingPunct="1">
              <a:lnSpc>
                <a:spcPct val="120000"/>
              </a:lnSpc>
              <a:buFontTx/>
              <a:buNone/>
              <a:defRPr/>
            </a:pPr>
            <a:r>
              <a:rPr lang="fa-IR" sz="2000" b="1"/>
              <a:t>     سرثابت:</a:t>
            </a:r>
            <a:r>
              <a:rPr lang="ar-SA" altLang="en-US" sz="2000" b="1"/>
              <a:t> سطح خلفي و فوقاني نازك ني و قسمت مياني و خلفي درشت ني </a:t>
            </a:r>
            <a:endParaRPr lang="fa-IR" sz="2000" b="1"/>
          </a:p>
          <a:p>
            <a:pPr algn="r" rtl="1" eaLnBrk="1" hangingPunct="1">
              <a:lnSpc>
                <a:spcPct val="120000"/>
              </a:lnSpc>
              <a:buFontTx/>
              <a:buNone/>
              <a:defRPr/>
            </a:pPr>
            <a:r>
              <a:rPr lang="fa-IR" sz="2000" b="1"/>
              <a:t>     سرمتحرک:</a:t>
            </a:r>
            <a:r>
              <a:rPr lang="ar-SA" altLang="en-US" sz="2000" b="1"/>
              <a:t> سطح خلفي استخوان پاشنه </a:t>
            </a:r>
            <a:endParaRPr lang="fa-IR" sz="2000" b="1"/>
          </a:p>
          <a:p>
            <a:pPr algn="r" rtl="1" eaLnBrk="1" hangingPunct="1">
              <a:lnSpc>
                <a:spcPct val="120000"/>
              </a:lnSpc>
              <a:buFontTx/>
              <a:buNone/>
              <a:defRPr/>
            </a:pPr>
            <a:r>
              <a:rPr lang="fa-IR" sz="2000" b="1"/>
              <a:t>    عملکرد:</a:t>
            </a:r>
            <a:r>
              <a:rPr lang="ar-SA" altLang="en-US" sz="2000" b="1"/>
              <a:t>عضلة نعلي يكي از عضلات اصلي عمل پلانتارفلكشن است.</a:t>
            </a:r>
            <a:endParaRPr lang="fa-IR" sz="2000" b="1"/>
          </a:p>
          <a:p>
            <a:pPr algn="r" rtl="1" eaLnBrk="1" hangingPunct="1">
              <a:lnSpc>
                <a:spcPct val="120000"/>
              </a:lnSpc>
              <a:buFontTx/>
              <a:buNone/>
              <a:defRPr/>
            </a:pPr>
            <a:endParaRPr lang="ar-SA" altLang="en-US" sz="2000" b="1"/>
          </a:p>
        </p:txBody>
      </p:sp>
    </p:spTree>
    <p:extLst>
      <p:ext uri="{BB962C8B-B14F-4D97-AF65-F5344CB8AC3E}">
        <p14:creationId xmlns:p14="http://schemas.microsoft.com/office/powerpoint/2010/main" val="1390715913"/>
      </p:ext>
    </p:extLst>
  </p:cSld>
  <p:clrMapOvr>
    <a:masterClrMapping/>
  </p:clrMapOvr>
  <p:transition spd="slow">
    <p:wheel spokes="2"/>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220162"/>
                                        </p:tgtEl>
                                        <p:attrNameLst>
                                          <p:attrName>style.visibility</p:attrName>
                                        </p:attrNameLst>
                                      </p:cBhvr>
                                      <p:to>
                                        <p:strVal val="visible"/>
                                      </p:to>
                                    </p:set>
                                    <p:anim calcmode="lin" valueType="num">
                                      <p:cBhvr>
                                        <p:cTn id="7" dur="2000" fill="hold"/>
                                        <p:tgtEl>
                                          <p:spTgt spid="220162"/>
                                        </p:tgtEl>
                                        <p:attrNameLst>
                                          <p:attrName>ppt_h</p:attrName>
                                        </p:attrNameLst>
                                      </p:cBhvr>
                                      <p:tavLst>
                                        <p:tav tm="0">
                                          <p:val>
                                            <p:strVal val="#ppt_h/20"/>
                                          </p:val>
                                        </p:tav>
                                        <p:tav tm="50000">
                                          <p:val>
                                            <p:strVal val="#ppt_h/20"/>
                                          </p:val>
                                        </p:tav>
                                        <p:tav tm="100000">
                                          <p:val>
                                            <p:strVal val="#ppt_h"/>
                                          </p:val>
                                        </p:tav>
                                      </p:tavLst>
                                    </p:anim>
                                    <p:anim calcmode="lin" valueType="num">
                                      <p:cBhvr>
                                        <p:cTn id="8" dur="2000" fill="hold"/>
                                        <p:tgtEl>
                                          <p:spTgt spid="220162"/>
                                        </p:tgtEl>
                                        <p:attrNameLst>
                                          <p:attrName>ppt_w</p:attrName>
                                        </p:attrNameLst>
                                      </p:cBhvr>
                                      <p:tavLst>
                                        <p:tav tm="0">
                                          <p:val>
                                            <p:strVal val="#ppt_w+.3"/>
                                          </p:val>
                                        </p:tav>
                                        <p:tav tm="50000">
                                          <p:val>
                                            <p:strVal val="#ppt_w+.3"/>
                                          </p:val>
                                        </p:tav>
                                        <p:tav tm="100000">
                                          <p:val>
                                            <p:strVal val="#ppt_w"/>
                                          </p:val>
                                        </p:tav>
                                      </p:tavLst>
                                    </p:anim>
                                    <p:anim calcmode="lin" valueType="num">
                                      <p:cBhvr>
                                        <p:cTn id="9" dur="2000" fill="hold"/>
                                        <p:tgtEl>
                                          <p:spTgt spid="220162"/>
                                        </p:tgtEl>
                                        <p:attrNameLst>
                                          <p:attrName>ppt_x</p:attrName>
                                        </p:attrNameLst>
                                      </p:cBhvr>
                                      <p:tavLst>
                                        <p:tav tm="0">
                                          <p:val>
                                            <p:strVal val="#ppt_x-.3"/>
                                          </p:val>
                                        </p:tav>
                                        <p:tav tm="50000">
                                          <p:val>
                                            <p:strVal val="#ppt_x"/>
                                          </p:val>
                                        </p:tav>
                                        <p:tav tm="100000">
                                          <p:val>
                                            <p:strVal val="#ppt_x"/>
                                          </p:val>
                                        </p:tav>
                                      </p:tavLst>
                                    </p:anim>
                                    <p:anim calcmode="lin" valueType="num">
                                      <p:cBhvr>
                                        <p:cTn id="10" dur="2000" fill="hold"/>
                                        <p:tgtEl>
                                          <p:spTgt spid="220162"/>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1" presetClass="entr" presetSubtype="4" fill="hold" grpId="0" nodeType="clickEffect">
                                  <p:stCondLst>
                                    <p:cond delay="0"/>
                                  </p:stCondLst>
                                  <p:childTnLst>
                                    <p:set>
                                      <p:cBhvr>
                                        <p:cTn id="14" dur="1" fill="hold">
                                          <p:stCondLst>
                                            <p:cond delay="0"/>
                                          </p:stCondLst>
                                        </p:cTn>
                                        <p:tgtEl>
                                          <p:spTgt spid="220164">
                                            <p:txEl>
                                              <p:pRg st="0" end="0"/>
                                            </p:txEl>
                                          </p:spTgt>
                                        </p:tgtEl>
                                        <p:attrNameLst>
                                          <p:attrName>style.visibility</p:attrName>
                                        </p:attrNameLst>
                                      </p:cBhvr>
                                      <p:to>
                                        <p:strVal val="visible"/>
                                      </p:to>
                                    </p:set>
                                    <p:animEffect transition="in" filter="wheel(4)">
                                      <p:cBhvr>
                                        <p:cTn id="15" dur="1000"/>
                                        <p:tgtEl>
                                          <p:spTgt spid="220164">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1" presetClass="entr" presetSubtype="4" fill="hold" grpId="0" nodeType="clickEffect">
                                  <p:stCondLst>
                                    <p:cond delay="0"/>
                                  </p:stCondLst>
                                  <p:childTnLst>
                                    <p:set>
                                      <p:cBhvr>
                                        <p:cTn id="19" dur="1" fill="hold">
                                          <p:stCondLst>
                                            <p:cond delay="0"/>
                                          </p:stCondLst>
                                        </p:cTn>
                                        <p:tgtEl>
                                          <p:spTgt spid="220164">
                                            <p:txEl>
                                              <p:pRg st="1" end="1"/>
                                            </p:txEl>
                                          </p:spTgt>
                                        </p:tgtEl>
                                        <p:attrNameLst>
                                          <p:attrName>style.visibility</p:attrName>
                                        </p:attrNameLst>
                                      </p:cBhvr>
                                      <p:to>
                                        <p:strVal val="visible"/>
                                      </p:to>
                                    </p:set>
                                    <p:animEffect transition="in" filter="wheel(4)">
                                      <p:cBhvr>
                                        <p:cTn id="20" dur="1000"/>
                                        <p:tgtEl>
                                          <p:spTgt spid="220164">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1" presetClass="entr" presetSubtype="4" fill="hold" grpId="0" nodeType="clickEffect">
                                  <p:stCondLst>
                                    <p:cond delay="0"/>
                                  </p:stCondLst>
                                  <p:childTnLst>
                                    <p:set>
                                      <p:cBhvr>
                                        <p:cTn id="24" dur="1" fill="hold">
                                          <p:stCondLst>
                                            <p:cond delay="0"/>
                                          </p:stCondLst>
                                        </p:cTn>
                                        <p:tgtEl>
                                          <p:spTgt spid="220164">
                                            <p:txEl>
                                              <p:pRg st="2" end="2"/>
                                            </p:txEl>
                                          </p:spTgt>
                                        </p:tgtEl>
                                        <p:attrNameLst>
                                          <p:attrName>style.visibility</p:attrName>
                                        </p:attrNameLst>
                                      </p:cBhvr>
                                      <p:to>
                                        <p:strVal val="visible"/>
                                      </p:to>
                                    </p:set>
                                    <p:animEffect transition="in" filter="wheel(4)">
                                      <p:cBhvr>
                                        <p:cTn id="25" dur="1000"/>
                                        <p:tgtEl>
                                          <p:spTgt spid="220164">
                                            <p:txEl>
                                              <p:pRg st="2" end="2"/>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1" presetClass="entr" presetSubtype="4" fill="hold" grpId="0" nodeType="clickEffect">
                                  <p:stCondLst>
                                    <p:cond delay="0"/>
                                  </p:stCondLst>
                                  <p:childTnLst>
                                    <p:set>
                                      <p:cBhvr>
                                        <p:cTn id="29" dur="1" fill="hold">
                                          <p:stCondLst>
                                            <p:cond delay="0"/>
                                          </p:stCondLst>
                                        </p:cTn>
                                        <p:tgtEl>
                                          <p:spTgt spid="220164">
                                            <p:txEl>
                                              <p:pRg st="3" end="3"/>
                                            </p:txEl>
                                          </p:spTgt>
                                        </p:tgtEl>
                                        <p:attrNameLst>
                                          <p:attrName>style.visibility</p:attrName>
                                        </p:attrNameLst>
                                      </p:cBhvr>
                                      <p:to>
                                        <p:strVal val="visible"/>
                                      </p:to>
                                    </p:set>
                                    <p:animEffect transition="in" filter="wheel(4)">
                                      <p:cBhvr>
                                        <p:cTn id="30" dur="1000"/>
                                        <p:tgtEl>
                                          <p:spTgt spid="220164">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1" presetClass="entr" presetSubtype="4" fill="hold" grpId="0" nodeType="clickEffect">
                                  <p:stCondLst>
                                    <p:cond delay="0"/>
                                  </p:stCondLst>
                                  <p:childTnLst>
                                    <p:set>
                                      <p:cBhvr>
                                        <p:cTn id="34" dur="1" fill="hold">
                                          <p:stCondLst>
                                            <p:cond delay="0"/>
                                          </p:stCondLst>
                                        </p:cTn>
                                        <p:tgtEl>
                                          <p:spTgt spid="220164">
                                            <p:txEl>
                                              <p:pRg st="4" end="4"/>
                                            </p:txEl>
                                          </p:spTgt>
                                        </p:tgtEl>
                                        <p:attrNameLst>
                                          <p:attrName>style.visibility</p:attrName>
                                        </p:attrNameLst>
                                      </p:cBhvr>
                                      <p:to>
                                        <p:strVal val="visible"/>
                                      </p:to>
                                    </p:set>
                                    <p:animEffect transition="in" filter="wheel(4)">
                                      <p:cBhvr>
                                        <p:cTn id="35" dur="1000"/>
                                        <p:tgtEl>
                                          <p:spTgt spid="220164">
                                            <p:txEl>
                                              <p:pRg st="4" end="4"/>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1" presetClass="entr" presetSubtype="4" fill="hold" grpId="0" nodeType="clickEffect">
                                  <p:stCondLst>
                                    <p:cond delay="0"/>
                                  </p:stCondLst>
                                  <p:childTnLst>
                                    <p:set>
                                      <p:cBhvr>
                                        <p:cTn id="39" dur="1" fill="hold">
                                          <p:stCondLst>
                                            <p:cond delay="0"/>
                                          </p:stCondLst>
                                        </p:cTn>
                                        <p:tgtEl>
                                          <p:spTgt spid="220164">
                                            <p:txEl>
                                              <p:pRg st="5" end="5"/>
                                            </p:txEl>
                                          </p:spTgt>
                                        </p:tgtEl>
                                        <p:attrNameLst>
                                          <p:attrName>style.visibility</p:attrName>
                                        </p:attrNameLst>
                                      </p:cBhvr>
                                      <p:to>
                                        <p:strVal val="visible"/>
                                      </p:to>
                                    </p:set>
                                    <p:animEffect transition="in" filter="wheel(4)">
                                      <p:cBhvr>
                                        <p:cTn id="40" dur="1000"/>
                                        <p:tgtEl>
                                          <p:spTgt spid="220164">
                                            <p:txEl>
                                              <p:pRg st="5" end="5"/>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1" presetClass="entr" presetSubtype="4" fill="hold" grpId="0" nodeType="clickEffect">
                                  <p:stCondLst>
                                    <p:cond delay="0"/>
                                  </p:stCondLst>
                                  <p:childTnLst>
                                    <p:set>
                                      <p:cBhvr>
                                        <p:cTn id="44" dur="1" fill="hold">
                                          <p:stCondLst>
                                            <p:cond delay="0"/>
                                          </p:stCondLst>
                                        </p:cTn>
                                        <p:tgtEl>
                                          <p:spTgt spid="220164">
                                            <p:txEl>
                                              <p:pRg st="6" end="6"/>
                                            </p:txEl>
                                          </p:spTgt>
                                        </p:tgtEl>
                                        <p:attrNameLst>
                                          <p:attrName>style.visibility</p:attrName>
                                        </p:attrNameLst>
                                      </p:cBhvr>
                                      <p:to>
                                        <p:strVal val="visible"/>
                                      </p:to>
                                    </p:set>
                                    <p:animEffect transition="in" filter="wheel(4)">
                                      <p:cBhvr>
                                        <p:cTn id="45" dur="1000"/>
                                        <p:tgtEl>
                                          <p:spTgt spid="22016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0162" grpId="0"/>
      <p:bldP spid="22016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F8CFD844-C1B2-4E1A-90AE-A8BA23B595D2}" type="slidenum">
              <a:rPr lang="en-US" sz="1500">
                <a:latin typeface="Arial" panose="020B0604020202020204" pitchFamily="34" charset="0"/>
                <a:cs typeface="Arial" panose="020B0604020202020204" pitchFamily="34" charset="0"/>
              </a:rPr>
              <a:pPr eaLnBrk="1" hangingPunct="1">
                <a:defRPr/>
              </a:pPr>
              <a:t>8</a:t>
            </a:fld>
            <a:endParaRPr lang="en-US" sz="1500">
              <a:latin typeface="Arial" panose="020B0604020202020204" pitchFamily="34" charset="0"/>
              <a:cs typeface="Arial" panose="020B0604020202020204" pitchFamily="34" charset="0"/>
            </a:endParaRPr>
          </a:p>
        </p:txBody>
      </p:sp>
      <p:sp>
        <p:nvSpPr>
          <p:cNvPr id="221186" name="Rectangle 2"/>
          <p:cNvSpPr>
            <a:spLocks noGrp="1" noChangeArrowheads="1"/>
          </p:cNvSpPr>
          <p:nvPr>
            <p:ph type="title"/>
          </p:nvPr>
        </p:nvSpPr>
        <p:spPr>
          <a:xfrm flipH="1">
            <a:off x="1227472" y="292032"/>
            <a:ext cx="487250" cy="393609"/>
          </a:xfrm>
        </p:spPr>
        <p:txBody>
          <a:bodyPr>
            <a:normAutofit fontScale="90000"/>
          </a:bodyPr>
          <a:lstStyle/>
          <a:p>
            <a:pPr eaLnBrk="1" hangingPunct="1">
              <a:defRPr/>
            </a:pPr>
            <a:endParaRPr lang="en-US" smtClean="0"/>
          </a:p>
        </p:txBody>
      </p:sp>
      <p:sp>
        <p:nvSpPr>
          <p:cNvPr id="221187" name="Rectangle 3"/>
          <p:cNvSpPr>
            <a:spLocks noGrp="1" noChangeArrowheads="1"/>
          </p:cNvSpPr>
          <p:nvPr>
            <p:ph type="body" sz="half" idx="2"/>
          </p:nvPr>
        </p:nvSpPr>
        <p:spPr>
          <a:xfrm>
            <a:off x="4960407" y="609459"/>
            <a:ext cx="5516873" cy="5942224"/>
          </a:xfrm>
        </p:spPr>
        <p:txBody>
          <a:bodyPr/>
          <a:lstStyle/>
          <a:p>
            <a:pPr algn="r" rtl="1" eaLnBrk="1" hangingPunct="1">
              <a:lnSpc>
                <a:spcPct val="80000"/>
              </a:lnSpc>
              <a:defRPr/>
            </a:pPr>
            <a:r>
              <a:rPr lang="ar-SA" altLang="en-US" sz="2799" b="1" dirty="0">
                <a:solidFill>
                  <a:srgbClr val="CC3300"/>
                </a:solidFill>
              </a:rPr>
              <a:t>عضلة ساقي خلفي</a:t>
            </a:r>
          </a:p>
          <a:p>
            <a:pPr algn="r" rtl="1" eaLnBrk="1" hangingPunct="1">
              <a:lnSpc>
                <a:spcPct val="160000"/>
              </a:lnSpc>
              <a:buFontTx/>
              <a:buNone/>
              <a:defRPr/>
            </a:pPr>
            <a:r>
              <a:rPr lang="fa-IR" sz="2000" b="1" dirty="0"/>
              <a:t>     </a:t>
            </a:r>
            <a:r>
              <a:rPr lang="ar-SA" altLang="en-US" sz="2400" b="1" dirty="0"/>
              <a:t>اين عضله يكي از عضلات عمقي پشت ساق است.</a:t>
            </a:r>
            <a:endParaRPr lang="fa-IR" sz="2400" b="1" dirty="0"/>
          </a:p>
          <a:p>
            <a:pPr algn="r" rtl="1" eaLnBrk="1" hangingPunct="1">
              <a:lnSpc>
                <a:spcPct val="160000"/>
              </a:lnSpc>
              <a:buFontTx/>
              <a:buNone/>
              <a:defRPr/>
            </a:pPr>
            <a:r>
              <a:rPr lang="fa-IR" sz="2400" b="1" dirty="0"/>
              <a:t>     سرثابت:</a:t>
            </a:r>
            <a:r>
              <a:rPr lang="ar-SA" altLang="en-US" sz="2400" b="1" dirty="0"/>
              <a:t> سطح فوقاني و خلفي درشت ني و سطح داخلي دو سوم بالايي نازك ني </a:t>
            </a:r>
            <a:endParaRPr lang="fa-IR" sz="2400" b="1" dirty="0"/>
          </a:p>
          <a:p>
            <a:pPr algn="r" rtl="1" eaLnBrk="1" hangingPunct="1">
              <a:lnSpc>
                <a:spcPct val="160000"/>
              </a:lnSpc>
              <a:buFontTx/>
              <a:buNone/>
              <a:defRPr/>
            </a:pPr>
            <a:r>
              <a:rPr lang="fa-IR" sz="2400" b="1" dirty="0"/>
              <a:t>    </a:t>
            </a:r>
            <a:r>
              <a:rPr lang="ar-SA" altLang="en-US" sz="2400" b="1" dirty="0"/>
              <a:t> سر متحرك </a:t>
            </a:r>
            <a:r>
              <a:rPr lang="fa-IR" sz="2400" b="1" dirty="0"/>
              <a:t>:</a:t>
            </a:r>
            <a:r>
              <a:rPr lang="ar-SA" altLang="en-US" sz="2400" b="1" dirty="0"/>
              <a:t> سطح داخلي استخوانهاي تاسي، پاشنه و سه استخوان ميخي</a:t>
            </a:r>
          </a:p>
          <a:p>
            <a:pPr algn="r" rtl="1" eaLnBrk="1" hangingPunct="1">
              <a:lnSpc>
                <a:spcPct val="160000"/>
              </a:lnSpc>
              <a:buFontTx/>
              <a:buNone/>
              <a:defRPr/>
            </a:pPr>
            <a:r>
              <a:rPr lang="fa-IR" sz="2400" b="1" dirty="0"/>
              <a:t>    عملکرد:</a:t>
            </a:r>
            <a:r>
              <a:rPr lang="ar-SA" altLang="en-US" sz="2400" b="1" dirty="0"/>
              <a:t>علاوه بر عمل پلانتارفلكشن، در درون</a:t>
            </a:r>
            <a:r>
              <a:rPr lang="en-US" sz="2400" b="1" dirty="0"/>
              <a:t>‎</a:t>
            </a:r>
            <a:r>
              <a:rPr lang="ar-SA" altLang="en-US" sz="2400" b="1" dirty="0"/>
              <a:t>چرخي مچ پا نيز مشاركت دارد.</a:t>
            </a:r>
          </a:p>
          <a:p>
            <a:pPr eaLnBrk="1" hangingPunct="1">
              <a:lnSpc>
                <a:spcPct val="160000"/>
              </a:lnSpc>
              <a:defRPr/>
            </a:pPr>
            <a:endParaRPr lang="en-US" sz="2899" dirty="0"/>
          </a:p>
        </p:txBody>
      </p:sp>
      <p:pic>
        <p:nvPicPr>
          <p:cNvPr id="44037" name="Picture 4"/>
          <p:cNvPicPr>
            <a:picLocks noGrp="1" noChangeAspect="1" noChangeArrowheads="1"/>
          </p:cNvPicPr>
          <p:nvPr>
            <p:ph type="media" sz="half" idx="1"/>
          </p:nvPr>
        </p:nvPicPr>
        <p:blipFill>
          <a:blip r:embed="rId2" cstate="print">
            <a:extLst>
              <a:ext uri="{28A0092B-C50C-407E-A947-70E740481C1C}">
                <a14:useLocalDpi xmlns:a14="http://schemas.microsoft.com/office/drawing/2010/main" val="0"/>
              </a:ext>
            </a:extLst>
          </a:blip>
          <a:srcRect/>
          <a:stretch>
            <a:fillRect/>
          </a:stretch>
        </p:blipFill>
        <p:spPr>
          <a:xfrm>
            <a:off x="1684565" y="838006"/>
            <a:ext cx="2971112" cy="3398051"/>
          </a:xfrm>
          <a:noFill/>
          <a:ln>
            <a:solidFill>
              <a:srgbClr val="FF0000"/>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3876722"/>
      </p:ext>
    </p:extLst>
  </p:cSld>
  <p:clrMapOvr>
    <a:masterClrMapping/>
  </p:clrMapOvr>
  <p:transition spd="slow">
    <p:wheel spokes="2"/>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C7924E10-68F7-42D9-9532-1D1A0F8ADDF7}" type="slidenum">
              <a:rPr lang="en-US" sz="1500">
                <a:latin typeface="Arial" panose="020B0604020202020204" pitchFamily="34" charset="0"/>
                <a:cs typeface="Arial" panose="020B0604020202020204" pitchFamily="34" charset="0"/>
              </a:rPr>
              <a:pPr eaLnBrk="1" hangingPunct="1">
                <a:defRPr/>
              </a:pPr>
              <a:t>9</a:t>
            </a:fld>
            <a:endParaRPr lang="en-US" sz="1500">
              <a:latin typeface="Arial" panose="020B0604020202020204" pitchFamily="34" charset="0"/>
              <a:cs typeface="Arial" panose="020B0604020202020204" pitchFamily="34" charset="0"/>
            </a:endParaRPr>
          </a:p>
        </p:txBody>
      </p:sp>
      <p:sp>
        <p:nvSpPr>
          <p:cNvPr id="222210" name="Rectangle 2"/>
          <p:cNvSpPr>
            <a:spLocks noGrp="1" noChangeArrowheads="1"/>
          </p:cNvSpPr>
          <p:nvPr>
            <p:ph type="body" sz="half" idx="2"/>
          </p:nvPr>
        </p:nvSpPr>
        <p:spPr>
          <a:xfrm>
            <a:off x="6168216" y="980848"/>
            <a:ext cx="4305890" cy="5361334"/>
          </a:xfrm>
        </p:spPr>
        <p:txBody>
          <a:bodyPr>
            <a:normAutofit lnSpcReduction="10000"/>
          </a:bodyPr>
          <a:lstStyle/>
          <a:p>
            <a:pPr algn="r" rtl="1" eaLnBrk="1" hangingPunct="1">
              <a:lnSpc>
                <a:spcPct val="80000"/>
              </a:lnSpc>
              <a:defRPr/>
            </a:pPr>
            <a:r>
              <a:rPr lang="ar-SA" altLang="en-US" sz="2400" b="1">
                <a:solidFill>
                  <a:srgbClr val="FF0000"/>
                </a:solidFill>
              </a:rPr>
              <a:t>عضلة كف</a:t>
            </a:r>
            <a:r>
              <a:rPr lang="en-US" sz="2400" b="1">
                <a:solidFill>
                  <a:srgbClr val="FF0000"/>
                </a:solidFill>
              </a:rPr>
              <a:t>‎</a:t>
            </a:r>
            <a:r>
              <a:rPr lang="ar-SA" altLang="en-US" sz="2400" b="1">
                <a:solidFill>
                  <a:srgbClr val="FF0000"/>
                </a:solidFill>
              </a:rPr>
              <a:t>پايي</a:t>
            </a:r>
            <a:r>
              <a:rPr lang="en-US" sz="2400" b="1">
                <a:solidFill>
                  <a:srgbClr val="FF0000"/>
                </a:solidFill>
              </a:rPr>
              <a:t>*</a:t>
            </a:r>
            <a:endParaRPr lang="ar-SA" altLang="en-US" sz="2400">
              <a:solidFill>
                <a:srgbClr val="FF0000"/>
              </a:solidFill>
            </a:endParaRPr>
          </a:p>
          <a:p>
            <a:pPr algn="r" rtl="1" eaLnBrk="1" hangingPunct="1">
              <a:lnSpc>
                <a:spcPct val="80000"/>
              </a:lnSpc>
              <a:buFontTx/>
              <a:buNone/>
              <a:defRPr/>
            </a:pPr>
            <a:r>
              <a:rPr lang="en-US" sz="2400"/>
              <a:t>    </a:t>
            </a:r>
            <a:r>
              <a:rPr lang="ar-SA" altLang="en-US" sz="2400"/>
              <a:t>با توجه به اينكه سر متحرك اين عضله به استخوان پاشنه مي‌چسبد، در انجام حركت پلانتارفلكشن مچ پا نيز شركت دارد.</a:t>
            </a:r>
            <a:endParaRPr lang="en-US" sz="2400"/>
          </a:p>
          <a:p>
            <a:pPr algn="r" rtl="1" eaLnBrk="1" hangingPunct="1">
              <a:lnSpc>
                <a:spcPct val="80000"/>
              </a:lnSpc>
              <a:buFontTx/>
              <a:buNone/>
              <a:defRPr/>
            </a:pPr>
            <a:r>
              <a:rPr lang="en-US" sz="2400"/>
              <a:t/>
            </a:r>
            <a:br>
              <a:rPr lang="en-US" sz="2400"/>
            </a:br>
            <a:r>
              <a:rPr lang="en-US" sz="2400">
                <a:solidFill>
                  <a:srgbClr val="000099"/>
                </a:solidFill>
              </a:rPr>
              <a:t>*</a:t>
            </a:r>
            <a:r>
              <a:rPr lang="en-US" sz="2400"/>
              <a:t> </a:t>
            </a:r>
            <a:r>
              <a:rPr lang="ar-SA" altLang="en-US" sz="2400"/>
              <a:t>دربارة اين عضله در گروه عضلات خم كنندة زانو، توضيح داده شده است.</a:t>
            </a:r>
            <a:endParaRPr lang="en-US" sz="2400"/>
          </a:p>
          <a:p>
            <a:pPr algn="r" rtl="1" eaLnBrk="1" hangingPunct="1">
              <a:lnSpc>
                <a:spcPct val="80000"/>
              </a:lnSpc>
              <a:buFontTx/>
              <a:buNone/>
              <a:defRPr/>
            </a:pPr>
            <a:endParaRPr lang="en-US" sz="2400"/>
          </a:p>
          <a:p>
            <a:pPr algn="r" rtl="1" eaLnBrk="1" hangingPunct="1">
              <a:lnSpc>
                <a:spcPct val="80000"/>
              </a:lnSpc>
              <a:defRPr/>
            </a:pPr>
            <a:r>
              <a:rPr lang="ar-SA" altLang="en-US" sz="2400" b="1">
                <a:solidFill>
                  <a:srgbClr val="FF0000"/>
                </a:solidFill>
              </a:rPr>
              <a:t>عضلة نازك ني بلند</a:t>
            </a:r>
            <a:endParaRPr lang="ar-SA" altLang="en-US" sz="2400">
              <a:solidFill>
                <a:srgbClr val="FF0000"/>
              </a:solidFill>
            </a:endParaRPr>
          </a:p>
          <a:p>
            <a:pPr algn="r" rtl="1" eaLnBrk="1" hangingPunct="1">
              <a:lnSpc>
                <a:spcPct val="80000"/>
              </a:lnSpc>
              <a:buFontTx/>
              <a:buNone/>
              <a:defRPr/>
            </a:pPr>
            <a:r>
              <a:rPr lang="en-US" sz="2400"/>
              <a:t>    </a:t>
            </a:r>
            <a:r>
              <a:rPr lang="ar-SA" altLang="en-US" sz="2400"/>
              <a:t>اين عضله در بخش خارجي ساق پا قرار دارد.</a:t>
            </a:r>
            <a:endParaRPr lang="en-US" sz="2400"/>
          </a:p>
          <a:p>
            <a:pPr algn="r" rtl="1" eaLnBrk="1" hangingPunct="1">
              <a:lnSpc>
                <a:spcPct val="80000"/>
              </a:lnSpc>
              <a:buFontTx/>
              <a:buNone/>
              <a:defRPr/>
            </a:pPr>
            <a:r>
              <a:rPr lang="en-US" sz="2400"/>
              <a:t>   </a:t>
            </a:r>
            <a:r>
              <a:rPr lang="ar-SA" altLang="en-US" sz="2400"/>
              <a:t> سرثابت </a:t>
            </a:r>
            <a:r>
              <a:rPr lang="en-US" sz="2400"/>
              <a:t>: </a:t>
            </a:r>
            <a:r>
              <a:rPr lang="ar-SA" altLang="en-US" sz="2400"/>
              <a:t>بالاي استخوان نازك ني </a:t>
            </a:r>
          </a:p>
          <a:p>
            <a:pPr algn="r" rtl="1" eaLnBrk="1" hangingPunct="1">
              <a:lnSpc>
                <a:spcPct val="80000"/>
              </a:lnSpc>
              <a:buFontTx/>
              <a:buNone/>
              <a:defRPr/>
            </a:pPr>
            <a:r>
              <a:rPr lang="en-US" sz="2400"/>
              <a:t>    </a:t>
            </a:r>
            <a:r>
              <a:rPr lang="ar-SA" altLang="en-US" sz="2400"/>
              <a:t>سرمتحرك </a:t>
            </a:r>
            <a:r>
              <a:rPr lang="en-US" sz="2400"/>
              <a:t>:</a:t>
            </a:r>
            <a:r>
              <a:rPr lang="ar-SA" altLang="en-US" sz="2400"/>
              <a:t> سطح خارجي اولين استخوان ميخي و اولين استخوان كف</a:t>
            </a:r>
            <a:r>
              <a:rPr lang="en-US" sz="2400"/>
              <a:t>‎</a:t>
            </a:r>
            <a:r>
              <a:rPr lang="ar-SA" altLang="en-US" sz="2400"/>
              <a:t>پايي </a:t>
            </a:r>
            <a:endParaRPr lang="ar-SA" altLang="en-US" sz="2400" b="1"/>
          </a:p>
        </p:txBody>
      </p:sp>
      <p:pic>
        <p:nvPicPr>
          <p:cNvPr id="45060" name="Picture 3" descr="scan0007"/>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2784449" y="693577"/>
            <a:ext cx="2066447" cy="3026661"/>
          </a:xfrm>
          <a:ln>
            <a:solidFill>
              <a:srgbClr val="FF0000"/>
            </a:solidFill>
          </a:ln>
        </p:spPr>
      </p:pic>
    </p:spTree>
    <p:extLst>
      <p:ext uri="{BB962C8B-B14F-4D97-AF65-F5344CB8AC3E}">
        <p14:creationId xmlns:p14="http://schemas.microsoft.com/office/powerpoint/2010/main" val="1768906618"/>
      </p:ext>
    </p:extLst>
  </p:cSld>
  <p:clrMapOvr>
    <a:masterClrMapping/>
  </p:clrMapOvr>
  <p:transition spd="slow">
    <p:wheel spokes="2"/>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22210">
                                            <p:txEl>
                                              <p:pRg st="0" end="0"/>
                                            </p:txEl>
                                          </p:spTgt>
                                        </p:tgtEl>
                                        <p:attrNameLst>
                                          <p:attrName>style.visibility</p:attrName>
                                        </p:attrNameLst>
                                      </p:cBhvr>
                                      <p:to>
                                        <p:strVal val="visible"/>
                                      </p:to>
                                    </p:set>
                                    <p:anim calcmode="lin" valueType="num">
                                      <p:cBhvr>
                                        <p:cTn id="7" dur="1000" fill="hold"/>
                                        <p:tgtEl>
                                          <p:spTgt spid="222210">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22210">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22210">
                                            <p:txEl>
                                              <p:pRg st="1" end="1"/>
                                            </p:txEl>
                                          </p:spTgt>
                                        </p:tgtEl>
                                        <p:attrNameLst>
                                          <p:attrName>style.visibility</p:attrName>
                                        </p:attrNameLst>
                                      </p:cBhvr>
                                      <p:to>
                                        <p:strVal val="visible"/>
                                      </p:to>
                                    </p:set>
                                    <p:anim calcmode="lin" valueType="num">
                                      <p:cBhvr>
                                        <p:cTn id="13" dur="1000" fill="hold"/>
                                        <p:tgtEl>
                                          <p:spTgt spid="222210">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222210">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222210">
                                            <p:txEl>
                                              <p:pRg st="2" end="2"/>
                                            </p:txEl>
                                          </p:spTgt>
                                        </p:tgtEl>
                                        <p:attrNameLst>
                                          <p:attrName>style.visibility</p:attrName>
                                        </p:attrNameLst>
                                      </p:cBhvr>
                                      <p:to>
                                        <p:strVal val="visible"/>
                                      </p:to>
                                    </p:set>
                                    <p:anim calcmode="lin" valueType="num">
                                      <p:cBhvr>
                                        <p:cTn id="19" dur="1000" fill="hold"/>
                                        <p:tgtEl>
                                          <p:spTgt spid="222210">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222210">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222210">
                                            <p:txEl>
                                              <p:pRg st="4" end="4"/>
                                            </p:txEl>
                                          </p:spTgt>
                                        </p:tgtEl>
                                        <p:attrNameLst>
                                          <p:attrName>style.visibility</p:attrName>
                                        </p:attrNameLst>
                                      </p:cBhvr>
                                      <p:to>
                                        <p:strVal val="visible"/>
                                      </p:to>
                                    </p:set>
                                    <p:anim calcmode="lin" valueType="num">
                                      <p:cBhvr>
                                        <p:cTn id="25" dur="1000" fill="hold"/>
                                        <p:tgtEl>
                                          <p:spTgt spid="222210">
                                            <p:txEl>
                                              <p:pRg st="4" end="4"/>
                                            </p:txEl>
                                          </p:spTgt>
                                        </p:tgtEl>
                                        <p:attrNameLst>
                                          <p:attrName>ppt_w</p:attrName>
                                        </p:attrNameLst>
                                      </p:cBhvr>
                                      <p:tavLst>
                                        <p:tav tm="0">
                                          <p:val>
                                            <p:fltVal val="0"/>
                                          </p:val>
                                        </p:tav>
                                        <p:tav tm="100000">
                                          <p:val>
                                            <p:strVal val="#ppt_w"/>
                                          </p:val>
                                        </p:tav>
                                      </p:tavLst>
                                    </p:anim>
                                    <p:anim calcmode="lin" valueType="num">
                                      <p:cBhvr>
                                        <p:cTn id="26" dur="1000" fill="hold"/>
                                        <p:tgtEl>
                                          <p:spTgt spid="222210">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10" fill="hold" grpId="0" nodeType="clickEffect">
                                  <p:stCondLst>
                                    <p:cond delay="0"/>
                                  </p:stCondLst>
                                  <p:childTnLst>
                                    <p:set>
                                      <p:cBhvr>
                                        <p:cTn id="30" dur="1" fill="hold">
                                          <p:stCondLst>
                                            <p:cond delay="0"/>
                                          </p:stCondLst>
                                        </p:cTn>
                                        <p:tgtEl>
                                          <p:spTgt spid="222210">
                                            <p:txEl>
                                              <p:pRg st="5" end="5"/>
                                            </p:txEl>
                                          </p:spTgt>
                                        </p:tgtEl>
                                        <p:attrNameLst>
                                          <p:attrName>style.visibility</p:attrName>
                                        </p:attrNameLst>
                                      </p:cBhvr>
                                      <p:to>
                                        <p:strVal val="visible"/>
                                      </p:to>
                                    </p:set>
                                    <p:anim calcmode="lin" valueType="num">
                                      <p:cBhvr>
                                        <p:cTn id="31" dur="1000" fill="hold"/>
                                        <p:tgtEl>
                                          <p:spTgt spid="222210">
                                            <p:txEl>
                                              <p:pRg st="5" end="5"/>
                                            </p:txEl>
                                          </p:spTgt>
                                        </p:tgtEl>
                                        <p:attrNameLst>
                                          <p:attrName>ppt_w</p:attrName>
                                        </p:attrNameLst>
                                      </p:cBhvr>
                                      <p:tavLst>
                                        <p:tav tm="0">
                                          <p:val>
                                            <p:fltVal val="0"/>
                                          </p:val>
                                        </p:tav>
                                        <p:tav tm="100000">
                                          <p:val>
                                            <p:strVal val="#ppt_w"/>
                                          </p:val>
                                        </p:tav>
                                      </p:tavLst>
                                    </p:anim>
                                    <p:anim calcmode="lin" valueType="num">
                                      <p:cBhvr>
                                        <p:cTn id="32" dur="1000" fill="hold"/>
                                        <p:tgtEl>
                                          <p:spTgt spid="222210">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17" presetClass="entr" presetSubtype="10" fill="hold" grpId="0" nodeType="clickEffect">
                                  <p:stCondLst>
                                    <p:cond delay="0"/>
                                  </p:stCondLst>
                                  <p:childTnLst>
                                    <p:set>
                                      <p:cBhvr>
                                        <p:cTn id="36" dur="1" fill="hold">
                                          <p:stCondLst>
                                            <p:cond delay="0"/>
                                          </p:stCondLst>
                                        </p:cTn>
                                        <p:tgtEl>
                                          <p:spTgt spid="222210">
                                            <p:txEl>
                                              <p:pRg st="6" end="6"/>
                                            </p:txEl>
                                          </p:spTgt>
                                        </p:tgtEl>
                                        <p:attrNameLst>
                                          <p:attrName>style.visibility</p:attrName>
                                        </p:attrNameLst>
                                      </p:cBhvr>
                                      <p:to>
                                        <p:strVal val="visible"/>
                                      </p:to>
                                    </p:set>
                                    <p:anim calcmode="lin" valueType="num">
                                      <p:cBhvr>
                                        <p:cTn id="37" dur="1000" fill="hold"/>
                                        <p:tgtEl>
                                          <p:spTgt spid="222210">
                                            <p:txEl>
                                              <p:pRg st="6" end="6"/>
                                            </p:txEl>
                                          </p:spTgt>
                                        </p:tgtEl>
                                        <p:attrNameLst>
                                          <p:attrName>ppt_w</p:attrName>
                                        </p:attrNameLst>
                                      </p:cBhvr>
                                      <p:tavLst>
                                        <p:tav tm="0">
                                          <p:val>
                                            <p:fltVal val="0"/>
                                          </p:val>
                                        </p:tav>
                                        <p:tav tm="100000">
                                          <p:val>
                                            <p:strVal val="#ppt_w"/>
                                          </p:val>
                                        </p:tav>
                                      </p:tavLst>
                                    </p:anim>
                                    <p:anim calcmode="lin" valueType="num">
                                      <p:cBhvr>
                                        <p:cTn id="38" dur="1000" fill="hold"/>
                                        <p:tgtEl>
                                          <p:spTgt spid="222210">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17" presetClass="entr" presetSubtype="10" fill="hold" grpId="0" nodeType="clickEffect">
                                  <p:stCondLst>
                                    <p:cond delay="0"/>
                                  </p:stCondLst>
                                  <p:childTnLst>
                                    <p:set>
                                      <p:cBhvr>
                                        <p:cTn id="42" dur="1" fill="hold">
                                          <p:stCondLst>
                                            <p:cond delay="0"/>
                                          </p:stCondLst>
                                        </p:cTn>
                                        <p:tgtEl>
                                          <p:spTgt spid="222210">
                                            <p:txEl>
                                              <p:pRg st="7" end="7"/>
                                            </p:txEl>
                                          </p:spTgt>
                                        </p:tgtEl>
                                        <p:attrNameLst>
                                          <p:attrName>style.visibility</p:attrName>
                                        </p:attrNameLst>
                                      </p:cBhvr>
                                      <p:to>
                                        <p:strVal val="visible"/>
                                      </p:to>
                                    </p:set>
                                    <p:anim calcmode="lin" valueType="num">
                                      <p:cBhvr>
                                        <p:cTn id="43" dur="1000" fill="hold"/>
                                        <p:tgtEl>
                                          <p:spTgt spid="222210">
                                            <p:txEl>
                                              <p:pRg st="7" end="7"/>
                                            </p:txEl>
                                          </p:spTgt>
                                        </p:tgtEl>
                                        <p:attrNameLst>
                                          <p:attrName>ppt_w</p:attrName>
                                        </p:attrNameLst>
                                      </p:cBhvr>
                                      <p:tavLst>
                                        <p:tav tm="0">
                                          <p:val>
                                            <p:fltVal val="0"/>
                                          </p:val>
                                        </p:tav>
                                        <p:tav tm="100000">
                                          <p:val>
                                            <p:strVal val="#ppt_w"/>
                                          </p:val>
                                        </p:tav>
                                      </p:tavLst>
                                    </p:anim>
                                    <p:anim calcmode="lin" valueType="num">
                                      <p:cBhvr>
                                        <p:cTn id="44" dur="1000" fill="hold"/>
                                        <p:tgtEl>
                                          <p:spTgt spid="222210">
                                            <p:txEl>
                                              <p:pRg st="7" end="7"/>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210"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1578</Words>
  <Application>Microsoft Office PowerPoint</Application>
  <PresentationFormat>Widescreen</PresentationFormat>
  <Paragraphs>157</Paragraphs>
  <Slides>16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Tahoma</vt:lpstr>
      <vt:lpstr>Times New Roman</vt:lpstr>
      <vt:lpstr>Wingdings</vt:lpstr>
      <vt:lpstr>Zar</vt:lpstr>
      <vt:lpstr>Office Theme</vt:lpstr>
      <vt:lpstr>حرکت شناسی جلسه سوم</vt:lpstr>
      <vt:lpstr>  درون عضلات گردانندة ‎ زانو </vt:lpstr>
      <vt:lpstr>عضلة برون‎ گردانندة زانو</vt:lpstr>
      <vt:lpstr>PowerPoint Presentation</vt:lpstr>
      <vt:lpstr>‎ عضلات خم كنندة مچ پا </vt:lpstr>
      <vt:lpstr>PowerPoint Presentation</vt:lpstr>
      <vt:lpstr>عضلات عمل‎كنندة در حركت باز شدن مچ پا </vt:lpstr>
      <vt:lpstr>PowerPoint Presentation</vt:lpstr>
      <vt:lpstr>PowerPoint Presentation</vt:lpstr>
      <vt:lpstr>PowerPoint Presentation</vt:lpstr>
      <vt:lpstr>PowerPoint Presentation</vt:lpstr>
      <vt:lpstr>فصل چهارم كتف، بازو، آرنج </vt:lpstr>
      <vt:lpstr>PowerPoint Presentation</vt:lpstr>
      <vt:lpstr>PowerPoint Presentation</vt:lpstr>
      <vt:lpstr>‎ عضلات نزديك كنندة كتف  </vt:lpstr>
      <vt:lpstr>PowerPoint Presentation</vt:lpstr>
    </vt:vector>
  </TitlesOfParts>
  <Company>OliveSoft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درون عضلات گردانندة ‎ زانو </dc:title>
  <dc:creator>OliveSoft</dc:creator>
  <cp:lastModifiedBy>OliveSoft</cp:lastModifiedBy>
  <cp:revision>3</cp:revision>
  <dcterms:created xsi:type="dcterms:W3CDTF">2020-04-08T07:23:42Z</dcterms:created>
  <dcterms:modified xsi:type="dcterms:W3CDTF">2020-04-08T08:22:45Z</dcterms:modified>
</cp:coreProperties>
</file>