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20"/>
  </p:notesMasterIdLst>
  <p:sldIdLst>
    <p:sldId id="256" r:id="rId2"/>
    <p:sldId id="334" r:id="rId3"/>
    <p:sldId id="257" r:id="rId4"/>
    <p:sldId id="332" r:id="rId5"/>
    <p:sldId id="258" r:id="rId6"/>
    <p:sldId id="259" r:id="rId7"/>
    <p:sldId id="260" r:id="rId8"/>
    <p:sldId id="263" r:id="rId9"/>
    <p:sldId id="261" r:id="rId10"/>
    <p:sldId id="262" r:id="rId11"/>
    <p:sldId id="341" r:id="rId12"/>
    <p:sldId id="342" r:id="rId13"/>
    <p:sldId id="343" r:id="rId14"/>
    <p:sldId id="344" r:id="rId15"/>
    <p:sldId id="345" r:id="rId16"/>
    <p:sldId id="346" r:id="rId17"/>
    <p:sldId id="348" r:id="rId18"/>
    <p:sldId id="33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7B6E44-AA06-4A7A-B4AD-8AD87F8ACEF3}" type="datetimeFigureOut">
              <a:rPr lang="en-US" smtClean="0"/>
              <a:t>4/6/2020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841C4-A23B-4088-9978-A35FB1E08081}" type="slidenum">
              <a:rPr lang="en-US" smtClean="0"/>
              <a:t>‹#›</a:t>
            </a:fld>
            <a:endParaRPr lang="en-US"/>
          </a:p>
        </p:txBody>
      </p:sp>
    </p:spTree>
    <p:extLst>
      <p:ext uri="{BB962C8B-B14F-4D97-AF65-F5344CB8AC3E}">
        <p14:creationId xmlns:p14="http://schemas.microsoft.com/office/powerpoint/2010/main" val="3791592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841C4-A23B-4088-9978-A35FB1E08081}" type="slidenum">
              <a:rPr lang="en-US" smtClean="0"/>
              <a:t>1</a:t>
            </a:fld>
            <a:endParaRPr lang="en-US"/>
          </a:p>
        </p:txBody>
      </p:sp>
    </p:spTree>
    <p:extLst>
      <p:ext uri="{BB962C8B-B14F-4D97-AF65-F5344CB8AC3E}">
        <p14:creationId xmlns:p14="http://schemas.microsoft.com/office/powerpoint/2010/main" val="1483046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3841C4-A23B-4088-9978-A35FB1E08081}" type="slidenum">
              <a:rPr lang="en-US" smtClean="0"/>
              <a:t>4</a:t>
            </a:fld>
            <a:endParaRPr lang="en-US"/>
          </a:p>
        </p:txBody>
      </p:sp>
    </p:spTree>
    <p:extLst>
      <p:ext uri="{BB962C8B-B14F-4D97-AF65-F5344CB8AC3E}">
        <p14:creationId xmlns:p14="http://schemas.microsoft.com/office/powerpoint/2010/main" val="1195147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a:xfrm>
            <a:off x="2743973" y="5870576"/>
            <a:ext cx="3932137" cy="377825"/>
          </a:xfrm>
        </p:spPr>
        <p:txBody>
          <a:bodyPr/>
          <a:lstStyle/>
          <a:p>
            <a:endParaRPr lang="en-US"/>
          </a:p>
        </p:txBody>
      </p:sp>
      <p:sp>
        <p:nvSpPr>
          <p:cNvPr id="6" name="Slide Number Placeholder 5"/>
          <p:cNvSpPr>
            <a:spLocks noGrp="1"/>
          </p:cNvSpPr>
          <p:nvPr>
            <p:ph type="sldNum" sz="quarter" idx="12"/>
          </p:nvPr>
        </p:nvSpPr>
        <p:spPr>
          <a:xfrm>
            <a:off x="8040685" y="5870576"/>
            <a:ext cx="417516" cy="377825"/>
          </a:xfrm>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308038429"/>
      </p:ext>
    </p:extLst>
  </p:cSld>
  <p:clrMapOvr>
    <a:masterClrMapping/>
  </p:clrMapOvr>
  <p:transition spd="slow">
    <p:dissolv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8C3FF5-1D60-4FF7-9E72-6275610034EC}"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6030130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32605011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30523061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22518660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1733607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4135112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1822614611"/>
      </p:ext>
    </p:extLst>
  </p:cSld>
  <p:clrMapOvr>
    <a:masterClrMapping/>
  </p:clrMapOvr>
  <p:transition spd="slow">
    <p:dissolv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842372601"/>
      </p:ext>
    </p:extLst>
  </p:cSld>
  <p:clrMapOvr>
    <a:masterClrMapping/>
  </p:clrMapOvr>
  <p:transition spd="slow">
    <p:dissolv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3597695272"/>
      </p:ext>
    </p:extLst>
  </p:cSld>
  <p:clrMapOvr>
    <a:masterClrMapping/>
  </p:clrMapOvr>
  <p:transition spd="slow">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8C3FF5-1D60-4FF7-9E72-6275610034EC}"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3519049952"/>
      </p:ext>
    </p:extLst>
  </p:cSld>
  <p:clrMapOvr>
    <a:masterClrMapping/>
  </p:clrMapOvr>
  <p:transition spd="slow">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8C3FF5-1D60-4FF7-9E72-6275610034EC}"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3025123668"/>
      </p:ext>
    </p:extLst>
  </p:cSld>
  <p:clrMapOvr>
    <a:masterClrMapping/>
  </p:clrMapOvr>
  <p:transition spd="slow">
    <p:dissolv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68C3FF5-1D60-4FF7-9E72-6275610034EC}" type="datetimeFigureOut">
              <a:rPr lang="en-US" smtClean="0"/>
              <a:t>4/6/2020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2257845908"/>
      </p:ext>
    </p:extLst>
  </p:cSld>
  <p:clrMapOvr>
    <a:masterClrMapping/>
  </p:clrMapOvr>
  <p:transition spd="slow">
    <p:dissolv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68C3FF5-1D60-4FF7-9E72-6275610034EC}" type="datetimeFigureOut">
              <a:rPr lang="en-US" smtClean="0"/>
              <a:t>4/6/2020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1443141355"/>
      </p:ext>
    </p:extLst>
  </p:cSld>
  <p:clrMapOvr>
    <a:masterClrMapping/>
  </p:clrMapOvr>
  <p:transition spd="slow">
    <p:dissolv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868C3FF5-1D60-4FF7-9E72-6275610034EC}" type="datetimeFigureOut">
              <a:rPr lang="en-US" smtClean="0"/>
              <a:t>4/6/2020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1623383123"/>
      </p:ext>
    </p:extLst>
  </p:cSld>
  <p:clrMapOvr>
    <a:masterClrMapping/>
  </p:clrMapOvr>
  <p:transition spd="slow">
    <p:dissolv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8C3FF5-1D60-4FF7-9E72-6275610034EC}"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2519597071"/>
      </p:ext>
    </p:extLst>
  </p:cSld>
  <p:clrMapOvr>
    <a:masterClrMapping/>
  </p:clrMapOvr>
  <p:transition spd="slow">
    <p:dissolv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8C3FF5-1D60-4FF7-9E72-6275610034EC}"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E0A3AF-4714-4514-A55F-62C0F76646A2}" type="slidenum">
              <a:rPr lang="en-US" smtClean="0"/>
              <a:t>‹#›</a:t>
            </a:fld>
            <a:endParaRPr lang="en-US"/>
          </a:p>
        </p:txBody>
      </p:sp>
    </p:spTree>
    <p:extLst>
      <p:ext uri="{BB962C8B-B14F-4D97-AF65-F5344CB8AC3E}">
        <p14:creationId xmlns:p14="http://schemas.microsoft.com/office/powerpoint/2010/main" val="3609729617"/>
      </p:ext>
    </p:extLst>
  </p:cSld>
  <p:clrMapOvr>
    <a:masterClrMapping/>
  </p:clrMapOvr>
  <p:transition spd="slow">
    <p:dissolv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68C3FF5-1D60-4FF7-9E72-6275610034EC}" type="datetimeFigureOut">
              <a:rPr lang="en-US" smtClean="0"/>
              <a:t>4/6/2020</a:t>
            </a:fld>
            <a:endParaRPr 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AE0A3AF-4714-4514-A55F-62C0F76646A2}" type="slidenum">
              <a:rPr lang="en-US" smtClean="0"/>
              <a:t>‹#›</a:t>
            </a:fld>
            <a:endParaRPr lang="en-US"/>
          </a:p>
        </p:txBody>
      </p:sp>
    </p:spTree>
    <p:extLst>
      <p:ext uri="{BB962C8B-B14F-4D97-AF65-F5344CB8AC3E}">
        <p14:creationId xmlns:p14="http://schemas.microsoft.com/office/powerpoint/2010/main" val="2526230347"/>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ransition spd="slow">
    <p:dissolve/>
  </p:transition>
  <p:timing>
    <p:tnLst>
      <p:par>
        <p:cTn id="1" dur="indefinite" restart="never" nodeType="tmRoot"/>
      </p:par>
    </p:tnLst>
  </p:timing>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12000" r="19000" b="-1000"/>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1295400" y="228600"/>
            <a:ext cx="6546850" cy="762001"/>
          </a:xfrm>
        </p:spPr>
        <p:txBody>
          <a:bodyPr/>
          <a:lstStyle/>
          <a:p>
            <a:pPr algn="ctr" eaLnBrk="1" hangingPunct="1"/>
            <a:r>
              <a:rPr lang="fa-IR" dirty="0" smtClean="0">
                <a:solidFill>
                  <a:srgbClr val="FF0000"/>
                </a:solidFill>
                <a:cs typeface="B Titr" pitchFamily="2" charset="-78"/>
              </a:rPr>
              <a:t>فیزیولوژی ورزشی</a:t>
            </a:r>
            <a:endParaRPr lang="en-US" dirty="0" smtClean="0">
              <a:solidFill>
                <a:srgbClr val="FF0000"/>
              </a:solidFill>
              <a:cs typeface="B Titr" pitchFamily="2" charset="-78"/>
            </a:endParaRPr>
          </a:p>
        </p:txBody>
      </p:sp>
      <p:sp>
        <p:nvSpPr>
          <p:cNvPr id="25603" name="Rectangle 3"/>
          <p:cNvSpPr>
            <a:spLocks noGrp="1" noChangeArrowheads="1"/>
          </p:cNvSpPr>
          <p:nvPr>
            <p:ph type="subTitle" idx="1"/>
          </p:nvPr>
        </p:nvSpPr>
        <p:spPr>
          <a:xfrm>
            <a:off x="4466467" y="4038600"/>
            <a:ext cx="5400675" cy="1798637"/>
          </a:xfrm>
        </p:spPr>
        <p:txBody>
          <a:bodyPr>
            <a:normAutofit fontScale="92500" lnSpcReduction="20000"/>
          </a:bodyPr>
          <a:lstStyle/>
          <a:p>
            <a:pPr algn="ctr" rtl="1" eaLnBrk="1" hangingPunct="1"/>
            <a:r>
              <a:rPr lang="fa-IR" sz="2200" b="1" dirty="0" smtClean="0">
                <a:solidFill>
                  <a:schemeClr val="bg1">
                    <a:lumMod val="85000"/>
                    <a:lumOff val="15000"/>
                  </a:schemeClr>
                </a:solidFill>
                <a:cs typeface="2  Mitra Bold" pitchFamily="2" charset="-78"/>
              </a:rPr>
              <a:t>گردآوری</a:t>
            </a:r>
            <a:r>
              <a:rPr lang="fa-IR" sz="4200" b="1" dirty="0" smtClean="0">
                <a:solidFill>
                  <a:schemeClr val="bg1">
                    <a:lumMod val="85000"/>
                    <a:lumOff val="15000"/>
                  </a:schemeClr>
                </a:solidFill>
                <a:cs typeface="2  Mitra Bold" pitchFamily="2" charset="-78"/>
              </a:rPr>
              <a:t> </a:t>
            </a:r>
          </a:p>
          <a:p>
            <a:pPr algn="ctr" rtl="1" eaLnBrk="1" hangingPunct="1"/>
            <a:r>
              <a:rPr lang="fa-IR" sz="4200" b="1" dirty="0" smtClean="0">
                <a:solidFill>
                  <a:schemeClr val="bg1">
                    <a:lumMod val="85000"/>
                    <a:lumOff val="15000"/>
                  </a:schemeClr>
                </a:solidFill>
                <a:cs typeface="2  Mitra Bold" pitchFamily="2" charset="-78"/>
              </a:rPr>
              <a:t> راضیه علیزاد</a:t>
            </a:r>
          </a:p>
          <a:p>
            <a:pPr algn="ctr" rtl="1" eaLnBrk="1" hangingPunct="1"/>
            <a:r>
              <a:rPr lang="fa-IR" sz="4200" b="1" dirty="0" smtClean="0">
                <a:solidFill>
                  <a:schemeClr val="bg1">
                    <a:lumMod val="85000"/>
                    <a:lumOff val="15000"/>
                  </a:schemeClr>
                </a:solidFill>
                <a:cs typeface="2  Mitra Bold" pitchFamily="2" charset="-78"/>
              </a:rPr>
              <a:t>نیمسال دوم 99-98</a:t>
            </a:r>
            <a:endParaRPr lang="en-US" sz="4200" b="1" dirty="0" smtClean="0">
              <a:solidFill>
                <a:schemeClr val="bg1">
                  <a:lumMod val="85000"/>
                  <a:lumOff val="15000"/>
                </a:schemeClr>
              </a:solidFill>
              <a:cs typeface="2  Mitra Bold"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68836">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457200" y="609601"/>
            <a:ext cx="7772400" cy="1828799"/>
          </a:xfrm>
        </p:spPr>
        <p:txBody>
          <a:bodyPr>
            <a:normAutofit fontScale="90000"/>
          </a:bodyPr>
          <a:lstStyle/>
          <a:p>
            <a:pPr algn="r" rtl="1" eaLnBrk="1" hangingPunct="1">
              <a:defRPr/>
            </a:pPr>
            <a:r>
              <a:rPr lang="fa-IR" sz="2400" dirty="0" smtClean="0">
                <a:cs typeface="B Lotus" pitchFamily="2" charset="-78"/>
              </a:rPr>
              <a:t>شکل 1-2: انرژی و فسفات غیرآلی (</a:t>
            </a:r>
            <a:r>
              <a:rPr lang="en-US" sz="2400" dirty="0" smtClean="0">
                <a:cs typeface="B Lotus" pitchFamily="2" charset="-78"/>
              </a:rPr>
              <a:t>Pi</a:t>
            </a:r>
            <a:r>
              <a:rPr lang="fa-IR" sz="2400" dirty="0" smtClean="0">
                <a:cs typeface="B Lotus" pitchFamily="2" charset="-78"/>
              </a:rPr>
              <a:t>) که از تجزیه کراتین فسفات به دست می آیند برای ترکیب شدن گروه فسفات سوم به آدنوزین دی فسفات مورد استفاده قرار می گیرند تا آدنوزین تری فسفات(</a:t>
            </a:r>
            <a:r>
              <a:rPr lang="en-US" sz="2400" dirty="0" smtClean="0">
                <a:cs typeface="B Lotus" pitchFamily="2" charset="-78"/>
              </a:rPr>
              <a:t>ATP</a:t>
            </a:r>
            <a:r>
              <a:rPr lang="fa-IR" sz="2400" dirty="0" smtClean="0">
                <a:cs typeface="B Lotus" pitchFamily="2" charset="-78"/>
              </a:rPr>
              <a:t>) تشکیل</a:t>
            </a:r>
            <a:r>
              <a:rPr lang="fa-IR" sz="4000" dirty="0" smtClean="0">
                <a:cs typeface="B Lotus" pitchFamily="2" charset="-78"/>
              </a:rPr>
              <a:t> </a:t>
            </a:r>
            <a:r>
              <a:rPr lang="fa-IR" sz="2400" dirty="0" smtClean="0">
                <a:cs typeface="B Lotus" pitchFamily="2" charset="-78"/>
              </a:rPr>
              <a:t>شود.</a:t>
            </a:r>
            <a:r>
              <a:rPr lang="en-US" sz="4000" dirty="0" smtClean="0"/>
              <a:t> </a:t>
            </a:r>
            <a:r>
              <a:rPr lang="fa-IR" sz="4000" dirty="0" smtClean="0"/>
              <a:t/>
            </a:r>
            <a:br>
              <a:rPr lang="fa-IR" sz="4000" dirty="0" smtClean="0"/>
            </a:br>
            <a:r>
              <a:rPr lang="fa-IR" sz="4000" dirty="0" smtClean="0"/>
              <a:t> </a:t>
            </a:r>
            <a:endParaRPr lang="en-US" sz="4000" dirty="0" smtClean="0"/>
          </a:p>
        </p:txBody>
      </p:sp>
      <p:pic>
        <p:nvPicPr>
          <p:cNvPr id="33795" name="Picture 4" descr="scan0010"/>
          <p:cNvPicPr>
            <a:picLocks noGrp="1" noChangeAspect="1" noChangeArrowheads="1"/>
          </p:cNvPicPr>
          <p:nvPr>
            <p:ph idx="1"/>
          </p:nvPr>
        </p:nvPicPr>
        <p:blipFill>
          <a:blip r:embed="rId4" cstate="print"/>
          <a:stretch>
            <a:fillRect/>
          </a:stretch>
        </p:blipFill>
        <p:spPr>
          <a:xfrm>
            <a:off x="1524000" y="2057400"/>
            <a:ext cx="6019800" cy="3733800"/>
          </a:xfr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611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pPr algn="ctr" rtl="1" eaLnBrk="1" hangingPunct="1">
              <a:defRPr/>
            </a:pPr>
            <a:r>
              <a:rPr lang="fa-IR" dirty="0" smtClean="0">
                <a:cs typeface="B Titr" pitchFamily="2" charset="-78"/>
              </a:rPr>
              <a:t>سیستم گلیکولیز</a:t>
            </a:r>
            <a:br>
              <a:rPr lang="fa-IR" dirty="0" smtClean="0">
                <a:cs typeface="B Titr" pitchFamily="2" charset="-78"/>
              </a:rPr>
            </a:br>
            <a:endParaRPr lang="en-US" dirty="0" smtClean="0">
              <a:cs typeface="B Titr" pitchFamily="2" charset="-78"/>
            </a:endParaRPr>
          </a:p>
        </p:txBody>
      </p:sp>
      <p:sp>
        <p:nvSpPr>
          <p:cNvPr id="49155" name="Rectangle 3"/>
          <p:cNvSpPr>
            <a:spLocks noGrp="1" noChangeArrowheads="1"/>
          </p:cNvSpPr>
          <p:nvPr>
            <p:ph idx="1"/>
          </p:nvPr>
        </p:nvSpPr>
        <p:spPr/>
        <p:txBody>
          <a:bodyPr/>
          <a:lstStyle/>
          <a:p>
            <a:pPr algn="r" rtl="1" eaLnBrk="1" hangingPunct="1">
              <a:defRPr/>
            </a:pPr>
            <a:r>
              <a:rPr lang="fa-IR" b="1" dirty="0" smtClean="0">
                <a:cs typeface="B Lotus" pitchFamily="2" charset="-78"/>
              </a:rPr>
              <a:t>دومین فرایندی که قادر است بدون درگیری و حضور اکسیژن به سرعت </a:t>
            </a:r>
            <a:r>
              <a:rPr lang="en-US" b="1" dirty="0" smtClean="0">
                <a:cs typeface="B Lotus" pitchFamily="2" charset="-78"/>
              </a:rPr>
              <a:t>ATP</a:t>
            </a:r>
            <a:r>
              <a:rPr lang="fa-IR" b="1" dirty="0">
                <a:cs typeface="B Lotus" pitchFamily="2" charset="-78"/>
              </a:rPr>
              <a:t> </a:t>
            </a:r>
            <a:r>
              <a:rPr lang="fa-IR" b="1" dirty="0" smtClean="0">
                <a:cs typeface="B Lotus" pitchFamily="2" charset="-78"/>
              </a:rPr>
              <a:t>تولید کند گلیکولیز نامیده می شود.</a:t>
            </a:r>
          </a:p>
          <a:p>
            <a:pPr algn="r" rtl="1" eaLnBrk="1" hangingPunct="1">
              <a:defRPr/>
            </a:pPr>
            <a:r>
              <a:rPr lang="fa-IR" b="1" dirty="0" smtClean="0">
                <a:cs typeface="B Lotus" pitchFamily="2" charset="-78"/>
              </a:rPr>
              <a:t>گلیکولیز فرایندی است که گلوکز یا گیلیکوژن به دو ملکول اسیدپیرویک یا اسیدلاکتیک تبدیل می شود.</a:t>
            </a:r>
          </a:p>
          <a:p>
            <a:pPr algn="r" rtl="1" eaLnBrk="1" hangingPunct="1">
              <a:defRPr/>
            </a:pPr>
            <a:r>
              <a:rPr lang="fa-IR" b="1" dirty="0" smtClean="0">
                <a:cs typeface="B Lotus" pitchFamily="2" charset="-78"/>
              </a:rPr>
              <a:t>انرژی پایانی این فرایند دو یا سه مولکول </a:t>
            </a:r>
            <a:r>
              <a:rPr lang="en-US" b="1" dirty="0" smtClean="0">
                <a:cs typeface="B Lotus" pitchFamily="2" charset="-78"/>
              </a:rPr>
              <a:t>ATP </a:t>
            </a:r>
            <a:r>
              <a:rPr lang="fa-IR" b="1" dirty="0" smtClean="0">
                <a:cs typeface="B Lotus" pitchFamily="2" charset="-78"/>
              </a:rPr>
              <a:t>است که به ترتیب از تجزیه گلوگز و گیلیکوژن به دست میآید.</a:t>
            </a:r>
          </a:p>
          <a:p>
            <a:pPr algn="r" rtl="1" eaLnBrk="1" hangingPunct="1">
              <a:defRPr/>
            </a:pPr>
            <a:r>
              <a:rPr lang="fa-IR" b="1" dirty="0" smtClean="0">
                <a:cs typeface="B Lotus" pitchFamily="2" charset="-78"/>
              </a:rPr>
              <a:t>فرایند گلیکولیز در دو مرحله و در آغاز این فرایند دو مولکول </a:t>
            </a:r>
            <a:r>
              <a:rPr lang="en-US" b="1" dirty="0" smtClean="0">
                <a:cs typeface="B Lotus" pitchFamily="2" charset="-78"/>
              </a:rPr>
              <a:t>ATP</a:t>
            </a:r>
            <a:r>
              <a:rPr lang="fa-IR" b="1" dirty="0" smtClean="0">
                <a:cs typeface="B Lotus" pitchFamily="2" charset="-78"/>
              </a:rPr>
              <a:t> مصرف می شود. هدف از به کار بردن </a:t>
            </a:r>
            <a:r>
              <a:rPr lang="en-US" b="1" dirty="0" smtClean="0">
                <a:cs typeface="B Lotus" pitchFamily="2" charset="-78"/>
              </a:rPr>
              <a:t>ATP</a:t>
            </a:r>
            <a:r>
              <a:rPr lang="fa-IR" b="1" dirty="0" smtClean="0">
                <a:cs typeface="B Lotus" pitchFamily="2" charset="-78"/>
              </a:rPr>
              <a:t> افزودن گروه های فسفات (فسفوریلاسیون) به گلوکز و به فروکتوز -6-فسفات است</a:t>
            </a:r>
          </a:p>
          <a:p>
            <a:pPr algn="r" rtl="1" eaLnBrk="1" hangingPunct="1">
              <a:defRPr/>
            </a:pPr>
            <a:endParaRPr lang="fa-IR" b="1" dirty="0" smtClean="0">
              <a:cs typeface="B Lotus" pitchFamily="2" charset="-78"/>
            </a:endParaRPr>
          </a:p>
          <a:p>
            <a:pPr algn="r" rtl="1" eaLnBrk="1" hangingPunct="1">
              <a:defRPr/>
            </a:pPr>
            <a:endParaRPr lang="fa-IR" b="1" dirty="0" smtClean="0">
              <a:cs typeface="B Lotus" pitchFamily="2" charset="-78"/>
            </a:endParaRPr>
          </a:p>
          <a:p>
            <a:pPr algn="r" rtl="1" eaLnBrk="1" hangingPunct="1">
              <a:defRPr/>
            </a:pPr>
            <a:endParaRPr lang="fa-IR" b="1" dirty="0" smtClean="0">
              <a:cs typeface="B Lotus"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2362814"/>
      </p:ext>
    </p:extLst>
  </p:cSld>
  <p:clrMapOvr>
    <a:masterClrMapping/>
  </p:clrMapOvr>
  <p:transition spd="slow" advTm="6777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5076825" y="274638"/>
            <a:ext cx="3609975" cy="922337"/>
          </a:xfrm>
        </p:spPr>
        <p:txBody>
          <a:bodyPr/>
          <a:lstStyle/>
          <a:p>
            <a:pPr algn="r" rtl="1" eaLnBrk="1" hangingPunct="1">
              <a:defRPr/>
            </a:pPr>
            <a:r>
              <a:rPr lang="fa-IR" smtClean="0">
                <a:cs typeface="B Titr" pitchFamily="2" charset="-78"/>
              </a:rPr>
              <a:t>سیستم گلیکولیز</a:t>
            </a:r>
            <a:endParaRPr lang="en-US" smtClean="0">
              <a:cs typeface="B Titr" pitchFamily="2" charset="-78"/>
            </a:endParaRPr>
          </a:p>
        </p:txBody>
      </p:sp>
      <p:pic>
        <p:nvPicPr>
          <p:cNvPr id="37891" name="Picture 4" descr="scan0012"/>
          <p:cNvPicPr>
            <a:picLocks noGrp="1" noChangeAspect="1" noChangeArrowheads="1"/>
          </p:cNvPicPr>
          <p:nvPr>
            <p:ph idx="1"/>
          </p:nvPr>
        </p:nvPicPr>
        <p:blipFill>
          <a:blip r:embed="rId4" cstate="print"/>
          <a:srcRect/>
          <a:stretch>
            <a:fillRect/>
          </a:stretch>
        </p:blipFill>
        <p:spPr>
          <a:xfrm>
            <a:off x="179388" y="1268413"/>
            <a:ext cx="6697662" cy="53911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4168281"/>
      </p:ext>
    </p:extLst>
  </p:cSld>
  <p:clrMapOvr>
    <a:masterClrMapping/>
  </p:clrMapOvr>
  <p:transition spd="slow" advTm="1689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r" rtl="1" eaLnBrk="1" hangingPunct="1">
              <a:defRPr/>
            </a:pPr>
            <a:r>
              <a:rPr lang="fa-IR" smtClean="0">
                <a:cs typeface="B Titr" pitchFamily="2" charset="-78"/>
              </a:rPr>
              <a:t>سیستم گلیکولیز</a:t>
            </a:r>
            <a:endParaRPr lang="en-US" smtClean="0">
              <a:cs typeface="B Titr" pitchFamily="2" charset="-78"/>
            </a:endParaRPr>
          </a:p>
        </p:txBody>
      </p:sp>
      <p:sp>
        <p:nvSpPr>
          <p:cNvPr id="51203" name="Rectangle 3"/>
          <p:cNvSpPr>
            <a:spLocks noGrp="1" noChangeArrowheads="1"/>
          </p:cNvSpPr>
          <p:nvPr>
            <p:ph idx="1"/>
          </p:nvPr>
        </p:nvSpPr>
        <p:spPr/>
        <p:txBody>
          <a:bodyPr/>
          <a:lstStyle/>
          <a:p>
            <a:pPr algn="r" rtl="1" eaLnBrk="1" hangingPunct="1">
              <a:lnSpc>
                <a:spcPct val="90000"/>
              </a:lnSpc>
              <a:defRPr/>
            </a:pPr>
            <a:r>
              <a:rPr lang="fa-IR" b="1" smtClean="0">
                <a:cs typeface="B Lotus" pitchFamily="2" charset="-78"/>
              </a:rPr>
              <a:t>هر دوی سیستم های انرژی  </a:t>
            </a:r>
            <a:r>
              <a:rPr lang="en-US" b="1" smtClean="0">
                <a:cs typeface="B Lotus" pitchFamily="2" charset="-78"/>
              </a:rPr>
              <a:t>ATP-PC</a:t>
            </a:r>
            <a:r>
              <a:rPr lang="fa-IR" b="1" smtClean="0">
                <a:cs typeface="B Lotus" pitchFamily="2" charset="-78"/>
              </a:rPr>
              <a:t> و گلیکولیز در تولید سریع </a:t>
            </a:r>
            <a:r>
              <a:rPr lang="en-US" b="1" smtClean="0">
                <a:cs typeface="B Lotus" pitchFamily="2" charset="-78"/>
              </a:rPr>
              <a:t>ATP</a:t>
            </a:r>
            <a:r>
              <a:rPr lang="fa-IR" b="1" smtClean="0">
                <a:cs typeface="B Lotus" pitchFamily="2" charset="-78"/>
              </a:rPr>
              <a:t> برای فعالیت عضلانی شدید نقش مهمی بازی می کنند.</a:t>
            </a:r>
            <a:r>
              <a:rPr lang="en-US" b="1" smtClean="0">
                <a:cs typeface="B Lotus" pitchFamily="2" charset="-78"/>
              </a:rPr>
              <a:t> </a:t>
            </a:r>
            <a:endParaRPr lang="fa-IR" b="1" smtClean="0">
              <a:cs typeface="B Lotus" pitchFamily="2" charset="-78"/>
            </a:endParaRPr>
          </a:p>
          <a:p>
            <a:pPr algn="r" rtl="1" eaLnBrk="1" hangingPunct="1">
              <a:lnSpc>
                <a:spcPct val="90000"/>
              </a:lnSpc>
              <a:defRPr/>
            </a:pPr>
            <a:r>
              <a:rPr lang="fa-IR" b="1" smtClean="0">
                <a:cs typeface="B Lotus" pitchFamily="2" charset="-78"/>
              </a:rPr>
              <a:t>از آن جایی که میزان مصرف انرژی تارهای عضله هنگام فعالیت ورزشی ممکن است 200 برابر بیشتر از حالت استراحت باشد، فراهم کردن کل انرژی مورد نیاز حتی با این دو روش تولید انرژی هم غیرممکن است. بنابراین، بدون وجود سیستم انرژی موثر دیگر، حداکثر مدت فعالیت ورزشی ممکن است تنها به چند دقیقه فعالیت محدود شود.</a:t>
            </a:r>
            <a:endParaRPr lang="en-US" b="1" smtClean="0">
              <a:cs typeface="B Lotus"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6661655"/>
      </p:ext>
    </p:extLst>
  </p:cSld>
  <p:clrMapOvr>
    <a:masterClrMapping/>
  </p:clrMapOvr>
  <p:transition spd="slow" advTm="3109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algn="r" rtl="1" eaLnBrk="1" hangingPunct="1">
              <a:defRPr/>
            </a:pPr>
            <a:r>
              <a:rPr lang="fa-IR" sz="3600" smtClean="0">
                <a:cs typeface="B Titr" pitchFamily="2" charset="-78"/>
              </a:rPr>
              <a:t>سیستم انرژی اکسیداتیو ( هوازی)</a:t>
            </a:r>
            <a:endParaRPr lang="en-US" sz="3600" smtClean="0">
              <a:cs typeface="B Titr" pitchFamily="2" charset="-78"/>
            </a:endParaRPr>
          </a:p>
        </p:txBody>
      </p:sp>
      <p:sp>
        <p:nvSpPr>
          <p:cNvPr id="52227" name="Rectangle 3"/>
          <p:cNvSpPr>
            <a:spLocks noGrp="1" noChangeArrowheads="1"/>
          </p:cNvSpPr>
          <p:nvPr>
            <p:ph idx="1"/>
          </p:nvPr>
        </p:nvSpPr>
        <p:spPr/>
        <p:txBody>
          <a:bodyPr>
            <a:normAutofit fontScale="92500" lnSpcReduction="10000"/>
          </a:bodyPr>
          <a:lstStyle/>
          <a:p>
            <a:pPr algn="just" rtl="1" eaLnBrk="1" hangingPunct="1">
              <a:defRPr/>
            </a:pPr>
            <a:r>
              <a:rPr lang="fa-IR" b="1" dirty="0" smtClean="0">
                <a:cs typeface="B Lotus" pitchFamily="2" charset="-78"/>
              </a:rPr>
              <a:t>فرایند تجزیه مواد سوختی در حضور اکسیژن متابولیسم هوازی نامیده می شود</a:t>
            </a:r>
            <a:r>
              <a:rPr lang="en-US" b="1" dirty="0" smtClean="0">
                <a:cs typeface="B Lotus" pitchFamily="2" charset="-78"/>
              </a:rPr>
              <a:t> </a:t>
            </a:r>
            <a:endParaRPr lang="fa-IR" b="1" dirty="0" smtClean="0">
              <a:cs typeface="B Lotus" pitchFamily="2" charset="-78"/>
            </a:endParaRPr>
          </a:p>
          <a:p>
            <a:pPr algn="just" rtl="1" eaLnBrk="1" hangingPunct="1">
              <a:defRPr/>
            </a:pPr>
            <a:r>
              <a:rPr lang="fa-IR" b="1" dirty="0" smtClean="0">
                <a:cs typeface="B Lotus" pitchFamily="2" charset="-78"/>
              </a:rPr>
              <a:t>تولید </a:t>
            </a:r>
            <a:r>
              <a:rPr lang="en-US" b="1" dirty="0" smtClean="0">
                <a:cs typeface="B Lotus" pitchFamily="2" charset="-78"/>
              </a:rPr>
              <a:t>ATP</a:t>
            </a:r>
            <a:r>
              <a:rPr lang="fa-IR" b="1" dirty="0">
                <a:cs typeface="B Lotus" pitchFamily="2" charset="-78"/>
              </a:rPr>
              <a:t> </a:t>
            </a:r>
            <a:r>
              <a:rPr lang="fa-IR" b="1" dirty="0" smtClean="0">
                <a:cs typeface="B Lotus" pitchFamily="2" charset="-78"/>
              </a:rPr>
              <a:t>از طریق هوازی در داخل میتوکندری صورت می گیرد</a:t>
            </a:r>
          </a:p>
          <a:p>
            <a:pPr algn="just" rtl="1" eaLnBrk="1" hangingPunct="1">
              <a:defRPr/>
            </a:pPr>
            <a:r>
              <a:rPr lang="fa-IR" b="1" dirty="0" smtClean="0">
                <a:cs typeface="B Lotus" pitchFamily="2" charset="-78"/>
              </a:rPr>
              <a:t>دو فرایند سوخت و سازی در این تولید نقش دارد: چرخه کربس و زنجیره انتقال الکترونی</a:t>
            </a:r>
          </a:p>
          <a:p>
            <a:pPr algn="just" rtl="1" eaLnBrk="1" hangingPunct="1">
              <a:defRPr/>
            </a:pPr>
            <a:r>
              <a:rPr lang="fa-IR" b="1" dirty="0" smtClean="0">
                <a:cs typeface="B Lotus" pitchFamily="2" charset="-78"/>
              </a:rPr>
              <a:t>نقش اصلی چرخه کربس تکمیل کردن فرایند اکسایشی (جدا کردن هیدروژن) کربوهیدراتها، چربی ها یا پروتئین ها و به کار بردن </a:t>
            </a:r>
            <a:r>
              <a:rPr lang="en-US" b="1" dirty="0" smtClean="0">
                <a:cs typeface="B Lotus" pitchFamily="2" charset="-78"/>
              </a:rPr>
              <a:t>NAD</a:t>
            </a:r>
            <a:r>
              <a:rPr lang="fa-IR" b="1" dirty="0" smtClean="0">
                <a:cs typeface="B Lotus" pitchFamily="2" charset="-78"/>
              </a:rPr>
              <a:t> و </a:t>
            </a:r>
            <a:r>
              <a:rPr lang="en-US" b="1" dirty="0" smtClean="0">
                <a:cs typeface="B Lotus" pitchFamily="2" charset="-78"/>
              </a:rPr>
              <a:t>FAD</a:t>
            </a:r>
            <a:r>
              <a:rPr lang="fa-IR" b="1" dirty="0" smtClean="0">
                <a:cs typeface="B Lotus" pitchFamily="2" charset="-78"/>
              </a:rPr>
              <a:t> به عنوان حامل های هیدروژن است.</a:t>
            </a:r>
          </a:p>
          <a:p>
            <a:pPr algn="just" rtl="1" eaLnBrk="1" hangingPunct="1">
              <a:defRPr/>
            </a:pPr>
            <a:r>
              <a:rPr lang="fa-IR" b="1" dirty="0" smtClean="0">
                <a:cs typeface="B Lotus" pitchFamily="2" charset="-78"/>
              </a:rPr>
              <a:t>جدا کردن هیدروژن از این نظر اهمیت دارد که هیدروژن ها به طور بالقوه حاوی انرژی هستند.</a:t>
            </a:r>
          </a:p>
          <a:p>
            <a:pPr algn="just" rtl="1" eaLnBrk="1" hangingPunct="1">
              <a:defRPr/>
            </a:pPr>
            <a:r>
              <a:rPr lang="fa-IR" b="1" dirty="0" smtClean="0">
                <a:cs typeface="B Lotus" pitchFamily="2" charset="-78"/>
              </a:rPr>
              <a:t>این انرژی در زنجیره انتقال الکترونی یرای ترکیب </a:t>
            </a:r>
            <a:r>
              <a:rPr lang="en-US" b="1" dirty="0" smtClean="0">
                <a:cs typeface="B Lotus" pitchFamily="2" charset="-78"/>
              </a:rPr>
              <a:t>ADP</a:t>
            </a:r>
            <a:r>
              <a:rPr lang="fa-IR" b="1" dirty="0" smtClean="0">
                <a:cs typeface="B Lotus" pitchFamily="2" charset="-78"/>
              </a:rPr>
              <a:t> و </a:t>
            </a:r>
            <a:r>
              <a:rPr lang="en-US" b="1" dirty="0" smtClean="0">
                <a:cs typeface="B Lotus" pitchFamily="2" charset="-78"/>
              </a:rPr>
              <a:t>P</a:t>
            </a:r>
            <a:r>
              <a:rPr lang="fa-IR" b="1" dirty="0" smtClean="0">
                <a:cs typeface="B Lotus" pitchFamily="2" charset="-78"/>
              </a:rPr>
              <a:t> و تبدیل آنها به </a:t>
            </a:r>
            <a:r>
              <a:rPr lang="en-US" b="1" dirty="0" smtClean="0">
                <a:cs typeface="B Lotus" pitchFamily="2" charset="-78"/>
              </a:rPr>
              <a:t>ATP</a:t>
            </a:r>
            <a:r>
              <a:rPr lang="fa-IR" b="1" dirty="0" smtClean="0">
                <a:cs typeface="B Lotus" pitchFamily="2" charset="-78"/>
              </a:rPr>
              <a:t> مورد استفاده قرار میگیرد.</a:t>
            </a:r>
          </a:p>
          <a:p>
            <a:pPr algn="just" rtl="1" eaLnBrk="1" hangingPunct="1">
              <a:defRPr/>
            </a:pPr>
            <a:r>
              <a:rPr lang="fa-IR" b="1" dirty="0" smtClean="0">
                <a:cs typeface="B Lotus" pitchFamily="2" charset="-78"/>
              </a:rPr>
              <a:t>اکسیژن آخرین گیرنده هیدروژن در پایان زنجیره انتقال الکترونی است که در نتیجه آن آب ساخته می شود. </a:t>
            </a:r>
          </a:p>
          <a:p>
            <a:pPr algn="just" rtl="1" eaLnBrk="1" hangingPunct="1">
              <a:defRPr/>
            </a:pPr>
            <a:r>
              <a:rPr lang="fa-IR" b="1" dirty="0" smtClean="0">
                <a:cs typeface="B Lotus" pitchFamily="2" charset="-78"/>
              </a:rPr>
              <a:t>فعالیت های که بیشتر از 3دقیقه طول می کشند از این سیستم تولید انرژی می کنند مانند: دو 1500 متر. دو ماراتن و صحرانوردی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6245815"/>
      </p:ext>
    </p:extLst>
  </p:cSld>
  <p:clrMapOvr>
    <a:masterClrMapping/>
  </p:clrMapOvr>
  <p:transition spd="slow" advTm="12529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772400" cy="1456267"/>
          </a:xfrm>
        </p:spPr>
        <p:txBody>
          <a:bodyPr/>
          <a:lstStyle/>
          <a:p>
            <a:pPr algn="ctr"/>
            <a:r>
              <a:rPr lang="fa-IR" b="1" dirty="0">
                <a:solidFill>
                  <a:srgbClr val="FFFF00"/>
                </a:solidFill>
              </a:rPr>
              <a:t>اکسیژن مصرفی پس از تمرین</a:t>
            </a:r>
            <a:endParaRPr lang="en-US" b="1" dirty="0">
              <a:solidFill>
                <a:srgbClr val="FFFF00"/>
              </a:solidFill>
            </a:endParaRPr>
          </a:p>
        </p:txBody>
      </p:sp>
      <p:sp>
        <p:nvSpPr>
          <p:cNvPr id="3" name="Content Placeholder 2"/>
          <p:cNvSpPr>
            <a:spLocks noGrp="1"/>
          </p:cNvSpPr>
          <p:nvPr>
            <p:ph idx="1"/>
          </p:nvPr>
        </p:nvSpPr>
        <p:spPr>
          <a:xfrm>
            <a:off x="762000" y="3065060"/>
            <a:ext cx="7772400" cy="3810000"/>
          </a:xfrm>
        </p:spPr>
        <p:txBody>
          <a:bodyPr>
            <a:noAutofit/>
          </a:bodyPr>
          <a:lstStyle/>
          <a:p>
            <a:pPr algn="r" rtl="1"/>
            <a:r>
              <a:rPr lang="fa-IR" sz="2000" dirty="0" smtClean="0"/>
              <a:t>بدن انسان توانایی خوبی برای برآورد اکسیژن مورد نیاز خود ندارد. </a:t>
            </a:r>
          </a:p>
          <a:p>
            <a:pPr algn="r" rtl="1"/>
            <a:r>
              <a:rPr lang="fa-IR" sz="2000" dirty="0" smtClean="0"/>
              <a:t>به دلیل وجود اختلاف بین نیاز به اکسیژن و مصرف اکسیژن در جریان مرحله انتقال از حالت استراحت به حالت فعالیت، بدن حتی در شدت های پایین فعالیت نیز با کسر اکسیژن رو به رو می شود.</a:t>
            </a:r>
          </a:p>
          <a:p>
            <a:pPr algn="r" rtl="1"/>
            <a:r>
              <a:rPr lang="fa-IR" sz="2000" dirty="0" smtClean="0"/>
              <a:t>کسر اکسیژن براساس اختلاف موجود بین اکسیژن مورد نیاز برای یک کار معین و مقدار واقعی اکسیژن مصرفی محاسبه می شود.</a:t>
            </a:r>
          </a:p>
          <a:p>
            <a:pPr algn="r" rtl="1"/>
            <a:r>
              <a:rPr lang="fa-IR" sz="2000" dirty="0" smtClean="0"/>
              <a:t>در جریان دقایق اولیه برگشت به حالت اولیه، با وجود اینکه عضلات به طور فعال کار نمیکنند، نیاز به اکسیژن به طور آنی کاهش نمی یابد و مقدار اکسیژن مصرفی برای مدت زمانی در سطح بالایی باقی می ماند در این حالت مقدار اکسیژن مصرفی از مقدار مورد نیاز زمان استراحت بیشتر می شود که آن را </a:t>
            </a:r>
            <a:r>
              <a:rPr lang="fa-IR" sz="2000" dirty="0" smtClean="0">
                <a:solidFill>
                  <a:srgbClr val="FF0000"/>
                </a:solidFill>
              </a:rPr>
              <a:t>وام اکسیژن </a:t>
            </a:r>
            <a:r>
              <a:rPr lang="fa-IR" sz="2000" dirty="0" smtClean="0"/>
              <a:t>می نامند.</a:t>
            </a:r>
          </a:p>
          <a:p>
            <a:pPr algn="r" rtl="1"/>
            <a:r>
              <a:rPr lang="fa-IR" sz="2000" dirty="0" smtClean="0"/>
              <a:t>واژهی دیگری که به جای وام اکسیژن استفاده می شود اکسیژن مصرفی اضافی پس از ورزش</a:t>
            </a:r>
            <a:r>
              <a:rPr lang="en-US" sz="2000" dirty="0" smtClean="0"/>
              <a:t> </a:t>
            </a:r>
            <a:r>
              <a:rPr lang="fa-IR" sz="2000" dirty="0" smtClean="0"/>
              <a:t>(</a:t>
            </a:r>
            <a:r>
              <a:rPr lang="en-US" sz="2000" dirty="0" smtClean="0"/>
              <a:t>EPOC</a:t>
            </a:r>
            <a:r>
              <a:rPr lang="fa-IR" sz="2000" dirty="0" smtClean="0"/>
              <a:t>)، است.</a:t>
            </a:r>
          </a:p>
          <a:p>
            <a:pPr algn="r" rtl="1"/>
            <a:endParaRPr lang="fa-IR" sz="2000" dirty="0" smtClean="0"/>
          </a:p>
          <a:p>
            <a:pPr algn="r" rtl="1"/>
            <a:endParaRPr lang="fa-IR" sz="2000" dirty="0" smtClean="0"/>
          </a:p>
          <a:p>
            <a:pPr algn="r" rtl="1"/>
            <a:endParaRPr lang="fa-IR" sz="2000" dirty="0" smtClean="0"/>
          </a:p>
          <a:p>
            <a:pPr algn="r" rtl="1"/>
            <a:endParaRPr lang="en-US" sz="2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6508952"/>
      </p:ext>
    </p:extLst>
  </p:cSld>
  <p:clrMapOvr>
    <a:masterClrMapping/>
  </p:clrMapOvr>
  <p:transition spd="slow" advTm="13263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8600" y="0"/>
            <a:ext cx="7772400" cy="1456267"/>
          </a:xfrm>
        </p:spPr>
        <p:txBody>
          <a:bodyPr/>
          <a:lstStyle/>
          <a:p>
            <a:pPr algn="r" rtl="1" eaLnBrk="1" hangingPunct="1">
              <a:defRPr/>
            </a:pPr>
            <a:r>
              <a:rPr lang="fa-IR" sz="4000" i="1" dirty="0" smtClean="0">
                <a:solidFill>
                  <a:srgbClr val="FFFF00"/>
                </a:solidFill>
                <a:cs typeface="B Titr" pitchFamily="2" charset="-78"/>
              </a:rPr>
              <a:t>فعالیت ورزشی شدید، کوتاه مدت</a:t>
            </a:r>
            <a:endParaRPr lang="en-US" sz="4000" i="1" dirty="0" smtClean="0">
              <a:solidFill>
                <a:srgbClr val="FFFF00"/>
              </a:solidFill>
              <a:cs typeface="B Titr" pitchFamily="2" charset="-78"/>
            </a:endParaRPr>
          </a:p>
        </p:txBody>
      </p:sp>
      <p:sp>
        <p:nvSpPr>
          <p:cNvPr id="69635" name="Rectangle 3"/>
          <p:cNvSpPr>
            <a:spLocks noGrp="1" noChangeArrowheads="1"/>
          </p:cNvSpPr>
          <p:nvPr>
            <p:ph idx="1"/>
          </p:nvPr>
        </p:nvSpPr>
        <p:spPr>
          <a:xfrm>
            <a:off x="838200" y="2286000"/>
            <a:ext cx="7772400" cy="3649133"/>
          </a:xfrm>
        </p:spPr>
        <p:txBody>
          <a:bodyPr>
            <a:noAutofit/>
          </a:bodyPr>
          <a:lstStyle/>
          <a:p>
            <a:pPr algn="just" rtl="1" eaLnBrk="1" hangingPunct="1">
              <a:lnSpc>
                <a:spcPct val="90000"/>
              </a:lnSpc>
              <a:defRPr/>
            </a:pPr>
            <a:r>
              <a:rPr lang="fa-IR" sz="2400" b="1" dirty="0" smtClean="0">
                <a:cs typeface="B Lotus" pitchFamily="2" charset="-78"/>
              </a:rPr>
              <a:t>اینکه آیا تولید </a:t>
            </a:r>
            <a:r>
              <a:rPr lang="en-US" sz="2400" b="1" dirty="0" smtClean="0">
                <a:cs typeface="B Lotus" pitchFamily="2" charset="-78"/>
              </a:rPr>
              <a:t>ATP</a:t>
            </a:r>
            <a:r>
              <a:rPr lang="fa-IR" sz="2400" b="1" dirty="0" smtClean="0">
                <a:cs typeface="B Lotus" pitchFamily="2" charset="-78"/>
              </a:rPr>
              <a:t> به طور عمده توسط سیستم </a:t>
            </a:r>
            <a:r>
              <a:rPr lang="en-US" sz="2400" b="1" dirty="0" smtClean="0">
                <a:cs typeface="B Lotus" pitchFamily="2" charset="-78"/>
              </a:rPr>
              <a:t>ATP-PC</a:t>
            </a:r>
            <a:r>
              <a:rPr lang="fa-IR" sz="2400" b="1" dirty="0" smtClean="0">
                <a:cs typeface="B Lotus" pitchFamily="2" charset="-78"/>
              </a:rPr>
              <a:t> تولید شود یا گلیکولیز، به طور عمده به طول مدت فعالیت بستگی دارد</a:t>
            </a:r>
            <a:r>
              <a:rPr lang="en-US" sz="2400" b="1" dirty="0" smtClean="0">
                <a:cs typeface="B Lotus" pitchFamily="2" charset="-78"/>
              </a:rPr>
              <a:t> </a:t>
            </a:r>
            <a:endParaRPr lang="fa-IR" sz="2400" b="1" dirty="0" smtClean="0">
              <a:cs typeface="B Lotus" pitchFamily="2" charset="-78"/>
            </a:endParaRPr>
          </a:p>
          <a:p>
            <a:pPr algn="just" rtl="1" eaLnBrk="1" hangingPunct="1">
              <a:lnSpc>
                <a:spcPct val="90000"/>
              </a:lnSpc>
              <a:defRPr/>
            </a:pPr>
            <a:r>
              <a:rPr lang="fa-IR" sz="2400" b="1" dirty="0" smtClean="0">
                <a:cs typeface="B Lotus" pitchFamily="2" charset="-78"/>
              </a:rPr>
              <a:t>انرژی لازم برای دویدن یک دوی سرعت 50 متر یا برای انجام یک حرکت مجزا در فوتبال به طور عمده از سیستم </a:t>
            </a:r>
            <a:r>
              <a:rPr lang="en-US" sz="2400" b="1" dirty="0" smtClean="0">
                <a:cs typeface="B Lotus" pitchFamily="2" charset="-78"/>
              </a:rPr>
              <a:t>ATP-PC</a:t>
            </a:r>
            <a:r>
              <a:rPr lang="fa-IR" sz="2400" b="1" dirty="0" smtClean="0">
                <a:cs typeface="B Lotus" pitchFamily="2" charset="-78"/>
              </a:rPr>
              <a:t> تامین می شود. در مقابل، انرژی لازم برای انجام یک دوی سرعت 400 متر (یعنی در حدود 55 ثانیه) در نتیجه ترکیبی از سیستم </a:t>
            </a:r>
            <a:r>
              <a:rPr lang="en-US" sz="2400" b="1" dirty="0" smtClean="0">
                <a:cs typeface="B Lotus" pitchFamily="2" charset="-78"/>
              </a:rPr>
              <a:t>ATP-PC</a:t>
            </a:r>
            <a:r>
              <a:rPr lang="fa-IR" sz="2400" b="1" dirty="0" smtClean="0">
                <a:cs typeface="B Lotus" pitchFamily="2" charset="-78"/>
              </a:rPr>
              <a:t>، گلیکولیز و متابولیسم هوازی است که گلیکولیز بخش عمده </a:t>
            </a:r>
            <a:r>
              <a:rPr lang="en-US" sz="2400" b="1" dirty="0" smtClean="0">
                <a:cs typeface="B Lotus" pitchFamily="2" charset="-78"/>
              </a:rPr>
              <a:t>ATP</a:t>
            </a:r>
            <a:r>
              <a:rPr lang="fa-IR" sz="2400" b="1" dirty="0" smtClean="0">
                <a:cs typeface="B Lotus" pitchFamily="2" charset="-78"/>
              </a:rPr>
              <a:t> را تولید می کند</a:t>
            </a:r>
            <a:r>
              <a:rPr lang="en-US" sz="2400" b="1" dirty="0" smtClean="0">
                <a:cs typeface="B Lotus" pitchFamily="2" charset="-78"/>
              </a:rPr>
              <a:t> </a:t>
            </a:r>
            <a:endParaRPr lang="fa-IR" sz="2400" b="1" dirty="0" smtClean="0">
              <a:cs typeface="B Lotus" pitchFamily="2" charset="-78"/>
            </a:endParaRPr>
          </a:p>
          <a:p>
            <a:pPr algn="just" rtl="1" eaLnBrk="1" hangingPunct="1">
              <a:lnSpc>
                <a:spcPct val="90000"/>
              </a:lnSpc>
              <a:defRPr/>
            </a:pPr>
            <a:r>
              <a:rPr lang="fa-IR" sz="2400" b="1" dirty="0" smtClean="0">
                <a:cs typeface="B Lotus" pitchFamily="2" charset="-78"/>
              </a:rPr>
              <a:t>باید خاطر نشان کرد که انتقال از سیستم </a:t>
            </a:r>
            <a:r>
              <a:rPr lang="en-US" sz="2400" b="1" dirty="0" smtClean="0">
                <a:cs typeface="B Lotus" pitchFamily="2" charset="-78"/>
              </a:rPr>
              <a:t>ATP-PC</a:t>
            </a:r>
            <a:r>
              <a:rPr lang="fa-IR" sz="2400" b="1" dirty="0" smtClean="0">
                <a:cs typeface="B Lotus" pitchFamily="2" charset="-78"/>
              </a:rPr>
              <a:t> به سوی افزایش وابستگی به گلیکولیز هنگام فعالیت ورزشی، یک تغییر ناگهانی نیست بلکه یک جابجایی تدریجی از یک مسیر به مسیر دیگر است.</a:t>
            </a:r>
          </a:p>
          <a:p>
            <a:pPr algn="just" rtl="1" eaLnBrk="1" hangingPunct="1">
              <a:lnSpc>
                <a:spcPct val="90000"/>
              </a:lnSpc>
              <a:defRPr/>
            </a:pPr>
            <a:r>
              <a:rPr lang="fa-IR" sz="2400" b="1" dirty="0" smtClean="0">
                <a:cs typeface="B Lotus" pitchFamily="2" charset="-78"/>
              </a:rPr>
              <a:t>فعالتهایی که بیشتر از 45دقیقه طول میکشند از ترکیب هر سه سیستم انرژی بهره میبرند.فعالیت هایی که حدود 1دقیقه طول میگشند از سیستم بی هوازی و هوازی به نسبت 70 و 30 درصد برای تامین انرژی استفاده می کنند.</a:t>
            </a:r>
          </a:p>
          <a:p>
            <a:pPr algn="just" rtl="1" eaLnBrk="1" hangingPunct="1">
              <a:lnSpc>
                <a:spcPct val="90000"/>
              </a:lnSpc>
              <a:defRPr/>
            </a:pPr>
            <a:r>
              <a:rPr lang="fa-IR" sz="2400" b="1" dirty="0" smtClean="0">
                <a:cs typeface="B Lotus" pitchFamily="2" charset="-78"/>
              </a:rPr>
              <a:t>فعالیت های که حدود 2دقیقه ای، به نسبت مساوی از هر دو سیستم تولید </a:t>
            </a:r>
            <a:r>
              <a:rPr lang="en-US" sz="2400" b="1" dirty="0" smtClean="0">
                <a:cs typeface="B Lotus" pitchFamily="2" charset="-78"/>
              </a:rPr>
              <a:t>ATP</a:t>
            </a:r>
            <a:r>
              <a:rPr lang="fa-IR" sz="2400" b="1" dirty="0" smtClean="0">
                <a:cs typeface="B Lotus" pitchFamily="2" charset="-78"/>
              </a:rPr>
              <a:t> بهره میگیرند.</a:t>
            </a:r>
            <a:endParaRPr lang="en-US" sz="2400" b="1" dirty="0" smtClean="0">
              <a:cs typeface="B Lotus"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988017"/>
      </p:ext>
    </p:extLst>
  </p:cSld>
  <p:clrMapOvr>
    <a:masterClrMapping/>
  </p:clrMapOvr>
  <p:transition spd="slow" advTm="12208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Grp="1" noChangeArrowheads="1"/>
          </p:cNvSpPr>
          <p:nvPr>
            <p:ph type="title"/>
          </p:nvPr>
        </p:nvSpPr>
        <p:spPr>
          <a:xfrm>
            <a:off x="1571625" y="152400"/>
            <a:ext cx="6762750" cy="1143000"/>
          </a:xfrm>
        </p:spPr>
        <p:txBody>
          <a:bodyPr/>
          <a:lstStyle/>
          <a:p>
            <a:pPr algn="r" rtl="1" eaLnBrk="1" hangingPunct="1"/>
            <a:r>
              <a:rPr lang="fa-IR" dirty="0" smtClean="0">
                <a:solidFill>
                  <a:srgbClr val="FFFF00"/>
                </a:solidFill>
                <a:cs typeface="B Titr" pitchFamily="2" charset="-78"/>
              </a:rPr>
              <a:t>فعالیت ورزشی بلند مدت</a:t>
            </a:r>
            <a:endParaRPr lang="en-US" dirty="0" smtClean="0">
              <a:solidFill>
                <a:srgbClr val="FFFF00"/>
              </a:solidFill>
              <a:cs typeface="B Titr" pitchFamily="2" charset="-78"/>
            </a:endParaRPr>
          </a:p>
        </p:txBody>
      </p:sp>
      <p:sp>
        <p:nvSpPr>
          <p:cNvPr id="58371" name="Rectangle 3"/>
          <p:cNvSpPr>
            <a:spLocks noGrp="1" noChangeArrowheads="1"/>
          </p:cNvSpPr>
          <p:nvPr>
            <p:ph idx="1"/>
          </p:nvPr>
        </p:nvSpPr>
        <p:spPr>
          <a:xfrm>
            <a:off x="914400" y="1265830"/>
            <a:ext cx="7772400" cy="3649133"/>
          </a:xfrm>
        </p:spPr>
        <p:txBody>
          <a:bodyPr>
            <a:normAutofit fontScale="70000" lnSpcReduction="20000"/>
          </a:bodyPr>
          <a:lstStyle/>
          <a:p>
            <a:pPr algn="just" rtl="1" eaLnBrk="1" hangingPunct="1"/>
            <a:endParaRPr lang="fa-IR" dirty="0" smtClean="0"/>
          </a:p>
          <a:p>
            <a:pPr algn="just" rtl="1" eaLnBrk="1" hangingPunct="1"/>
            <a:r>
              <a:rPr lang="fa-IR" sz="3600" b="1" dirty="0" smtClean="0">
                <a:cs typeface="B Lotus" pitchFamily="2" charset="-78"/>
              </a:rPr>
              <a:t>انرژی لازم برای انجام فعالیت ورزشی بلند مدت (یعنی بیشتر از 10 دقیقه) به طور عمده از متابولیسم هوازی تولید می شود. </a:t>
            </a:r>
          </a:p>
          <a:p>
            <a:pPr algn="just" rtl="1" eaLnBrk="1" hangingPunct="1"/>
            <a:r>
              <a:rPr lang="fa-IR" sz="3600" b="1" dirty="0" smtClean="0">
                <a:cs typeface="B Lotus" pitchFamily="2" charset="-78"/>
              </a:rPr>
              <a:t>هنگام فعالیت ورزشی زیر بیشینه با مدت زمان متوسط یک حالت پایدار مصرف اکسیژن عموماً می تواند حفظ شود</a:t>
            </a:r>
            <a:r>
              <a:rPr lang="en-US" sz="3600" b="1" dirty="0" smtClean="0">
                <a:cs typeface="B Lotus" pitchFamily="2" charset="-78"/>
              </a:rPr>
              <a:t> </a:t>
            </a:r>
            <a:r>
              <a:rPr lang="fa-IR" sz="3600" b="1" dirty="0" smtClean="0">
                <a:cs typeface="B Lotus" pitchFamily="2" charset="-78"/>
              </a:rPr>
              <a:t>. به جز 2 حالت استثناء:</a:t>
            </a:r>
          </a:p>
          <a:p>
            <a:pPr marL="0" indent="0" algn="just" rtl="1" eaLnBrk="1" hangingPunct="1">
              <a:buNone/>
            </a:pPr>
            <a:r>
              <a:rPr lang="fa-IR" sz="3600" b="1" dirty="0" smtClean="0">
                <a:cs typeface="B Lotus" pitchFamily="2" charset="-78"/>
              </a:rPr>
              <a:t>1. فعالیت ورزشی دراز مدت در یک محیط گرم و مرطوب سبب افزایش اکسیژن مصرفی می شود</a:t>
            </a:r>
          </a:p>
          <a:p>
            <a:pPr marL="0" indent="0" algn="just" rtl="1" eaLnBrk="1" hangingPunct="1">
              <a:buNone/>
            </a:pPr>
            <a:r>
              <a:rPr lang="fa-IR" sz="3600" b="1" dirty="0" smtClean="0">
                <a:cs typeface="B Lotus" pitchFamily="2" charset="-78"/>
              </a:rPr>
              <a:t>2. فعالیت مستمر با شدت نسبتاً زیاد(70درصد </a:t>
            </a:r>
            <a:r>
              <a:rPr lang="en-US" sz="3600" b="1" dirty="0" smtClean="0">
                <a:cs typeface="B Lotus" pitchFamily="2" charset="-78"/>
              </a:rPr>
              <a:t>V0</a:t>
            </a:r>
            <a:r>
              <a:rPr lang="en-US" sz="3600" b="1" dirty="0" smtClean="0">
                <a:effectLst>
                  <a:outerShdw blurRad="38100" dist="38100" dir="2700000" algn="tl">
                    <a:srgbClr val="000000">
                      <a:alpha val="43137"/>
                    </a:srgbClr>
                  </a:outerShdw>
                </a:effectLst>
                <a:cs typeface="B Lotus" pitchFamily="2" charset="-78"/>
              </a:rPr>
              <a:t>2</a:t>
            </a:r>
            <a:r>
              <a:rPr lang="en-US" sz="3600" b="1" dirty="0" smtClean="0">
                <a:cs typeface="B Lotus" pitchFamily="2" charset="-78"/>
              </a:rPr>
              <a:t>MAX</a:t>
            </a:r>
            <a:r>
              <a:rPr lang="fa-IR" sz="3600" b="1" dirty="0" smtClean="0">
                <a:cs typeface="B Lotus" pitchFamily="2" charset="-78"/>
              </a:rPr>
              <a:t>) سبب افزایش تدریجی اکسیژن مصرفی در مدت فعالیت می شود</a:t>
            </a:r>
          </a:p>
          <a:p>
            <a:pPr algn="just" rtl="1" eaLnBrk="1" hangingPunct="1"/>
            <a:endParaRPr lang="fa-IR" sz="3600" b="1" dirty="0" smtClean="0">
              <a:cs typeface="B Lotus" pitchFamily="2" charset="-78"/>
            </a:endParaRPr>
          </a:p>
          <a:p>
            <a:pPr algn="just" rtl="1" eaLnBrk="1" hangingPunct="1"/>
            <a:endParaRPr lang="en-US" sz="3600" b="1" dirty="0" smtClean="0">
              <a:cs typeface="B Lotus"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8753246"/>
      </p:ext>
    </p:extLst>
  </p:cSld>
  <p:clrMapOvr>
    <a:masterClrMapping/>
  </p:clrMapOvr>
  <p:transition spd="slow" advTm="6535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304" y="2514600"/>
            <a:ext cx="7772400" cy="1456267"/>
          </a:xfrm>
        </p:spPr>
        <p:txBody>
          <a:bodyPr>
            <a:normAutofit/>
          </a:bodyPr>
          <a:lstStyle/>
          <a:p>
            <a:pPr algn="ctr"/>
            <a:r>
              <a:rPr lang="fa-IR" sz="4000" b="1" dirty="0" smtClean="0"/>
              <a:t>با تشکر از توجه شما</a:t>
            </a:r>
            <a:endParaRPr lang="en-US" sz="4000"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2616367"/>
      </p:ext>
    </p:extLst>
  </p:cSld>
  <p:clrMapOvr>
    <a:masterClrMapping/>
  </p:clrMapOvr>
  <p:transition spd="slow" advTm="3578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772400" cy="1456267"/>
          </a:xfrm>
        </p:spPr>
        <p:txBody>
          <a:bodyPr>
            <a:normAutofit/>
          </a:bodyPr>
          <a:lstStyle/>
          <a:p>
            <a:pPr algn="ctr"/>
            <a:r>
              <a:rPr lang="fa-IR" sz="4400" b="1" dirty="0" smtClean="0"/>
              <a:t>سرفصل جلسه اول</a:t>
            </a:r>
            <a:endParaRPr lang="en-US" sz="4400" b="1" dirty="0"/>
          </a:p>
        </p:txBody>
      </p:sp>
      <p:sp>
        <p:nvSpPr>
          <p:cNvPr id="3" name="Content Placeholder 2"/>
          <p:cNvSpPr>
            <a:spLocks noGrp="1"/>
          </p:cNvSpPr>
          <p:nvPr>
            <p:ph idx="1"/>
          </p:nvPr>
        </p:nvSpPr>
        <p:spPr>
          <a:xfrm>
            <a:off x="838200" y="1676400"/>
            <a:ext cx="7772400" cy="3649133"/>
          </a:xfrm>
        </p:spPr>
        <p:txBody>
          <a:bodyPr>
            <a:normAutofit fontScale="62500" lnSpcReduction="20000"/>
          </a:bodyPr>
          <a:lstStyle/>
          <a:p>
            <a:pPr algn="r" rtl="1"/>
            <a:r>
              <a:rPr lang="fa-IR" sz="2800" b="1" dirty="0" smtClean="0"/>
              <a:t>1. متابولیسم عضله</a:t>
            </a:r>
          </a:p>
          <a:p>
            <a:pPr algn="r" rtl="1"/>
            <a:r>
              <a:rPr lang="fa-IR" sz="2800" b="1" dirty="0" smtClean="0"/>
              <a:t>2. متابولیسم پایه</a:t>
            </a:r>
          </a:p>
          <a:p>
            <a:pPr algn="r" rtl="1"/>
            <a:r>
              <a:rPr lang="fa-IR" sz="2800" b="1" dirty="0" smtClean="0"/>
              <a:t>3. انرژی فعالیت ورزشی</a:t>
            </a:r>
          </a:p>
          <a:p>
            <a:pPr algn="r" rtl="1"/>
            <a:r>
              <a:rPr lang="fa-IR" sz="2800" b="1" dirty="0" smtClean="0"/>
              <a:t>4. متابولیسم هوازی و غیرهوازی</a:t>
            </a:r>
          </a:p>
          <a:p>
            <a:pPr algn="r" rtl="1"/>
            <a:r>
              <a:rPr lang="fa-IR" sz="2800" b="1" dirty="0" smtClean="0"/>
              <a:t>4.سیستم انژی فسفاژن</a:t>
            </a:r>
            <a:r>
              <a:rPr lang="en-US" sz="2800" b="1" dirty="0" smtClean="0"/>
              <a:t>ATP-CP.</a:t>
            </a:r>
            <a:endParaRPr lang="fa-IR" sz="2800" b="1" dirty="0" smtClean="0"/>
          </a:p>
          <a:p>
            <a:pPr algn="r" rtl="1"/>
            <a:r>
              <a:rPr lang="fa-IR" sz="2800" b="1" dirty="0" smtClean="0"/>
              <a:t>5.سیستم گلیکولیز</a:t>
            </a:r>
          </a:p>
          <a:p>
            <a:pPr algn="r" rtl="1"/>
            <a:r>
              <a:rPr lang="fa-IR" sz="2800" b="1" dirty="0" smtClean="0"/>
              <a:t>6.سیستم هوازی</a:t>
            </a:r>
          </a:p>
          <a:p>
            <a:pPr algn="r" rtl="1"/>
            <a:r>
              <a:rPr lang="fa-IR" sz="2800" b="1" dirty="0" smtClean="0"/>
              <a:t>7.اکسیزن مصرفی پس از ورزش</a:t>
            </a:r>
          </a:p>
          <a:p>
            <a:pPr algn="r" rtl="1"/>
            <a:r>
              <a:rPr lang="fa-IR" sz="2800" b="1" dirty="0" smtClean="0"/>
              <a:t>فعالیت ورزشی شدید کوتاه مدت</a:t>
            </a:r>
          </a:p>
          <a:p>
            <a:pPr algn="r" rtl="1"/>
            <a:r>
              <a:rPr lang="fa-IR" sz="2800" b="1" dirty="0" smtClean="0"/>
              <a:t>فعلیت ورزشی بلند مدت</a:t>
            </a:r>
          </a:p>
          <a:p>
            <a:pPr algn="r" rtl="1"/>
            <a:endParaRPr lang="fa-IR" sz="2800" b="1" dirty="0" smtClean="0"/>
          </a:p>
          <a:p>
            <a:pPr algn="r" rtl="1"/>
            <a:endParaRPr lang="en-US" sz="2800"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4038647"/>
      </p:ext>
    </p:extLst>
  </p:cSld>
  <p:clrMapOvr>
    <a:masterClrMapping/>
  </p:clrMapOvr>
  <p:transition spd="slow" advTm="4433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normAutofit/>
          </a:bodyPr>
          <a:lstStyle/>
          <a:p>
            <a:pPr algn="ctr" rtl="1">
              <a:defRPr/>
            </a:pPr>
            <a:r>
              <a:rPr lang="fa-IR" dirty="0" smtClean="0">
                <a:cs typeface="B Titr" pitchFamily="2" charset="-78"/>
              </a:rPr>
              <a:t/>
            </a:r>
            <a:br>
              <a:rPr lang="fa-IR" dirty="0" smtClean="0">
                <a:cs typeface="B Titr" pitchFamily="2" charset="-78"/>
              </a:rPr>
            </a:br>
            <a:r>
              <a:rPr lang="fa-IR" dirty="0" smtClean="0">
                <a:cs typeface="B Titr" pitchFamily="2" charset="-78"/>
              </a:rPr>
              <a:t>متابولیسم عضله</a:t>
            </a:r>
            <a:br>
              <a:rPr lang="fa-IR" dirty="0" smtClean="0">
                <a:cs typeface="B Titr" pitchFamily="2" charset="-78"/>
              </a:rPr>
            </a:br>
            <a:endParaRPr lang="en-US" dirty="0" smtClean="0">
              <a:cs typeface="B Titr" pitchFamily="2" charset="-78"/>
            </a:endParaRPr>
          </a:p>
        </p:txBody>
      </p:sp>
      <p:sp>
        <p:nvSpPr>
          <p:cNvPr id="18435" name="Rectangle 3"/>
          <p:cNvSpPr>
            <a:spLocks noGrp="1" noChangeArrowheads="1"/>
          </p:cNvSpPr>
          <p:nvPr>
            <p:ph idx="1"/>
          </p:nvPr>
        </p:nvSpPr>
        <p:spPr>
          <a:xfrm>
            <a:off x="304800" y="2029981"/>
            <a:ext cx="8534400" cy="3953932"/>
          </a:xfrm>
        </p:spPr>
        <p:txBody>
          <a:bodyPr>
            <a:normAutofit fontScale="92500" lnSpcReduction="10000"/>
          </a:bodyPr>
          <a:lstStyle/>
          <a:p>
            <a:pPr algn="just" rtl="1" eaLnBrk="1" hangingPunct="1">
              <a:defRPr/>
            </a:pPr>
            <a:r>
              <a:rPr lang="fa-IR" sz="3600" b="1" dirty="0" smtClean="0">
                <a:cs typeface="B Lotus" pitchFamily="2" charset="-78"/>
              </a:rPr>
              <a:t>توانایی انجام کار، به وجود آوردن تغییر جهت و حفظ زندگی همگی به انرژی نیاز دارند</a:t>
            </a:r>
            <a:r>
              <a:rPr lang="en-US" sz="3600" b="1" dirty="0" smtClean="0">
                <a:cs typeface="B Lotus" pitchFamily="2" charset="-78"/>
              </a:rPr>
              <a:t> </a:t>
            </a:r>
          </a:p>
          <a:p>
            <a:pPr algn="just" rtl="1" eaLnBrk="1" hangingPunct="1">
              <a:defRPr/>
            </a:pPr>
            <a:r>
              <a:rPr lang="fa-IR" sz="3600" b="1" dirty="0" smtClean="0">
                <a:cs typeface="B Lotus" pitchFamily="2" charset="-78"/>
              </a:rPr>
              <a:t>سلولهای بدن به منظور حفظ حیات و انجام کار، باید بطور مداوم انرژی شیمیایی داشته باشند.</a:t>
            </a:r>
            <a:r>
              <a:rPr lang="en-US" sz="3600" b="1" dirty="0" smtClean="0">
                <a:cs typeface="B Lotus" pitchFamily="2" charset="-78"/>
              </a:rPr>
              <a:t> </a:t>
            </a:r>
          </a:p>
          <a:p>
            <a:pPr algn="just" rtl="1" eaLnBrk="1" hangingPunct="1">
              <a:defRPr/>
            </a:pPr>
            <a:r>
              <a:rPr lang="fa-IR" sz="3600" b="1" dirty="0" smtClean="0">
                <a:cs typeface="B Lotus" pitchFamily="2" charset="-78"/>
              </a:rPr>
              <a:t>آزاد شدن انرژی شیمیایی از طریق فرآیندهای متابولیسم نیرو را برای فعال سازی عضلات و تکمیل عملکردهای مورد نیاز سلولهای زنده فراهم می کند. </a:t>
            </a:r>
          </a:p>
          <a:p>
            <a:pPr algn="just" rtl="1" eaLnBrk="1" hangingPunct="1">
              <a:defRPr/>
            </a:pPr>
            <a:endParaRPr lang="fa-IR" sz="3600" b="1" dirty="0" smtClean="0">
              <a:cs typeface="B Lotus" pitchFamily="2" charset="-78"/>
            </a:endParaRPr>
          </a:p>
          <a:p>
            <a:pPr algn="just" rtl="1" eaLnBrk="1" hangingPunct="1">
              <a:defRPr/>
            </a:pPr>
            <a:endParaRPr lang="en-US" sz="3600" b="1" dirty="0" smtClean="0">
              <a:cs typeface="B Lotus"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3770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1456267"/>
          </a:xfrm>
        </p:spPr>
        <p:txBody>
          <a:bodyPr/>
          <a:lstStyle/>
          <a:p>
            <a:pPr algn="ctr" rtl="1"/>
            <a:r>
              <a:rPr lang="fa-IR" dirty="0" smtClean="0">
                <a:solidFill>
                  <a:srgbClr val="FF0000"/>
                </a:solidFill>
              </a:rPr>
              <a:t>متابولیسم پایه </a:t>
            </a:r>
            <a:r>
              <a:rPr lang="en-US" dirty="0" smtClean="0">
                <a:solidFill>
                  <a:srgbClr val="FF0000"/>
                </a:solidFill>
              </a:rPr>
              <a:t>BMR</a:t>
            </a:r>
            <a:endParaRPr lang="en-US" dirty="0">
              <a:solidFill>
                <a:srgbClr val="FF0000"/>
              </a:solidFill>
            </a:endParaRPr>
          </a:p>
        </p:txBody>
      </p:sp>
      <p:sp>
        <p:nvSpPr>
          <p:cNvPr id="3" name="Content Placeholder 2"/>
          <p:cNvSpPr>
            <a:spLocks noGrp="1"/>
          </p:cNvSpPr>
          <p:nvPr>
            <p:ph idx="1"/>
          </p:nvPr>
        </p:nvSpPr>
        <p:spPr>
          <a:xfrm>
            <a:off x="838200" y="2667000"/>
            <a:ext cx="7772400" cy="3662150"/>
          </a:xfrm>
        </p:spPr>
        <p:txBody>
          <a:bodyPr>
            <a:noAutofit/>
          </a:bodyPr>
          <a:lstStyle/>
          <a:p>
            <a:pPr algn="just" rtl="1"/>
            <a:r>
              <a:rPr lang="fa-IR" sz="2000" dirty="0" smtClean="0"/>
              <a:t>میزان متابولیسم پایه، مقدار انرژی مصرفی حالت استراحت هر فرد در وضعیت درازکش است که بلافاصله پس از دست کم 8ساعت خواب و 12ساعت گرسنگی اندازه گیری می شود.</a:t>
            </a:r>
          </a:p>
          <a:p>
            <a:pPr algn="just" rtl="1"/>
            <a:r>
              <a:rPr lang="fa-IR" sz="2000" dirty="0" smtClean="0"/>
              <a:t>میزان متایولیسم پایه، ارتباط مستقیمی با توده بدن بدون چربی بدن دارد .</a:t>
            </a:r>
          </a:p>
          <a:p>
            <a:pPr algn="just" rtl="1"/>
            <a:r>
              <a:rPr lang="fa-IR" sz="2000" dirty="0" smtClean="0"/>
              <a:t>برخورداری از توده بدون چربی بیشتر، به مفهوم کل انرژی مصرفی روزانه بیشتر است </a:t>
            </a:r>
          </a:p>
          <a:p>
            <a:pPr algn="just" rtl="1"/>
            <a:r>
              <a:rPr lang="fa-IR" sz="2000" dirty="0" smtClean="0"/>
              <a:t>زنان به علت توده چربی بیشتر نسبت به مردان هم وزن خود از میزان متابولیسم پایه کمتری برخوردار هستند.</a:t>
            </a:r>
          </a:p>
          <a:p>
            <a:pPr marL="0" indent="0" algn="just" rtl="1">
              <a:buNone/>
              <a:defRPr/>
            </a:pPr>
            <a:r>
              <a:rPr lang="fa-IR" sz="2000" b="1" dirty="0">
                <a:cs typeface="B Lotus" pitchFamily="2" charset="-78"/>
              </a:rPr>
              <a:t>عوامل که میزان متابولیسم پایه را تحت تاثیر قرار </a:t>
            </a:r>
            <a:r>
              <a:rPr lang="fa-IR" sz="2000" b="1" dirty="0" smtClean="0">
                <a:cs typeface="B Lotus" pitchFamily="2" charset="-78"/>
              </a:rPr>
              <a:t>می </a:t>
            </a:r>
            <a:r>
              <a:rPr lang="fa-IR" sz="2000" b="1" dirty="0">
                <a:cs typeface="B Lotus" pitchFamily="2" charset="-78"/>
              </a:rPr>
              <a:t>دهد از </a:t>
            </a:r>
            <a:r>
              <a:rPr lang="fa-IR" sz="2000" b="1" dirty="0" smtClean="0">
                <a:cs typeface="B Lotus" pitchFamily="2" charset="-78"/>
              </a:rPr>
              <a:t>جمله:</a:t>
            </a:r>
            <a:endParaRPr lang="fa-IR" sz="2000" b="1" dirty="0">
              <a:cs typeface="B Lotus" pitchFamily="2" charset="-78"/>
            </a:endParaRPr>
          </a:p>
          <a:p>
            <a:pPr algn="just" rtl="1">
              <a:buClr>
                <a:srgbClr val="FF0066"/>
              </a:buClr>
              <a:defRPr/>
            </a:pPr>
            <a:r>
              <a:rPr lang="fa-IR" sz="2000" b="1" dirty="0">
                <a:solidFill>
                  <a:srgbClr val="FF0000"/>
                </a:solidFill>
                <a:cs typeface="B Lotus" pitchFamily="2" charset="-78"/>
              </a:rPr>
              <a:t>سن: </a:t>
            </a:r>
            <a:r>
              <a:rPr lang="fa-IR" sz="2000" b="1" dirty="0">
                <a:cs typeface="B Lotus" pitchFamily="2" charset="-78"/>
              </a:rPr>
              <a:t>با افزایش سن متابولیسم پایه افراد کاهش می یابد</a:t>
            </a:r>
          </a:p>
          <a:p>
            <a:pPr algn="just" rtl="1">
              <a:buClr>
                <a:srgbClr val="FF0066"/>
              </a:buClr>
              <a:defRPr/>
            </a:pPr>
            <a:r>
              <a:rPr lang="fa-IR" sz="2000" b="1" dirty="0">
                <a:solidFill>
                  <a:srgbClr val="FF0000"/>
                </a:solidFill>
                <a:cs typeface="B Lotus" pitchFamily="2" charset="-78"/>
              </a:rPr>
              <a:t>درجه حرارت: </a:t>
            </a:r>
            <a:r>
              <a:rPr lang="fa-IR" sz="2000" b="1" dirty="0">
                <a:cs typeface="B Lotus" pitchFamily="2" charset="-78"/>
              </a:rPr>
              <a:t>با افزایش درجه حرارت میزان متابولیسم پایه افزایش می یابد.</a:t>
            </a:r>
          </a:p>
          <a:p>
            <a:pPr algn="just" rtl="1">
              <a:buClr>
                <a:srgbClr val="FF0066"/>
              </a:buClr>
              <a:defRPr/>
            </a:pPr>
            <a:r>
              <a:rPr lang="fa-IR" sz="2000" b="1" dirty="0">
                <a:solidFill>
                  <a:srgbClr val="FF0000"/>
                </a:solidFill>
                <a:cs typeface="B Lotus" pitchFamily="2" charset="-78"/>
              </a:rPr>
              <a:t>فشار روانی: </a:t>
            </a:r>
            <a:r>
              <a:rPr lang="fa-IR" sz="2000" b="1" dirty="0">
                <a:cs typeface="B Lotus" pitchFamily="2" charset="-78"/>
              </a:rPr>
              <a:t>فشار روانی میزان متابولیسم پایه را از طریق افزایش فعالیت دستگاه عصبی سمپاتیک افزایش می دهد.</a:t>
            </a:r>
          </a:p>
          <a:p>
            <a:pPr algn="just" rtl="1">
              <a:buClr>
                <a:srgbClr val="FF0066"/>
              </a:buClr>
              <a:defRPr/>
            </a:pPr>
            <a:r>
              <a:rPr lang="fa-IR" sz="2000" b="1" dirty="0">
                <a:solidFill>
                  <a:srgbClr val="FF0000"/>
                </a:solidFill>
                <a:cs typeface="B Lotus" pitchFamily="2" charset="-78"/>
              </a:rPr>
              <a:t>هورمونها</a:t>
            </a:r>
            <a:r>
              <a:rPr lang="fa-IR" sz="2000" b="1" dirty="0">
                <a:cs typeface="B Lotus" pitchFamily="2" charset="-78"/>
              </a:rPr>
              <a:t>: تیروکسین غده تیروئید و اپی نفرین بخش قشر فوق کلیوی، میزان متابولیسم پایه را افزایش می دهد.</a:t>
            </a:r>
          </a:p>
          <a:p>
            <a:pPr algn="just" rtl="1"/>
            <a:endParaRPr lang="fa-IR" sz="2000" dirty="0" smtClean="0"/>
          </a:p>
          <a:p>
            <a:pPr algn="just" rtl="1"/>
            <a:endParaRPr lang="fa-IR" sz="2000" dirty="0" smtClean="0"/>
          </a:p>
          <a:p>
            <a:pPr algn="just" rtl="1"/>
            <a:endParaRPr lang="en-US"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924926"/>
      </p:ext>
    </p:extLst>
  </p:cSld>
  <p:clrMapOvr>
    <a:masterClrMapping/>
  </p:clrMapOvr>
  <p:transition spd="slow" advTm="10268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rtl="1" eaLnBrk="1" hangingPunct="1"/>
            <a:r>
              <a:rPr lang="fa-IR" dirty="0" smtClean="0">
                <a:cs typeface="B Titr" pitchFamily="2" charset="-78"/>
              </a:rPr>
              <a:t>انرژی برای فعالیت ورزشی</a:t>
            </a:r>
            <a:br>
              <a:rPr lang="fa-IR" dirty="0" smtClean="0">
                <a:cs typeface="B Titr" pitchFamily="2" charset="-78"/>
              </a:rPr>
            </a:br>
            <a:r>
              <a:rPr lang="fa-IR" dirty="0" smtClean="0">
                <a:cs typeface="B Titr" pitchFamily="2" charset="-78"/>
              </a:rPr>
              <a:t>جلسه اول</a:t>
            </a:r>
            <a:endParaRPr lang="en-US" dirty="0" smtClean="0">
              <a:cs typeface="B Titr" pitchFamily="2" charset="-78"/>
            </a:endParaRPr>
          </a:p>
        </p:txBody>
      </p:sp>
      <p:sp>
        <p:nvSpPr>
          <p:cNvPr id="27651" name="Rectangle 3"/>
          <p:cNvSpPr>
            <a:spLocks noGrp="1" noChangeArrowheads="1"/>
          </p:cNvSpPr>
          <p:nvPr>
            <p:ph idx="1"/>
          </p:nvPr>
        </p:nvSpPr>
        <p:spPr>
          <a:xfrm>
            <a:off x="457200" y="1905000"/>
            <a:ext cx="8229600" cy="4572000"/>
          </a:xfrm>
        </p:spPr>
        <p:txBody>
          <a:bodyPr/>
          <a:lstStyle/>
          <a:p>
            <a:pPr algn="just" rtl="1" eaLnBrk="1" hangingPunct="1"/>
            <a:r>
              <a:rPr lang="fa-IR" sz="2800" b="1" dirty="0" smtClean="0">
                <a:cs typeface="B Lotus" pitchFamily="2" charset="-78"/>
              </a:rPr>
              <a:t>کربوهیدرات ها، چربی ها و پروتئین هایی که ما می خوریم به صورت مستقیم برای انقباض عضلانی استفاده نمی شوند. بلکه، انرژی که مولکولهای این مواد غذایی را به هم متصل</a:t>
            </a:r>
            <a:r>
              <a:rPr lang="en-US" sz="2800" b="1" dirty="0" smtClean="0">
                <a:cs typeface="B Lotus" pitchFamily="2" charset="-78"/>
              </a:rPr>
              <a:t>  </a:t>
            </a:r>
            <a:r>
              <a:rPr lang="fa-IR" sz="2800" b="1" dirty="0" smtClean="0">
                <a:cs typeface="B Lotus" pitchFamily="2" charset="-78"/>
              </a:rPr>
              <a:t>می کند باید به صورت شیمیایی آزاد شود و به شکل یک  « فسفات پرانرژی» به نام آدنوزین تری فسفات(</a:t>
            </a:r>
            <a:r>
              <a:rPr lang="en-US" sz="2800" b="1" dirty="0" smtClean="0">
                <a:cs typeface="B Lotus" pitchFamily="2" charset="-78"/>
              </a:rPr>
              <a:t>ATP</a:t>
            </a:r>
            <a:r>
              <a:rPr lang="fa-IR" sz="2800" b="1" dirty="0" smtClean="0">
                <a:cs typeface="B Lotus" pitchFamily="2" charset="-78"/>
              </a:rPr>
              <a:t> ) ذخیره شود.</a:t>
            </a:r>
            <a:r>
              <a:rPr lang="en-US" sz="2800" b="1" dirty="0" smtClean="0">
                <a:cs typeface="B Lotus" pitchFamily="2" charset="-78"/>
              </a:rPr>
              <a:t/>
            </a:r>
            <a:br>
              <a:rPr lang="en-US" sz="2800" b="1" dirty="0" smtClean="0">
                <a:cs typeface="B Lotus" pitchFamily="2" charset="-78"/>
              </a:rPr>
            </a:br>
            <a:endParaRPr lang="fa-IR" sz="2800" b="1" dirty="0" smtClean="0">
              <a:cs typeface="B Lotus" pitchFamily="2" charset="-78"/>
            </a:endParaRPr>
          </a:p>
          <a:p>
            <a:pPr algn="just" rtl="1" eaLnBrk="1" hangingPunct="1"/>
            <a:r>
              <a:rPr lang="fa-IR" sz="2800" b="1" dirty="0" smtClean="0">
                <a:cs typeface="B Lotus" pitchFamily="2" charset="-78"/>
              </a:rPr>
              <a:t>ترکیب شدن و جدا شدن این ترکیبات پرانرژی به وسیله پروتئین خاصی به نام آنزیم تسهیل می شود</a:t>
            </a:r>
            <a:r>
              <a:rPr lang="en-US" sz="2800" b="1" dirty="0" smtClean="0">
                <a:cs typeface="B Lotus" pitchFamily="2" charset="-78"/>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5551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914400" y="-4549"/>
            <a:ext cx="7772400" cy="1456267"/>
          </a:xfrm>
        </p:spPr>
        <p:txBody>
          <a:bodyPr/>
          <a:lstStyle/>
          <a:p>
            <a:pPr algn="ctr" rtl="1" eaLnBrk="1" hangingPunct="1">
              <a:defRPr/>
            </a:pPr>
            <a:r>
              <a:rPr lang="fa-IR" sz="2400" dirty="0" smtClean="0">
                <a:cs typeface="B Titr" pitchFamily="2" charset="-78"/>
              </a:rPr>
              <a:t>شکل 1-1 انرژی رها شده از </a:t>
            </a:r>
            <a:r>
              <a:rPr lang="en-US" sz="2400" dirty="0" smtClean="0">
                <a:cs typeface="B Titr" pitchFamily="2" charset="-78"/>
              </a:rPr>
              <a:t>ATP</a:t>
            </a:r>
            <a:r>
              <a:rPr lang="fa-IR" sz="2400" dirty="0" smtClean="0">
                <a:cs typeface="B Titr" pitchFamily="2" charset="-78"/>
              </a:rPr>
              <a:t> به وسیله فعال سازی آنزیم </a:t>
            </a:r>
            <a:br>
              <a:rPr lang="fa-IR" sz="2400" dirty="0" smtClean="0">
                <a:cs typeface="B Titr" pitchFamily="2" charset="-78"/>
              </a:rPr>
            </a:br>
            <a:r>
              <a:rPr lang="en-US" sz="2400" dirty="0" smtClean="0">
                <a:cs typeface="B Titr" pitchFamily="2" charset="-78"/>
              </a:rPr>
              <a:t>ATPase</a:t>
            </a:r>
            <a:r>
              <a:rPr lang="fa-IR" sz="2400" dirty="0" smtClean="0">
                <a:cs typeface="B Titr" pitchFamily="2" charset="-78"/>
              </a:rPr>
              <a:t/>
            </a:r>
            <a:br>
              <a:rPr lang="fa-IR" sz="2400" dirty="0" smtClean="0">
                <a:cs typeface="B Titr" pitchFamily="2" charset="-78"/>
              </a:rPr>
            </a:br>
            <a:endParaRPr lang="en-US" sz="2400" dirty="0" smtClean="0">
              <a:cs typeface="B Titr" pitchFamily="2" charset="-78"/>
            </a:endParaRPr>
          </a:p>
        </p:txBody>
      </p:sp>
      <p:pic>
        <p:nvPicPr>
          <p:cNvPr id="28675" name="Picture 4" descr="scan0009"/>
          <p:cNvPicPr>
            <a:picLocks noGrp="1" noChangeAspect="1" noChangeArrowheads="1"/>
          </p:cNvPicPr>
          <p:nvPr>
            <p:ph idx="1"/>
          </p:nvPr>
        </p:nvPicPr>
        <p:blipFill>
          <a:blip r:embed="rId4" cstate="print"/>
          <a:srcRect/>
          <a:stretch>
            <a:fillRect/>
          </a:stretch>
        </p:blipFill>
        <p:spPr>
          <a:xfrm>
            <a:off x="685800" y="2566300"/>
            <a:ext cx="7418388" cy="413702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Rectangle 2"/>
          <p:cNvSpPr/>
          <p:nvPr/>
        </p:nvSpPr>
        <p:spPr>
          <a:xfrm>
            <a:off x="2819400" y="1817519"/>
            <a:ext cx="3350276" cy="369332"/>
          </a:xfrm>
          <a:prstGeom prst="rect">
            <a:avLst/>
          </a:prstGeom>
        </p:spPr>
        <p:txBody>
          <a:bodyPr wrap="none">
            <a:spAutoFit/>
          </a:bodyPr>
          <a:lstStyle/>
          <a:p>
            <a:pPr algn="r" rtl="1"/>
            <a:r>
              <a:rPr lang="en-US" dirty="0"/>
              <a:t>Energy</a:t>
            </a:r>
            <a:r>
              <a:rPr lang="fa-IR" dirty="0"/>
              <a:t>        </a:t>
            </a:r>
            <a:r>
              <a:rPr lang="en-US" dirty="0"/>
              <a:t>P</a:t>
            </a:r>
            <a:r>
              <a:rPr lang="fa-IR" dirty="0"/>
              <a:t>       </a:t>
            </a:r>
            <a:r>
              <a:rPr lang="en-US" dirty="0"/>
              <a:t>ADP</a:t>
            </a:r>
            <a:r>
              <a:rPr lang="fa-IR" dirty="0"/>
              <a:t>           </a:t>
            </a:r>
            <a:r>
              <a:rPr lang="en-US" dirty="0"/>
              <a:t>ATP</a:t>
            </a:r>
          </a:p>
        </p:txBody>
      </p:sp>
      <p:sp>
        <p:nvSpPr>
          <p:cNvPr id="4" name="Right Arrow 3"/>
          <p:cNvSpPr/>
          <p:nvPr/>
        </p:nvSpPr>
        <p:spPr>
          <a:xfrm>
            <a:off x="3352800" y="1759869"/>
            <a:ext cx="5334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us 4"/>
          <p:cNvSpPr/>
          <p:nvPr/>
        </p:nvSpPr>
        <p:spPr>
          <a:xfrm>
            <a:off x="4342138" y="1826836"/>
            <a:ext cx="457200" cy="36001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4953000" y="1855661"/>
            <a:ext cx="457200" cy="36001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Tm="2899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ctr" eaLnBrk="1" hangingPunct="1">
              <a:defRPr/>
            </a:pPr>
            <a:r>
              <a:rPr lang="fa-IR" sz="4000" dirty="0" smtClean="0">
                <a:cs typeface="B Titr" pitchFamily="2" charset="-78"/>
              </a:rPr>
              <a:t>متابولیسم هوازی و بی هوازی</a:t>
            </a:r>
            <a:br>
              <a:rPr lang="fa-IR" sz="4000" dirty="0" smtClean="0">
                <a:cs typeface="B Titr" pitchFamily="2" charset="-78"/>
              </a:rPr>
            </a:br>
            <a:endParaRPr lang="en-US" sz="4000" dirty="0" smtClean="0">
              <a:cs typeface="B Titr" pitchFamily="2" charset="-78"/>
            </a:endParaRPr>
          </a:p>
        </p:txBody>
      </p:sp>
      <p:sp>
        <p:nvSpPr>
          <p:cNvPr id="44035" name="Rectangle 3"/>
          <p:cNvSpPr>
            <a:spLocks noGrp="1" noChangeArrowheads="1"/>
          </p:cNvSpPr>
          <p:nvPr>
            <p:ph idx="1"/>
          </p:nvPr>
        </p:nvSpPr>
        <p:spPr/>
        <p:txBody>
          <a:bodyPr>
            <a:normAutofit/>
          </a:bodyPr>
          <a:lstStyle/>
          <a:p>
            <a:pPr algn="r" rtl="1" eaLnBrk="1" hangingPunct="1">
              <a:lnSpc>
                <a:spcPct val="90000"/>
              </a:lnSpc>
              <a:defRPr/>
            </a:pPr>
            <a:r>
              <a:rPr lang="fa-IR" b="1" dirty="0" smtClean="0">
                <a:cs typeface="B Lotus" pitchFamily="2" charset="-78"/>
              </a:rPr>
              <a:t>واژه متابولیسم به مفهوم کل واکنش های شیمیایی است که در داخل بدن رخ می دهند</a:t>
            </a:r>
            <a:r>
              <a:rPr lang="en-US" b="1" dirty="0" smtClean="0">
                <a:cs typeface="B Lotus" pitchFamily="2" charset="-78"/>
              </a:rPr>
              <a:t> </a:t>
            </a:r>
            <a:endParaRPr lang="fa-IR" b="1" dirty="0" smtClean="0">
              <a:cs typeface="B Lotus" pitchFamily="2" charset="-78"/>
            </a:endParaRPr>
          </a:p>
          <a:p>
            <a:pPr algn="just" rtl="1" eaLnBrk="1" hangingPunct="1">
              <a:lnSpc>
                <a:spcPct val="90000"/>
              </a:lnSpc>
              <a:defRPr/>
            </a:pPr>
            <a:r>
              <a:rPr lang="fa-IR" sz="2800" b="1" dirty="0" smtClean="0">
                <a:cs typeface="B Lotus" pitchFamily="2" charset="-78"/>
              </a:rPr>
              <a:t>متابولیسم هوازی به یک سری از واکنشهای شیمیایی اشاره دارد که به تجزیه کامل کربوهیدراتها و چربیها به دی اکسید کربن، آب و انرژی در </a:t>
            </a:r>
            <a:r>
              <a:rPr lang="fa-IR" sz="2800" b="1" i="1" dirty="0" smtClean="0">
                <a:cs typeface="B Lotus" pitchFamily="2" charset="-78"/>
              </a:rPr>
              <a:t>حضور اکسیژن</a:t>
            </a:r>
            <a:r>
              <a:rPr lang="fa-IR" sz="2800" b="1" dirty="0" smtClean="0">
                <a:cs typeface="B Lotus" pitchFamily="2" charset="-78"/>
              </a:rPr>
              <a:t> منجر می شود ( این فرایند اکسیداسیون نامیده شده و در میتوکندری رخ می دهد)</a:t>
            </a:r>
            <a:r>
              <a:rPr lang="en-US" sz="2800" b="1" dirty="0" smtClean="0">
                <a:cs typeface="B Lotus" pitchFamily="2" charset="-78"/>
              </a:rPr>
              <a:t> </a:t>
            </a:r>
            <a:endParaRPr lang="fa-IR" sz="2800" b="1" dirty="0" smtClean="0">
              <a:cs typeface="B Lotus" pitchFamily="2" charset="-78"/>
            </a:endParaRPr>
          </a:p>
          <a:p>
            <a:pPr algn="r" rtl="1" eaLnBrk="1" hangingPunct="1">
              <a:lnSpc>
                <a:spcPct val="90000"/>
              </a:lnSpc>
              <a:defRPr/>
            </a:pPr>
            <a:r>
              <a:rPr lang="fa-IR" b="1" dirty="0" smtClean="0">
                <a:cs typeface="B Lotus" pitchFamily="2" charset="-78"/>
              </a:rPr>
              <a:t>متابولیسم بی هوازی به یک سری از واکنشهای شیمیایی اشاره دارد که به تجزیه نسبی کربوهیدرات به ترکیبات واسطه ای و مقدار اندکی انرژی </a:t>
            </a:r>
            <a:r>
              <a:rPr lang="fa-IR" b="1" i="1" dirty="0" smtClean="0">
                <a:cs typeface="B Lotus" pitchFamily="2" charset="-78"/>
              </a:rPr>
              <a:t>بدون حضور اکسیژن</a:t>
            </a:r>
            <a:r>
              <a:rPr lang="fa-IR" b="1" dirty="0" smtClean="0">
                <a:cs typeface="B Lotus" pitchFamily="2" charset="-78"/>
              </a:rPr>
              <a:t> منجر می شود.</a:t>
            </a:r>
            <a:r>
              <a:rPr lang="en-US" b="1" dirty="0" smtClean="0">
                <a:cs typeface="B Lotus" pitchFamily="2" charset="-78"/>
              </a:rPr>
              <a:t> </a:t>
            </a:r>
            <a:br>
              <a:rPr lang="en-US" b="1" dirty="0" smtClean="0">
                <a:cs typeface="B Lotus" pitchFamily="2" charset="-78"/>
              </a:rPr>
            </a:br>
            <a:endParaRPr lang="en-US" b="1" dirty="0" smtClean="0">
              <a:cs typeface="B Lotus"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5855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r" rtl="1" eaLnBrk="1" hangingPunct="1"/>
            <a:r>
              <a:rPr lang="fa-IR" dirty="0" smtClean="0">
                <a:cs typeface="B Titr" pitchFamily="2" charset="-78"/>
              </a:rPr>
              <a:t>سیستم </a:t>
            </a:r>
            <a:r>
              <a:rPr lang="en-US" dirty="0" smtClean="0">
                <a:cs typeface="B Titr" pitchFamily="2" charset="-78"/>
              </a:rPr>
              <a:t>ATP-PC</a:t>
            </a:r>
            <a:r>
              <a:rPr lang="fa-IR" dirty="0" smtClean="0">
                <a:cs typeface="B Titr" pitchFamily="2" charset="-78"/>
              </a:rPr>
              <a:t> (بی هوازی)</a:t>
            </a:r>
            <a:endParaRPr lang="en-US" dirty="0" smtClean="0">
              <a:cs typeface="B Titr" pitchFamily="2" charset="-78"/>
            </a:endParaRPr>
          </a:p>
        </p:txBody>
      </p:sp>
      <p:sp>
        <p:nvSpPr>
          <p:cNvPr id="34819" name="Rectangle 3"/>
          <p:cNvSpPr>
            <a:spLocks noGrp="1" noChangeArrowheads="1"/>
          </p:cNvSpPr>
          <p:nvPr>
            <p:ph idx="1"/>
          </p:nvPr>
        </p:nvSpPr>
        <p:spPr>
          <a:xfrm>
            <a:off x="838200" y="1676400"/>
            <a:ext cx="7772400" cy="4724400"/>
          </a:xfrm>
        </p:spPr>
        <p:txBody>
          <a:bodyPr>
            <a:normAutofit fontScale="85000" lnSpcReduction="20000"/>
          </a:bodyPr>
          <a:lstStyle/>
          <a:p>
            <a:pPr algn="just" rtl="1" eaLnBrk="1" hangingPunct="1">
              <a:lnSpc>
                <a:spcPct val="90000"/>
              </a:lnSpc>
            </a:pPr>
            <a:r>
              <a:rPr lang="fa-IR" sz="3500" b="1" dirty="0" smtClean="0">
                <a:cs typeface="B Roya" pitchFamily="2" charset="-78"/>
              </a:rPr>
              <a:t>ساده ترین و سریعترین روش تولید </a:t>
            </a:r>
            <a:r>
              <a:rPr lang="en-US" sz="3500" b="1" dirty="0" smtClean="0">
                <a:cs typeface="B Roya" pitchFamily="2" charset="-78"/>
              </a:rPr>
              <a:t>ATP</a:t>
            </a:r>
            <a:r>
              <a:rPr lang="fa-IR" sz="3500" b="1" dirty="0" smtClean="0">
                <a:cs typeface="B Roya" pitchFamily="2" charset="-78"/>
              </a:rPr>
              <a:t> انتقال گروه فسفات و انرژی همراه با باند فسوکراتین به </a:t>
            </a:r>
            <a:r>
              <a:rPr lang="en-US" sz="3500" b="1" dirty="0" smtClean="0">
                <a:cs typeface="B Roya" pitchFamily="2" charset="-78"/>
              </a:rPr>
              <a:t>ADP</a:t>
            </a:r>
            <a:r>
              <a:rPr lang="fa-IR" sz="3500" b="1" dirty="0" smtClean="0">
                <a:cs typeface="B Roya" pitchFamily="2" charset="-78"/>
              </a:rPr>
              <a:t> و تشکیل </a:t>
            </a:r>
            <a:r>
              <a:rPr lang="en-US" sz="3500" b="1" dirty="0" smtClean="0">
                <a:cs typeface="B Roya" pitchFamily="2" charset="-78"/>
              </a:rPr>
              <a:t>ATP</a:t>
            </a:r>
            <a:r>
              <a:rPr lang="fa-IR" sz="3500" b="1" dirty="0" smtClean="0">
                <a:cs typeface="B Roya" pitchFamily="2" charset="-78"/>
              </a:rPr>
              <a:t> است.</a:t>
            </a:r>
          </a:p>
          <a:p>
            <a:pPr algn="just" rtl="1">
              <a:lnSpc>
                <a:spcPct val="90000"/>
              </a:lnSpc>
            </a:pPr>
            <a:r>
              <a:rPr lang="fa-IR" sz="3500" b="1" dirty="0">
                <a:cs typeface="B Roya" pitchFamily="2" charset="-78"/>
              </a:rPr>
              <a:t>اهمیت سیستم فسفاژن هنگام اجرای فعالیت های ورزشی کوتاه مدت و شدید مانند دو سرعت 50متر، پرش ارتفاع، وزنه برداری می باشد</a:t>
            </a:r>
            <a:r>
              <a:rPr lang="fa-IR" sz="3500" b="1" dirty="0" smtClean="0">
                <a:cs typeface="B Roya" pitchFamily="2" charset="-78"/>
              </a:rPr>
              <a:t>.</a:t>
            </a:r>
            <a:endParaRPr lang="en-US" sz="3500" b="1" dirty="0">
              <a:cs typeface="B Roya" pitchFamily="2" charset="-78"/>
            </a:endParaRPr>
          </a:p>
          <a:p>
            <a:pPr algn="just" rtl="1">
              <a:lnSpc>
                <a:spcPct val="90000"/>
              </a:lnSpc>
            </a:pPr>
            <a:r>
              <a:rPr lang="fa-IR" sz="3500" b="1" dirty="0">
                <a:cs typeface="B Roya" pitchFamily="2" charset="-78"/>
              </a:rPr>
              <a:t>ظرفیت حفظ سطح</a:t>
            </a:r>
            <a:r>
              <a:rPr lang="en-US" sz="3500" b="1" dirty="0">
                <a:cs typeface="B Roya" pitchFamily="2" charset="-78"/>
              </a:rPr>
              <a:t> ATP</a:t>
            </a:r>
            <a:r>
              <a:rPr lang="fa-IR" sz="3500" b="1" dirty="0">
                <a:cs typeface="B Roya" pitchFamily="2" charset="-78"/>
              </a:rPr>
              <a:t>با استفاده از انرژی برگرفته از </a:t>
            </a:r>
            <a:r>
              <a:rPr lang="fa-IR" sz="3500" b="1" dirty="0" smtClean="0">
                <a:cs typeface="B Roya" pitchFamily="2" charset="-78"/>
              </a:rPr>
              <a:t>فسفوکراتین محدود است</a:t>
            </a:r>
            <a:r>
              <a:rPr lang="en-US" sz="3500" b="1" dirty="0" smtClean="0">
                <a:cs typeface="B Roya" pitchFamily="2" charset="-78"/>
              </a:rPr>
              <a:t>. </a:t>
            </a:r>
            <a:endParaRPr lang="fa-IR" sz="3500" b="1" dirty="0" smtClean="0">
              <a:cs typeface="B Roya" pitchFamily="2" charset="-78"/>
            </a:endParaRPr>
          </a:p>
          <a:p>
            <a:pPr algn="just" rtl="1" eaLnBrk="1" hangingPunct="1">
              <a:lnSpc>
                <a:spcPct val="90000"/>
              </a:lnSpc>
            </a:pPr>
            <a:r>
              <a:rPr lang="fa-IR" sz="3500" b="1" dirty="0" smtClean="0">
                <a:cs typeface="B Roya" pitchFamily="2" charset="-78"/>
              </a:rPr>
              <a:t>از آن جایی که ذخایر </a:t>
            </a:r>
            <a:r>
              <a:rPr lang="en-US" sz="3500" b="1" dirty="0" smtClean="0">
                <a:cs typeface="B Roya" pitchFamily="2" charset="-78"/>
              </a:rPr>
              <a:t>ATP</a:t>
            </a:r>
            <a:r>
              <a:rPr lang="fa-IR" sz="3500" b="1" dirty="0" smtClean="0">
                <a:cs typeface="B Roya" pitchFamily="2" charset="-78"/>
              </a:rPr>
              <a:t> و </a:t>
            </a:r>
            <a:r>
              <a:rPr lang="en-US" sz="3500" b="1" dirty="0" err="1" smtClean="0">
                <a:cs typeface="B Roya" pitchFamily="2" charset="-78"/>
              </a:rPr>
              <a:t>Pcr</a:t>
            </a:r>
            <a:r>
              <a:rPr lang="fa-IR" sz="3500" b="1" dirty="0" smtClean="0">
                <a:cs typeface="B Roya" pitchFamily="2" charset="-78"/>
              </a:rPr>
              <a:t> تنها می توانند انرژی مورد نیاز عضله را برای چند ثانیه هنگام یک فعالیت شدید حفظ نمایند، عضلات برای تولید </a:t>
            </a:r>
            <a:r>
              <a:rPr lang="en-US" sz="3500" b="1" dirty="0" smtClean="0">
                <a:cs typeface="B Roya" pitchFamily="2" charset="-78"/>
              </a:rPr>
              <a:t>ATP</a:t>
            </a:r>
            <a:r>
              <a:rPr lang="fa-IR" sz="3500" b="1" dirty="0" smtClean="0">
                <a:cs typeface="B Roya" pitchFamily="2" charset="-78"/>
              </a:rPr>
              <a:t> باید به فرایندهای دیگری متکی باشند.</a:t>
            </a:r>
            <a:r>
              <a:rPr lang="en-US" sz="3500" b="1" dirty="0" smtClean="0">
                <a:cs typeface="B Roya" pitchFamily="2" charset="-78"/>
              </a:rPr>
              <a:t> </a:t>
            </a:r>
            <a:endParaRPr lang="fa-IR" sz="3500" b="1" dirty="0" smtClean="0">
              <a:cs typeface="B Roya" pitchFamily="2" charset="-78"/>
            </a:endParaRPr>
          </a:p>
          <a:p>
            <a:pPr algn="just" rtl="1" eaLnBrk="1" hangingPunct="1">
              <a:lnSpc>
                <a:spcPct val="90000"/>
              </a:lnSpc>
            </a:pPr>
            <a:endParaRPr lang="en-US" sz="3500" b="1" dirty="0" smtClean="0">
              <a:cs typeface="B Roya"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7916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533400"/>
            <a:ext cx="8229600" cy="1066800"/>
          </a:xfrm>
        </p:spPr>
        <p:txBody>
          <a:bodyPr/>
          <a:lstStyle/>
          <a:p>
            <a:pPr algn="ctr" rtl="1" eaLnBrk="1" hangingPunct="1"/>
            <a:r>
              <a:rPr lang="fa-IR" dirty="0" smtClean="0">
                <a:cs typeface="B Titr" pitchFamily="2" charset="-78"/>
              </a:rPr>
              <a:t>سیستم </a:t>
            </a:r>
            <a:r>
              <a:rPr lang="en-US" dirty="0" smtClean="0">
                <a:cs typeface="B Titr" pitchFamily="2" charset="-78"/>
              </a:rPr>
              <a:t>ATP-PC</a:t>
            </a:r>
            <a:r>
              <a:rPr lang="fa-IR" dirty="0" smtClean="0">
                <a:cs typeface="B Titr" pitchFamily="2" charset="-78"/>
              </a:rPr>
              <a:t/>
            </a:r>
            <a:br>
              <a:rPr lang="fa-IR" dirty="0" smtClean="0">
                <a:cs typeface="B Titr" pitchFamily="2" charset="-78"/>
              </a:rPr>
            </a:br>
            <a:endParaRPr lang="en-US" dirty="0" smtClean="0">
              <a:cs typeface="B Titr" pitchFamily="2" charset="-78"/>
            </a:endParaRPr>
          </a:p>
        </p:txBody>
      </p:sp>
      <p:sp>
        <p:nvSpPr>
          <p:cNvPr id="32771" name="Rectangle 3"/>
          <p:cNvSpPr>
            <a:spLocks noGrp="1" noChangeArrowheads="1"/>
          </p:cNvSpPr>
          <p:nvPr>
            <p:ph idx="1"/>
          </p:nvPr>
        </p:nvSpPr>
        <p:spPr>
          <a:xfrm>
            <a:off x="468313" y="1773238"/>
            <a:ext cx="8229600" cy="4525962"/>
          </a:xfrm>
        </p:spPr>
        <p:txBody>
          <a:bodyPr>
            <a:normAutofit fontScale="92500"/>
          </a:bodyPr>
          <a:lstStyle/>
          <a:p>
            <a:pPr algn="r" rtl="1" eaLnBrk="1" hangingPunct="1"/>
            <a:r>
              <a:rPr lang="fa-IR" sz="2800" b="1" dirty="0" smtClean="0">
                <a:cs typeface="B Roya" pitchFamily="2" charset="-78"/>
              </a:rPr>
              <a:t>برای ذخیره شدن انرژی در درون سلولها مولکول فسفات پرانرژی دیگری به نام فسفوکراتین(</a:t>
            </a:r>
            <a:r>
              <a:rPr lang="en-US" sz="2800" b="1" dirty="0" err="1" smtClean="0">
                <a:cs typeface="B Roya" pitchFamily="2" charset="-78"/>
              </a:rPr>
              <a:t>Pcr</a:t>
            </a:r>
            <a:r>
              <a:rPr lang="fa-IR" sz="2800" b="1" dirty="0" smtClean="0">
                <a:cs typeface="B Roya" pitchFamily="2" charset="-78"/>
              </a:rPr>
              <a:t>)، مورد استفاده قرار می گیرد.</a:t>
            </a:r>
            <a:r>
              <a:rPr lang="en-US" sz="2800" b="1" dirty="0" smtClean="0">
                <a:cs typeface="B Roya" pitchFamily="2" charset="-78"/>
              </a:rPr>
              <a:t> </a:t>
            </a:r>
            <a:endParaRPr lang="fa-IR" sz="2800" b="1" dirty="0" smtClean="0">
              <a:cs typeface="B Roya" pitchFamily="2" charset="-78"/>
            </a:endParaRPr>
          </a:p>
          <a:p>
            <a:pPr algn="r" rtl="1" eaLnBrk="1" hangingPunct="1"/>
            <a:r>
              <a:rPr lang="fa-IR" sz="2800" b="1" dirty="0" smtClean="0">
                <a:cs typeface="B Roya" pitchFamily="2" charset="-78"/>
              </a:rPr>
              <a:t>انرژی حاصل از </a:t>
            </a:r>
            <a:r>
              <a:rPr lang="en-US" sz="2800" b="1" dirty="0" err="1" smtClean="0">
                <a:cs typeface="B Roya" pitchFamily="2" charset="-78"/>
              </a:rPr>
              <a:t>Pcr</a:t>
            </a:r>
            <a:r>
              <a:rPr lang="fa-IR" sz="2800" b="1" dirty="0" smtClean="0">
                <a:cs typeface="B Roya" pitchFamily="2" charset="-78"/>
              </a:rPr>
              <a:t> نمی تواند مستقیماً برای انجام کار در سلولها استفاده شود، بلکه این انرژی برای بازسازی مولکول  </a:t>
            </a:r>
            <a:r>
              <a:rPr lang="en-US" sz="2800" b="1" dirty="0" smtClean="0">
                <a:cs typeface="B Roya" pitchFamily="2" charset="-78"/>
              </a:rPr>
              <a:t>ATP</a:t>
            </a:r>
            <a:r>
              <a:rPr lang="fa-IR" sz="2800" b="1" dirty="0" smtClean="0">
                <a:cs typeface="B Roya" pitchFamily="2" charset="-78"/>
              </a:rPr>
              <a:t> مورد استفاده قرار می گیرد</a:t>
            </a:r>
            <a:r>
              <a:rPr lang="en-US" sz="2800" b="1" dirty="0" smtClean="0">
                <a:cs typeface="B Roya" pitchFamily="2" charset="-78"/>
              </a:rPr>
              <a:t> </a:t>
            </a:r>
            <a:r>
              <a:rPr lang="fa-IR" sz="2800" b="1" dirty="0" smtClean="0">
                <a:cs typeface="B Roya" pitchFamily="2" charset="-78"/>
              </a:rPr>
              <a:t>.</a:t>
            </a:r>
          </a:p>
          <a:p>
            <a:pPr algn="r" rtl="1" eaLnBrk="1" hangingPunct="1"/>
            <a:r>
              <a:rPr lang="fa-IR" sz="2800" b="1" dirty="0" smtClean="0">
                <a:cs typeface="B Roya" pitchFamily="2" charset="-78"/>
              </a:rPr>
              <a:t>هنگامی که از طریق جدا شدن گروه فسفات از </a:t>
            </a:r>
            <a:r>
              <a:rPr lang="en-US" sz="2800" b="1" dirty="0" smtClean="0">
                <a:cs typeface="B Roya" pitchFamily="2" charset="-78"/>
              </a:rPr>
              <a:t>ATP</a:t>
            </a:r>
            <a:r>
              <a:rPr lang="fa-IR" sz="2800" b="1" dirty="0" smtClean="0">
                <a:cs typeface="B Roya" pitchFamily="2" charset="-78"/>
              </a:rPr>
              <a:t> انرژی آزاد شد، از طریق شکستن</a:t>
            </a:r>
            <a:r>
              <a:rPr lang="en-US" sz="2800" b="1" dirty="0" err="1" smtClean="0">
                <a:cs typeface="B Roya" pitchFamily="2" charset="-78"/>
              </a:rPr>
              <a:t>Pcr</a:t>
            </a:r>
            <a:r>
              <a:rPr lang="fa-IR" sz="2800" b="1" dirty="0" smtClean="0">
                <a:cs typeface="B Roya" pitchFamily="2" charset="-78"/>
              </a:rPr>
              <a:t> به کراتین(</a:t>
            </a:r>
            <a:r>
              <a:rPr lang="en-US" sz="2800" b="1" dirty="0" err="1" smtClean="0">
                <a:cs typeface="B Roya" pitchFamily="2" charset="-78"/>
              </a:rPr>
              <a:t>cr</a:t>
            </a:r>
            <a:r>
              <a:rPr lang="fa-IR" sz="2800" b="1" dirty="0" smtClean="0">
                <a:cs typeface="B Roya" pitchFamily="2" charset="-78"/>
              </a:rPr>
              <a:t>) و فسفات غیرآلی (</a:t>
            </a:r>
            <a:r>
              <a:rPr lang="en-US" sz="2800" b="1" dirty="0" smtClean="0">
                <a:cs typeface="B Roya" pitchFamily="2" charset="-78"/>
              </a:rPr>
              <a:t>Pi</a:t>
            </a:r>
            <a:r>
              <a:rPr lang="fa-IR" sz="2800" b="1" dirty="0" smtClean="0">
                <a:cs typeface="B Roya" pitchFamily="2" charset="-78"/>
              </a:rPr>
              <a:t>)که انرژی لازم برای تولید </a:t>
            </a:r>
            <a:r>
              <a:rPr lang="en-US" sz="2800" b="1" dirty="0" smtClean="0">
                <a:cs typeface="B Roya" pitchFamily="2" charset="-78"/>
              </a:rPr>
              <a:t>ATP</a:t>
            </a:r>
            <a:r>
              <a:rPr lang="fa-IR" sz="2800" b="1" dirty="0" smtClean="0">
                <a:cs typeface="B Roya" pitchFamily="2" charset="-78"/>
              </a:rPr>
              <a:t> را فراهم می کند، مولکول </a:t>
            </a:r>
            <a:r>
              <a:rPr lang="en-US" sz="2800" b="1" dirty="0" smtClean="0">
                <a:cs typeface="B Roya" pitchFamily="2" charset="-78"/>
              </a:rPr>
              <a:t>ATP</a:t>
            </a:r>
            <a:r>
              <a:rPr lang="fa-IR" sz="2800" b="1" dirty="0" smtClean="0">
                <a:cs typeface="B Roya" pitchFamily="2" charset="-78"/>
              </a:rPr>
              <a:t> می تواند بازسازی شود.</a:t>
            </a:r>
          </a:p>
          <a:p>
            <a:pPr algn="r" rtl="1" eaLnBrk="1" hangingPunct="1"/>
            <a:r>
              <a:rPr lang="fa-IR" sz="2800" b="1" dirty="0" smtClean="0">
                <a:cs typeface="B Roya" pitchFamily="2" charset="-78"/>
              </a:rPr>
              <a:t>بازسازی </a:t>
            </a:r>
            <a:r>
              <a:rPr lang="en-US" sz="2800" b="1" dirty="0" smtClean="0">
                <a:cs typeface="B Roya" pitchFamily="2" charset="-78"/>
              </a:rPr>
              <a:t>CP</a:t>
            </a:r>
            <a:r>
              <a:rPr lang="fa-IR" sz="2800" b="1" dirty="0" smtClean="0">
                <a:cs typeface="B Roya" pitchFamily="2" charset="-78"/>
              </a:rPr>
              <a:t> به </a:t>
            </a:r>
            <a:r>
              <a:rPr lang="en-US" sz="2800" b="1" dirty="0" smtClean="0">
                <a:cs typeface="B Roya" pitchFamily="2" charset="-78"/>
              </a:rPr>
              <a:t>ATP</a:t>
            </a:r>
            <a:r>
              <a:rPr lang="fa-IR" sz="2800" b="1" dirty="0" smtClean="0">
                <a:cs typeface="B Roya" pitchFamily="2" charset="-78"/>
              </a:rPr>
              <a:t> نیاز دارد و این فرایند فقط در زمان برگشت به حالت اولیه انجام می گیرد.</a:t>
            </a:r>
            <a:endParaRPr lang="en-US" sz="2800" b="1" dirty="0" smtClean="0">
              <a:cs typeface="B Roya"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3971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2672</TotalTime>
  <Words>1523</Words>
  <Application>Microsoft Office PowerPoint</Application>
  <PresentationFormat>On-screen Show (4:3)</PresentationFormat>
  <Paragraphs>92</Paragraphs>
  <Slides>18</Slides>
  <Notes>2</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2  Mitra Bold</vt:lpstr>
      <vt:lpstr>Arial</vt:lpstr>
      <vt:lpstr>B Lotus</vt:lpstr>
      <vt:lpstr>B Roya</vt:lpstr>
      <vt:lpstr>B Titr</vt:lpstr>
      <vt:lpstr>Calibri</vt:lpstr>
      <vt:lpstr>Calibri Light</vt:lpstr>
      <vt:lpstr>Times New Roman</vt:lpstr>
      <vt:lpstr>Celestial</vt:lpstr>
      <vt:lpstr>فیزیولوژی ورزشی</vt:lpstr>
      <vt:lpstr>سرفصل جلسه اول</vt:lpstr>
      <vt:lpstr> متابولیسم عضله </vt:lpstr>
      <vt:lpstr>متابولیسم پایه BMR</vt:lpstr>
      <vt:lpstr>انرژی برای فعالیت ورزشی جلسه اول</vt:lpstr>
      <vt:lpstr>شکل 1-1 انرژی رها شده از ATP به وسیله فعال سازی آنزیم  ATPase </vt:lpstr>
      <vt:lpstr>متابولیسم هوازی و بی هوازی </vt:lpstr>
      <vt:lpstr>سیستم ATP-PC (بی هوازی)</vt:lpstr>
      <vt:lpstr>سیستم ATP-PC </vt:lpstr>
      <vt:lpstr>شکل 1-2: انرژی و فسفات غیرآلی (Pi) که از تجزیه کراتین فسفات به دست می آیند برای ترکیب شدن گروه فسفات سوم به آدنوزین دی فسفات مورد استفاده قرار می گیرند تا آدنوزین تری فسفات(ATP) تشکیل شود.   </vt:lpstr>
      <vt:lpstr>سیستم گلیکولیز </vt:lpstr>
      <vt:lpstr>سیستم گلیکولیز</vt:lpstr>
      <vt:lpstr>سیستم گلیکولیز</vt:lpstr>
      <vt:lpstr>سیستم انرژی اکسیداتیو ( هوازی)</vt:lpstr>
      <vt:lpstr>اکسیژن مصرفی پس از تمرین</vt:lpstr>
      <vt:lpstr>فعالیت ورزشی شدید، کوتاه مدت</vt:lpstr>
      <vt:lpstr>فعالیت ورزشی بلند مدت</vt:lpstr>
      <vt:lpstr>با تشکر از توجه شما</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Saeid</dc:creator>
  <cp:lastModifiedBy>OliveSoft</cp:lastModifiedBy>
  <cp:revision>59</cp:revision>
  <dcterms:created xsi:type="dcterms:W3CDTF">2013-08-25T05:25:36Z</dcterms:created>
  <dcterms:modified xsi:type="dcterms:W3CDTF">2020-04-05T20:06:50Z</dcterms:modified>
</cp:coreProperties>
</file>