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74" r:id="rId3"/>
    <p:sldId id="275" r:id="rId4"/>
    <p:sldId id="287" r:id="rId5"/>
    <p:sldId id="276" r:id="rId6"/>
    <p:sldId id="278" r:id="rId7"/>
    <p:sldId id="279" r:id="rId8"/>
    <p:sldId id="280" r:id="rId9"/>
    <p:sldId id="281" r:id="rId10"/>
    <p:sldId id="282" r:id="rId11"/>
    <p:sldId id="288" r:id="rId12"/>
    <p:sldId id="283" r:id="rId13"/>
    <p:sldId id="284" r:id="rId14"/>
    <p:sldId id="285" r:id="rId15"/>
    <p:sldId id="286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>
      <p:cViewPr>
        <p:scale>
          <a:sx n="60" d="100"/>
          <a:sy n="60" d="100"/>
        </p:scale>
        <p:origin x="-1422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9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7E0DA-1353-470B-A3E4-25D48D5D22AB}" type="datetimeFigureOut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1486E4-9533-4452-AE50-EA7800E3A4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0FF44-2722-42F9-B9E5-0CDE5CDF8735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DD52D-CE11-4885-B77F-E824C28517B4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A619-A938-410B-A4BB-9C7B44244636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07D3-82EE-4F9A-8CAB-24100BF4AA75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A90BF-B896-4DF4-A0B0-87C59C2A266A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9A62C-50CA-4A92-BCB7-0322C64D7652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B5524-E3F4-4C64-93C6-3A2AAB6F3E7F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3DC06-3E4A-4F41-9ECE-DE474D328A94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3F35A-ACD6-4555-BB7C-E63EB0C190B9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FA0F0-D51E-47DC-9500-D5EA99701BB6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2813B-5029-4E88-BCC6-2FC29A10D395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5AF737-B564-4991-BF0F-692790E1858D}" type="datetime1">
              <a:rPr lang="en-US" smtClean="0"/>
              <a:pPr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E:\&#1580;&#1604;&#1587;&#1607;%206%20&#1578;&#1594;&#1584;&#1740;&#1607;\&#1601;&#1575;&#1740;&#1604;%20&#1589;&#1608;&#1578;&#1740;%20&#1580;&#1604;&#1587;&#1607;%206\VID-20200408-WA0003.mp4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fa.wikipedia.org/wiki/%D8%B1%D9%88%D8%AF%D9%87%E2%80%8C%D8%A8%D8%B1%D8%AF%D8%A7%D8%B1%DB%8C" TargetMode="External"/><Relationship Id="rId13" Type="http://schemas.openxmlformats.org/officeDocument/2006/relationships/image" Target="../media/image14.jpeg"/><Relationship Id="rId3" Type="http://schemas.openxmlformats.org/officeDocument/2006/relationships/hyperlink" Target="https://fa.wikipedia.org/wiki/%D9%88%DB%8C%D8%AA%D8%A7%D9%85%DB%8C%D9%86" TargetMode="External"/><Relationship Id="rId7" Type="http://schemas.openxmlformats.org/officeDocument/2006/relationships/hyperlink" Target="https://fa.wikipedia.org/wiki/%D9%81%D8%B3%D9%81%D8%B1" TargetMode="External"/><Relationship Id="rId12" Type="http://schemas.openxmlformats.org/officeDocument/2006/relationships/hyperlink" Target="https://fa.wikipedia.org/wiki/%D8%B1%D8%A7%D8%B4%DB%8C%D8%AA%DB%8C%D8%B3%D9%85" TargetMode="External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6%20&#1578;&#1594;&#1584;&#1740;&#1607;\&#1601;&#1575;&#1740;&#1604;%20&#1589;&#1608;&#1578;&#1740;%20&#1580;&#1604;&#1587;&#1607;%206\&#1608;&#1740;&#1578;&#1575;&#1605;&#1740;&#1606;%20&#1583;.m4a" TargetMode="External"/><Relationship Id="rId6" Type="http://schemas.openxmlformats.org/officeDocument/2006/relationships/hyperlink" Target="https://fa.wikipedia.org/wiki/%DA%A9%D9%84%D8%B3%DB%8C%D9%85" TargetMode="External"/><Relationship Id="rId11" Type="http://schemas.openxmlformats.org/officeDocument/2006/relationships/hyperlink" Target="https://fa.wikipedia.org/wiki/%D8%A7%D8%B3%D8%AA%D8%AE%D9%88%D8%A7%D9%86%E2%80%8C%D9%87%D8%A7" TargetMode="External"/><Relationship Id="rId5" Type="http://schemas.openxmlformats.org/officeDocument/2006/relationships/hyperlink" Target="https://fa.wikipedia.org/wiki/%D8%A7%D8%B3%D8%AA%D8%AE%D9%88%D8%A7%D9%86" TargetMode="External"/><Relationship Id="rId10" Type="http://schemas.openxmlformats.org/officeDocument/2006/relationships/hyperlink" Target="https://fa.wikipedia.org/wiki/%D9%85%D8%AA%D8%A7%D8%A8%D9%88%D9%84%DB%8C%D8%B3%D9%85" TargetMode="External"/><Relationship Id="rId4" Type="http://schemas.openxmlformats.org/officeDocument/2006/relationships/hyperlink" Target="https://fa.wikipedia.org/wiki/%DA%86%D8%B1%D8%A8%DB%8C" TargetMode="External"/><Relationship Id="rId9" Type="http://schemas.openxmlformats.org/officeDocument/2006/relationships/hyperlink" Target="https://fa.wikipedia.org/wiki/%DA%A9%D9%84%DB%8C%D9%87" TargetMode="External"/><Relationship Id="rId1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6%20&#1578;&#1594;&#1584;&#1740;&#1607;\&#1601;&#1575;&#1740;&#1604;%20&#1589;&#1608;&#1578;&#1740;%20&#1580;&#1604;&#1587;&#1607;%206\&#1662;&#1740;&#1588;%20&#1587;&#1575;&#1586;%20&#1583;.m4a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6%20&#1578;&#1594;&#1584;&#1740;&#1607;\&#1601;&#1575;&#1740;&#1604;%20&#1589;&#1608;&#1578;&#1740;%20&#1580;&#1604;&#1587;&#1607;%206\&#1575;&#1740;.m4a" TargetMode="Externa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6%20&#1578;&#1594;&#1584;&#1740;&#1607;\&#1601;&#1575;&#1740;&#1604;%20&#1589;&#1608;&#1578;&#1740;%20&#1580;&#1604;&#1587;&#1607;%206\K.m4a" TargetMode="Externa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6%20&#1578;&#1594;&#1584;&#1740;&#1607;\&#1601;&#1575;&#1740;&#1604;%20&#1589;&#1608;&#1578;&#1740;%20&#1580;&#1604;&#1587;&#1607;%206\&#1608;&#1740;&#1578;&#1575;&#1605;&#1740;&#1606;&#1607;&#1575;%201.m4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6%20&#1578;&#1594;&#1584;&#1740;&#1607;\&#1601;&#1575;&#1740;&#1604;%20&#1589;&#1608;&#1578;&#1740;%20&#1580;&#1604;&#1587;&#1607;%206\&#1605;&#1578;&#1575;&#1576;&#1608;&#1604;&#1740;&#1705;&#1740;%20&#1608;&#1740;&#1578;&#1575;&#1605;&#1740;&#1606;&#1607;&#1578;.m4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6%20&#1578;&#1594;&#1584;&#1740;&#1607;\&#1601;&#1575;&#1740;&#1604;%20&#1589;&#1608;&#1578;&#1740;%20&#1580;&#1604;&#1587;&#1607;%206\&#1581;&#1604;&#1575;&#1604;&#1740;&#1578;.m4a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6%20&#1578;&#1594;&#1584;&#1740;&#1607;\&#1601;&#1575;&#1740;&#1604;%20&#1589;&#1608;&#1578;&#1740;%20&#1580;&#1604;&#1587;&#1607;%206\&#1605;&#1606;&#1575;&#1576;&#1593;%20&#1570;.m4a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6%20&#1578;&#1594;&#1584;&#1740;&#1607;\&#1601;&#1575;&#1740;&#1604;%20&#1589;&#1608;&#1578;&#1740;%20&#1580;&#1604;&#1587;&#1607;%206\&#1586;&#1740;&#1587;&#1578;%20&#1583;&#1587;&#1578;&#1585;&#1587;&#1740;.m4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6%20&#1578;&#1594;&#1584;&#1740;&#1607;\&#1601;&#1575;&#1740;&#1604;%20&#1589;&#1608;&#1578;&#1740;%20&#1580;&#1604;&#1587;&#1607;%206\&#1593;&#1605;&#1604;&#1705;&#1585;&#1583;.m4a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&#1580;&#1604;&#1587;&#1607;%206%20&#1578;&#1594;&#1584;&#1740;&#1607;\&#1601;&#1575;&#1740;&#1604;%20&#1589;&#1608;&#1578;&#1740;%20&#1580;&#1604;&#1587;&#1607;%206\&#1593;&#1608;&#1575;&#1585;&#1589;.m4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457201"/>
            <a:ext cx="7467600" cy="762000"/>
          </a:xfrm>
        </p:spPr>
        <p:txBody>
          <a:bodyPr>
            <a:normAutofit fontScale="90000"/>
          </a:bodyPr>
          <a:lstStyle/>
          <a:p>
            <a:pPr algn="r" rtl="1"/>
            <a:r>
              <a:rPr lang="en-US" sz="2800" b="0" dirty="0" smtClean="0">
                <a:cs typeface="B Nazanin" pitchFamily="2" charset="-78"/>
              </a:rPr>
              <a:t/>
            </a:r>
            <a:br>
              <a:rPr lang="en-US" sz="2800" b="0" dirty="0" smtClean="0">
                <a:cs typeface="B Nazanin" pitchFamily="2" charset="-78"/>
              </a:rPr>
            </a:br>
            <a:r>
              <a:rPr lang="en-US" sz="2800" b="0" dirty="0" smtClean="0">
                <a:cs typeface="B Nazanin" pitchFamily="2" charset="-78"/>
              </a:rPr>
              <a:t/>
            </a:r>
            <a:br>
              <a:rPr lang="en-US" sz="2800" b="0" dirty="0" smtClean="0">
                <a:cs typeface="B Nazanin" pitchFamily="2" charset="-78"/>
              </a:rPr>
            </a:br>
            <a:r>
              <a:rPr lang="en-US" sz="2800" b="0" dirty="0" smtClean="0">
                <a:cs typeface="B Nazanin" pitchFamily="2" charset="-78"/>
              </a:rPr>
              <a:t/>
            </a:r>
            <a:br>
              <a:rPr lang="en-US" sz="2800" b="0" dirty="0" smtClean="0">
                <a:cs typeface="B Nazanin" pitchFamily="2" charset="-78"/>
              </a:rPr>
            </a:br>
            <a:r>
              <a:rPr lang="en-US" sz="2800" b="0" dirty="0" smtClean="0">
                <a:cs typeface="B Nazanin" pitchFamily="2" charset="-78"/>
              </a:rPr>
              <a:t/>
            </a:r>
            <a:br>
              <a:rPr lang="en-US" sz="2800" b="0" dirty="0" smtClean="0">
                <a:cs typeface="B Nazanin" pitchFamily="2" charset="-78"/>
              </a:rPr>
            </a:br>
            <a:r>
              <a:rPr lang="en-US" sz="2800" b="0" dirty="0" smtClean="0">
                <a:cs typeface="B Nazanin" pitchFamily="2" charset="-78"/>
              </a:rPr>
              <a:t/>
            </a:r>
            <a:br>
              <a:rPr lang="en-US" sz="2800" b="0" dirty="0" smtClean="0">
                <a:cs typeface="B Nazanin" pitchFamily="2" charset="-78"/>
              </a:rPr>
            </a:br>
            <a:r>
              <a:rPr lang="en-US" sz="2800" b="0" dirty="0" smtClean="0">
                <a:cs typeface="B Nazanin" pitchFamily="2" charset="-78"/>
              </a:rPr>
              <a:t/>
            </a:r>
            <a:br>
              <a:rPr lang="en-US" sz="2800" b="0" dirty="0" smtClean="0">
                <a:cs typeface="B Nazanin" pitchFamily="2" charset="-78"/>
              </a:rPr>
            </a:br>
            <a:r>
              <a:rPr lang="en-US" sz="2800" b="0" dirty="0" smtClean="0">
                <a:cs typeface="B Nazanin" pitchFamily="2" charset="-78"/>
              </a:rPr>
              <a:t/>
            </a:r>
            <a:br>
              <a:rPr lang="en-US" sz="2800" b="0" dirty="0" smtClean="0">
                <a:cs typeface="B Nazanin" pitchFamily="2" charset="-78"/>
              </a:rPr>
            </a:br>
            <a:r>
              <a:rPr lang="en-US" sz="2800" b="0" dirty="0" smtClean="0">
                <a:cs typeface="B Nazanin" pitchFamily="2" charset="-78"/>
              </a:rPr>
              <a:t/>
            </a:r>
            <a:br>
              <a:rPr lang="en-US" sz="2800" b="0" dirty="0" smtClean="0">
                <a:cs typeface="B Nazanin" pitchFamily="2" charset="-78"/>
              </a:rPr>
            </a:br>
            <a:r>
              <a:rPr lang="en-US" sz="2800" b="0" dirty="0" smtClean="0">
                <a:cs typeface="B Nazanin" pitchFamily="2" charset="-78"/>
              </a:rPr>
              <a:t/>
            </a:r>
            <a:br>
              <a:rPr lang="en-US" sz="2800" b="0" dirty="0" smtClean="0">
                <a:cs typeface="B Nazanin" pitchFamily="2" charset="-78"/>
              </a:rPr>
            </a:br>
            <a:r>
              <a:rPr lang="fa-IR" sz="2800" b="0" dirty="0" smtClean="0">
                <a:cs typeface="B Nazanin" pitchFamily="2" charset="-78"/>
              </a:rPr>
              <a:t>بسم الله الرحمن الرحیم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3581400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fa-IR" sz="2800" b="0" dirty="0" smtClean="0">
                <a:cs typeface="B Nazanin" pitchFamily="2" charset="-78"/>
              </a:rPr>
              <a:t> وزارت علوم، تحقیقات و فناوری</a:t>
            </a:r>
          </a:p>
          <a:p>
            <a:pPr rtl="1"/>
            <a:r>
              <a:rPr lang="fa-IR" sz="2800" b="0" dirty="0" smtClean="0">
                <a:cs typeface="B Nazanin" pitchFamily="2" charset="-78"/>
              </a:rPr>
              <a:t>دانشگاه فنی و حرفه ای آذربایجان غربی</a:t>
            </a:r>
          </a:p>
          <a:p>
            <a:pPr rtl="1"/>
            <a:r>
              <a:rPr lang="fa-IR" sz="2800" b="0" dirty="0" smtClean="0">
                <a:cs typeface="B Nazanin" pitchFamily="2" charset="-78"/>
              </a:rPr>
              <a:t>آموزشکده فنی دختران ارومیه</a:t>
            </a:r>
          </a:p>
          <a:p>
            <a:pPr rtl="1"/>
            <a:r>
              <a:rPr lang="fa-IR" sz="2800" b="0" dirty="0" smtClean="0">
                <a:cs typeface="B Nazanin" pitchFamily="2" charset="-78"/>
              </a:rPr>
              <a:t>گروه صنایع غذایی</a:t>
            </a:r>
          </a:p>
          <a:p>
            <a:pPr rtl="1"/>
            <a:r>
              <a:rPr lang="fa-IR" sz="2800" b="0" dirty="0" smtClean="0">
                <a:cs typeface="B Nazanin" pitchFamily="2" charset="-78"/>
              </a:rPr>
              <a:t>اصول تغذیه</a:t>
            </a:r>
          </a:p>
          <a:p>
            <a:pPr rtl="1"/>
            <a:r>
              <a:rPr lang="fa-IR" sz="2800" b="0" dirty="0" smtClean="0">
                <a:cs typeface="B Nazanin" pitchFamily="2" charset="-78"/>
              </a:rPr>
              <a:t>(دوره کارشناسی)</a:t>
            </a:r>
          </a:p>
          <a:p>
            <a:pPr rtl="1"/>
            <a:r>
              <a:rPr lang="fa-IR" sz="2800" b="0" dirty="0" smtClean="0">
                <a:cs typeface="B Nazanin" pitchFamily="2" charset="-78"/>
              </a:rPr>
              <a:t>مدرس : فهیمه بابایی</a:t>
            </a:r>
            <a:endParaRPr lang="en-US" sz="2800" b="0" dirty="0" smtClean="0">
              <a:cs typeface="B Nazanin" pitchFamily="2" charset="-78"/>
            </a:endParaRPr>
          </a:p>
          <a:p>
            <a:pPr rtl="1"/>
            <a:r>
              <a:rPr lang="fa-IR" dirty="0" smtClean="0">
                <a:cs typeface="B Nazanin" pitchFamily="2" charset="-78"/>
              </a:rPr>
              <a:t>جلسه ششم : ویتامین ها</a:t>
            </a:r>
            <a:endParaRPr lang="fa-IR" sz="2800" b="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6" name="VID-20200408-WA0003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514600" cy="18859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ویتامین د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یکی از </a:t>
            </a:r>
            <a:r>
              <a:rPr lang="fa-IR" dirty="0" smtClean="0">
                <a:hlinkClick r:id="rId3" tooltip="ویتامین"/>
              </a:rPr>
              <a:t>ویتامین‌های</a:t>
            </a:r>
            <a:r>
              <a:rPr lang="fa-IR" dirty="0" smtClean="0"/>
              <a:t> لازم برای بدن و از ویتامین‌های محلول در </a:t>
            </a:r>
            <a:r>
              <a:rPr lang="fa-IR" dirty="0" smtClean="0">
                <a:hlinkClick r:id="rId4" tooltip="چربی"/>
              </a:rPr>
              <a:t>چربی</a:t>
            </a:r>
            <a:r>
              <a:rPr lang="fa-IR" dirty="0" smtClean="0"/>
              <a:t> است، که به رشد و استحکام </a:t>
            </a:r>
            <a:r>
              <a:rPr lang="fa-IR" dirty="0" smtClean="0">
                <a:hlinkClick r:id="rId5" tooltip="استخوان"/>
              </a:rPr>
              <a:t>استخوان‌ها</a:t>
            </a:r>
            <a:r>
              <a:rPr lang="fa-IR" dirty="0" smtClean="0"/>
              <a:t> از طریق کنترل تعادل </a:t>
            </a:r>
            <a:r>
              <a:rPr lang="fa-IR" dirty="0" smtClean="0">
                <a:hlinkClick r:id="rId6" tooltip="کلسیم"/>
              </a:rPr>
              <a:t>کلسیم</a:t>
            </a:r>
            <a:r>
              <a:rPr lang="fa-IR" dirty="0" smtClean="0"/>
              <a:t> و </a:t>
            </a:r>
            <a:r>
              <a:rPr lang="fa-IR" dirty="0" smtClean="0">
                <a:hlinkClick r:id="rId7" tooltip="فسفر"/>
              </a:rPr>
              <a:t>فسفر</a:t>
            </a:r>
            <a:r>
              <a:rPr lang="fa-IR" dirty="0" smtClean="0"/>
              <a:t> کمک می‌کند. این </a:t>
            </a:r>
            <a:r>
              <a:rPr lang="fa-IR" dirty="0" smtClean="0">
                <a:hlinkClick r:id="rId3" tooltip="ویتامین"/>
              </a:rPr>
              <a:t>ویتامین</a:t>
            </a:r>
            <a:r>
              <a:rPr lang="fa-IR" dirty="0" smtClean="0"/>
              <a:t> با ایجاد افزایش جذب فسفر و کلسیم از </a:t>
            </a:r>
            <a:r>
              <a:rPr lang="fa-IR" dirty="0" smtClean="0">
                <a:hlinkClick r:id="rId8" tooltip="روده‌برداری"/>
              </a:rPr>
              <a:t>روده‌</a:t>
            </a:r>
            <a:r>
              <a:rPr lang="fa-IR" dirty="0" smtClean="0"/>
              <a:t>ها و کاهش دفع از </a:t>
            </a:r>
            <a:r>
              <a:rPr lang="fa-IR" dirty="0" smtClean="0">
                <a:hlinkClick r:id="rId9" tooltip="کلیه"/>
              </a:rPr>
              <a:t>کلیه</a:t>
            </a:r>
            <a:r>
              <a:rPr lang="fa-IR" dirty="0" smtClean="0"/>
              <a:t> به </a:t>
            </a:r>
            <a:r>
              <a:rPr lang="fa-IR" dirty="0" smtClean="0">
                <a:solidFill>
                  <a:srgbClr val="FF0000"/>
                </a:solidFill>
                <a:hlinkClick r:id="rId10" tooltip="متابولیسم"/>
              </a:rPr>
              <a:t>متابولیسم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>
                <a:solidFill>
                  <a:srgbClr val="FF0000"/>
                </a:solidFill>
                <a:hlinkClick r:id="rId11" tooltip="استخوان‌ها"/>
              </a:rPr>
              <a:t>استخوان‌ها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کمک می‌کند</a:t>
            </a:r>
          </a:p>
          <a:p>
            <a:pPr algn="r" rtl="1"/>
            <a:r>
              <a:rPr lang="fa-IR" dirty="0" smtClean="0"/>
              <a:t>از عوارض مصرف کم این ویتامین در دوران کودکی بیماری </a:t>
            </a:r>
            <a:r>
              <a:rPr lang="fa-IR" dirty="0" smtClean="0">
                <a:hlinkClick r:id="rId12" tooltip="راشیتیسم"/>
              </a:rPr>
              <a:t>راشیتیسم</a:t>
            </a:r>
            <a:r>
              <a:rPr lang="fa-IR" dirty="0" smtClean="0"/>
              <a:t>  و استئومالاسی (پوکی استخوان)است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3074" name="Picture 2" descr="E:\جلسه 6 تغذیه\تصاویر\لوگو دی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3400" y="0"/>
            <a:ext cx="2762250" cy="1657350"/>
          </a:xfrm>
          <a:prstGeom prst="rect">
            <a:avLst/>
          </a:prstGeom>
          <a:noFill/>
        </p:spPr>
      </p:pic>
      <p:pic>
        <p:nvPicPr>
          <p:cNvPr id="6" name="ویتامین د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4" cstate="print"/>
          <a:stretch>
            <a:fillRect/>
          </a:stretch>
        </p:blipFill>
        <p:spPr>
          <a:xfrm>
            <a:off x="228600" y="228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>
                <a:cs typeface="+mn-cs"/>
              </a:rPr>
              <a:t>شکل استخوان ها در راشیتیسم و ساختار ویتامین</a:t>
            </a:r>
            <a:endParaRPr lang="en-US" dirty="0">
              <a:cs typeface="+mn-cs"/>
            </a:endParaRPr>
          </a:p>
        </p:txBody>
      </p:sp>
      <p:pic>
        <p:nvPicPr>
          <p:cNvPr id="1026" name="Picture 2" descr="E:\جلسه 6 تغذیه\آشنایی-با-ویتامین-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524000"/>
            <a:ext cx="5943600" cy="302101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122" name="Picture 2" descr="E:\جلسه 6 تغذیه\تصاویر\د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953000"/>
            <a:ext cx="4648200" cy="1581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پیش سازها و منابع ویتامین د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پیش سازها این ویتامین ، </a:t>
            </a:r>
            <a:r>
              <a:rPr lang="fa-IR" i="1" dirty="0" smtClean="0"/>
              <a:t>ویتامین </a:t>
            </a:r>
            <a:r>
              <a:rPr lang="en-US" i="1" dirty="0" smtClean="0"/>
              <a:t>D</a:t>
            </a:r>
            <a:r>
              <a:rPr lang="en-US" dirty="0" smtClean="0"/>
              <a:t>2 </a:t>
            </a:r>
            <a:r>
              <a:rPr lang="fa-IR" dirty="0" smtClean="0"/>
              <a:t>که توسط گیاهان (ارگوکالسیفرول)  و </a:t>
            </a:r>
            <a:r>
              <a:rPr lang="fa-IR" i="1" dirty="0" smtClean="0"/>
              <a:t>ویتامین </a:t>
            </a:r>
            <a:r>
              <a:rPr lang="en-US" i="1" dirty="0" smtClean="0"/>
              <a:t>D</a:t>
            </a:r>
            <a:r>
              <a:rPr lang="en-US" dirty="0" smtClean="0"/>
              <a:t>3 </a:t>
            </a:r>
            <a:r>
              <a:rPr lang="fa-IR" dirty="0" smtClean="0"/>
              <a:t>(7 دهیدرو کلسترول) که توسط پوست بدن انسان (زمانیکه دربرابر آفتاب هستیم) ساخته می شوند، هستند.</a:t>
            </a:r>
          </a:p>
          <a:p>
            <a:pPr algn="r" rtl="1"/>
            <a:r>
              <a:rPr lang="fa-IR" dirty="0" smtClean="0"/>
              <a:t>منابع</a:t>
            </a:r>
          </a:p>
          <a:p>
            <a:pPr algn="r" rtl="1"/>
            <a:r>
              <a:rPr lang="fa-IR" dirty="0" smtClean="0"/>
              <a:t>روغن ماهی مخصوصا روغن کبد ماهی کاد</a:t>
            </a:r>
          </a:p>
          <a:p>
            <a:pPr algn="r" rtl="1"/>
            <a:r>
              <a:rPr lang="fa-IR" dirty="0" smtClean="0"/>
              <a:t>و بمیزان کمتر در </a:t>
            </a:r>
          </a:p>
          <a:p>
            <a:pPr algn="r" rtl="1"/>
            <a:r>
              <a:rPr lang="fa-IR" dirty="0" smtClean="0"/>
              <a:t>خامه – کره – زرده تخم مرغ و جگر</a:t>
            </a:r>
            <a:endParaRPr lang="en-US" dirty="0" smtClean="0"/>
          </a:p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پیش ساز د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85800" y="304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+mn-cs"/>
              </a:rPr>
              <a:t>ویتامین </a:t>
            </a:r>
            <a:r>
              <a:rPr lang="en-US" dirty="0" smtClean="0">
                <a:cs typeface="+mn-cs"/>
              </a:rPr>
              <a:t>E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دارای نقش آنتی اکسیدانی بوده و سبب محافظت بدن در برابر رادیکال های آزاد میگردد.</a:t>
            </a:r>
          </a:p>
          <a:p>
            <a:pPr algn="r" rtl="1"/>
            <a:r>
              <a:rPr lang="fa-IR" dirty="0" smtClean="0"/>
              <a:t>ویتامین از طریق پوست هم جذب شده و باعث تعویق فرایند پیری میشود.</a:t>
            </a:r>
          </a:p>
          <a:p>
            <a:pPr algn="r" rtl="1"/>
            <a:r>
              <a:rPr lang="fa-IR" dirty="0" smtClean="0"/>
              <a:t>این ویتامین بدلیل تداخل در تشکیل لخته و انسداد عروق ، در بیماری های قلبی و عروقی مفید میباشد.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6147" name="Picture 3" descr="E:\جلسه 6 تغذیه\تصاویر\لوگو ای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7304" y="0"/>
            <a:ext cx="2596696" cy="1905000"/>
          </a:xfrm>
          <a:prstGeom prst="rect">
            <a:avLst/>
          </a:prstGeom>
          <a:noFill/>
        </p:spPr>
      </p:pic>
      <p:pic>
        <p:nvPicPr>
          <p:cNvPr id="7" name="ای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62000" y="304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منابع ویتامین ای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روغنهای گیاهی منبع خوبی برای ویتامین ای هستند .</a:t>
            </a:r>
          </a:p>
          <a:p>
            <a:pPr algn="r" rtl="1"/>
            <a:r>
              <a:rPr lang="fa-IR" dirty="0" smtClean="0"/>
              <a:t>سرخ کردن زیاد در روغن باعث کاهش این ویتامین میگردد. </a:t>
            </a:r>
          </a:p>
          <a:p>
            <a:pPr algn="r" rtl="1"/>
            <a:r>
              <a:rPr lang="fa-IR" dirty="0" smtClean="0"/>
              <a:t> در موارد سوجذب چربی ، کمبود این ویتامین مشاهده میشود.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170" name="Picture 2" descr="E:\جلسه 6 تغذیه\تصاویر\ای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810000"/>
            <a:ext cx="37338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dirty="0" smtClean="0">
                <a:cs typeface="+mn-cs"/>
              </a:rPr>
              <a:t>ویتامین </a:t>
            </a:r>
            <a:r>
              <a:rPr lang="en-US" dirty="0" smtClean="0">
                <a:cs typeface="+mn-cs"/>
              </a:rPr>
              <a:t>K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endParaRPr lang="fa-IR" dirty="0" smtClean="0"/>
          </a:p>
          <a:p>
            <a:pPr algn="r" rtl="1"/>
            <a:r>
              <a:rPr lang="fa-IR" dirty="0" smtClean="0"/>
              <a:t>به دو شکل فیلوکینون (سنتز توسط گیاهان ) و مناکینون</a:t>
            </a:r>
          </a:p>
          <a:p>
            <a:pPr algn="r" rtl="1">
              <a:buNone/>
            </a:pPr>
            <a:r>
              <a:rPr lang="fa-IR" dirty="0" smtClean="0"/>
              <a:t> (سنتز توسط باکتری های روده) وجود دارد . </a:t>
            </a:r>
          </a:p>
          <a:p>
            <a:pPr algn="r" rtl="1"/>
            <a:r>
              <a:rPr lang="fa-IR" dirty="0" smtClean="0"/>
              <a:t>شکل سنتزی آن منادیون است و دو برابر شکل طبیعی ویتامین فعالیت ویتامینی دارد.</a:t>
            </a:r>
          </a:p>
          <a:p>
            <a:pPr algn="r" rtl="1"/>
            <a:r>
              <a:rPr lang="fa-IR" dirty="0" smtClean="0"/>
              <a:t>ذخیره این ویتامین در بدن بسیار کم است.</a:t>
            </a:r>
          </a:p>
          <a:p>
            <a:pPr algn="r" rtl="1"/>
            <a:endParaRPr lang="fa-IR" dirty="0" smtClean="0"/>
          </a:p>
          <a:p>
            <a:pPr algn="r" rtl="1">
              <a:buNone/>
            </a:pPr>
            <a:r>
              <a:rPr lang="fa-IR" dirty="0" smtClean="0"/>
              <a:t>اسفناج بهترین منبع آن است.</a:t>
            </a:r>
          </a:p>
          <a:p>
            <a:pPr algn="r" rtl="1">
              <a:buNone/>
            </a:pPr>
            <a:r>
              <a:rPr lang="fa-IR" dirty="0" smtClean="0"/>
              <a:t>کلم سفید و نخود سبز منابع دیگری از آن هستند.</a:t>
            </a:r>
          </a:p>
          <a:p>
            <a:pPr algn="r" rtl="1">
              <a:buNone/>
            </a:pPr>
            <a:r>
              <a:rPr lang="fa-IR" dirty="0" smtClean="0"/>
              <a:t>این ویتامین توسط پخت از بین نمیرود. </a:t>
            </a:r>
            <a:endParaRPr lang="en-US" dirty="0" smtClean="0"/>
          </a:p>
          <a:p>
            <a:pPr algn="r" rt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194" name="Picture 2" descr="E:\جلسه 6 تغذیه\تصاویر\;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38400" cy="1710519"/>
          </a:xfrm>
          <a:prstGeom prst="rect">
            <a:avLst/>
          </a:prstGeom>
          <a:noFill/>
        </p:spPr>
      </p:pic>
      <p:pic>
        <p:nvPicPr>
          <p:cNvPr id="8196" name="Picture 4" descr="E:\جلسه 6 تغذیه\تصاویر\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457200"/>
            <a:ext cx="2381250" cy="1123950"/>
          </a:xfrm>
          <a:prstGeom prst="rect">
            <a:avLst/>
          </a:prstGeom>
          <a:noFill/>
        </p:spPr>
      </p:pic>
      <p:pic>
        <p:nvPicPr>
          <p:cNvPr id="8" name="K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2971800" y="381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ویتامین ها 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ویتامین ها ریز مغذی هایی با ویژگی های زیر هستند: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ترکیباتی حیاتی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مورد نیاز در مقادیر کم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عدم توانایی بدن در سنتز آنها</a:t>
            </a:r>
          </a:p>
          <a:p>
            <a:pPr algn="r" rtl="1">
              <a:buNone/>
            </a:pPr>
            <a:endParaRPr lang="en-US" sz="2800" b="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ویتامینها 1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90600" y="762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عملکرد متابولیکی ویتامین ها 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داشتن نقش هورمونی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نقش کوآنزیمی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پایداری غشا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دهنده و گیرنده الکترون</a:t>
            </a:r>
          </a:p>
          <a:p>
            <a:pPr algn="r" rtl="1"/>
            <a:endParaRPr lang="fa-IR" dirty="0" smtClean="0">
              <a:cs typeface="B Nazanin" pitchFamily="2" charset="-78"/>
            </a:endParaRPr>
          </a:p>
          <a:p>
            <a:pPr algn="r" rtl="1"/>
            <a:endParaRPr lang="en-US" sz="2800" b="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متابولیکی ویتامینهت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43000" y="457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+mn-cs"/>
              </a:rPr>
              <a:t>بررسی ویتامینها از نقطه نظر حلالیت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حلالیت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85800" y="381000"/>
            <a:ext cx="304800" cy="304800"/>
          </a:xfrm>
          <a:prstGeom prst="rect">
            <a:avLst/>
          </a:prstGeom>
        </p:spPr>
      </p:pic>
      <p:pic>
        <p:nvPicPr>
          <p:cNvPr id="1026" name="Picture 2" descr="E:\جلسه 6 تغذیه\تصاویر\لوگو کل ویت ها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2057400"/>
            <a:ext cx="6934200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ویتامین </a:t>
            </a:r>
            <a:r>
              <a:rPr lang="en-US" sz="2800" b="0" dirty="0" smtClean="0">
                <a:cs typeface="B Nazanin" pitchFamily="2" charset="-78"/>
              </a:rPr>
              <a:t>A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شکل الکلی : رتینول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شکل اسیدی : اسید رتینوئیک</a:t>
            </a:r>
          </a:p>
          <a:p>
            <a:pPr algn="r" rtl="1"/>
            <a:r>
              <a:rPr lang="fa-IR" sz="2800" b="0" dirty="0" smtClean="0">
                <a:cs typeface="B Nazanin" pitchFamily="2" charset="-78"/>
              </a:rPr>
              <a:t>شکل آلدهیدی : رتینال 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1" name="Picture 3" descr="E:\جلسه 6 تغذیه\تصاویر\آ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4419600"/>
            <a:ext cx="5334000" cy="1133475"/>
          </a:xfrm>
          <a:prstGeom prst="rect">
            <a:avLst/>
          </a:prstGeom>
          <a:noFill/>
        </p:spPr>
      </p:pic>
      <p:pic>
        <p:nvPicPr>
          <p:cNvPr id="8" name="Picture 2" descr="E:\جلسه 6 تغذیه\آ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895600" cy="2434936"/>
          </a:xfrm>
          <a:prstGeom prst="rect">
            <a:avLst/>
          </a:prstGeom>
          <a:noFill/>
        </p:spPr>
      </p:pic>
      <p:pic>
        <p:nvPicPr>
          <p:cNvPr id="9" name="منابع آ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3505200" y="304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منابع ویتامین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fa-IR" sz="2800" b="0" dirty="0" smtClean="0">
                <a:cs typeface="B Nazanin" pitchFamily="2" charset="-78"/>
              </a:rPr>
              <a:t>منابع ویتامین : روغن کبد ماهی – جگر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b="0" dirty="0" smtClean="0">
                <a:cs typeface="B Nazanin" pitchFamily="2" charset="-78"/>
              </a:rPr>
              <a:t>منابع غذایی کاروتنوئید ها : (پیش ساز ویتامین )</a:t>
            </a:r>
          </a:p>
          <a:p>
            <a:pPr algn="r" rtl="1">
              <a:buFont typeface="Wingdings" pitchFamily="2" charset="2"/>
              <a:buChar char="q"/>
            </a:pPr>
            <a:r>
              <a:rPr lang="fa-IR" sz="2800" b="0" dirty="0" smtClean="0">
                <a:cs typeface="B Nazanin" pitchFamily="2" charset="-78"/>
              </a:rPr>
              <a:t>رنگئدانه های زرد و قرمز میوه و سبزی</a:t>
            </a:r>
          </a:p>
          <a:p>
            <a:pPr algn="r" rtl="1">
              <a:buFont typeface="Wingdings" pitchFamily="2" charset="2"/>
              <a:buChar char="q"/>
            </a:pPr>
            <a:endParaRPr lang="fa-IR" sz="2800" b="0" dirty="0" smtClean="0">
              <a:cs typeface="B Nazanin" pitchFamily="2" charset="-78"/>
            </a:endParaRPr>
          </a:p>
          <a:p>
            <a:pPr algn="r" rtl="1">
              <a:buFont typeface="Wingdings" pitchFamily="2" charset="2"/>
              <a:buChar char="q"/>
            </a:pPr>
            <a:endParaRPr lang="en-US" sz="2800" b="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9220" name="Picture 4" descr="E:\جلسه 6 تغذیه\2آ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3352800"/>
            <a:ext cx="5181600" cy="2981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b="0" dirty="0" smtClean="0">
                <a:cs typeface="B Nazanin" pitchFamily="2" charset="-78"/>
              </a:rPr>
              <a:t>چه عواملی زیست دسترسی کاروتنوئیدهارا کاهش میدهد؟</a:t>
            </a:r>
            <a:endParaRPr lang="en-US" sz="2800" b="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فیبرها بویژه پکتین</a:t>
            </a:r>
          </a:p>
          <a:p>
            <a:pPr algn="r" rtl="1"/>
            <a:r>
              <a:rPr lang="fa-IR" dirty="0" smtClean="0"/>
              <a:t>مقادیر پایین چربی رژیم غذایی</a:t>
            </a:r>
          </a:p>
          <a:p>
            <a:pPr algn="r" rtl="1"/>
            <a:r>
              <a:rPr lang="fa-IR" dirty="0" smtClean="0"/>
              <a:t>سو جذب چربی ها</a:t>
            </a:r>
          </a:p>
          <a:p>
            <a:pPr algn="r" rtl="1"/>
            <a:r>
              <a:rPr lang="fa-IR" dirty="0" smtClean="0"/>
              <a:t>اختلالات صفراوی </a:t>
            </a:r>
          </a:p>
          <a:p>
            <a:pPr algn="r" rtl="1"/>
            <a:r>
              <a:rPr lang="fa-IR" dirty="0" smtClean="0"/>
              <a:t>کاهش اسیدیته معده و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زیست دسترسی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85800" y="304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عملکرد ویتامین آ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 بینایی </a:t>
            </a:r>
          </a:p>
          <a:p>
            <a:pPr algn="r" rtl="1"/>
            <a:r>
              <a:rPr lang="fa-IR" dirty="0" smtClean="0"/>
              <a:t>تمایز سلولی </a:t>
            </a:r>
          </a:p>
          <a:p>
            <a:pPr algn="r" rtl="1"/>
            <a:r>
              <a:rPr lang="fa-IR" dirty="0" smtClean="0"/>
              <a:t>رشد و نمو</a:t>
            </a:r>
          </a:p>
          <a:p>
            <a:pPr algn="r" rtl="1"/>
            <a:r>
              <a:rPr lang="fa-IR" dirty="0" smtClean="0"/>
              <a:t>سیستم ایمنی </a:t>
            </a:r>
          </a:p>
          <a:p>
            <a:pPr algn="r" rtl="1"/>
            <a:r>
              <a:rPr lang="fa-IR" dirty="0" smtClean="0"/>
              <a:t>تولید مثل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عملکرد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14400" y="304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+mn-cs"/>
              </a:rPr>
              <a:t>عوارض کمبود ویتامین آ</a:t>
            </a:r>
            <a:endParaRPr lang="en-US" dirty="0"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در مرحله اول شب کوری و اختلال بینایی</a:t>
            </a:r>
          </a:p>
          <a:p>
            <a:pPr algn="r" rtl="1"/>
            <a:r>
              <a:rPr lang="fa-IR" dirty="0" smtClean="0"/>
              <a:t>کم خونی</a:t>
            </a:r>
          </a:p>
          <a:p>
            <a:pPr algn="r" rtl="1"/>
            <a:r>
              <a:rPr lang="fa-IR" dirty="0" smtClean="0"/>
              <a:t>اختلالات ایمنی</a:t>
            </a:r>
          </a:p>
          <a:p>
            <a:pPr algn="r" rtl="1"/>
            <a:r>
              <a:rPr lang="fa-IR" dirty="0" smtClean="0"/>
              <a:t>سقط خودبخودی و نقص جنین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عوارص.m4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62000" y="533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1947</TotalTime>
  <Words>505</Words>
  <Application>Microsoft Office PowerPoint</Application>
  <PresentationFormat>On-screen Show (4:3)</PresentationFormat>
  <Paragraphs>90</Paragraphs>
  <Slides>15</Slides>
  <Notes>0</Notes>
  <HiddenSlides>0</HiddenSlides>
  <MMClips>12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Apex</vt:lpstr>
      <vt:lpstr>         بسم الله الرحمن الرحیم</vt:lpstr>
      <vt:lpstr>ویتامین ها </vt:lpstr>
      <vt:lpstr>عملکرد متابولیکی ویتامین ها </vt:lpstr>
      <vt:lpstr>بررسی ویتامینها از نقطه نظر حلالیت</vt:lpstr>
      <vt:lpstr>ویتامین A</vt:lpstr>
      <vt:lpstr>منابع ویتامین</vt:lpstr>
      <vt:lpstr>چه عواملی زیست دسترسی کاروتنوئیدهارا کاهش میدهد؟</vt:lpstr>
      <vt:lpstr>عملکرد ویتامین آ</vt:lpstr>
      <vt:lpstr>عوارض کمبود ویتامین آ</vt:lpstr>
      <vt:lpstr>ویتامین د</vt:lpstr>
      <vt:lpstr>شکل استخوان ها در راشیتیسم و ساختار ویتامین</vt:lpstr>
      <vt:lpstr>پیش سازها و منابع ویتامین د</vt:lpstr>
      <vt:lpstr>ویتامین E</vt:lpstr>
      <vt:lpstr>منابع ویتامین ای</vt:lpstr>
      <vt:lpstr>ویتامین 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babaee</dc:creator>
  <cp:lastModifiedBy>babaee</cp:lastModifiedBy>
  <cp:revision>116</cp:revision>
  <dcterms:created xsi:type="dcterms:W3CDTF">2006-08-16T00:00:00Z</dcterms:created>
  <dcterms:modified xsi:type="dcterms:W3CDTF">2020-04-13T09:49:54Z</dcterms:modified>
</cp:coreProperties>
</file>