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4"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97299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864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80750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930154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63657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4798646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65117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7537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922600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5F4377-F719-4891-845D-DE5815E48D9E}" type="datetimeFigureOut">
              <a:rPr lang="fa-IR" smtClean="0"/>
              <a:t>08/08/1441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770093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056480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5F4377-F719-4891-845D-DE5815E48D9E}" type="datetimeFigureOut">
              <a:rPr lang="fa-IR" smtClean="0"/>
              <a:t>08/08/1441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520946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5F4377-F719-4891-845D-DE5815E48D9E}" type="datetimeFigureOut">
              <a:rPr lang="fa-IR" smtClean="0"/>
              <a:t>08/08/1441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32947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F4377-F719-4891-845D-DE5815E48D9E}" type="datetimeFigureOut">
              <a:rPr lang="fa-IR" smtClean="0"/>
              <a:t>08/08/1441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35905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287292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5F4377-F719-4891-845D-DE5815E48D9E}" type="datetimeFigureOut">
              <a:rPr lang="fa-IR" smtClean="0"/>
              <a:t>08/08/1441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69865BE-B685-42E3-820C-B6ABF3361C1F}" type="slidenum">
              <a:rPr lang="fa-IR" smtClean="0"/>
              <a:t>‹#›</a:t>
            </a:fld>
            <a:endParaRPr lang="fa-IR"/>
          </a:p>
        </p:txBody>
      </p:sp>
    </p:spTree>
    <p:extLst>
      <p:ext uri="{BB962C8B-B14F-4D97-AF65-F5344CB8AC3E}">
        <p14:creationId xmlns:p14="http://schemas.microsoft.com/office/powerpoint/2010/main" val="168276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5F4377-F719-4891-845D-DE5815E48D9E}" type="datetimeFigureOut">
              <a:rPr lang="fa-IR" smtClean="0"/>
              <a:t>08/08/1441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9865BE-B685-42E3-820C-B6ABF3361C1F}" type="slidenum">
              <a:rPr lang="fa-IR" smtClean="0"/>
              <a:t>‹#›</a:t>
            </a:fld>
            <a:endParaRPr lang="fa-IR"/>
          </a:p>
        </p:txBody>
      </p:sp>
    </p:spTree>
    <p:extLst>
      <p:ext uri="{BB962C8B-B14F-4D97-AF65-F5344CB8AC3E}">
        <p14:creationId xmlns:p14="http://schemas.microsoft.com/office/powerpoint/2010/main" val="300367255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anose="00000400000000000000" pitchFamily="2" charset="-78"/>
              </a:rPr>
              <a:t>بارهای وارد بر ساختمان</a:t>
            </a:r>
            <a:endParaRPr lang="fa-IR" b="1" dirty="0">
              <a:cs typeface="B Nazanin" panose="00000400000000000000" pitchFamily="2" charset="-78"/>
            </a:endParaRP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584282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تعریف بار مرده وارد بر ساختمان</a:t>
            </a:r>
            <a:br>
              <a:rPr lang="fa-IR" b="1" dirty="0" smtClean="0">
                <a:cs typeface="B Nazanin" panose="00000400000000000000" pitchFamily="2" charset="-78"/>
              </a:rPr>
            </a:br>
            <a:r>
              <a:rPr lang="en-US" b="1" dirty="0" smtClean="0">
                <a:cs typeface="B Nazanin" panose="00000400000000000000" pitchFamily="2" charset="-78"/>
              </a:rPr>
              <a:t>Dead Load</a:t>
            </a:r>
            <a:endParaRPr lang="fa-IR" b="1" dirty="0">
              <a:cs typeface="B Nazanin" panose="00000400000000000000" pitchFamily="2" charset="-78"/>
            </a:endParaRPr>
          </a:p>
        </p:txBody>
      </p:sp>
      <p:sp>
        <p:nvSpPr>
          <p:cNvPr id="3" name="Content Placeholder 2"/>
          <p:cNvSpPr>
            <a:spLocks noGrp="1"/>
          </p:cNvSpPr>
          <p:nvPr>
            <p:ph idx="1"/>
          </p:nvPr>
        </p:nvSpPr>
        <p:spPr>
          <a:xfrm>
            <a:off x="5590310" y="2297729"/>
            <a:ext cx="3927763" cy="3880773"/>
          </a:xfrm>
        </p:spPr>
        <p:txBody>
          <a:bodyPr/>
          <a:lstStyle/>
          <a:p>
            <a:pPr algn="justLow"/>
            <a:r>
              <a:rPr lang="fa-IR" dirty="0" smtClean="0">
                <a:cs typeface="B Nazanin" panose="00000400000000000000" pitchFamily="2" charset="-78"/>
              </a:rPr>
              <a:t>نیروهای اجتناب ناپذیر وزن سازه و سنگینی کلیه بارهای ثابت و دائمی (بدین معنا که همیشه وجود دارند) همانند بارهای اجزایی هم چون دیوارها، کف سازی، دیوارهای کناری سازه، سقف ها، تیر، ستون، نازک کاری، پشش ها، تجهیزات و تاسیسات ثابت، وزن جرثقیل ثابت و سایر اجزای سازه ای و معماری جزء این نوع بارها هستند. </a:t>
            </a:r>
            <a:endParaRPr lang="fa-IR" dirty="0">
              <a:cs typeface="B Nazanin" panose="00000400000000000000" pitchFamily="2" charset="-78"/>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2020" t="8788" r="5555" b="5455"/>
          <a:stretch/>
        </p:blipFill>
        <p:spPr>
          <a:xfrm>
            <a:off x="519546" y="1600199"/>
            <a:ext cx="5070764" cy="5275832"/>
          </a:xfrm>
          <a:prstGeom prst="rect">
            <a:avLst/>
          </a:prstGeom>
        </p:spPr>
      </p:pic>
    </p:spTree>
    <p:extLst>
      <p:ext uri="{BB962C8B-B14F-4D97-AF65-F5344CB8AC3E}">
        <p14:creationId xmlns:p14="http://schemas.microsoft.com/office/powerpoint/2010/main" val="2776564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تعریف بار زنده وارد بر ساختمان</a:t>
            </a:r>
            <a:br>
              <a:rPr lang="fa-IR" b="1" dirty="0" smtClean="0">
                <a:cs typeface="B Nazanin" panose="00000400000000000000" pitchFamily="2" charset="-78"/>
              </a:rPr>
            </a:br>
            <a:r>
              <a:rPr lang="en-US" b="1" dirty="0" smtClean="0">
                <a:cs typeface="B Nazanin" panose="00000400000000000000" pitchFamily="2" charset="-78"/>
              </a:rPr>
              <a:t>Live Load</a:t>
            </a:r>
            <a:endParaRPr lang="fa-IR" b="1" dirty="0">
              <a:cs typeface="B Nazanin" panose="00000400000000000000" pitchFamily="2" charset="-78"/>
            </a:endParaRPr>
          </a:p>
        </p:txBody>
      </p:sp>
      <p:sp>
        <p:nvSpPr>
          <p:cNvPr id="3" name="Content Placeholder 2"/>
          <p:cNvSpPr>
            <a:spLocks noGrp="1"/>
          </p:cNvSpPr>
          <p:nvPr>
            <p:ph idx="1"/>
          </p:nvPr>
        </p:nvSpPr>
        <p:spPr>
          <a:xfrm>
            <a:off x="677334" y="2297729"/>
            <a:ext cx="8840739" cy="3880773"/>
          </a:xfrm>
        </p:spPr>
        <p:txBody>
          <a:bodyPr/>
          <a:lstStyle/>
          <a:p>
            <a:pPr algn="justLow"/>
            <a:r>
              <a:rPr lang="fa-IR" dirty="0" smtClean="0">
                <a:cs typeface="B Nazanin" panose="00000400000000000000" pitchFamily="2" charset="-78"/>
              </a:rPr>
              <a:t>بارهای زنده بارهایی هستند که متغیر و غیرقابل پیش بینی هستند و مقدار و راستای ثابت ندارند و امکان جا به جایی ندارند. مثل بارهای انسان ها، حیوانات، ماشین ها، اثاثیه، دیوارهای جداکننده، سایر اعضای غیرسازه ای، باران، برف، مکش باد، فشار آب و خاک</a:t>
            </a:r>
            <a:endParaRPr lang="fa-IR" dirty="0">
              <a:cs typeface="B Nazanin" panose="00000400000000000000" pitchFamily="2" charset="-78"/>
            </a:endParaRPr>
          </a:p>
        </p:txBody>
      </p:sp>
    </p:spTree>
    <p:extLst>
      <p:ext uri="{BB962C8B-B14F-4D97-AF65-F5344CB8AC3E}">
        <p14:creationId xmlns:p14="http://schemas.microsoft.com/office/powerpoint/2010/main" val="948409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10492" y="412937"/>
            <a:ext cx="6338454" cy="6065507"/>
          </a:xfrm>
        </p:spPr>
      </p:pic>
    </p:spTree>
    <p:extLst>
      <p:ext uri="{BB962C8B-B14F-4D97-AF65-F5344CB8AC3E}">
        <p14:creationId xmlns:p14="http://schemas.microsoft.com/office/powerpoint/2010/main" val="3625640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 باد</a:t>
            </a:r>
            <a:endParaRPr lang="fa-IR" b="1" dirty="0">
              <a:cs typeface="B Nazanin" panose="00000400000000000000" pitchFamily="2" charset="-78"/>
            </a:endParaRPr>
          </a:p>
        </p:txBody>
      </p:sp>
      <p:sp>
        <p:nvSpPr>
          <p:cNvPr id="3" name="Content Placeholder 2"/>
          <p:cNvSpPr>
            <a:spLocks noGrp="1"/>
          </p:cNvSpPr>
          <p:nvPr>
            <p:ph idx="1"/>
          </p:nvPr>
        </p:nvSpPr>
        <p:spPr>
          <a:xfrm>
            <a:off x="5507183" y="1413166"/>
            <a:ext cx="4262350" cy="4662802"/>
          </a:xfrm>
        </p:spPr>
        <p:txBody>
          <a:bodyPr>
            <a:normAutofit/>
          </a:bodyPr>
          <a:lstStyle/>
          <a:p>
            <a:pPr algn="justLow" fontAlgn="base"/>
            <a:r>
              <a:rPr lang="fa-IR" dirty="0">
                <a:cs typeface="B Nazanin" panose="00000400000000000000" pitchFamily="2" charset="-78"/>
              </a:rPr>
              <a:t>بار باد بر روی سطوح دیوار، سقف هایی که به صورت شیبدار در  ساختمان اجرا میشوند به صورت افقی اعمال می شود.</a:t>
            </a:r>
          </a:p>
          <a:p>
            <a:pPr algn="justLow" fontAlgn="base"/>
            <a:r>
              <a:rPr lang="fa-IR" dirty="0">
                <a:cs typeface="B Nazanin" panose="00000400000000000000" pitchFamily="2" charset="-78"/>
              </a:rPr>
              <a:t>این بدان معنی است که فشار یکنواخت بر اجزای سازنده ی ساختمان وارد میشود و تمایل به برهم زدن ثبات در ساختار و مختل کردن عملکرد آن را دارد</a:t>
            </a:r>
            <a:r>
              <a:rPr lang="fa-IR" dirty="0" smtClean="0">
                <a:cs typeface="B Nazanin" panose="00000400000000000000" pitchFamily="2" charset="-78"/>
              </a:rPr>
              <a:t>.</a:t>
            </a:r>
          </a:p>
          <a:p>
            <a:pPr algn="justLow" fontAlgn="base"/>
            <a:r>
              <a:rPr lang="fa-IR" dirty="0">
                <a:cs typeface="B Nazanin" panose="00000400000000000000" pitchFamily="2" charset="-78"/>
              </a:rPr>
              <a:t>مقدار بار باد ، به عوامل متعددی نظیر موقعیت جغرافیایی ساختمان، ارتفاع سازه، مدت جریان باد،سرعت باد و غیره بستگی دارد.</a:t>
            </a:r>
          </a:p>
          <a:p>
            <a:pPr algn="justLow" fontAlgn="base"/>
            <a:r>
              <a:rPr lang="fa-IR" dirty="0">
                <a:cs typeface="B Nazanin" panose="00000400000000000000" pitchFamily="2" charset="-78"/>
              </a:rPr>
              <a:t>و بر اساس روابط موجود در آیین نامه قابل محاسبه است.</a:t>
            </a:r>
          </a:p>
          <a:p>
            <a:pPr algn="justLow" fontAlgn="base"/>
            <a:r>
              <a:rPr lang="fa-IR" dirty="0">
                <a:cs typeface="B Nazanin" panose="00000400000000000000" pitchFamily="2" charset="-78"/>
              </a:rPr>
              <a:t>بار باد بیشتر در سازه های سبک(سازه های صنعتی یا سوله ها) بحرانی تر می شود.</a:t>
            </a:r>
          </a:p>
          <a:p>
            <a:pPr algn="justLow" fontAlgn="base"/>
            <a:endParaRPr lang="fa-IR" dirty="0">
              <a:cs typeface="B Nazanin" panose="00000400000000000000" pitchFamily="2" charset="-78"/>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0909" b="7486"/>
          <a:stretch/>
        </p:blipFill>
        <p:spPr>
          <a:xfrm>
            <a:off x="0" y="1413165"/>
            <a:ext cx="5688387" cy="5526178"/>
          </a:xfrm>
          <a:prstGeom prst="rect">
            <a:avLst/>
          </a:prstGeom>
        </p:spPr>
      </p:pic>
    </p:spTree>
    <p:extLst>
      <p:ext uri="{BB962C8B-B14F-4D97-AF65-F5344CB8AC3E}">
        <p14:creationId xmlns:p14="http://schemas.microsoft.com/office/powerpoint/2010/main" val="1001835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 برف</a:t>
            </a:r>
            <a:endParaRPr lang="fa-IR" b="1" dirty="0">
              <a:cs typeface="B Nazanin" panose="00000400000000000000" pitchFamily="2" charset="-78"/>
            </a:endParaRPr>
          </a:p>
        </p:txBody>
      </p:sp>
      <p:sp>
        <p:nvSpPr>
          <p:cNvPr id="3" name="Content Placeholder 2"/>
          <p:cNvSpPr>
            <a:spLocks noGrp="1"/>
          </p:cNvSpPr>
          <p:nvPr>
            <p:ph idx="1"/>
          </p:nvPr>
        </p:nvSpPr>
        <p:spPr>
          <a:xfrm>
            <a:off x="1059873" y="1413166"/>
            <a:ext cx="8709660" cy="4662802"/>
          </a:xfrm>
        </p:spPr>
        <p:txBody>
          <a:bodyPr>
            <a:normAutofit/>
          </a:bodyPr>
          <a:lstStyle/>
          <a:p>
            <a:pPr algn="justLow" fontAlgn="base"/>
            <a:r>
              <a:rPr lang="fa-IR" dirty="0">
                <a:cs typeface="B Nazanin" panose="00000400000000000000" pitchFamily="2" charset="-78"/>
              </a:rPr>
              <a:t>مقدار بار برف ، به عوامل مختلفی از جمله شکل و اندازه سقف سازه ، مواد تشکیل دهنده سقف، محل ساختمان، عایق سازه، مدت زمان و فرکانس برف،شیب سقف و … بستگی دارد.</a:t>
            </a:r>
          </a:p>
          <a:p>
            <a:pPr algn="justLow" fontAlgn="base"/>
            <a:r>
              <a:rPr lang="fa-IR" dirty="0">
                <a:cs typeface="B Nazanin" panose="00000400000000000000" pitchFamily="2" charset="-78"/>
              </a:rPr>
              <a:t>که مانند بار باد با استفاده از روابط موجود در آیین نامه، میتوان مقدار بار برف را محاسبه نمود.</a:t>
            </a:r>
          </a:p>
          <a:p>
            <a:pPr marL="0" indent="0" algn="justLow" fontAlgn="base">
              <a:buNone/>
            </a:pPr>
            <a:endParaRPr lang="fa-IR" dirty="0">
              <a:cs typeface="B Nazanin"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06368"/>
            <a:ext cx="10058400" cy="3151632"/>
          </a:xfrm>
          <a:prstGeom prst="rect">
            <a:avLst/>
          </a:prstGeom>
        </p:spPr>
      </p:pic>
    </p:spTree>
    <p:extLst>
      <p:ext uri="{BB962C8B-B14F-4D97-AF65-F5344CB8AC3E}">
        <p14:creationId xmlns:p14="http://schemas.microsoft.com/office/powerpoint/2010/main" val="939826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 لرزه ای</a:t>
            </a:r>
            <a:endParaRPr lang="fa-IR" b="1" dirty="0">
              <a:cs typeface="B Nazanin" panose="00000400000000000000" pitchFamily="2" charset="-78"/>
            </a:endParaRPr>
          </a:p>
        </p:txBody>
      </p:sp>
      <p:sp>
        <p:nvSpPr>
          <p:cNvPr id="3" name="Content Placeholder 2"/>
          <p:cNvSpPr>
            <a:spLocks noGrp="1"/>
          </p:cNvSpPr>
          <p:nvPr>
            <p:ph idx="1"/>
          </p:nvPr>
        </p:nvSpPr>
        <p:spPr>
          <a:xfrm>
            <a:off x="1059873" y="1413166"/>
            <a:ext cx="8709660" cy="4662802"/>
          </a:xfrm>
        </p:spPr>
        <p:txBody>
          <a:bodyPr>
            <a:normAutofit/>
          </a:bodyPr>
          <a:lstStyle/>
          <a:p>
            <a:pPr algn="justLow" fontAlgn="base"/>
            <a:r>
              <a:rPr lang="fa-IR" dirty="0">
                <a:cs typeface="B Nazanin" panose="00000400000000000000" pitchFamily="2" charset="-78"/>
              </a:rPr>
              <a:t>این بارها نیروهای داخلی هستند که به علت وقوع زلزله و ایجاد حرکت در زمین به سازه وارد میشوند.</a:t>
            </a:r>
          </a:p>
          <a:p>
            <a:pPr algn="justLow" fontAlgn="base"/>
            <a:r>
              <a:rPr lang="fa-IR" dirty="0">
                <a:cs typeface="B Nazanin" panose="00000400000000000000" pitchFamily="2" charset="-78"/>
              </a:rPr>
              <a:t>مقدار بارهای لرزه ای را با استفاده از آیین نامه لرزه ای بدست می آورند</a:t>
            </a:r>
          </a:p>
          <a:p>
            <a:pPr algn="justLow" fontAlgn="base"/>
            <a:r>
              <a:rPr lang="fa-IR" dirty="0">
                <a:cs typeface="B Nazanin" panose="00000400000000000000" pitchFamily="2" charset="-78"/>
              </a:rPr>
              <a:t>که به عوامل متعددی از جمله میزان اهمیت ساختمان،ضریب بازتاب ساختمان،شتاب مبنای طرح،ضریب رفتار ساختمان و …بستگی دارد.</a:t>
            </a:r>
          </a:p>
          <a:p>
            <a:pPr algn="justLow" fontAlgn="base"/>
            <a:r>
              <a:rPr lang="fa-IR" dirty="0">
                <a:cs typeface="B Nazanin" panose="00000400000000000000" pitchFamily="2" charset="-78"/>
              </a:rPr>
              <a:t>مقدار این ضریب ها و روابط برای محاسبه مقدار بارهای لرزه ای در آیین نامه ها موجود می باشد.</a:t>
            </a:r>
          </a:p>
          <a:p>
            <a:pPr marL="0" indent="0" algn="justLow" fontAlgn="base">
              <a:buNone/>
            </a:pPr>
            <a:endParaRPr lang="fa-IR" dirty="0">
              <a:cs typeface="B Nazanin" panose="00000400000000000000" pitchFamily="2" charset="-78"/>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3636" t="6656" r="57438" b="61984"/>
          <a:stretch/>
        </p:blipFill>
        <p:spPr>
          <a:xfrm>
            <a:off x="677334" y="3417876"/>
            <a:ext cx="5411739" cy="3461658"/>
          </a:xfrm>
          <a:prstGeom prst="rect">
            <a:avLst/>
          </a:prstGeom>
        </p:spPr>
      </p:pic>
    </p:spTree>
    <p:extLst>
      <p:ext uri="{BB962C8B-B14F-4D97-AF65-F5344CB8AC3E}">
        <p14:creationId xmlns:p14="http://schemas.microsoft.com/office/powerpoint/2010/main" val="2783020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تعریف بار در علم استاتیک</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وظیفه اصلی یک سازه انتقال بار است. بارها در علم استاتیک تاثیراتی هستند که به صورت یکنواخت یا متمرکز به عناصر سازه ای وارد می شوند. بخشی از بارهای ساختمان ناشی از وزن مصالح به کار رفته و وزن افراد و تجهیزات اشغال کننده ساختمان هستند که در گذر زمان تغییر نمی کنند. این بارها که استاتیکی نامیده می شوند، مبنای طراحی سازه ها قرار می .یرند، این بارها یا از طریق وزن خود سازه یا از طریق عوامل خارجی دیگر به سازه وارد می شوند. هم چنین این بارها متناسب با طراحی معماری و جنس مصالح و موقعیت قرارگیری اجزای سازه ای تغییر می کنند. </a:t>
            </a:r>
            <a:endParaRPr lang="fa-IR" dirty="0">
              <a:cs typeface="B Nazanin" panose="00000400000000000000" pitchFamily="2" charset="-78"/>
            </a:endParaRPr>
          </a:p>
        </p:txBody>
      </p:sp>
    </p:spTree>
    <p:extLst>
      <p:ext uri="{BB962C8B-B14F-4D97-AF65-F5344CB8AC3E}">
        <p14:creationId xmlns:p14="http://schemas.microsoft.com/office/powerpoint/2010/main" val="2549518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تعریف بار در علم استاتیک</a:t>
            </a:r>
            <a:endParaRPr lang="fa-IR" b="1" dirty="0">
              <a:cs typeface="B Nazanin" panose="00000400000000000000" pitchFamily="2" charset="-78"/>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8764" t="5071" r="7433" b="6103"/>
          <a:stretch/>
        </p:blipFill>
        <p:spPr>
          <a:xfrm>
            <a:off x="677334" y="1141210"/>
            <a:ext cx="4481848" cy="5394183"/>
          </a:xfrm>
          <a:prstGeom prst="rect">
            <a:avLst/>
          </a:prstGeom>
        </p:spPr>
      </p:pic>
    </p:spTree>
    <p:extLst>
      <p:ext uri="{BB962C8B-B14F-4D97-AF65-F5344CB8AC3E}">
        <p14:creationId xmlns:p14="http://schemas.microsoft.com/office/powerpoint/2010/main" val="3868010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dirty="0" smtClean="0">
                <a:cs typeface="B Nazanin" panose="00000400000000000000" pitchFamily="2" charset="-78"/>
              </a:rPr>
              <a:t>انواع بار در ساختمان</a:t>
            </a:r>
            <a:endParaRPr lang="fa-IR" b="1" dirty="0">
              <a:cs typeface="B Nazanin" panose="00000400000000000000" pitchFamily="2" charset="-78"/>
            </a:endParaRPr>
          </a:p>
        </p:txBody>
      </p:sp>
      <p:sp>
        <p:nvSpPr>
          <p:cNvPr id="3" name="Subtitle 2"/>
          <p:cNvSpPr>
            <a:spLocks noGrp="1"/>
          </p:cNvSpPr>
          <p:nvPr>
            <p:ph type="subTitle" idx="1"/>
          </p:nvPr>
        </p:nvSpPr>
        <p:spPr/>
        <p:txBody>
          <a:bodyPr/>
          <a:lstStyle/>
          <a:p>
            <a:endParaRPr lang="fa-IR"/>
          </a:p>
        </p:txBody>
      </p:sp>
    </p:spTree>
    <p:extLst>
      <p:ext uri="{BB962C8B-B14F-4D97-AF65-F5344CB8AC3E}">
        <p14:creationId xmlns:p14="http://schemas.microsoft.com/office/powerpoint/2010/main" val="2518472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بارهای جاذبه زمین</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وزن سازه ها نیروهایی در سازه ایجاد می کند که به بار مرده موسوم هستند و این بارها در تمام طول عمر سازه ثابت هستند.</a:t>
            </a:r>
            <a:endParaRPr lang="fa-IR" dirty="0">
              <a:cs typeface="B Nazanin" panose="00000400000000000000" pitchFamily="2" charset="-78"/>
            </a:endParaRPr>
          </a:p>
        </p:txBody>
      </p:sp>
    </p:spTree>
    <p:extLst>
      <p:ext uri="{BB962C8B-B14F-4D97-AF65-F5344CB8AC3E}">
        <p14:creationId xmlns:p14="http://schemas.microsoft.com/office/powerpoint/2010/main" val="2908593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بارهای حاصل از تغییرات جوی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این بارها با زمان و مکان تغییر می کنند و به شکل باد، حرارت، رطوبت، باران، برف، سیل و یخ ظاهر می شوند. </a:t>
            </a:r>
            <a:endParaRPr lang="fa-IR" dirty="0">
              <a:cs typeface="B Nazanin" panose="00000400000000000000" pitchFamily="2" charset="-78"/>
            </a:endParaRPr>
          </a:p>
        </p:txBody>
      </p:sp>
    </p:spTree>
    <p:extLst>
      <p:ext uri="{BB962C8B-B14F-4D97-AF65-F5344CB8AC3E}">
        <p14:creationId xmlns:p14="http://schemas.microsoft.com/office/powerpoint/2010/main" val="3098227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بارهای ضربه ای (مصنوعی)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بارهایی مثل حرکت اتومبیل، آسانسورها، ماشین های مکانیکی، تغییر مکان افراد و یا نتیجه انفجار یا ضربه باشند. </a:t>
            </a:r>
            <a:endParaRPr lang="fa-IR" dirty="0">
              <a:cs typeface="B Nazanin" panose="00000400000000000000" pitchFamily="2" charset="-78"/>
            </a:endParaRPr>
          </a:p>
        </p:txBody>
      </p:sp>
    </p:spTree>
    <p:extLst>
      <p:ext uri="{BB962C8B-B14F-4D97-AF65-F5344CB8AC3E}">
        <p14:creationId xmlns:p14="http://schemas.microsoft.com/office/powerpoint/2010/main" val="3261348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بارهای زلزله ای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بارهایی که ناشی از حرکت های نامنظم صفحات پوسته زمین هستند و باعث حرکت در زمین می شوند.. </a:t>
            </a:r>
            <a:endParaRPr lang="fa-IR" dirty="0">
              <a:cs typeface="B Nazanin" panose="00000400000000000000" pitchFamily="2" charset="-78"/>
            </a:endParaRPr>
          </a:p>
        </p:txBody>
      </p:sp>
    </p:spTree>
    <p:extLst>
      <p:ext uri="{BB962C8B-B14F-4D97-AF65-F5344CB8AC3E}">
        <p14:creationId xmlns:p14="http://schemas.microsoft.com/office/powerpoint/2010/main" val="2769577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cs typeface="B Nazanin" panose="00000400000000000000" pitchFamily="2" charset="-78"/>
              </a:rPr>
              <a:t>بارهای ثقلی</a:t>
            </a:r>
            <a:endParaRPr lang="fa-IR" b="1" dirty="0">
              <a:cs typeface="B Nazanin" panose="00000400000000000000" pitchFamily="2" charset="-78"/>
            </a:endParaRPr>
          </a:p>
        </p:txBody>
      </p:sp>
      <p:sp>
        <p:nvSpPr>
          <p:cNvPr id="3" name="Content Placeholder 2"/>
          <p:cNvSpPr>
            <a:spLocks noGrp="1"/>
          </p:cNvSpPr>
          <p:nvPr>
            <p:ph idx="1"/>
          </p:nvPr>
        </p:nvSpPr>
        <p:spPr/>
        <p:txBody>
          <a:bodyPr/>
          <a:lstStyle/>
          <a:p>
            <a:pPr algn="justLow"/>
            <a:r>
              <a:rPr lang="fa-IR" dirty="0" smtClean="0">
                <a:cs typeface="B Nazanin" panose="00000400000000000000" pitchFamily="2" charset="-78"/>
              </a:rPr>
              <a:t>ترکیب بارهای مرده و زنده است که به صورت عمودی و به سمت مرکز زمین عمل می کند و اعضای سازه ای تحت تنش های فشاری و یا کششی قرار می گیرند. </a:t>
            </a:r>
            <a:endParaRPr lang="fa-IR" dirty="0">
              <a:cs typeface="B Nazanin" panose="00000400000000000000" pitchFamily="2" charset="-78"/>
            </a:endParaRPr>
          </a:p>
        </p:txBody>
      </p:sp>
    </p:spTree>
    <p:extLst>
      <p:ext uri="{BB962C8B-B14F-4D97-AF65-F5344CB8AC3E}">
        <p14:creationId xmlns:p14="http://schemas.microsoft.com/office/powerpoint/2010/main" val="2658173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37</TotalTime>
  <Words>569</Words>
  <Application>Microsoft Office PowerPoint</Application>
  <PresentationFormat>Widescreen</PresentationFormat>
  <Paragraphs>33</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 Nazanin</vt:lpstr>
      <vt:lpstr>Tahoma</vt:lpstr>
      <vt:lpstr>Trebuchet MS</vt:lpstr>
      <vt:lpstr>Wingdings 3</vt:lpstr>
      <vt:lpstr>Facet</vt:lpstr>
      <vt:lpstr>بارهای وارد بر ساختمان</vt:lpstr>
      <vt:lpstr>تعریف بار در علم استاتیک</vt:lpstr>
      <vt:lpstr>تعریف بار در علم استاتیک</vt:lpstr>
      <vt:lpstr>انواع بار در ساختمان</vt:lpstr>
      <vt:lpstr>بارهای جاذبه زمین</vt:lpstr>
      <vt:lpstr>بارهای حاصل از تغییرات جوی</vt:lpstr>
      <vt:lpstr>بارهای ضربه ای (مصنوعی)</vt:lpstr>
      <vt:lpstr>بارهای زلزله ای</vt:lpstr>
      <vt:lpstr>بارهای ثقلی</vt:lpstr>
      <vt:lpstr>تعریف بار مرده وارد بر ساختمان Dead Load</vt:lpstr>
      <vt:lpstr>تعریف بار زنده وارد بر ساختمان Live Load</vt:lpstr>
      <vt:lpstr>PowerPoint Presentation</vt:lpstr>
      <vt:lpstr>بار باد</vt:lpstr>
      <vt:lpstr>بار برف</vt:lpstr>
      <vt:lpstr>بار لرزه ای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بارهای وارد بر ساختمان</dc:title>
  <dc:creator>my system</dc:creator>
  <cp:lastModifiedBy>my system</cp:lastModifiedBy>
  <cp:revision>4</cp:revision>
  <dcterms:created xsi:type="dcterms:W3CDTF">2020-04-01T12:24:26Z</dcterms:created>
  <dcterms:modified xsi:type="dcterms:W3CDTF">2020-04-01T13:01:42Z</dcterms:modified>
</cp:coreProperties>
</file>