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78" r:id="rId6"/>
    <p:sldId id="279"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24/08/1441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24/08/1441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24/08/1441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24/08/1441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24/08/1441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24/08/1441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24337"/>
    </mc:Choice>
    <mc:Fallback>
      <p:transition spd="slow" advTm="2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378" objId="5"/>
        <p14:stopEvt time="11858"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در مورد خواص انواع چوب مطالعه داشته باشید </a:t>
            </a:r>
            <a:r>
              <a:rPr lang="fa-IR" b="1" dirty="0" smtClean="0">
                <a:cs typeface="B Nazanin" panose="00000400000000000000" pitchFamily="2" charset="-78"/>
              </a:rPr>
              <a:t>و </a:t>
            </a:r>
            <a:r>
              <a:rPr lang="fa-IR" b="1" dirty="0">
                <a:cs typeface="B Nazanin" panose="00000400000000000000" pitchFamily="2" charset="-78"/>
              </a:rPr>
              <a:t>با سیر تغییرات آنها در طول زمان آشنایی داشته باشید</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357" y="1930400"/>
            <a:ext cx="6964805" cy="4927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6136429"/>
      </p:ext>
    </p:extLst>
  </p:cSld>
  <p:clrMapOvr>
    <a:masterClrMapping/>
  </p:clrMapOvr>
  <mc:AlternateContent xmlns:mc="http://schemas.openxmlformats.org/markup-compatibility/2006">
    <mc:Choice xmlns:p14="http://schemas.microsoft.com/office/powerpoint/2010/main" Requires="p14">
      <p:transition spd="slow" p14:dur="2000" advTm="30630"/>
    </mc:Choice>
    <mc:Fallback>
      <p:transition spd="slow" advTm="3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موقعیت </a:t>
            </a:r>
            <a:r>
              <a:rPr lang="fa-IR" b="1" dirty="0">
                <a:cs typeface="B Nazanin" panose="00000400000000000000" pitchFamily="2" charset="-78"/>
              </a:rPr>
              <a:t>قرارگیری پروژه و تلورانس رطوبت و انبساط چوب را در </a:t>
            </a:r>
            <a:r>
              <a:rPr lang="fa-IR" b="1" dirty="0" smtClean="0">
                <a:cs typeface="B Nazanin" panose="00000400000000000000" pitchFamily="2" charset="-78"/>
              </a:rPr>
              <a:t>نظر </a:t>
            </a:r>
            <a:r>
              <a:rPr lang="fa-IR" b="1" dirty="0">
                <a:cs typeface="B Nazanin" panose="00000400000000000000" pitchFamily="2" charset="-78"/>
              </a:rPr>
              <a:t>بگیرید.</a:t>
            </a:r>
          </a:p>
        </p:txBody>
      </p:sp>
      <p:sp>
        <p:nvSpPr>
          <p:cNvPr id="3" name="Rectangle 2"/>
          <p:cNvSpPr/>
          <p:nvPr/>
        </p:nvSpPr>
        <p:spPr>
          <a:xfrm>
            <a:off x="772733" y="1930400"/>
            <a:ext cx="8397025" cy="923330"/>
          </a:xfrm>
          <a:prstGeom prst="rect">
            <a:avLst/>
          </a:prstGeom>
        </p:spPr>
        <p:txBody>
          <a:bodyPr wrap="square">
            <a:spAutoFit/>
          </a:bodyPr>
          <a:lstStyle/>
          <a:p>
            <a:pPr algn="justLow"/>
            <a:r>
              <a:rPr lang="fa-IR" dirty="0">
                <a:cs typeface="B Nazanin" panose="00000400000000000000" pitchFamily="2" charset="-78"/>
              </a:rPr>
              <a:t>اگر شما چوب خشک را در یک فضای بسته به کار ببرید، صرف نظر از موقعیت قرارگیری پروژه شما، درجه رطوبت در سازه ساخته شده می بایست پایدار بماند. با این حال اگر پروژه شما در ساحل یا مکانی جنگل باشد، ممکن است تحمل چوب را تغییر دهد. مانند کاهش ابعاد ضخامت چوب که مقاومت آن را در برابر تعریق موجود در هوا متفاوت می کند.</a:t>
            </a:r>
            <a:endParaRPr lang="fa-IR"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654" y="2890949"/>
            <a:ext cx="5950577" cy="396705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2278667"/>
      </p:ext>
    </p:extLst>
  </p:cSld>
  <p:clrMapOvr>
    <a:masterClrMapping/>
  </p:clrMapOvr>
  <mc:AlternateContent xmlns:mc="http://schemas.openxmlformats.org/markup-compatibility/2006">
    <mc:Choice xmlns:p14="http://schemas.microsoft.com/office/powerpoint/2010/main" Requires="p14">
      <p:transition spd="slow" p14:dur="2000" advTm="77897"/>
    </mc:Choice>
    <mc:Fallback>
      <p:transition spd="slow" advTm="7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هر چقدر تکه چوب و ضخامت آن بزرگتر باشد، مقاوت آن در برابر آتش بیشتر است.</a:t>
            </a:r>
          </a:p>
        </p:txBody>
      </p:sp>
      <p:sp>
        <p:nvSpPr>
          <p:cNvPr id="3" name="Rectangle 2"/>
          <p:cNvSpPr/>
          <p:nvPr/>
        </p:nvSpPr>
        <p:spPr>
          <a:xfrm>
            <a:off x="772733" y="1930400"/>
            <a:ext cx="8397025" cy="1754326"/>
          </a:xfrm>
          <a:prstGeom prst="rect">
            <a:avLst/>
          </a:prstGeom>
        </p:spPr>
        <p:txBody>
          <a:bodyPr wrap="square">
            <a:spAutoFit/>
          </a:bodyPr>
          <a:lstStyle/>
          <a:p>
            <a:pPr algn="justLow"/>
            <a:r>
              <a:rPr lang="fa-IR" dirty="0">
                <a:cs typeface="B Nazanin" panose="00000400000000000000" pitchFamily="2" charset="-78"/>
              </a:rPr>
              <a:t>در مورد کاربری چوب به عنوان ساختار یک سازه، لمینت ها بیشترین مقاومت را در برابر آتش دارند. حتی بیشتر از فولاد، به گونه ای که فقط لایه رویی آن می سوزد. به عنوان مثال اگر مقاومت چوب </a:t>
            </a:r>
            <a:r>
              <a:rPr lang="en-US" dirty="0">
                <a:cs typeface="B Nazanin" panose="00000400000000000000" pitchFamily="2" charset="-78"/>
              </a:rPr>
              <a:t>R30 </a:t>
            </a:r>
            <a:r>
              <a:rPr lang="fa-IR" dirty="0">
                <a:cs typeface="B Nazanin" panose="00000400000000000000" pitchFamily="2" charset="-78"/>
              </a:rPr>
              <a:t>باشد (</a:t>
            </a:r>
            <a:r>
              <a:rPr lang="en-US" dirty="0">
                <a:cs typeface="B Nazanin" panose="00000400000000000000" pitchFamily="2" charset="-78"/>
              </a:rPr>
              <a:t>R30 </a:t>
            </a:r>
            <a:r>
              <a:rPr lang="fa-IR" dirty="0">
                <a:cs typeface="B Nazanin" panose="00000400000000000000" pitchFamily="2" charset="-78"/>
              </a:rPr>
              <a:t>به مفهوم این است که ساختار تا 30 دقیقه می تواند عملکرد خود را در هنگام آتش سوزی حفظ کند) و ابعاد سازه قطعه چوب 150 در 42 میلی متر در نظر گرفته شود، می توانید با افزایش مقطعی چوب به اندازه 7/0 میلیمتر مقاومت آن در برابر آتش را 1 دقیقه افزایش دهید. در واقع با اضافه کردن 7/0 میلی متر به ضخامت چوب، مقاومت آن را 1 دقیقه بیشتر کرده اید. به عنوان مثال برای دستیابی مقاومت </a:t>
            </a:r>
            <a:r>
              <a:rPr lang="en-US" dirty="0">
                <a:cs typeface="B Nazanin" panose="00000400000000000000" pitchFamily="2" charset="-78"/>
              </a:rPr>
              <a:t>R30 </a:t>
            </a:r>
            <a:r>
              <a:rPr lang="fa-IR" dirty="0">
                <a:cs typeface="B Nazanin" panose="00000400000000000000" pitchFamily="2" charset="-78"/>
              </a:rPr>
              <a:t>به </a:t>
            </a:r>
            <a:r>
              <a:rPr lang="en-US" dirty="0">
                <a:cs typeface="B Nazanin" panose="00000400000000000000" pitchFamily="2" charset="-78"/>
              </a:rPr>
              <a:t>R60، </a:t>
            </a:r>
            <a:r>
              <a:rPr lang="fa-IR" dirty="0">
                <a:cs typeface="B Nazanin" panose="00000400000000000000" pitchFamily="2" charset="-78"/>
              </a:rPr>
              <a:t>باید ضخامت چوب را تا 2.1 سانتی متر افزایش دهید.</a:t>
            </a:r>
            <a:endParaRPr lang="fa-IR" dirty="0">
              <a:cs typeface="B Nazanin"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6677839"/>
      </p:ext>
    </p:extLst>
  </p:cSld>
  <p:clrMapOvr>
    <a:masterClrMapping/>
  </p:clrMapOvr>
  <mc:AlternateContent xmlns:mc="http://schemas.openxmlformats.org/markup-compatibility/2006">
    <mc:Choice xmlns:p14="http://schemas.microsoft.com/office/powerpoint/2010/main" Requires="p14">
      <p:transition spd="slow" p14:dur="2000" advTm="116436"/>
    </mc:Choice>
    <mc:Fallback>
      <p:transition spd="slow" advTm="11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هر چقدر تکه چوب و ضخامت آن بزرگتر باشد، مقاوت آن در برابر آتش بیشتر است.</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2" y="1829924"/>
            <a:ext cx="7538433" cy="50280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3712004"/>
      </p:ext>
    </p:extLst>
  </p:cSld>
  <p:clrMapOvr>
    <a:masterClrMapping/>
  </p:clrMapOvr>
  <mc:AlternateContent xmlns:mc="http://schemas.openxmlformats.org/markup-compatibility/2006">
    <mc:Choice xmlns:p14="http://schemas.microsoft.com/office/powerpoint/2010/main" Requires="p14">
      <p:transition spd="slow" p14:dur="2000" advTm="37657"/>
    </mc:Choice>
    <mc:Fallback>
      <p:transition spd="slow" advTm="3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عملکرد و زیبایی مفاصل و اتصالات مخفی</a:t>
            </a:r>
            <a:endParaRPr lang="fa-IR" b="1" dirty="0">
              <a:cs typeface="B Nazanin" panose="00000400000000000000" pitchFamily="2" charset="-78"/>
            </a:endParaRPr>
          </a:p>
        </p:txBody>
      </p:sp>
      <p:sp>
        <p:nvSpPr>
          <p:cNvPr id="3" name="Rectangle 2"/>
          <p:cNvSpPr/>
          <p:nvPr/>
        </p:nvSpPr>
        <p:spPr>
          <a:xfrm>
            <a:off x="772733" y="1930400"/>
            <a:ext cx="8397025" cy="1200329"/>
          </a:xfrm>
          <a:prstGeom prst="rect">
            <a:avLst/>
          </a:prstGeom>
        </p:spPr>
        <p:txBody>
          <a:bodyPr wrap="square">
            <a:spAutoFit/>
          </a:bodyPr>
          <a:lstStyle/>
          <a:p>
            <a:pPr algn="justLow"/>
            <a:r>
              <a:rPr lang="fa-IR" dirty="0">
                <a:cs typeface="B Nazanin" panose="00000400000000000000" pitchFamily="2" charset="-78"/>
              </a:rPr>
              <a:t>همراه با کارهای سنتی که توسط فلز بر روی چوب انجام می شده، مجموعه ای از اتصلاتی پنهان وجود دارد که قابلیت اتصال چوب به چوب، و چوب به بتن را با پیچ، مهره و سایر قطعات امکان پذیر می کند. برش چوب توسط دستگاه </a:t>
            </a:r>
            <a:r>
              <a:rPr lang="en-US" dirty="0">
                <a:cs typeface="B Nazanin" panose="00000400000000000000" pitchFamily="2" charset="-78"/>
              </a:rPr>
              <a:t>CNC، </a:t>
            </a:r>
            <a:r>
              <a:rPr lang="fa-IR" dirty="0">
                <a:cs typeface="B Nazanin" panose="00000400000000000000" pitchFamily="2" charset="-78"/>
              </a:rPr>
              <a:t>دقت کار را بالا برده و هزینه پِرتی چوب را کاهش می دهد. به طور کلی ساختارهای مورد نظرمان را می توان به راحتی با نرم افزار </a:t>
            </a:r>
            <a:r>
              <a:rPr lang="en-US" dirty="0" err="1">
                <a:cs typeface="B Nazanin" panose="00000400000000000000" pitchFamily="2" charset="-78"/>
              </a:rPr>
              <a:t>Cadwork</a:t>
            </a:r>
            <a:r>
              <a:rPr lang="en-US" dirty="0">
                <a:cs typeface="B Nazanin" panose="00000400000000000000" pitchFamily="2" charset="-78"/>
              </a:rPr>
              <a:t> </a:t>
            </a:r>
            <a:r>
              <a:rPr lang="fa-IR" dirty="0">
                <a:cs typeface="B Nazanin" panose="00000400000000000000" pitchFamily="2" charset="-78"/>
              </a:rPr>
              <a:t>طراحی کنیم که با نرم افزارهای </a:t>
            </a:r>
            <a:r>
              <a:rPr lang="en-US" dirty="0">
                <a:cs typeface="B Nazanin" panose="00000400000000000000" pitchFamily="2" charset="-78"/>
              </a:rPr>
              <a:t>Revit </a:t>
            </a:r>
            <a:r>
              <a:rPr lang="fa-IR" dirty="0">
                <a:cs typeface="B Nazanin" panose="00000400000000000000" pitchFamily="2" charset="-78"/>
              </a:rPr>
              <a:t>و سایر دستگاه های </a:t>
            </a:r>
            <a:r>
              <a:rPr lang="en-US" dirty="0">
                <a:cs typeface="B Nazanin" panose="00000400000000000000" pitchFamily="2" charset="-78"/>
              </a:rPr>
              <a:t>CNC </a:t>
            </a:r>
            <a:r>
              <a:rPr lang="fa-IR" dirty="0">
                <a:cs typeface="B Nazanin" panose="00000400000000000000" pitchFamily="2" charset="-78"/>
              </a:rPr>
              <a:t>سازگار است.</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0195091"/>
      </p:ext>
    </p:extLst>
  </p:cSld>
  <p:clrMapOvr>
    <a:masterClrMapping/>
  </p:clrMapOvr>
  <mc:AlternateContent xmlns:mc="http://schemas.openxmlformats.org/markup-compatibility/2006">
    <mc:Choice xmlns:p14="http://schemas.microsoft.com/office/powerpoint/2010/main" Requires="p14">
      <p:transition spd="slow" p14:dur="2000" advTm="70913"/>
    </mc:Choice>
    <mc:Fallback>
      <p:transition spd="slow" advTm="7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عملکرد و زیبایی مفاصل و اتصالات مخفی</a:t>
            </a:r>
            <a:endParaRPr lang="fa-IR" b="1"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767" y="2643121"/>
            <a:ext cx="6319234" cy="42148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43121"/>
            <a:ext cx="5836436" cy="421487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5320563"/>
      </p:ext>
    </p:extLst>
  </p:cSld>
  <p:clrMapOvr>
    <a:masterClrMapping/>
  </p:clrMapOvr>
  <mc:AlternateContent xmlns:mc="http://schemas.openxmlformats.org/markup-compatibility/2006">
    <mc:Choice xmlns:p14="http://schemas.microsoft.com/office/powerpoint/2010/main" Requires="p14">
      <p:transition spd="slow" p14:dur="2000" advTm="72650"/>
    </mc:Choice>
    <mc:Fallback>
      <p:transition spd="slow" advTm="7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اتصال کام و زبانه</a:t>
            </a:r>
            <a:endParaRPr lang="fa-IR" b="1" dirty="0">
              <a:cs typeface="B Nazanin" panose="00000400000000000000" pitchFamily="2" charset="-78"/>
            </a:endParaRPr>
          </a:p>
        </p:txBody>
      </p:sp>
      <p:sp>
        <p:nvSpPr>
          <p:cNvPr id="3" name="Rectangle 2"/>
          <p:cNvSpPr/>
          <p:nvPr/>
        </p:nvSpPr>
        <p:spPr>
          <a:xfrm>
            <a:off x="837128" y="1402366"/>
            <a:ext cx="8397025" cy="369332"/>
          </a:xfrm>
          <a:prstGeom prst="rect">
            <a:avLst/>
          </a:prstGeom>
        </p:spPr>
        <p:txBody>
          <a:bodyPr wrap="square">
            <a:spAutoFit/>
          </a:bodyPr>
          <a:lstStyle/>
          <a:p>
            <a:pPr algn="justLow"/>
            <a:r>
              <a:rPr lang="fa-IR" dirty="0">
                <a:cs typeface="B Nazanin" panose="00000400000000000000" pitchFamily="2" charset="-78"/>
              </a:rPr>
              <a:t>ساخته شده با یک پایه به شکل ذوزنقه ای که همیشه یک انتهای آن پهن تر از طرف دیگر است.</a:t>
            </a:r>
            <a:endParaRPr lang="fa-IR"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09115"/>
            <a:ext cx="6007411" cy="314888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103" y="2851297"/>
            <a:ext cx="6124897" cy="400670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0811699"/>
      </p:ext>
    </p:extLst>
  </p:cSld>
  <p:clrMapOvr>
    <a:masterClrMapping/>
  </p:clrMapOvr>
  <mc:AlternateContent xmlns:mc="http://schemas.openxmlformats.org/markup-compatibility/2006">
    <mc:Choice xmlns:p14="http://schemas.microsoft.com/office/powerpoint/2010/main" Requires="p14">
      <p:transition spd="slow" p14:dur="2000" advTm="122558"/>
    </mc:Choice>
    <mc:Fallback>
      <p:transition spd="slow" advTm="12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اتصال نر و مادگی</a:t>
            </a:r>
            <a:endParaRPr lang="fa-IR" b="1" dirty="0">
              <a:cs typeface="B Nazanin" panose="00000400000000000000" pitchFamily="2" charset="-78"/>
            </a:endParaRPr>
          </a:p>
        </p:txBody>
      </p:sp>
      <p:sp>
        <p:nvSpPr>
          <p:cNvPr id="3" name="Rectangle 2"/>
          <p:cNvSpPr/>
          <p:nvPr/>
        </p:nvSpPr>
        <p:spPr>
          <a:xfrm>
            <a:off x="837128" y="1402366"/>
            <a:ext cx="8397025" cy="646331"/>
          </a:xfrm>
          <a:prstGeom prst="rect">
            <a:avLst/>
          </a:prstGeom>
        </p:spPr>
        <p:txBody>
          <a:bodyPr wrap="square">
            <a:spAutoFit/>
          </a:bodyPr>
          <a:lstStyle/>
          <a:p>
            <a:pPr algn="justLow"/>
            <a:r>
              <a:rPr lang="fa-IR" dirty="0">
                <a:cs typeface="B Nazanin" panose="00000400000000000000" pitchFamily="2" charset="-78"/>
              </a:rPr>
              <a:t>برشی دقیق بین دو قطعه که اجازه می دهد دو چوب را به یکدیگر میخ کنید. این اتصال توسط بدنه چوب صورت میگیرد.</a:t>
            </a:r>
            <a:endParaRPr lang="fa-IR" dirty="0">
              <a:cs typeface="B Nazanin" panose="000004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0217"/>
            <a:ext cx="6357682" cy="33377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682" y="3219288"/>
            <a:ext cx="5863340" cy="365970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3383883"/>
      </p:ext>
    </p:extLst>
  </p:cSld>
  <p:clrMapOvr>
    <a:masterClrMapping/>
  </p:clrMapOvr>
  <mc:AlternateContent xmlns:mc="http://schemas.openxmlformats.org/markup-compatibility/2006">
    <mc:Choice xmlns:p14="http://schemas.microsoft.com/office/powerpoint/2010/main" Requires="p14">
      <p:transition spd="slow" p14:dur="2000" advTm="50783"/>
    </mc:Choice>
    <mc:Fallback>
      <p:transition spd="slow" advTm="5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smtClean="0">
                <a:cs typeface="B Nazanin" panose="00000400000000000000" pitchFamily="2" charset="-78"/>
              </a:rPr>
              <a:t>اتصالات پنهان فلزی</a:t>
            </a:r>
            <a:endParaRPr lang="fa-IR" b="1" dirty="0">
              <a:cs typeface="B Nazanin" panose="00000400000000000000" pitchFamily="2" charset="-78"/>
            </a:endParaRPr>
          </a:p>
        </p:txBody>
      </p:sp>
      <p:sp>
        <p:nvSpPr>
          <p:cNvPr id="3" name="Rectangle 2"/>
          <p:cNvSpPr/>
          <p:nvPr/>
        </p:nvSpPr>
        <p:spPr>
          <a:xfrm>
            <a:off x="837128" y="1402366"/>
            <a:ext cx="8397025" cy="369332"/>
          </a:xfrm>
          <a:prstGeom prst="rect">
            <a:avLst/>
          </a:prstGeom>
        </p:spPr>
        <p:txBody>
          <a:bodyPr wrap="square">
            <a:spAutoFit/>
          </a:bodyPr>
          <a:lstStyle/>
          <a:p>
            <a:pPr algn="justLow"/>
            <a:r>
              <a:rPr lang="fa-IR" dirty="0">
                <a:cs typeface="B Nazanin" panose="00000400000000000000" pitchFamily="2" charset="-78"/>
              </a:rPr>
              <a:t>این اتصالات قابلیت وصل شدن چوب با متریال هایی مانند بتن را امکان پذیر می کند.</a:t>
            </a:r>
            <a:endParaRPr lang="fa-IR"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8766"/>
            <a:ext cx="6665208" cy="34992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208" y="3242558"/>
            <a:ext cx="5526792" cy="361544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330697"/>
      </p:ext>
    </p:extLst>
  </p:cSld>
  <p:clrMapOvr>
    <a:masterClrMapping/>
  </p:clrMapOvr>
  <mc:AlternateContent xmlns:mc="http://schemas.openxmlformats.org/markup-compatibility/2006">
    <mc:Choice xmlns:p14="http://schemas.microsoft.com/office/powerpoint/2010/main" Requires="p14">
      <p:transition spd="slow" p14:dur="2000" advTm="58688"/>
    </mc:Choice>
    <mc:Fallback>
      <p:transition spd="slow" advTm="5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fontScale="90000"/>
          </a:bodyPr>
          <a:lstStyle/>
          <a:p>
            <a:pPr algn="justLow"/>
            <a:r>
              <a:rPr lang="fa-IR" b="1" dirty="0"/>
              <a:t>طراحی هدایت شده توسط قوانین شفاف به کاهش هزینه های پروژه کمک می کند.</a:t>
            </a:r>
          </a:p>
        </p:txBody>
      </p:sp>
      <p:sp>
        <p:nvSpPr>
          <p:cNvPr id="3" name="Rectangle 2"/>
          <p:cNvSpPr/>
          <p:nvPr/>
        </p:nvSpPr>
        <p:spPr>
          <a:xfrm>
            <a:off x="645157" y="1788733"/>
            <a:ext cx="8397025" cy="1477328"/>
          </a:xfrm>
          <a:prstGeom prst="rect">
            <a:avLst/>
          </a:prstGeom>
        </p:spPr>
        <p:txBody>
          <a:bodyPr wrap="square">
            <a:spAutoFit/>
          </a:bodyPr>
          <a:lstStyle/>
          <a:p>
            <a:pPr algn="justLow"/>
            <a:r>
              <a:rPr lang="fa-IR" dirty="0">
                <a:cs typeface="B Nazanin" panose="00000400000000000000" pitchFamily="2" charset="-78"/>
              </a:rPr>
              <a:t>طراحی  توسط </a:t>
            </a:r>
            <a:r>
              <a:rPr lang="fa-IR" dirty="0" smtClean="0">
                <a:cs typeface="B Nazanin" panose="00000400000000000000" pitchFamily="2" charset="-78"/>
              </a:rPr>
              <a:t>اصول </a:t>
            </a:r>
            <a:r>
              <a:rPr lang="fa-IR" dirty="0">
                <a:cs typeface="B Nazanin" panose="00000400000000000000" pitchFamily="2" charset="-78"/>
              </a:rPr>
              <a:t>ذهنی یکی از بنیادی ترین اصل های طراحی است. اگر این قواعد ناقص یا نامعلوم باشند، ممکن است شما را با هنجارهای بزرگی مواجه کنند. لذا دانستن قوانین اجرایی در هر منطقه، شهر یا کشور ضروری است و شما را با موانع موجود آشنا می کند. آگاهی از قوانین بنیادی، اطمینان از صحیح بودن کار شما را تضمین می کند.</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به عنوان مثال </a:t>
            </a:r>
            <a:r>
              <a:rPr lang="en-US" dirty="0" err="1">
                <a:cs typeface="B Nazanin" panose="00000400000000000000" pitchFamily="2" charset="-78"/>
              </a:rPr>
              <a:t>Eurocode</a:t>
            </a:r>
            <a:r>
              <a:rPr lang="en-US" dirty="0">
                <a:cs typeface="B Nazanin" panose="00000400000000000000" pitchFamily="2" charset="-78"/>
              </a:rPr>
              <a:t> 5 </a:t>
            </a:r>
            <a:r>
              <a:rPr lang="fa-IR" dirty="0">
                <a:cs typeface="B Nazanin" panose="00000400000000000000" pitchFamily="2" charset="-78"/>
              </a:rPr>
              <a:t>تمام جنبه های طراحی و ساخت سازه های چوبی را پوشش می دهد و راهنمای بسیار خوبی برای این گونه پروژه ها محسوب می شود.</a:t>
            </a:r>
            <a:endParaRPr lang="fa-IR" dirty="0">
              <a:cs typeface="B Nazanin"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2742336"/>
      </p:ext>
    </p:extLst>
  </p:cSld>
  <p:clrMapOvr>
    <a:masterClrMapping/>
  </p:clrMapOvr>
  <mc:AlternateContent xmlns:mc="http://schemas.openxmlformats.org/markup-compatibility/2006">
    <mc:Choice xmlns:p14="http://schemas.microsoft.com/office/powerpoint/2010/main" Requires="p14">
      <p:transition spd="slow" p14:dur="2000" advTm="80570"/>
    </mc:Choice>
    <mc:Fallback>
      <p:transition spd="slow" advTm="8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7895"/>
    </mc:Choice>
    <mc:Fallback>
      <p:transition spd="slow" advTm="1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fontScale="90000"/>
          </a:bodyPr>
          <a:lstStyle/>
          <a:p>
            <a:pPr algn="justLow"/>
            <a:r>
              <a:rPr lang="fa-IR" b="1" dirty="0"/>
              <a:t>طراحی هدایت شده توسط قوانین شفاف به کاهش هزینه های پروژه کمک می کند.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0625"/>
            <a:ext cx="6282296" cy="39473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795" y="2910625"/>
            <a:ext cx="6034205" cy="394737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7540383"/>
      </p:ext>
    </p:extLst>
  </p:cSld>
  <p:clrMapOvr>
    <a:masterClrMapping/>
  </p:clrMapOvr>
  <mc:AlternateContent xmlns:mc="http://schemas.openxmlformats.org/markup-compatibility/2006">
    <mc:Choice xmlns:p14="http://schemas.microsoft.com/office/powerpoint/2010/main" Requires="p14">
      <p:transition spd="slow" p14:dur="2000" advTm="42013"/>
    </mc:Choice>
    <mc:Fallback>
      <p:transition spd="slow" advTm="4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کارگاه فناوری و ساخت 1</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4387"/>
    </mc:Choice>
    <mc:Fallback>
      <p:transition spd="slow" advTm="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286" y="2031047"/>
            <a:ext cx="7509598" cy="1948525"/>
          </a:xfrm>
        </p:spPr>
        <p:txBody>
          <a:bodyPr/>
          <a:lstStyle/>
          <a:p>
            <a:pPr algn="justLow"/>
            <a:r>
              <a:rPr lang="fa-IR" sz="4400" b="1" dirty="0">
                <a:cs typeface="B Nazanin" panose="00000400000000000000" pitchFamily="2" charset="-78"/>
              </a:rPr>
              <a:t>آشنایي با خصوصیات چوب و کاربرد آن در معماري داخلي و تزیینات</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28871"/>
    </mc:Choice>
    <mc:Fallback>
      <p:transition spd="slow" advTm="28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lstStyle/>
          <a:p>
            <a:r>
              <a:rPr lang="fa-IR" b="1" cap="all" dirty="0" smtClean="0">
                <a:cs typeface="B Nazanin" panose="00000400000000000000" pitchFamily="2" charset="-78"/>
              </a:rPr>
              <a:t>6 عنوان مهم سازه های چوبی</a:t>
            </a:r>
            <a:endParaRPr lang="fa-IR" b="1" cap="all"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96" y="1808838"/>
            <a:ext cx="8415270" cy="50491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8153018"/>
      </p:ext>
    </p:extLst>
  </p:cSld>
  <p:clrMapOvr>
    <a:masterClrMapping/>
  </p:clrMapOvr>
  <mc:AlternateContent xmlns:mc="http://schemas.openxmlformats.org/markup-compatibility/2006">
    <mc:Choice xmlns:p14="http://schemas.microsoft.com/office/powerpoint/2010/main" Requires="p14">
      <p:transition spd="slow" p14:dur="2000" advTm="32389"/>
    </mc:Choice>
    <mc:Fallback>
      <p:transition spd="slow" advTm="3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نوعی از چوب را انتخاب کنید که به آسانی مکانیزه شود و مقطع آن به راحتی خود را تشریح کند</a:t>
            </a:r>
          </a:p>
        </p:txBody>
      </p:sp>
      <p:sp>
        <p:nvSpPr>
          <p:cNvPr id="3" name="Rectangle 2"/>
          <p:cNvSpPr/>
          <p:nvPr/>
        </p:nvSpPr>
        <p:spPr>
          <a:xfrm>
            <a:off x="772733" y="1930400"/>
            <a:ext cx="8397025" cy="1477328"/>
          </a:xfrm>
          <a:prstGeom prst="rect">
            <a:avLst/>
          </a:prstGeom>
        </p:spPr>
        <p:txBody>
          <a:bodyPr wrap="square">
            <a:spAutoFit/>
          </a:bodyPr>
          <a:lstStyle/>
          <a:p>
            <a:pPr algn="justLow"/>
            <a:r>
              <a:rPr lang="fa-IR" dirty="0">
                <a:cs typeface="B Nazanin" panose="00000400000000000000" pitchFamily="2" charset="-78"/>
              </a:rPr>
              <a:t>برای مکانیزه کردن ساختار چوبی ابتدا باید نوع چوبی که استفاده می کنید را بشناسید و بخش های مختلف آن را به راحتی </a:t>
            </a:r>
            <a:r>
              <a:rPr lang="fa-IR" dirty="0" smtClean="0">
                <a:cs typeface="B Nazanin" panose="00000400000000000000" pitchFamily="2" charset="-78"/>
              </a:rPr>
              <a:t>تشخیص </a:t>
            </a:r>
            <a:r>
              <a:rPr lang="fa-IR" dirty="0">
                <a:cs typeface="B Nazanin" panose="00000400000000000000" pitchFamily="2" charset="-78"/>
              </a:rPr>
              <a:t>دهید. شناخت موارد فوق به شما کمک می کند تا تغییرات احتمالی در مراحل بعدی را به راحتی تفکیک یا مدیریت کنید. با کمال تعجب بسیاری از معماران، ساختارها را با بخش هایی که وجود ندارد طراحی می کنند. به لطف محاسبات دیجیتال اعداد و بررسی های بدست آمده از بر اساس الزامات سختی و دوام ، فرد طراح را از کابردی نوع چوب در ساختاری که به کار می برد مطلع می سازد. در نتیجه نیاز به تغییرِ سیستمِ اواسط کار از بین می رود. </a:t>
            </a:r>
            <a:endParaRPr lang="fa-IR" dirty="0">
              <a:cs typeface="B Nazanin" panose="00000400000000000000"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259" y="3567448"/>
            <a:ext cx="4710226" cy="308519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1043183"/>
      </p:ext>
    </p:extLst>
  </p:cSld>
  <p:clrMapOvr>
    <a:masterClrMapping/>
  </p:clrMapOvr>
  <mc:AlternateContent xmlns:mc="http://schemas.openxmlformats.org/markup-compatibility/2006">
    <mc:Choice xmlns:p14="http://schemas.microsoft.com/office/powerpoint/2010/main" Requires="p14">
      <p:transition spd="slow" p14:dur="2000" advTm="107648"/>
    </mc:Choice>
    <mc:Fallback>
      <p:transition spd="slow" advTm="10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نوعی از چوب را انتخاب کنید که به آسانی مکانیزه شود و مقطع آن به راحتی خود را تشریح کند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541" y="1824484"/>
            <a:ext cx="5682839" cy="503351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5124891"/>
      </p:ext>
    </p:extLst>
  </p:cSld>
  <p:clrMapOvr>
    <a:masterClrMapping/>
  </p:clrMapOvr>
  <mc:AlternateContent xmlns:mc="http://schemas.openxmlformats.org/markup-compatibility/2006">
    <mc:Choice xmlns:p14="http://schemas.microsoft.com/office/powerpoint/2010/main" Requires="p14">
      <p:transition spd="slow" p14:dur="2000" advTm="28889"/>
    </mc:Choice>
    <mc:Fallback>
      <p:transition spd="slow" advTm="2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در مورد خواص انواع چوب مطالعه داشته باشید </a:t>
            </a:r>
            <a:r>
              <a:rPr lang="fa-IR" b="1" dirty="0">
                <a:cs typeface="B Nazanin" panose="00000400000000000000" pitchFamily="2" charset="-78"/>
              </a:rPr>
              <a:t>و</a:t>
            </a:r>
            <a:r>
              <a:rPr lang="fa-IR" b="1" dirty="0" smtClean="0">
                <a:cs typeface="B Nazanin" panose="00000400000000000000" pitchFamily="2" charset="-78"/>
              </a:rPr>
              <a:t> </a:t>
            </a:r>
            <a:r>
              <a:rPr lang="fa-IR" b="1" dirty="0">
                <a:cs typeface="B Nazanin" panose="00000400000000000000" pitchFamily="2" charset="-78"/>
              </a:rPr>
              <a:t>با سیر تغییرات آنها در طول زمان آشنایی داشته باشید</a:t>
            </a:r>
          </a:p>
        </p:txBody>
      </p:sp>
      <p:sp>
        <p:nvSpPr>
          <p:cNvPr id="3" name="Rectangle 2"/>
          <p:cNvSpPr/>
          <p:nvPr/>
        </p:nvSpPr>
        <p:spPr>
          <a:xfrm>
            <a:off x="772733" y="1930400"/>
            <a:ext cx="8397025" cy="2308324"/>
          </a:xfrm>
          <a:prstGeom prst="rect">
            <a:avLst/>
          </a:prstGeom>
        </p:spPr>
        <p:txBody>
          <a:bodyPr wrap="square">
            <a:spAutoFit/>
          </a:bodyPr>
          <a:lstStyle/>
          <a:p>
            <a:pPr algn="justLow"/>
            <a:r>
              <a:rPr lang="fa-IR" dirty="0">
                <a:cs typeface="B Nazanin" panose="00000400000000000000" pitchFamily="2" charset="-78"/>
              </a:rPr>
              <a:t>به عنوان مثال شما می توانید خواص کاج مونتری </a:t>
            </a:r>
            <a:r>
              <a:rPr lang="fa-IR" dirty="0" smtClean="0">
                <a:cs typeface="B Nazanin" panose="00000400000000000000" pitchFamily="2" charset="-78"/>
              </a:rPr>
              <a:t>و </a:t>
            </a:r>
            <a:r>
              <a:rPr lang="fa-IR" dirty="0">
                <a:cs typeface="B Nazanin" panose="00000400000000000000" pitchFamily="2" charset="-78"/>
              </a:rPr>
              <a:t>کاج اورگان </a:t>
            </a:r>
            <a:r>
              <a:rPr lang="fa-IR" dirty="0" smtClean="0">
                <a:cs typeface="B Nazanin" panose="00000400000000000000" pitchFamily="2" charset="-78"/>
              </a:rPr>
              <a:t>را </a:t>
            </a:r>
            <a:r>
              <a:rPr lang="fa-IR" dirty="0">
                <a:cs typeface="B Nazanin" panose="00000400000000000000" pitchFamily="2" charset="-78"/>
              </a:rPr>
              <a:t>با مشاهده در فرم های لمینت شده و هارد وود مقایسه کنید. کاج اورگان در برابر رطوبت، موریانه و کپک مقاوم بوده و به راحتی می توان در ساختارهای بیرونی مورد استفاده قرار داد. با این حال استفاده از کاج اورگان به عنوان هارد وود به واسطه تغییرات مداوم خاصیتش به راحتی آسیب پذیر می باشد. از طرف دیگر، کاج مونتری مورد بسیار مناسبی برای استفاده به عنوان هارد وود می باشد.</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اگر بودجه لازم را داشتید، توصیه می کنیم که از لمینت های چندلایه استفاده کنید، زیرا از هنگام نصب تا پایان عمرشان ظاهر و باطنی یکپارچه دارند، و فرقی هم نمی کند لمینت شما از کاج </a:t>
            </a:r>
            <a:r>
              <a:rPr lang="fa-IR" dirty="0" smtClean="0">
                <a:cs typeface="B Nazanin" panose="00000400000000000000" pitchFamily="2" charset="-78"/>
              </a:rPr>
              <a:t>مونتری باشد </a:t>
            </a:r>
            <a:r>
              <a:rPr lang="fa-IR" dirty="0">
                <a:cs typeface="B Nazanin" panose="00000400000000000000" pitchFamily="2" charset="-78"/>
              </a:rPr>
              <a:t>یا کاج </a:t>
            </a:r>
            <a:r>
              <a:rPr lang="fa-IR" dirty="0" smtClean="0">
                <a:cs typeface="B Nazanin" panose="00000400000000000000" pitchFamily="2" charset="-78"/>
              </a:rPr>
              <a:t>اورگان</a:t>
            </a:r>
            <a:r>
              <a:rPr lang="en-US" dirty="0" smtClean="0">
                <a:cs typeface="B Nazanin" panose="00000400000000000000" pitchFamily="2" charset="-78"/>
              </a:rPr>
              <a:t> </a:t>
            </a:r>
            <a:r>
              <a:rPr lang="fa-IR" dirty="0">
                <a:cs typeface="B Nazanin" panose="00000400000000000000" pitchFamily="2" charset="-78"/>
              </a:rPr>
              <a:t>با این وجود انواع مختلفی از چوب های طبیعی پرداخت شده طبیعی در بازار وجود دارند که دوام و کیفیت بالاتری داشته و می توانند 15 سال عمر کنند.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3521698"/>
      </p:ext>
    </p:extLst>
  </p:cSld>
  <p:clrMapOvr>
    <a:masterClrMapping/>
  </p:clrMapOvr>
  <mc:AlternateContent xmlns:mc="http://schemas.openxmlformats.org/markup-compatibility/2006">
    <mc:Choice xmlns:p14="http://schemas.microsoft.com/office/powerpoint/2010/main" Requires="p14">
      <p:transition spd="slow" p14:dur="2000" advTm="105899"/>
    </mc:Choice>
    <mc:Fallback>
      <p:transition spd="slow" advTm="10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14" y="609600"/>
            <a:ext cx="8596668" cy="1320800"/>
          </a:xfrm>
        </p:spPr>
        <p:txBody>
          <a:bodyPr>
            <a:normAutofit/>
          </a:bodyPr>
          <a:lstStyle/>
          <a:p>
            <a:pPr algn="justLow"/>
            <a:r>
              <a:rPr lang="fa-IR" b="1" dirty="0">
                <a:cs typeface="B Nazanin" panose="00000400000000000000" pitchFamily="2" charset="-78"/>
              </a:rPr>
              <a:t>در مورد خواص انواع چوب مطالعه داشته باشید </a:t>
            </a:r>
            <a:r>
              <a:rPr lang="fa-IR" b="1" dirty="0" smtClean="0">
                <a:cs typeface="B Nazanin" panose="00000400000000000000" pitchFamily="2" charset="-78"/>
              </a:rPr>
              <a:t>و </a:t>
            </a:r>
            <a:r>
              <a:rPr lang="fa-IR" b="1" dirty="0">
                <a:cs typeface="B Nazanin" panose="00000400000000000000" pitchFamily="2" charset="-78"/>
              </a:rPr>
              <a:t>با سیر تغییرات آنها در طول زمان آشنایی داشته باشید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008" y="1930400"/>
            <a:ext cx="4508754" cy="4927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0472266"/>
      </p:ext>
    </p:extLst>
  </p:cSld>
  <p:clrMapOvr>
    <a:masterClrMapping/>
  </p:clrMapOvr>
  <mc:AlternateContent xmlns:mc="http://schemas.openxmlformats.org/markup-compatibility/2006">
    <mc:Choice xmlns:p14="http://schemas.microsoft.com/office/powerpoint/2010/main" Requires="p14">
      <p:transition spd="slow" p14:dur="2000" advTm="46401"/>
    </mc:Choice>
    <mc:Fallback>
      <p:transition spd="slow" advTm="4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214</TotalTime>
  <Words>810</Words>
  <Application>Microsoft Office PowerPoint</Application>
  <PresentationFormat>Widescreen</PresentationFormat>
  <Paragraphs>28</Paragraphs>
  <Slides>20</Slides>
  <Notes>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 Nazanin</vt:lpstr>
      <vt:lpstr>Tahoma</vt:lpstr>
      <vt:lpstr>Trebuchet MS</vt:lpstr>
      <vt:lpstr>Wingdings 3</vt:lpstr>
      <vt:lpstr>Facet</vt:lpstr>
      <vt:lpstr>PowerPoint Presentation</vt:lpstr>
      <vt:lpstr>بسمه تعالی</vt:lpstr>
      <vt:lpstr>کارگاه فناوری و ساخت 1</vt:lpstr>
      <vt:lpstr>آشنایي با خصوصیات چوب و کاربرد آن در معماري داخلي و تزیینات</vt:lpstr>
      <vt:lpstr>6 عنوان مهم سازه های چوبی</vt:lpstr>
      <vt:lpstr>نوعی از چوب را انتخاب کنید که به آسانی مکانیزه شود و مقطع آن به راحتی خود را تشریح کند</vt:lpstr>
      <vt:lpstr>نوعی از چوب را انتخاب کنید که به آسانی مکانیزه شود و مقطع آن به راحتی خود را تشریح کند</vt:lpstr>
      <vt:lpstr>در مورد خواص انواع چوب مطالعه داشته باشید و با سیر تغییرات آنها در طول زمان آشنایی داشته باشید</vt:lpstr>
      <vt:lpstr>در مورد خواص انواع چوب مطالعه داشته باشید و با سیر تغییرات آنها در طول زمان آشنایی داشته باشید</vt:lpstr>
      <vt:lpstr>در مورد خواص انواع چوب مطالعه داشته باشید و با سیر تغییرات آنها در طول زمان آشنایی داشته باشید</vt:lpstr>
      <vt:lpstr>موقعیت قرارگیری پروژه و تلورانس رطوبت و انبساط چوب را در نظر بگیرید.</vt:lpstr>
      <vt:lpstr>هر چقدر تکه چوب و ضخامت آن بزرگتر باشد، مقاوت آن در برابر آتش بیشتر است.</vt:lpstr>
      <vt:lpstr>هر چقدر تکه چوب و ضخامت آن بزرگتر باشد، مقاوت آن در برابر آتش بیشتر است.</vt:lpstr>
      <vt:lpstr>عملکرد و زیبایی مفاصل و اتصالات مخفی</vt:lpstr>
      <vt:lpstr>عملکرد و زیبایی مفاصل و اتصالات مخفی</vt:lpstr>
      <vt:lpstr>اتصال کام و زبانه</vt:lpstr>
      <vt:lpstr>اتصال نر و مادگی</vt:lpstr>
      <vt:lpstr>اتصالات پنهان فلزی</vt:lpstr>
      <vt:lpstr>طراحی هدایت شده توسط قوانین شفاف به کاهش هزینه های پروژه کمک می کند.</vt:lpstr>
      <vt:lpstr>طراحی هدایت شده توسط قوانین شفاف به کاهش هزینه های پروژه کمک می کند.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25</cp:revision>
  <dcterms:created xsi:type="dcterms:W3CDTF">2020-04-01T12:24:26Z</dcterms:created>
  <dcterms:modified xsi:type="dcterms:W3CDTF">2020-04-17T07:58:28Z</dcterms:modified>
</cp:coreProperties>
</file>