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57" r:id="rId6"/>
    <p:sldId id="283" r:id="rId7"/>
    <p:sldId id="259" r:id="rId8"/>
    <p:sldId id="284" r:id="rId9"/>
    <p:sldId id="299" r:id="rId10"/>
    <p:sldId id="298" r:id="rId11"/>
    <p:sldId id="300" r:id="rId12"/>
    <p:sldId id="297" r:id="rId13"/>
    <p:sldId id="301" r:id="rId14"/>
    <p:sldId id="302" r:id="rId15"/>
    <p:sldId id="303" r:id="rId16"/>
    <p:sldId id="304" r:id="rId17"/>
    <p:sldId id="305" r:id="rId1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26/08/1441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26/08/1441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26/08/1441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26/08/1441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hyperlink" Target="http://www.sakhtemanchi.com/%d8%a7%d9%86%d9%88%d8%a7%d8%b9-%da%a9%d8%a7%d8%ba%d8%b0-%d8%af%db%8c%d9%88%d8%a7%d8%b1%db%8c/"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hyperlink" Target="http://www.sakhtemanchi.com/"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22328"/>
    </mc:Choice>
    <mc:Fallback>
      <p:transition spd="slow" advTm="2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273" objId="5"/>
        <p14:stopEvt time="1177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افقی</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algn="justLow"/>
            <a:r>
              <a:rPr lang="fa-IR" dirty="0">
                <a:cs typeface="B Nazanin" panose="00000400000000000000" pitchFamily="2" charset="-78"/>
              </a:rPr>
              <a:t>این گونه خطوط را میتوان در خطوط تخت خواب، پنجره ها، طبقه ها, قفسه ها و میزهای عریض یافت. آنها حس قدرت و آرامش را به یک فضا اضافه میکنند. از خطوط افقی میتوان برای بزرگتر نشان دادن فضا استفاده نمود و آنها را در طراحی دیوار و کف به کار برد. این خطوط حس صمیمیت, آرامش و سکون را به یک فضا القا میکنند و آن را عریض تر نشان میدهند. راهرویی باریک را در نظر بگیرید, اگر برای رنگ آمیزی یا پوشش آن از طرح های افقی استفاده شده باشد, این راهرو بزرگتر از آنچه که هست به چشم می آید. ویژگی این خطوط باعث شده تا از آنها به وفور در طراحی حمام و سرویس های بهداشتی کوچک استفاده شود. کاشی و سرامیک هایی که خطوط افقی در طراحی آنها به کار رفته فضا را بازتر و دلگشاتر نشان میدهند.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5787175"/>
      </p:ext>
    </p:extLst>
  </p:cSld>
  <p:clrMapOvr>
    <a:masterClrMapping/>
  </p:clrMapOvr>
  <mc:AlternateContent xmlns:mc="http://schemas.openxmlformats.org/markup-compatibility/2006">
    <mc:Choice xmlns:p14="http://schemas.microsoft.com/office/powerpoint/2010/main" Requires="p14">
      <p:transition spd="slow" p14:dur="2000" advTm="98939"/>
    </mc:Choice>
    <mc:Fallback>
      <p:transition spd="slow" advTm="9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افقی</a:t>
            </a:r>
            <a:endParaRPr lang="fa-IR" b="1" cap="all" dirty="0">
              <a:cs typeface="B Nazanin" panose="00000400000000000000" pitchFamily="2" charset="-78"/>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58084" y="1356633"/>
            <a:ext cx="7335155" cy="550136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9549826"/>
      </p:ext>
    </p:extLst>
  </p:cSld>
  <p:clrMapOvr>
    <a:masterClrMapping/>
  </p:clrMapOvr>
  <mc:AlternateContent xmlns:mc="http://schemas.openxmlformats.org/markup-compatibility/2006">
    <mc:Choice xmlns:p14="http://schemas.microsoft.com/office/powerpoint/2010/main" Requires="p14">
      <p:transition spd="slow" p14:dur="2000" advTm="42003"/>
    </mc:Choice>
    <mc:Fallback>
      <p:transition spd="slow" advTm="4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عمودی</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algn="justLow"/>
            <a:r>
              <a:rPr lang="fa-IR" dirty="0">
                <a:cs typeface="B Nazanin" panose="00000400000000000000" pitchFamily="2" charset="-78"/>
              </a:rPr>
              <a:t>این خطوط عمدتا در پنجره های بلند،گنجه ها و پرده های نصب شده ای که از سقف به روی کف زمین امتداد دارند دیده میشوند. خطوط عمودی حس ارتفاع و اصولی بودن را به فضای یک اتاق می افزایند. این خطوط بسیار تاثیرگذار بوده و نماد قدرت و استواری محسوب میشوند. استفاده از این خطوط باعث میشود فضا رسمی تر به نظر بیاید. این خطوط ارتفاع فضا را از نظر بصری بلندتر نشان میدهند و استفاده زیاد آنها در کنار هم فضایی خشک و رسمی به وجود می آورد. برای ایجاد این خطوط در دکوراسیون خانه خود میتوانید از </a:t>
            </a:r>
            <a:r>
              <a:rPr lang="fa-IR" dirty="0">
                <a:cs typeface="B Nazanin" panose="00000400000000000000" pitchFamily="2" charset="-78"/>
                <a:hlinkClick r:id="rId4"/>
              </a:rPr>
              <a:t>کاغذ دیواری</a:t>
            </a:r>
            <a:r>
              <a:rPr lang="fa-IR" dirty="0">
                <a:cs typeface="B Nazanin" panose="00000400000000000000" pitchFamily="2" charset="-78"/>
              </a:rPr>
              <a:t> های راه راه و پرده های بلند استفاده نمائید.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7177346"/>
      </p:ext>
    </p:extLst>
  </p:cSld>
  <p:clrMapOvr>
    <a:masterClrMapping/>
  </p:clrMapOvr>
  <mc:AlternateContent xmlns:mc="http://schemas.openxmlformats.org/markup-compatibility/2006">
    <mc:Choice xmlns:p14="http://schemas.microsoft.com/office/powerpoint/2010/main" Requires="p14">
      <p:transition spd="slow" p14:dur="2000" advTm="85773"/>
    </mc:Choice>
    <mc:Fallback>
      <p:transition spd="slow" advTm="8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عمودی</a:t>
            </a:r>
            <a:endParaRPr lang="fa-IR" b="1" cap="all" dirty="0">
              <a:cs typeface="B Nazanin" panose="00000400000000000000" pitchFamily="2" charset="-78"/>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6957" y="1251577"/>
            <a:ext cx="5606423" cy="560642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0360319"/>
      </p:ext>
    </p:extLst>
  </p:cSld>
  <p:clrMapOvr>
    <a:masterClrMapping/>
  </p:clrMapOvr>
  <mc:AlternateContent xmlns:mc="http://schemas.openxmlformats.org/markup-compatibility/2006">
    <mc:Choice xmlns:p14="http://schemas.microsoft.com/office/powerpoint/2010/main" Requires="p14">
      <p:transition spd="slow" p14:dur="2000" advTm="35035"/>
    </mc:Choice>
    <mc:Fallback>
      <p:transition spd="slow" advTm="3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مورب</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algn="justLow"/>
            <a:r>
              <a:rPr lang="fa-IR" dirty="0">
                <a:cs typeface="B Nazanin" panose="00000400000000000000" pitchFamily="2" charset="-78"/>
              </a:rPr>
              <a:t>شما چنین خطوطی را در روکش مبلمان و پارچه پرده ها، پایه های میز قهوه خوری یا در یک شئ مانند صنایع دستی میبینید. خطوط مورب به فضا انرژی میبخشند و اشکال را باشکوه تر نشان میدهند. خط مورب اگر به محور افقی نزدیک شود, ویژگی خط افقی را به خود میگیرد و اگر به محور عمودی متمایل شود کیفیت خط عمودی را دربرمیگیرد. در نتیجه خطوط مورب ویژگی دو خط افقی و عمودی را شامل میشوند. با مشاهده خطوط مورب در طراحی داخلی حس پویایی و حرکت به انسان دست میدهد. استفاده از این خطوط از طریق عناصر ساختاری در </a:t>
            </a:r>
            <a:r>
              <a:rPr lang="fa-IR" dirty="0">
                <a:cs typeface="B Nazanin" panose="00000400000000000000" pitchFamily="2" charset="-78"/>
                <a:hlinkClick r:id="rId4"/>
              </a:rPr>
              <a:t>خانه</a:t>
            </a:r>
            <a:r>
              <a:rPr lang="fa-IR" dirty="0">
                <a:cs typeface="B Nazanin" panose="00000400000000000000" pitchFamily="2" charset="-78"/>
              </a:rPr>
              <a:t> و یا انتخاب المان های دکوراتیو امکان پذیر خواهد بود.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1922158"/>
      </p:ext>
    </p:extLst>
  </p:cSld>
  <p:clrMapOvr>
    <a:masterClrMapping/>
  </p:clrMapOvr>
  <mc:AlternateContent xmlns:mc="http://schemas.openxmlformats.org/markup-compatibility/2006">
    <mc:Choice xmlns:p14="http://schemas.microsoft.com/office/powerpoint/2010/main" Requires="p14">
      <p:transition spd="slow" p14:dur="2000" advTm="70029"/>
    </mc:Choice>
    <mc:Fallback>
      <p:transition spd="slow" advTm="7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مورب</a:t>
            </a:r>
            <a:endParaRPr lang="fa-IR" b="1" cap="all" dirty="0">
              <a:cs typeface="B Nazanin" panose="00000400000000000000" pitchFamily="2" charset="-78"/>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6998" y="1372432"/>
            <a:ext cx="8248974" cy="5485568"/>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5479054"/>
      </p:ext>
    </p:extLst>
  </p:cSld>
  <p:clrMapOvr>
    <a:masterClrMapping/>
  </p:clrMapOvr>
  <mc:AlternateContent xmlns:mc="http://schemas.openxmlformats.org/markup-compatibility/2006">
    <mc:Choice xmlns:p14="http://schemas.microsoft.com/office/powerpoint/2010/main" Requires="p14">
      <p:transition spd="slow" p14:dur="2000" advTm="31514"/>
    </mc:Choice>
    <mc:Fallback>
      <p:transition spd="slow" advTm="3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منحنی و موجدار</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algn="justLow"/>
            <a:r>
              <a:rPr lang="fa-IR" dirty="0">
                <a:cs typeface="B Nazanin" panose="00000400000000000000" pitchFamily="2" charset="-78"/>
              </a:rPr>
              <a:t>خطوط منحنی را میتوان در قوس ها، میزهای گرد، قاب های گرد دور لامپ ها و قالیچه های گرد یافت. پیچ و تاب خطوط منحنی حسی از حرکت ایجاد میکند و به زیبایی بصری فضا می افزاید. این خطوط ظرافت, نرمی و لطافت را به نمایش میگذارند, فضاها را به هم پیوند میدهند و حسی سرشار از آرامش و ماورایی منتقل میکنند. خطوط منحنی با قرار گرفتن در کنار هر شکلی نوعی معنا به فضا بخشیده و توجه همگان را به خود جلب میکند.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7177175"/>
      </p:ext>
    </p:extLst>
  </p:cSld>
  <p:clrMapOvr>
    <a:masterClrMapping/>
  </p:clrMapOvr>
  <mc:AlternateContent xmlns:mc="http://schemas.openxmlformats.org/markup-compatibility/2006">
    <mc:Choice xmlns:p14="http://schemas.microsoft.com/office/powerpoint/2010/main" Requires="p14">
      <p:transition spd="slow" p14:dur="2000" advTm="100660"/>
    </mc:Choice>
    <mc:Fallback>
      <p:transition spd="slow" advTm="10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خطوط منحنی و موجدار</a:t>
            </a:r>
            <a:endParaRPr lang="fa-IR" b="1" cap="all" dirty="0">
              <a:cs typeface="B Nazanin" panose="00000400000000000000" pitchFamily="2" charset="-78"/>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39142" y="1383448"/>
            <a:ext cx="7953343" cy="5474552"/>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125241"/>
      </p:ext>
    </p:extLst>
  </p:cSld>
  <p:clrMapOvr>
    <a:masterClrMapping/>
  </p:clrMapOvr>
  <mc:AlternateContent xmlns:mc="http://schemas.openxmlformats.org/markup-compatibility/2006">
    <mc:Choice xmlns:p14="http://schemas.microsoft.com/office/powerpoint/2010/main" Requires="p14">
      <p:transition spd="slow" p14:dur="2000" advTm="73545"/>
    </mc:Choice>
    <mc:Fallback>
      <p:transition spd="slow" advTm="7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4991"/>
    </mc:Choice>
    <mc:Fallback>
      <p:transition spd="slow" advTm="1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مقدمات طراحی معماری داخلی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3512"/>
    </mc:Choice>
    <mc:Fallback>
      <p:transition spd="slow" advTm="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50006" y="2031047"/>
            <a:ext cx="8436877" cy="1948525"/>
          </a:xfrm>
        </p:spPr>
        <p:txBody>
          <a:bodyPr/>
          <a:lstStyle/>
          <a:p>
            <a:pPr algn="justLow"/>
            <a:r>
              <a:rPr lang="fa-IR" sz="4400" b="1" dirty="0">
                <a:cs typeface="B Nazanin" panose="00000400000000000000" pitchFamily="2" charset="-78"/>
              </a:rPr>
              <a:t>مقیاس انسانی و طراحی فضا براساس آن</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5265"/>
    </mc:Choice>
    <mc:Fallback>
      <p:transition spd="slow" advTm="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شناخت عناصر بصری</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عناصر بصری پایه و اساس هنرهای تجسمی </a:t>
            </a:r>
            <a:r>
              <a:rPr lang="fa-IR" dirty="0" smtClean="0">
                <a:cs typeface="B Nazanin" panose="00000400000000000000" pitchFamily="2" charset="-78"/>
              </a:rPr>
              <a:t>است</a:t>
            </a:r>
            <a:r>
              <a:rPr lang="fa-IR" dirty="0">
                <a:cs typeface="B Nazanin" panose="00000400000000000000" pitchFamily="2" charset="-78"/>
              </a:rPr>
              <a:t>. برای درک بهتر مفهوم ترکیب بندی </a:t>
            </a:r>
            <a:r>
              <a:rPr lang="fa-IR" dirty="0" smtClean="0">
                <a:cs typeface="B Nazanin" panose="00000400000000000000" pitchFamily="2" charset="-78"/>
              </a:rPr>
              <a:t>باید </a:t>
            </a:r>
            <a:r>
              <a:rPr lang="fa-IR" dirty="0">
                <a:cs typeface="B Nazanin" panose="00000400000000000000" pitchFamily="2" charset="-78"/>
              </a:rPr>
              <a:t>با این عناصر و نحوه قرار گرفتن </a:t>
            </a:r>
            <a:r>
              <a:rPr lang="fa-IR" dirty="0" smtClean="0">
                <a:cs typeface="B Nazanin" panose="00000400000000000000" pitchFamily="2" charset="-78"/>
              </a:rPr>
              <a:t>آنها آشنا </a:t>
            </a:r>
            <a:r>
              <a:rPr lang="fa-IR" dirty="0">
                <a:cs typeface="B Nazanin" panose="00000400000000000000" pitchFamily="2" charset="-78"/>
              </a:rPr>
              <a:t>شد. شناخت عناصر بصری و به کارگیری آنها </a:t>
            </a:r>
            <a:r>
              <a:rPr lang="fa-IR" dirty="0" smtClean="0">
                <a:cs typeface="B Nazanin" panose="00000400000000000000" pitchFamily="2" charset="-78"/>
              </a:rPr>
              <a:t>در </a:t>
            </a:r>
            <a:r>
              <a:rPr lang="fa-IR" dirty="0">
                <a:cs typeface="B Nazanin" panose="00000400000000000000" pitchFamily="2" charset="-78"/>
              </a:rPr>
              <a:t>ارتقا کیفیت </a:t>
            </a:r>
            <a:r>
              <a:rPr lang="fa-IR" dirty="0" smtClean="0">
                <a:cs typeface="B Nazanin" panose="00000400000000000000" pitchFamily="2" charset="-78"/>
              </a:rPr>
              <a:t>کار شما </a:t>
            </a:r>
            <a:r>
              <a:rPr lang="fa-IR" dirty="0">
                <a:cs typeface="B Nazanin" panose="00000400000000000000" pitchFamily="2" charset="-78"/>
              </a:rPr>
              <a:t>نقش عمده ای را ایفا میکند. چهار عنصر مهم بصری شامل نقطه، خط، سطح و حجم است.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105913"/>
    </mc:Choice>
    <mc:Fallback>
      <p:transition spd="slow" advTm="105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نقطه</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کوچکترین جلوه بصری یک عنصر تصویری است. مثلا یک نقطه بر روی دیوار، یک قلوه سنگ در کف رودخانه و قرص ماه در آسمان. بنابراین تعریف نقطه در طبیعت هم وجود دارد و قابل تشخیص است و هم در آثار هنری مورد توجه قرار میگیرد. نقطه دارای انرژی است. انرژی آن بسیار متراکم و در درون آن نهفته است. نقطه دارای ارزش نسبی است. بستگی دارد در چه شرایطی و در چه فضایی مطرح شده باشد.</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038" y="2947720"/>
            <a:ext cx="6129137" cy="39102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6983895"/>
      </p:ext>
    </p:extLst>
  </p:cSld>
  <p:clrMapOvr>
    <a:masterClrMapping/>
  </p:clrMapOvr>
  <mc:AlternateContent xmlns:mc="http://schemas.openxmlformats.org/markup-compatibility/2006">
    <mc:Choice xmlns:p14="http://schemas.microsoft.com/office/powerpoint/2010/main" Requires="p14">
      <p:transition spd="slow" p14:dur="2000" advTm="84936"/>
    </mc:Choice>
    <mc:Fallback>
      <p:transition spd="slow" advTm="8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Low"/>
            <a:r>
              <a:rPr lang="fa-IR" b="1" dirty="0" smtClean="0">
                <a:cs typeface="B Nazanin" panose="00000400000000000000" pitchFamily="2" charset="-78"/>
              </a:rPr>
              <a:t>خط</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lstStyle/>
          <a:p>
            <a:pPr algn="justLow" fontAlgn="base"/>
            <a:r>
              <a:rPr lang="fa-IR" dirty="0">
                <a:cs typeface="B Nazanin" panose="00000400000000000000" pitchFamily="2" charset="-78"/>
              </a:rPr>
              <a:t>عبارت است از یک عنصر تصویری که فقط دارای واقعیت طولی میباشد و فاقد عرض و عمق است. بر خلاف نقطه که دارای اثری متمرکز و ثابت است خط دارای انرژی تصویری متحرک و فعال است. خط در طبیعت به انواع و اقسام مختلف دیده میشود و در هنر نیز میتوان با کمک آن انواع جلوه های بصری را ایجاد کرد. هرگاه در مقابل صحنه ای از طبیعت یا اثر هنری که دارای جلوه ای از خطوط باشد بایستیم ناخودآگاه تحت تاثیر آن خطوط قرار میگیریم. به همان اندازه که قوه لامسه انسان سختی و نرمی را تشخیص میدهد قوه ی بینایی نیز نسبت به تاثیر روانی و ارزش های آن حساسیت به خرج میدهد.</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326" y="3606503"/>
            <a:ext cx="4901754" cy="325149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68271"/>
    </mc:Choice>
    <mc:Fallback>
      <p:transition spd="slow" advTm="6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انواع خط</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marL="0" indent="0">
              <a:buNone/>
            </a:pPr>
            <a:r>
              <a:rPr lang="fa-IR" dirty="0" smtClean="0">
                <a:cs typeface="B Nazanin" panose="00000400000000000000" pitchFamily="2" charset="-78"/>
              </a:rPr>
              <a:t>خط </a:t>
            </a:r>
            <a:r>
              <a:rPr lang="fa-IR" dirty="0">
                <a:cs typeface="B Nazanin" panose="00000400000000000000" pitchFamily="2" charset="-78"/>
              </a:rPr>
              <a:t>به نوبه خود به انواع مختلف تقسیم </a:t>
            </a:r>
            <a:r>
              <a:rPr lang="fa-IR" dirty="0" smtClean="0">
                <a:cs typeface="B Nazanin" panose="00000400000000000000" pitchFamily="2" charset="-78"/>
              </a:rPr>
              <a:t>می شود</a:t>
            </a:r>
            <a:endParaRPr lang="fa-IR" dirty="0">
              <a:cs typeface="B Nazanin" panose="00000400000000000000" pitchFamily="2" charset="-78"/>
            </a:endParaRPr>
          </a:p>
          <a:p>
            <a:r>
              <a:rPr lang="fa-IR" b="1" dirty="0">
                <a:cs typeface="B Nazanin" panose="00000400000000000000" pitchFamily="2" charset="-78"/>
              </a:rPr>
              <a:t>خطوط افقی</a:t>
            </a:r>
            <a:endParaRPr lang="fa-IR" dirty="0">
              <a:cs typeface="B Nazanin" panose="00000400000000000000" pitchFamily="2" charset="-78"/>
            </a:endParaRPr>
          </a:p>
          <a:p>
            <a:r>
              <a:rPr lang="fa-IR" b="1" dirty="0">
                <a:cs typeface="B Nazanin" panose="00000400000000000000" pitchFamily="2" charset="-78"/>
              </a:rPr>
              <a:t>خطوط عمودی</a:t>
            </a:r>
            <a:endParaRPr lang="fa-IR" dirty="0">
              <a:cs typeface="B Nazanin" panose="00000400000000000000" pitchFamily="2" charset="-78"/>
            </a:endParaRPr>
          </a:p>
          <a:p>
            <a:r>
              <a:rPr lang="fa-IR" b="1" dirty="0">
                <a:cs typeface="B Nazanin" panose="00000400000000000000" pitchFamily="2" charset="-78"/>
              </a:rPr>
              <a:t>خطوط مایل</a:t>
            </a:r>
            <a:endParaRPr lang="fa-IR" dirty="0">
              <a:cs typeface="B Nazanin" panose="00000400000000000000" pitchFamily="2" charset="-78"/>
            </a:endParaRPr>
          </a:p>
          <a:p>
            <a:r>
              <a:rPr lang="fa-IR" b="1" dirty="0">
                <a:cs typeface="B Nazanin" panose="00000400000000000000" pitchFamily="2" charset="-78"/>
              </a:rPr>
              <a:t>خطوط شکسته و زاویه دار</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451957"/>
      </p:ext>
    </p:extLst>
  </p:cSld>
  <p:clrMapOvr>
    <a:masterClrMapping/>
  </p:clrMapOvr>
  <mc:AlternateContent xmlns:mc="http://schemas.openxmlformats.org/markup-compatibility/2006">
    <mc:Choice xmlns:p14="http://schemas.microsoft.com/office/powerpoint/2010/main" Requires="p14">
      <p:transition spd="slow" p14:dur="2000" advTm="73595"/>
    </mc:Choice>
    <mc:Fallback>
      <p:transition spd="slow" advTm="7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تاثیر خطوط در طراحی داخلی</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algn="justLow"/>
            <a:r>
              <a:rPr lang="fa-IR" dirty="0">
                <a:cs typeface="B Nazanin" panose="00000400000000000000" pitchFamily="2" charset="-78"/>
              </a:rPr>
              <a:t>اگر نیم نگاهی به اطراف اتاقی که در آن نشسته اید بیاندازید متوجه خواهید شد که خطوط مسیر و جهت های مختلفی دارند و در دنیای پیرامون به وفور قابل روئت هستند از جمله در پنجره ها، در خطوط افقی مبلمان و میز قهوه خوری، خطوط افقی کف اتاق، پرده های ضخیم موجدار، خطوط مواج مربوط به یک میز گرد و … .</a:t>
            </a:r>
          </a:p>
          <a:p>
            <a:pPr algn="justLow"/>
            <a:r>
              <a:rPr lang="fa-IR" dirty="0">
                <a:cs typeface="B Nazanin" panose="00000400000000000000" pitchFamily="2" charset="-78"/>
              </a:rPr>
              <a:t>خط از بهم پیوستن دو نقطه ایجاد میشود. خط عنصری مهم در ایجاد یک ساختار دیداری ست و میتواند یه شکل های یک رابط, نگهدارنده و یا قطع کننده باشد. خط دارای طول است اما عرض ندارد و برای نشان دادن حرکت و جهت به کار میرود. در علم معماری خط یک عنصر فرضی ست و از آن برای طراحی های مختلف استفاده میشود.</a:t>
            </a:r>
          </a:p>
          <a:p>
            <a:pPr algn="justLow"/>
            <a:r>
              <a:rPr lang="fa-IR" dirty="0">
                <a:cs typeface="B Nazanin" panose="00000400000000000000" pitchFamily="2" charset="-78"/>
              </a:rPr>
              <a:t>خطوط موجود در یک اتاق به فضای مورد نظر شما حس تحرک و حتی جوی خاص القا مینمایند و در علم معماری به انواع زیر دسته بندی میشوند: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5737368"/>
      </p:ext>
    </p:extLst>
  </p:cSld>
  <p:clrMapOvr>
    <a:masterClrMapping/>
  </p:clrMapOvr>
  <mc:AlternateContent xmlns:mc="http://schemas.openxmlformats.org/markup-compatibility/2006">
    <mc:Choice xmlns:p14="http://schemas.microsoft.com/office/powerpoint/2010/main" Requires="p14">
      <p:transition spd="slow" p14:dur="2000" advTm="126076"/>
    </mc:Choice>
    <mc:Fallback>
      <p:transition spd="slow" advTm="12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199</TotalTime>
  <Words>941</Words>
  <Application>Microsoft Office PowerPoint</Application>
  <PresentationFormat>Widescreen</PresentationFormat>
  <Paragraphs>31</Paragraphs>
  <Slides>17</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 Nazanin</vt:lpstr>
      <vt:lpstr>Tahoma</vt:lpstr>
      <vt:lpstr>Trebuchet MS</vt:lpstr>
      <vt:lpstr>Wingdings 3</vt:lpstr>
      <vt:lpstr>Facet</vt:lpstr>
      <vt:lpstr>PowerPoint Presentation</vt:lpstr>
      <vt:lpstr>بسمه تعالی</vt:lpstr>
      <vt:lpstr>مقدمات طراحی معماری داخلی</vt:lpstr>
      <vt:lpstr>مقیاس انسانی و طراحی فضا براساس آن</vt:lpstr>
      <vt:lpstr>شناخت عناصر بصری</vt:lpstr>
      <vt:lpstr>نقطه</vt:lpstr>
      <vt:lpstr>خط</vt:lpstr>
      <vt:lpstr>انواع خط</vt:lpstr>
      <vt:lpstr>تاثیر خطوط در طراحی داخلی</vt:lpstr>
      <vt:lpstr>خطوط افقی</vt:lpstr>
      <vt:lpstr>خطوط افقی</vt:lpstr>
      <vt:lpstr>خطوط عمودی</vt:lpstr>
      <vt:lpstr>خطوط عمودی</vt:lpstr>
      <vt:lpstr>خطوط مورب</vt:lpstr>
      <vt:lpstr>خطوط مورب</vt:lpstr>
      <vt:lpstr>خطوط منحنی و موجدار</vt:lpstr>
      <vt:lpstr>خطوط منحنی و موجدار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19</cp:revision>
  <dcterms:created xsi:type="dcterms:W3CDTF">2020-04-01T12:24:26Z</dcterms:created>
  <dcterms:modified xsi:type="dcterms:W3CDTF">2020-04-19T09:13:19Z</dcterms:modified>
</cp:coreProperties>
</file>