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65" r:id="rId3"/>
    <p:sldId id="256" r:id="rId4"/>
    <p:sldId id="257" r:id="rId5"/>
    <p:sldId id="258" r:id="rId6"/>
    <p:sldId id="259" r:id="rId7"/>
    <p:sldId id="260" r:id="rId8"/>
    <p:sldId id="261" r:id="rId9"/>
    <p:sldId id="262" r:id="rId10"/>
    <p:sldId id="263" r:id="rId11"/>
    <p:sldId id="264"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2887310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245706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342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4258867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0810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3934402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2168527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992749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409015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791C1-98E5-410B-8F80-DE96A340C7C5}"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1691409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6791C1-98E5-410B-8F80-DE96A340C7C5}"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349838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6791C1-98E5-410B-8F80-DE96A340C7C5}" type="datetimeFigureOut">
              <a:rPr lang="en-US" smtClean="0"/>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1940148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6791C1-98E5-410B-8F80-DE96A340C7C5}" type="datetimeFigureOut">
              <a:rPr lang="en-US" smtClean="0"/>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119360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791C1-98E5-410B-8F80-DE96A340C7C5}" type="datetimeFigureOut">
              <a:rPr lang="en-US" smtClean="0"/>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315868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6791C1-98E5-410B-8F80-DE96A340C7C5}"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4134729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66791C1-98E5-410B-8F80-DE96A340C7C5}"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C40A2-8993-4F67-B666-BEDC52EF26BC}" type="slidenum">
              <a:rPr lang="en-US" smtClean="0"/>
              <a:t>‹#›</a:t>
            </a:fld>
            <a:endParaRPr lang="en-US"/>
          </a:p>
        </p:txBody>
      </p:sp>
    </p:spTree>
    <p:extLst>
      <p:ext uri="{BB962C8B-B14F-4D97-AF65-F5344CB8AC3E}">
        <p14:creationId xmlns:p14="http://schemas.microsoft.com/office/powerpoint/2010/main" val="239277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6791C1-98E5-410B-8F80-DE96A340C7C5}" type="datetimeFigureOut">
              <a:rPr lang="en-US" smtClean="0"/>
              <a:t>4/7/2020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1C40A2-8993-4F67-B666-BEDC52EF26BC}" type="slidenum">
              <a:rPr lang="en-US" smtClean="0"/>
              <a:t>‹#›</a:t>
            </a:fld>
            <a:endParaRPr lang="en-US"/>
          </a:p>
        </p:txBody>
      </p:sp>
    </p:spTree>
    <p:extLst>
      <p:ext uri="{BB962C8B-B14F-4D97-AF65-F5344CB8AC3E}">
        <p14:creationId xmlns:p14="http://schemas.microsoft.com/office/powerpoint/2010/main" val="282265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02228" y="209006"/>
            <a:ext cx="7575831" cy="4898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437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انواع آب درمانی </a:t>
            </a:r>
            <a:endParaRPr lang="en-US" dirty="0"/>
          </a:p>
        </p:txBody>
      </p:sp>
      <p:sp>
        <p:nvSpPr>
          <p:cNvPr id="3" name="Content Placeholder 2"/>
          <p:cNvSpPr>
            <a:spLocks noGrp="1"/>
          </p:cNvSpPr>
          <p:nvPr>
            <p:ph idx="1"/>
          </p:nvPr>
        </p:nvSpPr>
        <p:spPr/>
        <p:txBody>
          <a:bodyPr>
            <a:normAutofit fontScale="85000" lnSpcReduction="20000"/>
          </a:bodyPr>
          <a:lstStyle/>
          <a:p>
            <a:pPr marL="0" indent="0" algn="r">
              <a:buNone/>
            </a:pPr>
            <a:r>
              <a:rPr lang="fa-IR" sz="2400" b="1" dirty="0" smtClean="0"/>
              <a:t>روش واتسو</a:t>
            </a:r>
            <a:endParaRPr lang="fa-IR" dirty="0" smtClean="0"/>
          </a:p>
          <a:p>
            <a:pPr marL="0" indent="0" algn="r">
              <a:lnSpc>
                <a:spcPct val="150000"/>
              </a:lnSpc>
              <a:buNone/>
            </a:pPr>
            <a:r>
              <a:rPr lang="fa-IR" sz="2000" dirty="0" smtClean="0"/>
              <a:t>حرکات واتسو انواع مختلف حرکات کششی با هر شدتی است؛ انجام دادن این حرکت در آب، فشار تحمیل‌شده بر مفاصل را کاهش می‌دهد. اگر بیماری یا مشکلات مربوط به زانو مثل آرتروز دارید، این حرکت ورزشی می‌تواند به شما بسیار کمک کند. همچنین این نوع آب درمانی گرفتگی عضلات و ماهیچه ها را کم کرده و به فرد بیمار آرامش می‌دهد</a:t>
            </a:r>
          </a:p>
          <a:p>
            <a:pPr marL="0" indent="0" algn="r">
              <a:buNone/>
            </a:pPr>
            <a:r>
              <a:rPr lang="fa-IR" sz="2400" b="1" dirty="0" smtClean="0"/>
              <a:t>روش هالیویک</a:t>
            </a:r>
          </a:p>
          <a:p>
            <a:pPr marL="0" indent="0" algn="r">
              <a:lnSpc>
                <a:spcPct val="150000"/>
              </a:lnSpc>
              <a:buNone/>
            </a:pPr>
            <a:r>
              <a:rPr lang="fa-IR" sz="2000" dirty="0" smtClean="0"/>
              <a:t>این روش بیشتر برای افرادی که دچار فلج مغزی شده‌اند ( به صورت شنا ) کاربرد دارد؛ به هم خوردن تعادل و سعی در ایستادن مجدد از ویژگی‌ های اصلی روش هالیویک است. در این روش، معمولاً بیمار را در آب نگه می‌دارند و درمانگر سعی می‌کند به طور منظم و به تدریج تعادل بیمار را به هم بزند و از این طریق درست ایستادن و حفظ تعادل را به بیمار آموزش دهد</a:t>
            </a:r>
          </a:p>
          <a:p>
            <a:pPr marL="0" indent="0" algn="r">
              <a:buNone/>
            </a:pPr>
            <a:endParaRPr lang="en-US" dirty="0"/>
          </a:p>
        </p:txBody>
      </p:sp>
    </p:spTree>
    <p:extLst>
      <p:ext uri="{BB962C8B-B14F-4D97-AF65-F5344CB8AC3E}">
        <p14:creationId xmlns:p14="http://schemas.microsoft.com/office/powerpoint/2010/main" val="16329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r">
              <a:buNone/>
            </a:pPr>
            <a:r>
              <a:rPr lang="fa-IR" sz="2400" b="1" dirty="0" smtClean="0"/>
              <a:t>روش سیال در استخر</a:t>
            </a:r>
          </a:p>
          <a:p>
            <a:pPr marL="0" indent="0" algn="r">
              <a:lnSpc>
                <a:spcPct val="150000"/>
              </a:lnSpc>
              <a:buNone/>
            </a:pPr>
            <a:r>
              <a:rPr lang="fa-IR" sz="2000" dirty="0" smtClean="0"/>
              <a:t>بیمارانی که از این روش آب درمانی استفاده می‌کنند، باید پشت‌ خود را به دیواره‌ استخر بچسبانند و تا گردن در آب فرو بروند تا قفسه‌ سینه‌ آن‌ ها در تماس با آب قرار گیرد؛ البته در همین حالت باید سعی کنند که حرکات آهسته و ریتمیک انجام دهند و هم‌زمان نفس عمیق هم بکشند؛ تمام این حرکات سیال توسط درمانگر و با توجه به نوع بیماری تجویز می‌شوند.</a:t>
            </a:r>
          </a:p>
          <a:p>
            <a:pPr marL="0" indent="0" algn="r">
              <a:lnSpc>
                <a:spcPct val="150000"/>
              </a:lnSpc>
              <a:buNone/>
            </a:pPr>
            <a:r>
              <a:rPr lang="fa-IR" sz="2400" b="1" dirty="0" smtClean="0"/>
              <a:t>روش آیی چی</a:t>
            </a:r>
          </a:p>
          <a:p>
            <a:pPr marL="0" indent="0" algn="r">
              <a:lnSpc>
                <a:spcPct val="150000"/>
              </a:lnSpc>
              <a:buNone/>
            </a:pPr>
            <a:r>
              <a:rPr lang="fa-IR" sz="2000" dirty="0" smtClean="0"/>
              <a:t>آب درمانی با این روش، شامل تمرینات تنفسی و آرام‌بخش است؛ برای انجام دادن این تمرینات و حرکات ورزشی باید تا شانه وارد آب شوید و همزمان بتوانید نفس عمیق بکشید؛ تکرار این حرکات ورزشی به مرور زمان باعث افزایش قدرت بدنی و عضله‌سازی می‌شود و البته سطح اکسیژن و کالری مصرفی سلول‌ ها را افزایش می‌دهد. همچنین انجام دادن این روش، حرکت دست و پا‌ ها را در محل مفاصل بهبود می‌بخشد</a:t>
            </a:r>
            <a:endParaRPr lang="en-US" sz="2000" dirty="0"/>
          </a:p>
        </p:txBody>
      </p:sp>
    </p:spTree>
    <p:extLst>
      <p:ext uri="{BB962C8B-B14F-4D97-AF65-F5344CB8AC3E}">
        <p14:creationId xmlns:p14="http://schemas.microsoft.com/office/powerpoint/2010/main" val="64823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lgn="r">
              <a:buNone/>
            </a:pPr>
            <a:r>
              <a:rPr lang="fa-IR" sz="2400" b="1" dirty="0" smtClean="0"/>
              <a:t>حرکت قدم زدن در آب برای درمان کمر درد</a:t>
            </a:r>
          </a:p>
          <a:p>
            <a:pPr marL="0" indent="0" algn="r">
              <a:lnSpc>
                <a:spcPct val="150000"/>
              </a:lnSpc>
              <a:buNone/>
            </a:pPr>
            <a:r>
              <a:rPr lang="fa-IR" sz="2000" dirty="0" smtClean="0"/>
              <a:t>این نوع از آب درمانی مخصوص کمر درد است، در این روش فرد بیمار با نظارت درمانگر در آب استخر قدم های بلند بر می‌دارد تا درد های مزمن کمر او تسکین پیدا کند؛ البته قدم زدن در آب در درمان آرتروز یا آسیب‌ های زردپی پا یا ناهنجاری‌های ناشی از فلج مغزی هم بسیار مفید است.</a:t>
            </a:r>
          </a:p>
          <a:p>
            <a:pPr marL="0" indent="0" algn="r">
              <a:lnSpc>
                <a:spcPct val="150000"/>
              </a:lnSpc>
              <a:buNone/>
            </a:pPr>
            <a:r>
              <a:rPr lang="fa-IR" sz="2000" dirty="0" smtClean="0"/>
              <a:t>در کنار تمام این موارد نام‌برده، انواع مختلف دیگری از آب درمانی مثل روش پی ان اف (</a:t>
            </a:r>
            <a:r>
              <a:rPr lang="en-US" sz="2000" dirty="0" smtClean="0"/>
              <a:t>PNF)، </a:t>
            </a:r>
            <a:r>
              <a:rPr lang="fa-IR" sz="2000" dirty="0" smtClean="0"/>
              <a:t>روش  </a:t>
            </a:r>
            <a:r>
              <a:rPr lang="en-US" sz="2000" dirty="0" smtClean="0"/>
              <a:t>BRRM </a:t>
            </a:r>
            <a:r>
              <a:rPr lang="fa-IR" sz="2000" dirty="0" smtClean="0"/>
              <a:t>یا روش  </a:t>
            </a:r>
            <a:r>
              <a:rPr lang="en-US" sz="2000" dirty="0" smtClean="0"/>
              <a:t>TTTA </a:t>
            </a:r>
            <a:r>
              <a:rPr lang="fa-IR" sz="2000" dirty="0" smtClean="0"/>
              <a:t>وجود دارند که در آن ها حرکات مختلف کششی برای آسیب های نخاعی و عصبی انجام می‌شود، کار با حلقه و تیوب های شناور و … هم در روش های مختلف آب درمانی و حرکات ورزشی ناشی از آن ها کاربرد فراوان دارد</a:t>
            </a:r>
          </a:p>
          <a:p>
            <a:pPr marL="0" indent="0" algn="r">
              <a:buNone/>
            </a:pPr>
            <a:endParaRPr lang="en-US" dirty="0"/>
          </a:p>
        </p:txBody>
      </p:sp>
    </p:spTree>
    <p:extLst>
      <p:ext uri="{BB962C8B-B14F-4D97-AF65-F5344CB8AC3E}">
        <p14:creationId xmlns:p14="http://schemas.microsoft.com/office/powerpoint/2010/main" val="303270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02052"/>
            <a:ext cx="8596668" cy="5846942"/>
          </a:xfrm>
        </p:spPr>
        <p:txBody>
          <a:bodyPr>
            <a:normAutofit fontScale="40000" lnSpcReduction="20000"/>
          </a:bodyPr>
          <a:lstStyle/>
          <a:p>
            <a:pPr marL="0" indent="0" algn="r">
              <a:buNone/>
            </a:pPr>
            <a:r>
              <a:rPr lang="fa-IR" sz="2600" b="1" dirty="0" smtClean="0"/>
              <a:t>آ</a:t>
            </a:r>
            <a:r>
              <a:rPr lang="fa-IR" sz="6000" b="1" dirty="0" smtClean="0"/>
              <a:t>ب درمانی ممنوع البته برای این افراد: </a:t>
            </a:r>
          </a:p>
          <a:p>
            <a:pPr marL="0" indent="0" algn="r">
              <a:lnSpc>
                <a:spcPct val="170000"/>
              </a:lnSpc>
              <a:buNone/>
            </a:pPr>
            <a:r>
              <a:rPr lang="fa-IR" sz="3500" dirty="0" smtClean="0"/>
              <a:t>آب درمانی برای همه افراد مناسب نیست؛ ممکن است همین مایه حیات مضراتی هم داشته باشد. به طور معمول، این افراد نباید حرکات ورزشی را داخل آب انجام دهند:</a:t>
            </a:r>
          </a:p>
          <a:p>
            <a:pPr marL="0" indent="0" algn="r">
              <a:lnSpc>
                <a:spcPct val="170000"/>
              </a:lnSpc>
              <a:buNone/>
            </a:pPr>
            <a:r>
              <a:rPr lang="fa-IR" sz="3500" dirty="0" smtClean="0"/>
              <a:t>	عفونت های پوستی و قارچی</a:t>
            </a:r>
          </a:p>
          <a:p>
            <a:pPr marL="0" indent="0" algn="r">
              <a:lnSpc>
                <a:spcPct val="170000"/>
              </a:lnSpc>
              <a:buNone/>
            </a:pPr>
            <a:r>
              <a:rPr lang="fa-IR" sz="3500" dirty="0" smtClean="0"/>
              <a:t>	تب شدید</a:t>
            </a:r>
          </a:p>
          <a:p>
            <a:pPr marL="0" indent="0" algn="r">
              <a:lnSpc>
                <a:spcPct val="170000"/>
              </a:lnSpc>
              <a:buNone/>
            </a:pPr>
            <a:r>
              <a:rPr lang="fa-IR" sz="3500" dirty="0" smtClean="0"/>
              <a:t>	پوکی استخوان شدید</a:t>
            </a:r>
          </a:p>
          <a:p>
            <a:pPr marL="0" indent="0" algn="r">
              <a:lnSpc>
                <a:spcPct val="170000"/>
              </a:lnSpc>
              <a:buNone/>
            </a:pPr>
            <a:r>
              <a:rPr lang="fa-IR" sz="3500" dirty="0" smtClean="0"/>
              <a:t>	دیابت</a:t>
            </a:r>
          </a:p>
          <a:p>
            <a:pPr marL="0" indent="0" algn="r">
              <a:lnSpc>
                <a:spcPct val="170000"/>
              </a:lnSpc>
              <a:buNone/>
            </a:pPr>
            <a:r>
              <a:rPr lang="fa-IR" sz="3500" dirty="0" smtClean="0"/>
              <a:t>	صرع</a:t>
            </a:r>
          </a:p>
          <a:p>
            <a:pPr marL="0" indent="0" algn="r">
              <a:lnSpc>
                <a:spcPct val="170000"/>
              </a:lnSpc>
              <a:buNone/>
            </a:pPr>
            <a:r>
              <a:rPr lang="fa-IR" sz="3500" dirty="0" smtClean="0"/>
              <a:t>	فشار خون بالا</a:t>
            </a:r>
          </a:p>
          <a:p>
            <a:pPr marL="0" indent="0" algn="r">
              <a:lnSpc>
                <a:spcPct val="170000"/>
              </a:lnSpc>
              <a:buNone/>
            </a:pPr>
            <a:r>
              <a:rPr lang="fa-IR" sz="3500" dirty="0" smtClean="0"/>
              <a:t>	تکرر ادرار یا بی اختیاری</a:t>
            </a:r>
          </a:p>
          <a:p>
            <a:pPr marL="0" indent="0" algn="r">
              <a:lnSpc>
                <a:spcPct val="170000"/>
              </a:lnSpc>
              <a:buNone/>
            </a:pPr>
            <a:r>
              <a:rPr lang="fa-IR" sz="3500" dirty="0" smtClean="0"/>
              <a:t>	کشیدگی یا پارگی عضلات</a:t>
            </a:r>
          </a:p>
          <a:p>
            <a:pPr marL="0" indent="0" algn="r">
              <a:lnSpc>
                <a:spcPct val="170000"/>
              </a:lnSpc>
              <a:buNone/>
            </a:pPr>
            <a:r>
              <a:rPr lang="fa-IR" sz="3500" dirty="0" smtClean="0"/>
              <a:t>	آلرژی به کلر</a:t>
            </a:r>
          </a:p>
          <a:p>
            <a:pPr marL="0" indent="0" algn="r">
              <a:lnSpc>
                <a:spcPct val="170000"/>
              </a:lnSpc>
              <a:buNone/>
            </a:pPr>
            <a:r>
              <a:rPr lang="fa-IR" sz="3500" dirty="0" smtClean="0"/>
              <a:t>	</a:t>
            </a:r>
            <a:r>
              <a:rPr lang="fa-IR" sz="4000" dirty="0" smtClean="0"/>
              <a:t>هیدروفوبیا یا ترس از آب</a:t>
            </a:r>
          </a:p>
          <a:p>
            <a:pPr marL="0" indent="0" algn="r">
              <a:buNone/>
            </a:pPr>
            <a:endParaRPr lang="en-US" dirty="0"/>
          </a:p>
        </p:txBody>
      </p:sp>
    </p:spTree>
    <p:extLst>
      <p:ext uri="{BB962C8B-B14F-4D97-AF65-F5344CB8AC3E}">
        <p14:creationId xmlns:p14="http://schemas.microsoft.com/office/powerpoint/2010/main" val="208549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ircle(in)">
                                      <p:cBhvr>
                                        <p:cTn id="28" dur="2000"/>
                                        <p:tgtEl>
                                          <p:spTgt spid="3">
                                            <p:txEl>
                                              <p:pRg st="7" end="7"/>
                                            </p:tx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ircle(in)">
                                      <p:cBhvr>
                                        <p:cTn id="31" dur="2000"/>
                                        <p:tgtEl>
                                          <p:spTgt spid="3">
                                            <p:txEl>
                                              <p:pRg st="8" end="8"/>
                                            </p:txEl>
                                          </p:spTgt>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ircle(in)">
                                      <p:cBhvr>
                                        <p:cTn id="34" dur="2000"/>
                                        <p:tgtEl>
                                          <p:spTgt spid="3">
                                            <p:txEl>
                                              <p:pRg st="9" end="9"/>
                                            </p:txEl>
                                          </p:spTgt>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circle(in)">
                                      <p:cBhvr>
                                        <p:cTn id="37" dur="2000"/>
                                        <p:tgtEl>
                                          <p:spTgt spid="3">
                                            <p:txEl>
                                              <p:pRg st="10" end="10"/>
                                            </p:txEl>
                                          </p:spTgt>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circle(in)">
                                      <p:cBhvr>
                                        <p:cTn id="40"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2099" y="1402944"/>
            <a:ext cx="8596668" cy="3880773"/>
          </a:xfrm>
        </p:spPr>
        <p:txBody>
          <a:bodyPr/>
          <a:lstStyle/>
          <a:p>
            <a:pPr marL="0" indent="0" algn="ctr">
              <a:buNone/>
            </a:pPr>
            <a:endParaRPr lang="fa-IR" sz="6000" dirty="0" smtClean="0"/>
          </a:p>
          <a:p>
            <a:pPr marL="0" indent="0" algn="ctr">
              <a:buNone/>
            </a:pPr>
            <a:r>
              <a:rPr lang="fa-IR" sz="6000" dirty="0" smtClean="0"/>
              <a:t>تهیه و تنظیم </a:t>
            </a:r>
          </a:p>
          <a:p>
            <a:pPr marL="0" indent="0" algn="ctr">
              <a:buNone/>
            </a:pPr>
            <a:endParaRPr lang="fa-IR" sz="6000" dirty="0" smtClean="0"/>
          </a:p>
          <a:p>
            <a:pPr marL="0" indent="0" algn="ctr">
              <a:buNone/>
            </a:pPr>
            <a:r>
              <a:rPr lang="fa-IR" dirty="0" smtClean="0"/>
              <a:t>عاطفه ابراهیمی</a:t>
            </a:r>
          </a:p>
          <a:p>
            <a:pPr marL="0" indent="0" algn="ctr">
              <a:buNone/>
            </a:pPr>
            <a:endParaRPr lang="fa-IR" dirty="0"/>
          </a:p>
          <a:p>
            <a:pPr marL="0" indent="0" algn="ctr">
              <a:buNone/>
            </a:pPr>
            <a:endParaRPr lang="en-US" dirty="0"/>
          </a:p>
        </p:txBody>
      </p:sp>
    </p:spTree>
    <p:extLst>
      <p:ext uri="{BB962C8B-B14F-4D97-AF65-F5344CB8AC3E}">
        <p14:creationId xmlns:p14="http://schemas.microsoft.com/office/powerpoint/2010/main" val="179897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44286"/>
            <a:ext cx="10909420" cy="1320800"/>
          </a:xfrm>
        </p:spPr>
        <p:txBody>
          <a:bodyPr/>
          <a:lstStyle/>
          <a:p>
            <a:r>
              <a:rPr lang="en-US" dirty="0" smtClean="0"/>
              <a:t>Hydrotherapy</a:t>
            </a:r>
            <a:r>
              <a:rPr lang="fa-IR" dirty="0" smtClean="0"/>
              <a:t> آب درمانی چیست؟                          </a:t>
            </a:r>
            <a:endParaRPr lang="en-US" dirty="0"/>
          </a:p>
        </p:txBody>
      </p:sp>
      <p:sp>
        <p:nvSpPr>
          <p:cNvPr id="3" name="Content Placeholder 2"/>
          <p:cNvSpPr>
            <a:spLocks noGrp="1"/>
          </p:cNvSpPr>
          <p:nvPr>
            <p:ph idx="1"/>
          </p:nvPr>
        </p:nvSpPr>
        <p:spPr/>
        <p:txBody>
          <a:bodyPr>
            <a:normAutofit fontScale="92500" lnSpcReduction="20000"/>
          </a:bodyPr>
          <a:lstStyle/>
          <a:p>
            <a:pPr marL="0" indent="0" algn="r">
              <a:buNone/>
            </a:pPr>
            <a:r>
              <a:rPr lang="fa-IR" sz="2400" dirty="0" smtClean="0"/>
              <a:t>آب درمانی روشی درمانی به منظور کاهش درد و افزایش دامنه حرکات مفاصل و قدرت اندام با استفاده از آب است؛ درباره فواید آب درمانی چه می‌دانید؟ این روش در فیزیوتراپی کاربرد زیادی دارد؛ درواقع آب درمانی یک روش ورزشی برای بیمارانی است که به درمان های فیزیوتراپی خارج از آب واکنش نشان نمی‌دهند، همچنین این روش درمانی برای خانم های باردار مخصوصا آن هایی که می‌خواهند زایمان در آب را تجربه کنند یا سالمندان بسیار مفید و مناسب است.</a:t>
            </a:r>
          </a:p>
          <a:p>
            <a:pPr marL="0" indent="0" algn="r">
              <a:buNone/>
            </a:pPr>
            <a:endParaRPr lang="fa-IR" sz="2400" dirty="0" smtClean="0"/>
          </a:p>
          <a:p>
            <a:pPr marL="0" indent="0" algn="r">
              <a:buNone/>
            </a:pPr>
            <a:r>
              <a:rPr lang="fa-IR" sz="2400" dirty="0" smtClean="0"/>
              <a:t>انجام دادن حرکت های ورزشی مختلف مربوط به آب درمانی می‌تواند تا حد زیادی خستگی عضلات را برطرف کند البته هدف آب درمانی فقط تقویت عضلات ورزشکاران نیست؛ در کنار این روش، رژیم آب درمانی هم وجود دارد که مناسب لاغری و تناسب اندام است؛ بهتر است این گونه بگوییم که این مایه شفابخش برای سلامتی معجزه می‌کند</a:t>
            </a:r>
          </a:p>
          <a:p>
            <a:pPr marL="0" indent="0" algn="r">
              <a:buNone/>
            </a:pPr>
            <a:endParaRPr lang="en-US" sz="2400" dirty="0"/>
          </a:p>
        </p:txBody>
      </p:sp>
    </p:spTree>
    <p:extLst>
      <p:ext uri="{BB962C8B-B14F-4D97-AF65-F5344CB8AC3E}">
        <p14:creationId xmlns:p14="http://schemas.microsoft.com/office/powerpoint/2010/main" val="182653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09452"/>
            <a:ext cx="9144000" cy="966650"/>
          </a:xfrm>
        </p:spPr>
        <p:txBody>
          <a:bodyPr>
            <a:normAutofit/>
          </a:bodyPr>
          <a:lstStyle/>
          <a:p>
            <a:pPr algn="r"/>
            <a:r>
              <a:rPr lang="fa-IR" sz="4400" dirty="0" smtClean="0"/>
              <a:t>نحوه انجام دادن آب درمانی </a:t>
            </a:r>
            <a:endParaRPr lang="en-US" sz="4400" dirty="0"/>
          </a:p>
        </p:txBody>
      </p:sp>
      <p:sp>
        <p:nvSpPr>
          <p:cNvPr id="3" name="Subtitle 2"/>
          <p:cNvSpPr>
            <a:spLocks noGrp="1"/>
          </p:cNvSpPr>
          <p:nvPr>
            <p:ph type="subTitle" idx="1"/>
          </p:nvPr>
        </p:nvSpPr>
        <p:spPr>
          <a:xfrm>
            <a:off x="1524000" y="1632857"/>
            <a:ext cx="9144000" cy="3291839"/>
          </a:xfrm>
        </p:spPr>
        <p:txBody>
          <a:bodyPr>
            <a:noAutofit/>
          </a:bodyPr>
          <a:lstStyle/>
          <a:p>
            <a:pPr algn="r">
              <a:lnSpc>
                <a:spcPct val="120000"/>
              </a:lnSpc>
            </a:pPr>
            <a:r>
              <a:rPr lang="fa-IR" sz="2000" dirty="0" smtClean="0"/>
              <a:t>این روش با نام های دیگر مثل استخر درمانی و هیدورتراپی هم شناخته می‌شود. قطعا زمانی که جریان آرام بخش آب از تأثیر نیروی جاذبه کم کند، انجام دادن حرکت های ورزشی هم آسان تر خواهد شد. همانطور که گفتیم، آب درمانی و حرکت های مرتبط با آن معمولا در آب گرم انجام می‌شوند.</a:t>
            </a:r>
          </a:p>
          <a:p>
            <a:pPr algn="r">
              <a:lnSpc>
                <a:spcPct val="120000"/>
              </a:lnSpc>
            </a:pPr>
            <a:r>
              <a:rPr lang="fa-IR" sz="2000" dirty="0" smtClean="0"/>
              <a:t>در انواع مختلف روش آب درمانی، دمای آب را بین ۲۹ تا ۳۴ درجه‌ سانتی‌گراد نگه می‌دارند. این میزان دما علاوه بر اینکه در فرد احساس آرامش ایجاد می‌کند، باعث تسکین درد ‌های جسمی هم می‌شود.</a:t>
            </a:r>
          </a:p>
          <a:p>
            <a:pPr algn="r">
              <a:lnSpc>
                <a:spcPct val="120000"/>
              </a:lnSpc>
            </a:pPr>
            <a:endParaRPr lang="fa-IR" sz="2000" dirty="0" smtClean="0"/>
          </a:p>
          <a:p>
            <a:pPr algn="r">
              <a:lnSpc>
                <a:spcPct val="120000"/>
              </a:lnSpc>
            </a:pPr>
            <a:r>
              <a:rPr lang="fa-IR" sz="2000" dirty="0" smtClean="0"/>
              <a:t>همچنین، انجام حرکات ورزشی داخل آب بسیار آسان‌تر است؛ چون در این روش ها به جای وزنه از نیروی مقاومت آب استفاده می‌شود؛ در نتیجه آب درمانی فشار کمتری به مفاصل وارد می‌کند.</a:t>
            </a:r>
          </a:p>
          <a:p>
            <a:pPr algn="r">
              <a:lnSpc>
                <a:spcPct val="120000"/>
              </a:lnSpc>
            </a:pPr>
            <a:endParaRPr lang="en-US" sz="2000" dirty="0"/>
          </a:p>
        </p:txBody>
      </p:sp>
    </p:spTree>
    <p:extLst>
      <p:ext uri="{BB962C8B-B14F-4D97-AF65-F5344CB8AC3E}">
        <p14:creationId xmlns:p14="http://schemas.microsoft.com/office/powerpoint/2010/main" val="172339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فواید آب درمانی </a:t>
            </a:r>
            <a:endParaRPr lang="en-US" dirty="0"/>
          </a:p>
        </p:txBody>
      </p:sp>
      <p:sp>
        <p:nvSpPr>
          <p:cNvPr id="3" name="Content Placeholder 2"/>
          <p:cNvSpPr>
            <a:spLocks noGrp="1"/>
          </p:cNvSpPr>
          <p:nvPr>
            <p:ph idx="1"/>
          </p:nvPr>
        </p:nvSpPr>
        <p:spPr/>
        <p:txBody>
          <a:bodyPr>
            <a:normAutofit fontScale="92500" lnSpcReduction="20000"/>
          </a:bodyPr>
          <a:lstStyle/>
          <a:p>
            <a:pPr marL="0" indent="0" algn="r">
              <a:lnSpc>
                <a:spcPct val="100000"/>
              </a:lnSpc>
              <a:buNone/>
            </a:pPr>
            <a:r>
              <a:rPr lang="fa-IR" sz="2000" dirty="0" smtClean="0"/>
              <a:t>ویسکوزیته آب و تقویت ماهیچه ها</a:t>
            </a:r>
          </a:p>
          <a:p>
            <a:pPr marL="0" indent="0" algn="r">
              <a:lnSpc>
                <a:spcPct val="100000"/>
              </a:lnSpc>
              <a:buNone/>
            </a:pPr>
            <a:endParaRPr lang="fa-IR" sz="2000" dirty="0" smtClean="0"/>
          </a:p>
          <a:p>
            <a:pPr marL="0" indent="0" algn="r">
              <a:lnSpc>
                <a:spcPct val="100000"/>
              </a:lnSpc>
              <a:buNone/>
            </a:pPr>
            <a:r>
              <a:rPr lang="fa-IR" sz="2000" dirty="0" smtClean="0"/>
              <a:t>شاید برای شما جالب باشد بدانید که ویسکوزیته‌ طبیعی آب، ماهیچه ‌ها را تقویت می‌کند. یکی از مزایای آب درمانی این است که نیروی مقاومت آب بسیار بیشتر از مقاومت هوا است؛ در نتیجه اگر شما در آب حرکات ورزشی انجام دهید، عضلات و ماهیچه های بیشتری را درگیر خواهید کرد، همچنین این روش برای کسانی که مشکلات نخاعی یا کمردرد دارند، روش بسیار مناسبی است.</a:t>
            </a:r>
          </a:p>
          <a:p>
            <a:pPr marL="0" indent="0" algn="r">
              <a:lnSpc>
                <a:spcPct val="100000"/>
              </a:lnSpc>
              <a:buNone/>
            </a:pPr>
            <a:r>
              <a:rPr lang="fa-IR" sz="2000" dirty="0" smtClean="0"/>
              <a:t>فشار هیدروستاتیکی و بهبود عملکرد قلب و شش ها</a:t>
            </a:r>
          </a:p>
          <a:p>
            <a:pPr marL="0" indent="0" algn="r">
              <a:lnSpc>
                <a:spcPct val="100000"/>
              </a:lnSpc>
              <a:buNone/>
            </a:pPr>
            <a:endParaRPr lang="fa-IR" sz="2000" dirty="0" smtClean="0"/>
          </a:p>
          <a:p>
            <a:pPr marL="0" indent="0" algn="r">
              <a:lnSpc>
                <a:spcPct val="100000"/>
              </a:lnSpc>
              <a:buNone/>
            </a:pPr>
            <a:r>
              <a:rPr lang="fa-IR" sz="2000" dirty="0" smtClean="0"/>
              <a:t>فشار معمول و متداول مایعات را فشار هیدروستاتیکی می‌گویند. از آن جا که آب چگال‌تر از هوا است، فشار بیشتری بر بدن اعمال می‌کند؛ به این ترتیب، عملکرد قلب و شش ها بهتر خواهد شد. فشار ناشی از آب درمانی  به ماهیچه ‌ها و مفاصل، درد‌ های مزمن را هم کاهش می‌دهد</a:t>
            </a:r>
          </a:p>
          <a:p>
            <a:pPr marL="0" indent="0" algn="r">
              <a:lnSpc>
                <a:spcPct val="100000"/>
              </a:lnSpc>
              <a:buNone/>
            </a:pPr>
            <a:endParaRPr lang="en-US" sz="2000" dirty="0"/>
          </a:p>
        </p:txBody>
      </p:sp>
    </p:spTree>
    <p:extLst>
      <p:ext uri="{BB962C8B-B14F-4D97-AF65-F5344CB8AC3E}">
        <p14:creationId xmlns:p14="http://schemas.microsoft.com/office/powerpoint/2010/main" val="344922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sz="2400" b="1" dirty="0" smtClean="0"/>
              <a:t>بهبود جریان گردش خون</a:t>
            </a:r>
          </a:p>
          <a:p>
            <a:pPr marL="0" indent="0" algn="r">
              <a:buNone/>
            </a:pPr>
            <a:endParaRPr lang="fa-IR" dirty="0" smtClean="0"/>
          </a:p>
          <a:p>
            <a:pPr marL="0" indent="0" algn="r">
              <a:lnSpc>
                <a:spcPct val="150000"/>
              </a:lnSpc>
              <a:buNone/>
            </a:pPr>
            <a:r>
              <a:rPr lang="fa-IR" sz="2000" dirty="0" smtClean="0"/>
              <a:t>معمولا  آب درمانی با آب گرم انجام می‌شود. به این ترتیب، آب گرم می‌تواند جریان خون را افزایش دهد؛ بنابراین آب درمانی برای بیمارانی که عضلات قلب‌شان ضعیف است، پیشنهاد می‌شود. همچنین گرمای آب، ضعف عضلات را از بین می‌برد</a:t>
            </a:r>
          </a:p>
          <a:p>
            <a:pPr marL="0" indent="0" algn="r">
              <a:buNone/>
            </a:pPr>
            <a:endParaRPr lang="en-US" dirty="0"/>
          </a:p>
        </p:txBody>
      </p:sp>
    </p:spTree>
    <p:extLst>
      <p:ext uri="{BB962C8B-B14F-4D97-AF65-F5344CB8AC3E}">
        <p14:creationId xmlns:p14="http://schemas.microsoft.com/office/powerpoint/2010/main" val="397552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r">
              <a:buNone/>
            </a:pPr>
            <a:r>
              <a:rPr lang="fa-IR" sz="2400" b="1" dirty="0" smtClean="0"/>
              <a:t>آب درمانی برای لاغری شکم و پهلو</a:t>
            </a:r>
          </a:p>
          <a:p>
            <a:pPr marL="0" indent="0" algn="r">
              <a:buNone/>
            </a:pPr>
            <a:endParaRPr lang="fa-IR" dirty="0" smtClean="0"/>
          </a:p>
          <a:p>
            <a:pPr marL="0" indent="0" algn="r">
              <a:lnSpc>
                <a:spcPct val="200000"/>
              </a:lnSpc>
              <a:buNone/>
            </a:pPr>
            <a:r>
              <a:rPr lang="fa-IR" sz="2000" dirty="0" smtClean="0"/>
              <a:t>خاصیت رانش آب باعث می‌شود تا بتوانید در آن شناور باشید؛ درنتیجه احساس سبکی بیشتری خواهید داشت. همچنین آب اثر گرانش را خنثی و از مفاصل و ماهیچه‌ ها محافظت می‌کند. این ویژگی آب به خصوص برای افرادی که اضافه وزن دارند و چاق هستند، روش مناسبی است؛ چون انجام دادن حرکت های مختلف در آب می‌تواند شکم و پهلوی شما را لاغرتر کند</a:t>
            </a:r>
          </a:p>
          <a:p>
            <a:pPr marL="0" indent="0" algn="r">
              <a:buNone/>
            </a:pPr>
            <a:endParaRPr lang="en-US" dirty="0"/>
          </a:p>
        </p:txBody>
      </p:sp>
    </p:spTree>
    <p:extLst>
      <p:ext uri="{BB962C8B-B14F-4D97-AF65-F5344CB8AC3E}">
        <p14:creationId xmlns:p14="http://schemas.microsoft.com/office/powerpoint/2010/main" val="314556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sz="2400" b="1" dirty="0" smtClean="0"/>
              <a:t>خاصیت آرام بخشی عضلات</a:t>
            </a:r>
          </a:p>
          <a:p>
            <a:pPr marL="0" indent="0" algn="r">
              <a:buNone/>
            </a:pPr>
            <a:endParaRPr lang="fa-IR" dirty="0" smtClean="0"/>
          </a:p>
          <a:p>
            <a:pPr marL="0" indent="0" algn="r">
              <a:lnSpc>
                <a:spcPct val="150000"/>
              </a:lnSpc>
              <a:buNone/>
            </a:pPr>
            <a:r>
              <a:rPr lang="fa-IR" dirty="0" smtClean="0"/>
              <a:t>گرمای آب در این روش باعث انبساط دیواره‌ رگ‌ های خونی و استراحت عضلات می‌شود؛ بنابراین اگر استرس یا کمبود خواب دارید، درمانگر با استفاده از تجهیزاتی مانند پدال‌ های آبی، جریان آب را به قسمت‌ هایی از بدن بیمار که نیاز به درمان دارند، هدایت می‌کند؛ درنتیجه جریان آرام آب مثل یک دستگاه برقی ماساژ می‌تواند به ریلکس شدن عضلات بدن کمک کند</a:t>
            </a:r>
          </a:p>
          <a:p>
            <a:pPr marL="0" indent="0" algn="r">
              <a:buNone/>
            </a:pPr>
            <a:endParaRPr lang="en-US" dirty="0"/>
          </a:p>
        </p:txBody>
      </p:sp>
    </p:spTree>
    <p:extLst>
      <p:ext uri="{BB962C8B-B14F-4D97-AF65-F5344CB8AC3E}">
        <p14:creationId xmlns:p14="http://schemas.microsoft.com/office/powerpoint/2010/main" val="37950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80">
                                          <p:stCondLst>
                                            <p:cond delay="0"/>
                                          </p:stCondLst>
                                        </p:cTn>
                                        <p:tgtEl>
                                          <p:spTgt spid="3">
                                            <p:txEl>
                                              <p:pRg st="2" end="2"/>
                                            </p:txEl>
                                          </p:spTgt>
                                        </p:tgtEl>
                                      </p:cBhvr>
                                    </p:animEffect>
                                    <p:anim calcmode="lin" valueType="num">
                                      <p:cBhvr>
                                        <p:cTn id="2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2" end="2"/>
                                            </p:txEl>
                                          </p:spTgt>
                                        </p:tgtEl>
                                      </p:cBhvr>
                                      <p:to x="100000" y="60000"/>
                                    </p:animScale>
                                    <p:animScale>
                                      <p:cBhvr>
                                        <p:cTn id="30" dur="166" decel="50000">
                                          <p:stCondLst>
                                            <p:cond delay="676"/>
                                          </p:stCondLst>
                                        </p:cTn>
                                        <p:tgtEl>
                                          <p:spTgt spid="3">
                                            <p:txEl>
                                              <p:pRg st="2" end="2"/>
                                            </p:txEl>
                                          </p:spTgt>
                                        </p:tgtEl>
                                      </p:cBhvr>
                                      <p:to x="100000" y="100000"/>
                                    </p:animScale>
                                    <p:animScale>
                                      <p:cBhvr>
                                        <p:cTn id="31" dur="26">
                                          <p:stCondLst>
                                            <p:cond delay="1312"/>
                                          </p:stCondLst>
                                        </p:cTn>
                                        <p:tgtEl>
                                          <p:spTgt spid="3">
                                            <p:txEl>
                                              <p:pRg st="2" end="2"/>
                                            </p:txEl>
                                          </p:spTgt>
                                        </p:tgtEl>
                                      </p:cBhvr>
                                      <p:to x="100000" y="80000"/>
                                    </p:animScale>
                                    <p:animScale>
                                      <p:cBhvr>
                                        <p:cTn id="32" dur="166" decel="50000">
                                          <p:stCondLst>
                                            <p:cond delay="1338"/>
                                          </p:stCondLst>
                                        </p:cTn>
                                        <p:tgtEl>
                                          <p:spTgt spid="3">
                                            <p:txEl>
                                              <p:pRg st="2" end="2"/>
                                            </p:txEl>
                                          </p:spTgt>
                                        </p:tgtEl>
                                      </p:cBhvr>
                                      <p:to x="100000" y="100000"/>
                                    </p:animScale>
                                    <p:animScale>
                                      <p:cBhvr>
                                        <p:cTn id="33" dur="26">
                                          <p:stCondLst>
                                            <p:cond delay="1642"/>
                                          </p:stCondLst>
                                        </p:cTn>
                                        <p:tgtEl>
                                          <p:spTgt spid="3">
                                            <p:txEl>
                                              <p:pRg st="2" end="2"/>
                                            </p:txEl>
                                          </p:spTgt>
                                        </p:tgtEl>
                                      </p:cBhvr>
                                      <p:to x="100000" y="90000"/>
                                    </p:animScale>
                                    <p:animScale>
                                      <p:cBhvr>
                                        <p:cTn id="34" dur="166" decel="50000">
                                          <p:stCondLst>
                                            <p:cond delay="1668"/>
                                          </p:stCondLst>
                                        </p:cTn>
                                        <p:tgtEl>
                                          <p:spTgt spid="3">
                                            <p:txEl>
                                              <p:pRg st="2" end="2"/>
                                            </p:txEl>
                                          </p:spTgt>
                                        </p:tgtEl>
                                      </p:cBhvr>
                                      <p:to x="100000" y="100000"/>
                                    </p:animScale>
                                    <p:animScale>
                                      <p:cBhvr>
                                        <p:cTn id="35" dur="26">
                                          <p:stCondLst>
                                            <p:cond delay="1808"/>
                                          </p:stCondLst>
                                        </p:cTn>
                                        <p:tgtEl>
                                          <p:spTgt spid="3">
                                            <p:txEl>
                                              <p:pRg st="2" end="2"/>
                                            </p:txEl>
                                          </p:spTgt>
                                        </p:tgtEl>
                                      </p:cBhvr>
                                      <p:to x="100000" y="95000"/>
                                    </p:animScale>
                                    <p:animScale>
                                      <p:cBhvr>
                                        <p:cTn id="3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r">
              <a:lnSpc>
                <a:spcPct val="150000"/>
              </a:lnSpc>
              <a:buNone/>
            </a:pPr>
            <a:r>
              <a:rPr lang="fa-IR" sz="2400" b="1" dirty="0" smtClean="0"/>
              <a:t>درمان افسردگی</a:t>
            </a:r>
          </a:p>
          <a:p>
            <a:pPr marL="0" indent="0" algn="r">
              <a:lnSpc>
                <a:spcPct val="200000"/>
              </a:lnSpc>
              <a:buNone/>
            </a:pPr>
            <a:endParaRPr lang="fa-IR" sz="2000" dirty="0" smtClean="0"/>
          </a:p>
          <a:p>
            <a:pPr marL="0" indent="0" algn="r">
              <a:lnSpc>
                <a:spcPct val="200000"/>
              </a:lnSpc>
              <a:buNone/>
            </a:pPr>
            <a:r>
              <a:rPr lang="fa-IR" sz="2000" dirty="0" smtClean="0"/>
              <a:t>معمولا قرار گرفتن در آب می‌تواند با اولین واکنش ها یعنی احساس رضایت و آرامش فردی همراه باشد. معمولا درمان در محیط آب می‌تواند علاوه بر جنبه های پزشکی، حس مثبتی در بیمار ایجاد و از لحاظ روحی به فرد کمک کند؛ بنابراین اگر خسته، بی‌حال یا افسرده هستید، آب درمانی را فراموش نکنید</a:t>
            </a:r>
          </a:p>
          <a:p>
            <a:pPr marL="0" indent="0" algn="r">
              <a:lnSpc>
                <a:spcPct val="150000"/>
              </a:lnSpc>
              <a:buNone/>
            </a:pPr>
            <a:endParaRPr lang="en-US" dirty="0"/>
          </a:p>
        </p:txBody>
      </p:sp>
    </p:spTree>
    <p:extLst>
      <p:ext uri="{BB962C8B-B14F-4D97-AF65-F5344CB8AC3E}">
        <p14:creationId xmlns:p14="http://schemas.microsoft.com/office/powerpoint/2010/main" val="1197523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dirty="0" smtClean="0"/>
              <a:t>خواص دیگر آب درمانی </a:t>
            </a:r>
          </a:p>
          <a:p>
            <a:pPr marL="0" indent="0" algn="r">
              <a:buNone/>
            </a:pPr>
            <a:endParaRPr lang="fa-IR" dirty="0" smtClean="0"/>
          </a:p>
          <a:p>
            <a:pPr marL="0" indent="0" algn="r">
              <a:buNone/>
            </a:pPr>
            <a:r>
              <a:rPr lang="fa-IR" dirty="0" smtClean="0"/>
              <a:t>    سلامت و زیبایی پوست و مو</a:t>
            </a:r>
          </a:p>
          <a:p>
            <a:pPr marL="0" indent="0" algn="r">
              <a:buNone/>
            </a:pPr>
            <a:r>
              <a:rPr lang="fa-IR" dirty="0" smtClean="0"/>
              <a:t>    افزایش سوخت و ساز بافت های بدن</a:t>
            </a:r>
          </a:p>
          <a:p>
            <a:pPr marL="0" indent="0" algn="r">
              <a:buNone/>
            </a:pPr>
            <a:r>
              <a:rPr lang="fa-IR" dirty="0" smtClean="0"/>
              <a:t>    بالا رفتن حجم تنفس ریه و درمان عفونت های آن</a:t>
            </a:r>
          </a:p>
          <a:p>
            <a:pPr marL="0" indent="0" algn="r">
              <a:buNone/>
            </a:pPr>
            <a:r>
              <a:rPr lang="fa-IR" dirty="0" smtClean="0"/>
              <a:t>    افزایش حرکت روده‌ ها و جلوگیری از یبوست</a:t>
            </a:r>
          </a:p>
          <a:p>
            <a:pPr marL="0" indent="0" algn="r">
              <a:buNone/>
            </a:pPr>
            <a:endParaRPr lang="en-US" dirty="0"/>
          </a:p>
        </p:txBody>
      </p:sp>
    </p:spTree>
    <p:extLst>
      <p:ext uri="{BB962C8B-B14F-4D97-AF65-F5344CB8AC3E}">
        <p14:creationId xmlns:p14="http://schemas.microsoft.com/office/powerpoint/2010/main" val="122157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TotalTime>
  <Words>1232</Words>
  <Application>Microsoft Office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Tahoma</vt:lpstr>
      <vt:lpstr>Trebuchet MS</vt:lpstr>
      <vt:lpstr>Wingdings 3</vt:lpstr>
      <vt:lpstr>Facet</vt:lpstr>
      <vt:lpstr>PowerPoint Presentation</vt:lpstr>
      <vt:lpstr>Hydrotherapy آب درمانی چیست؟                          </vt:lpstr>
      <vt:lpstr>نحوه انجام دادن آب درمانی </vt:lpstr>
      <vt:lpstr>فواید آب درمانی </vt:lpstr>
      <vt:lpstr>PowerPoint Presentation</vt:lpstr>
      <vt:lpstr>PowerPoint Presentation</vt:lpstr>
      <vt:lpstr>PowerPoint Presentation</vt:lpstr>
      <vt:lpstr>PowerPoint Presentation</vt:lpstr>
      <vt:lpstr>PowerPoint Presentation</vt:lpstr>
      <vt:lpstr>انواع آب درمانی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Hydrotherapy آب درمانی چیست؟</dc:title>
  <dc:creator>Windows User</dc:creator>
  <cp:lastModifiedBy>OliveSoft</cp:lastModifiedBy>
  <cp:revision>7</cp:revision>
  <dcterms:created xsi:type="dcterms:W3CDTF">2020-04-03T15:01:19Z</dcterms:created>
  <dcterms:modified xsi:type="dcterms:W3CDTF">2020-04-07T09:11:08Z</dcterms:modified>
</cp:coreProperties>
</file>