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E57077-A819-4138-831A-ED1020A8D01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8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2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5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8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6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7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2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6B53A-113B-479B-BE1E-10573E1E6150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D056-9BCD-4A74-932B-3A56A1B4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1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978" y="1122363"/>
            <a:ext cx="9731022" cy="796748"/>
          </a:xfrm>
        </p:spPr>
        <p:txBody>
          <a:bodyPr>
            <a:normAutofit fontScale="90000"/>
          </a:bodyPr>
          <a:lstStyle/>
          <a:p>
            <a:pPr rtl="1"/>
            <a:r>
              <a:rPr lang="fa-IR" sz="3600" dirty="0" smtClean="0"/>
              <a:t/>
            </a:r>
            <a:br>
              <a:rPr lang="fa-IR" sz="3600" dirty="0" smtClean="0"/>
            </a:br>
            <a:r>
              <a:rPr lang="fa-IR" sz="3600" dirty="0" smtClean="0"/>
              <a:t>زبان فنی رشته مدیریت خانواده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fa-IR" sz="1800" dirty="0" smtClean="0"/>
              <a:t>مدرس زهرا امانی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732" y="2122311"/>
            <a:ext cx="9076267" cy="3951111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Relationships</a:t>
            </a:r>
            <a:r>
              <a:rPr lang="fa-IR" dirty="0" smtClean="0"/>
              <a:t> </a:t>
            </a:r>
          </a:p>
          <a:p>
            <a:pPr algn="r"/>
            <a:r>
              <a:rPr lang="fa-IR" smtClean="0"/>
              <a:t>خویشاوندی-ارتباط   </a:t>
            </a:r>
            <a:endParaRPr lang="en-US" dirty="0"/>
          </a:p>
          <a:p>
            <a:pPr algn="l"/>
            <a:r>
              <a:rPr lang="en-US" sz="1600" dirty="0" smtClean="0"/>
              <a:t>In the united States and Canada the last half of the twentieth century</a:t>
            </a:r>
            <a:r>
              <a:rPr lang="fa-IR" sz="1600" dirty="0"/>
              <a:t> </a:t>
            </a:r>
            <a:r>
              <a:rPr lang="en-US" sz="1600" dirty="0" smtClean="0"/>
              <a:t>led to dramatic changes in families and </a:t>
            </a:r>
            <a:r>
              <a:rPr lang="en-US" sz="1600" dirty="0"/>
              <a:t>Personal relationships in general.</a:t>
            </a:r>
          </a:p>
          <a:p>
            <a:pPr algn="l"/>
            <a:endParaRPr lang="en-US" sz="1600" dirty="0" smtClean="0"/>
          </a:p>
          <a:p>
            <a:pPr algn="r" rtl="1"/>
            <a:r>
              <a:rPr lang="fa-IR" sz="1600" dirty="0" smtClean="0"/>
              <a:t>در ایالات متحده </a:t>
            </a:r>
            <a:r>
              <a:rPr lang="fa-IR" sz="1600" dirty="0" err="1" smtClean="0"/>
              <a:t>وکانادا</a:t>
            </a:r>
            <a:r>
              <a:rPr lang="fa-IR" sz="1600" dirty="0" smtClean="0"/>
              <a:t> آخرین نیمه قرن بیستم به تغییرات قابل ملاحظه ای در روابط فردی و خانوادگی بطور کلی انجامید.</a:t>
            </a:r>
          </a:p>
          <a:p>
            <a:pPr algn="r" rtl="1"/>
            <a:endParaRPr lang="fa-IR" sz="1600" dirty="0" smtClean="0"/>
          </a:p>
          <a:p>
            <a:pPr algn="l" rtl="1"/>
            <a:r>
              <a:rPr lang="en-US" sz="1600" dirty="0" smtClean="0"/>
              <a:t> The first selection addresses of the biggest social concerns of our times the care of children in families with</a:t>
            </a:r>
          </a:p>
          <a:p>
            <a:pPr algn="l" rtl="1"/>
            <a:r>
              <a:rPr lang="en-US" sz="1600" dirty="0" smtClean="0"/>
              <a:t>Two working parents and goes on to dis cuss how people are coping with the problem in the United States.</a:t>
            </a:r>
          </a:p>
          <a:p>
            <a:pPr algn="r" rtl="1"/>
            <a:endParaRPr lang="en-US" sz="1600" dirty="0" smtClean="0"/>
          </a:p>
          <a:p>
            <a:pPr algn="r" rtl="1"/>
            <a:r>
              <a:rPr lang="fa-IR" sz="1600" dirty="0" smtClean="0"/>
              <a:t>اولین متن انتخابی به موضوع مهم اجتماعی عصر ما می پردازد ، مراقبت از بچه ها در خانواده ای با والدین شاغل </a:t>
            </a:r>
            <a:r>
              <a:rPr lang="fa-IR" sz="1600" dirty="0" err="1" smtClean="0"/>
              <a:t>وبحث</a:t>
            </a:r>
            <a:r>
              <a:rPr lang="fa-IR" sz="1600" dirty="0" smtClean="0"/>
              <a:t> در مورد </a:t>
            </a:r>
          </a:p>
          <a:p>
            <a:pPr algn="r" rtl="1"/>
            <a:r>
              <a:rPr lang="fa-IR" sz="1600" dirty="0" smtClean="0"/>
              <a:t>اینکه چگونه مردم در ایالات متحده با مشکلات کنار می آیند ، ادامه می دهد.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752" y="1122363"/>
            <a:ext cx="6096851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80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94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But in most cases , one income in the household is simply not enough so both parents must work to support the family.</a:t>
            </a:r>
          </a:p>
          <a:p>
            <a:pPr marL="0" indent="0" algn="r">
              <a:buNone/>
            </a:pPr>
            <a:r>
              <a:rPr lang="fa-IR" sz="1600" dirty="0" smtClean="0"/>
              <a:t>اما در بسیاری از موارد در آمد یک نفر کافی نیست ، بنابراین والدین باید برای تامین خانواده کار کنند.</a:t>
            </a:r>
          </a:p>
          <a:p>
            <a:pPr marL="0" indent="0">
              <a:buNone/>
            </a:pPr>
            <a:r>
              <a:rPr lang="en-US" sz="1600" dirty="0" smtClean="0"/>
              <a:t>A backward glance from this side of the new millennium reveals that the role of married women in the U.S has changed </a:t>
            </a:r>
          </a:p>
          <a:p>
            <a:pPr marL="0" indent="0">
              <a:buNone/>
            </a:pPr>
            <a:r>
              <a:rPr lang="en-US" sz="1600" dirty="0" smtClean="0"/>
              <a:t>radically since the 1950s and 1960, when it was taken for granted that they would stay home and raise the children.</a:t>
            </a:r>
          </a:p>
          <a:p>
            <a:pPr marL="0" indent="0" algn="r">
              <a:buNone/>
            </a:pPr>
            <a:r>
              <a:rPr lang="fa-IR" sz="1600" dirty="0" smtClean="0"/>
              <a:t>از این نظر نگاهی به گذشته نشان می دهد که نقش زنان متاهل در ایالات متحده از سال های 1950 و1960 به طور چشمگیری یا اساسی تغییر کرده است ،</a:t>
            </a:r>
          </a:p>
          <a:p>
            <a:pPr marL="0" indent="0" algn="r">
              <a:buNone/>
            </a:pPr>
            <a:r>
              <a:rPr lang="fa-IR" sz="1600" dirty="0" smtClean="0"/>
              <a:t>در سال </a:t>
            </a:r>
            <a:r>
              <a:rPr lang="fa-IR" sz="1600" dirty="0" err="1" smtClean="0"/>
              <a:t>هایی</a:t>
            </a:r>
            <a:r>
              <a:rPr lang="fa-IR" sz="1600" dirty="0" smtClean="0"/>
              <a:t> که ذکر شد زن ها می توانستند در خانه بمانند </a:t>
            </a:r>
            <a:r>
              <a:rPr lang="fa-IR" sz="1600" dirty="0" err="1" smtClean="0"/>
              <a:t>وبچه</a:t>
            </a:r>
            <a:r>
              <a:rPr lang="fa-IR" sz="1600" dirty="0" smtClean="0"/>
              <a:t> های خود را پرورش دهند.</a:t>
            </a:r>
          </a:p>
          <a:p>
            <a:pPr marL="0" indent="0">
              <a:buNone/>
            </a:pPr>
            <a:r>
              <a:rPr lang="en-US" sz="1600" dirty="0" smtClean="0"/>
              <a:t>This is still the image so often portrayed in American movies and advertising.</a:t>
            </a:r>
          </a:p>
          <a:p>
            <a:pPr marL="0" indent="0" algn="r">
              <a:buNone/>
            </a:pPr>
            <a:r>
              <a:rPr lang="fa-IR" sz="1600" dirty="0" smtClean="0"/>
              <a:t>این تصویری است که هنوز در فیلم ها </a:t>
            </a:r>
            <a:r>
              <a:rPr lang="fa-IR" sz="1600" dirty="0" err="1" smtClean="0"/>
              <a:t>وتبلیغات</a:t>
            </a:r>
            <a:r>
              <a:rPr lang="fa-IR" sz="1600" dirty="0" smtClean="0"/>
              <a:t> در ایالات متحده نمایش داده می شود.</a:t>
            </a:r>
          </a:p>
          <a:p>
            <a:pPr marL="0" indent="0">
              <a:buNone/>
            </a:pPr>
            <a:r>
              <a:rPr lang="en-US" sz="1600" dirty="0" smtClean="0"/>
              <a:t>In fact the traditional combination of the husband as exclusive breadwinner and the wife as a stay-at-home mom caring for </a:t>
            </a:r>
          </a:p>
          <a:p>
            <a:pPr marL="0" indent="0">
              <a:buNone/>
            </a:pPr>
            <a:r>
              <a:rPr lang="en-US" sz="1600" dirty="0" smtClean="0"/>
              <a:t>one or two children today accounts for only 7 percent of the population in the United States.</a:t>
            </a:r>
          </a:p>
          <a:p>
            <a:pPr marL="0" indent="0" algn="r">
              <a:buNone/>
            </a:pPr>
            <a:r>
              <a:rPr lang="fa-IR" sz="1600" dirty="0" smtClean="0"/>
              <a:t>در حقیقت ،ترکیب سنتی شوهر به عنوان تنها نان آور </a:t>
            </a:r>
            <a:r>
              <a:rPr lang="fa-IR" sz="1600" dirty="0" err="1" smtClean="0"/>
              <a:t>وهمسر</a:t>
            </a:r>
            <a:r>
              <a:rPr lang="fa-IR" sz="1600" dirty="0" smtClean="0"/>
              <a:t> به عنوان زن خانه دار </a:t>
            </a:r>
            <a:r>
              <a:rPr lang="fa-IR" sz="1600" dirty="0" err="1" smtClean="0"/>
              <a:t>وپرورش</a:t>
            </a:r>
            <a:r>
              <a:rPr lang="fa-IR" sz="1600" dirty="0" smtClean="0"/>
              <a:t> دهنده و مراقب بچه ها امروز تنها در 7 درصد جمعیت ایالات </a:t>
            </a:r>
          </a:p>
          <a:p>
            <a:pPr marL="0" indent="0" algn="r">
              <a:buNone/>
            </a:pPr>
            <a:r>
              <a:rPr lang="fa-IR" sz="1600" dirty="0" smtClean="0"/>
              <a:t>متحده دیده می شود. </a:t>
            </a:r>
            <a:r>
              <a:rPr lang="en-US" sz="1600" dirty="0" smtClean="0"/>
              <a:t> </a:t>
            </a:r>
            <a:endParaRPr lang="fa-IR" sz="1600" dirty="0" smtClean="0"/>
          </a:p>
        </p:txBody>
      </p:sp>
    </p:spTree>
    <p:extLst>
      <p:ext uri="{BB962C8B-B14F-4D97-AF65-F5344CB8AC3E}">
        <p14:creationId xmlns:p14="http://schemas.microsoft.com/office/powerpoint/2010/main" val="381443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Who , then , is taking care of the children ?</a:t>
            </a: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پس چه کسی از بچه ها مراقبت می کند ؟</a:t>
            </a:r>
          </a:p>
          <a:p>
            <a:pPr marL="0" indent="0">
              <a:buNone/>
            </a:pPr>
            <a:r>
              <a:rPr lang="en-US" sz="1600" dirty="0" smtClean="0"/>
              <a:t>When extended families _ children ,grandparents , aunts , and uncles_ lived in the same town and sometimes in the same </a:t>
            </a:r>
          </a:p>
          <a:p>
            <a:pPr marL="0" indent="0">
              <a:buNone/>
            </a:pPr>
            <a:r>
              <a:rPr lang="en-US" sz="1600" dirty="0" smtClean="0"/>
              <a:t>house, a relative of the working parents took care of the children.</a:t>
            </a:r>
          </a:p>
          <a:p>
            <a:pPr marL="0" indent="0" algn="r">
              <a:buNone/>
            </a:pPr>
            <a:r>
              <a:rPr lang="fa-IR" sz="1600" dirty="0" smtClean="0"/>
              <a:t>هنگامی که خانواده ی گسترده بچه ها – والدین – والدین بزرگ – عمه و دائی در یک شهر </a:t>
            </a:r>
            <a:r>
              <a:rPr lang="fa-IR" sz="1600" dirty="0" err="1" smtClean="0"/>
              <a:t>وگاهی</a:t>
            </a:r>
            <a:r>
              <a:rPr lang="fa-IR" sz="1600" dirty="0" smtClean="0"/>
              <a:t> در یک کارخانه زندگی می کردند ، بستگان والدین </a:t>
            </a:r>
          </a:p>
          <a:p>
            <a:pPr marL="0" indent="0" algn="r">
              <a:buNone/>
            </a:pPr>
            <a:r>
              <a:rPr lang="fa-IR" sz="1600" dirty="0" smtClean="0"/>
              <a:t>شاغل مراقبت از بچه ها را برعهده می گرفت.</a:t>
            </a:r>
          </a:p>
          <a:p>
            <a:pPr marL="0" indent="0">
              <a:buNone/>
            </a:pPr>
            <a:r>
              <a:rPr lang="en-US" sz="1600" dirty="0" smtClean="0"/>
              <a:t>But beginning with the industrial Revolution , people moved away from farms and small towns to find better job </a:t>
            </a:r>
          </a:p>
          <a:p>
            <a:pPr marL="0" indent="0">
              <a:buNone/>
            </a:pPr>
            <a:r>
              <a:rPr lang="en-US" sz="1600" dirty="0" smtClean="0"/>
              <a:t>Opportunities in larger cities.</a:t>
            </a:r>
          </a:p>
          <a:p>
            <a:pPr marL="0" indent="0" algn="r">
              <a:buNone/>
            </a:pPr>
            <a:r>
              <a:rPr lang="fa-IR" sz="1600" dirty="0" smtClean="0"/>
              <a:t>اما با آغاز انقلاب صنعتی مردم از مزارع و شهرهای کوچک دور شدند تا در شهرهای بزرگ </a:t>
            </a:r>
            <a:r>
              <a:rPr lang="fa-IR" sz="1600" dirty="0" err="1" smtClean="0"/>
              <a:t>فرصتهای</a:t>
            </a:r>
            <a:r>
              <a:rPr lang="fa-IR" sz="1600" dirty="0" smtClean="0"/>
              <a:t> شغلی بهتری پیدا کنند.</a:t>
            </a:r>
          </a:p>
          <a:p>
            <a:pPr marL="0" indent="0">
              <a:buNone/>
            </a:pPr>
            <a:r>
              <a:rPr lang="en-US" sz="1600" dirty="0" smtClean="0"/>
              <a:t>Now , most often , the family is just the immediate family-mother ,father , and children.</a:t>
            </a:r>
          </a:p>
          <a:p>
            <a:pPr marL="0" indent="0" algn="r">
              <a:buNone/>
            </a:pPr>
            <a:r>
              <a:rPr lang="fa-IR" sz="1600" dirty="0" smtClean="0"/>
              <a:t>حالا در بسیاری </a:t>
            </a:r>
            <a:r>
              <a:rPr lang="fa-IR" sz="1600" dirty="0" err="1" smtClean="0"/>
              <a:t>ازموارد</a:t>
            </a:r>
            <a:r>
              <a:rPr lang="fa-IR" sz="1600" dirty="0" smtClean="0"/>
              <a:t> خانواده همان خانواده ضروری ، بلاواسطه مادر ، پدر </a:t>
            </a:r>
            <a:r>
              <a:rPr lang="fa-IR" sz="1600" dirty="0" err="1" smtClean="0"/>
              <a:t>وفرزندان</a:t>
            </a:r>
            <a:r>
              <a:rPr lang="fa-IR" sz="1600" dirty="0" smtClean="0"/>
              <a:t> است.</a:t>
            </a:r>
          </a:p>
          <a:p>
            <a:pPr marL="0" indent="0" algn="r">
              <a:buNone/>
            </a:pPr>
            <a:r>
              <a:rPr lang="fa-IR" sz="1600" dirty="0" smtClean="0"/>
              <a:t> </a:t>
            </a:r>
            <a:r>
              <a:rPr lang="en-US" sz="1600" dirty="0" smtClean="0"/>
              <a:t> </a:t>
            </a:r>
            <a:r>
              <a:rPr lang="fa-IR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6551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Or , it could be a single-parent family , with either the mother or the father living with the children.</a:t>
            </a:r>
          </a:p>
          <a:p>
            <a:pPr marL="0" indent="0" algn="r">
              <a:buNone/>
            </a:pP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یا ممکن است یک خانواده تک والدین با مادر یا پدری تنها باشد که با بچه ها زندگی می کند.</a:t>
            </a:r>
          </a:p>
          <a:p>
            <a:pPr marL="0" indent="0">
              <a:buNone/>
            </a:pPr>
            <a:r>
              <a:rPr lang="en-US" sz="1600" dirty="0" smtClean="0"/>
              <a:t>Another variation man and woman who combine the children their former marriages into a new family.</a:t>
            </a:r>
          </a:p>
          <a:p>
            <a:pPr marL="0" indent="0" algn="r">
              <a:buNone/>
            </a:pPr>
            <a:r>
              <a:rPr lang="fa-IR" sz="1600" dirty="0" smtClean="0"/>
              <a:t>یک </a:t>
            </a:r>
            <a:r>
              <a:rPr lang="fa-IR" sz="1600" dirty="0" err="1" smtClean="0"/>
              <a:t>نودیگر</a:t>
            </a:r>
            <a:r>
              <a:rPr lang="fa-IR" sz="1600" dirty="0" smtClean="0"/>
              <a:t> خانواده ترکیبی است که نتیجهی ازدواج زن </a:t>
            </a:r>
            <a:r>
              <a:rPr lang="fa-IR" sz="1600" dirty="0" err="1" smtClean="0"/>
              <a:t>ومردی</a:t>
            </a:r>
            <a:r>
              <a:rPr lang="fa-IR" sz="1600" dirty="0" smtClean="0"/>
              <a:t> است که قبلا ازدواج کرده </a:t>
            </a:r>
            <a:r>
              <a:rPr lang="fa-IR" sz="1600" dirty="0" err="1" smtClean="0"/>
              <a:t>اند</a:t>
            </a:r>
            <a:r>
              <a:rPr lang="fa-IR" sz="1600" dirty="0" smtClean="0"/>
              <a:t> </a:t>
            </a:r>
            <a:r>
              <a:rPr lang="fa-IR" sz="1600" dirty="0" err="1" smtClean="0"/>
              <a:t>واز</a:t>
            </a:r>
            <a:r>
              <a:rPr lang="fa-IR" sz="1600" dirty="0" smtClean="0"/>
              <a:t> ازدواج های خود بچه </a:t>
            </a:r>
            <a:r>
              <a:rPr lang="fa-IR" sz="1600" dirty="0" err="1" smtClean="0"/>
              <a:t>هایی</a:t>
            </a:r>
            <a:r>
              <a:rPr lang="fa-IR" sz="1600" dirty="0" smtClean="0"/>
              <a:t> را به خانواده جدید آورده </a:t>
            </a:r>
            <a:r>
              <a:rPr lang="fa-IR" sz="1600" dirty="0" err="1" smtClean="0"/>
              <a:t>اند</a:t>
            </a:r>
            <a:r>
              <a:rPr lang="fa-IR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So who watches the children while the parents work? Answers to this question are varied.</a:t>
            </a:r>
          </a:p>
          <a:p>
            <a:pPr marL="0" indent="0" algn="r">
              <a:buNone/>
            </a:pPr>
            <a:r>
              <a:rPr lang="fa-IR" sz="1600" dirty="0" smtClean="0"/>
              <a:t>پس ،در حالی که والدین کار می کنند چه کسی از بچه ها مراقبت می کند ؟ پاسخ های این سوال متفاوت است.</a:t>
            </a:r>
          </a:p>
          <a:p>
            <a:pPr marL="0" indent="0">
              <a:buNone/>
            </a:pPr>
            <a:r>
              <a:rPr lang="en-US" sz="1600" dirty="0" smtClean="0"/>
              <a:t>1 . Some parents </a:t>
            </a:r>
            <a:r>
              <a:rPr lang="en-US" sz="1600" dirty="0"/>
              <a:t>put Children in </a:t>
            </a:r>
            <a:r>
              <a:rPr lang="en-US" sz="1600" dirty="0" smtClean="0"/>
              <a:t>day-care facilities.</a:t>
            </a:r>
          </a:p>
          <a:p>
            <a:pPr marL="0" indent="0" algn="r">
              <a:buNone/>
            </a:pPr>
            <a:r>
              <a:rPr lang="fa-IR" sz="1600" dirty="0" smtClean="0"/>
              <a:t>1 . برخی والدین بچه را به مهد کودک یا مراکز نگهداری از کودکان می سپارند.</a:t>
            </a:r>
          </a:p>
          <a:p>
            <a:pPr marL="0" indent="0">
              <a:buNone/>
            </a:pPr>
            <a:r>
              <a:rPr lang="en-US" sz="1600" dirty="0" smtClean="0"/>
              <a:t>2 . Some parents put children in informal day-care centers in private homes.</a:t>
            </a:r>
          </a:p>
          <a:p>
            <a:pPr marL="0" indent="0" algn="r">
              <a:buNone/>
            </a:pPr>
            <a:r>
              <a:rPr lang="fa-IR" sz="1600" dirty="0" smtClean="0"/>
              <a:t>2 . برخی والدین بچه ها را به مهدکودک های غیر رسمی در خانه های شخصی می سپارند.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8470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3 . Companies and hospitals are realizing that providing day car at the work place makes for happier and more productive </a:t>
            </a:r>
          </a:p>
          <a:p>
            <a:pPr marL="0" indent="0">
              <a:buNone/>
            </a:pPr>
            <a:r>
              <a:rPr lang="en-US" sz="1600" dirty="0" smtClean="0"/>
              <a:t>employees.</a:t>
            </a:r>
          </a:p>
          <a:p>
            <a:pPr marL="0" indent="0" algn="r">
              <a:buNone/>
            </a:pPr>
            <a:r>
              <a:rPr lang="fa-IR" sz="1600" dirty="0" smtClean="0"/>
              <a:t>3 . بیمارستانها و شرکت ها در یافته </a:t>
            </a:r>
            <a:r>
              <a:rPr lang="fa-IR" sz="1600" dirty="0" err="1" smtClean="0"/>
              <a:t>اند</a:t>
            </a:r>
            <a:r>
              <a:rPr lang="fa-IR" sz="1600" dirty="0" smtClean="0"/>
              <a:t> اگر دارای مهد کودک باشند، کارکنان آنها </a:t>
            </a:r>
            <a:r>
              <a:rPr lang="fa-IR" sz="1600" dirty="0" err="1" smtClean="0"/>
              <a:t>شادتر</a:t>
            </a:r>
            <a:r>
              <a:rPr lang="fa-IR" sz="1600" dirty="0" smtClean="0"/>
              <a:t> </a:t>
            </a:r>
            <a:r>
              <a:rPr lang="fa-IR" sz="1600" dirty="0" err="1" smtClean="0"/>
              <a:t>وسازنده</a:t>
            </a:r>
            <a:r>
              <a:rPr lang="fa-IR" sz="1600" dirty="0" smtClean="0"/>
              <a:t> تر می شوند.</a:t>
            </a:r>
          </a:p>
          <a:p>
            <a:pPr marL="0" indent="0">
              <a:buNone/>
            </a:pPr>
            <a:r>
              <a:rPr lang="en-US" sz="1600" dirty="0" smtClean="0"/>
              <a:t>4 . Individuals or couples that are wealthy enough have a nanny , a women who comes to care for the children in their own </a:t>
            </a:r>
          </a:p>
          <a:p>
            <a:pPr marL="0" indent="0">
              <a:buNone/>
            </a:pPr>
            <a:r>
              <a:rPr lang="en-US" sz="1600" dirty="0" smtClean="0"/>
              <a:t>home.</a:t>
            </a:r>
          </a:p>
          <a:p>
            <a:pPr marL="0" indent="0" algn="r">
              <a:buNone/>
            </a:pPr>
            <a:r>
              <a:rPr lang="fa-IR" sz="1600" dirty="0" smtClean="0"/>
              <a:t>4 . افراد یا زوج </a:t>
            </a:r>
            <a:r>
              <a:rPr lang="fa-IR" sz="1600" dirty="0" err="1" smtClean="0"/>
              <a:t>هایی</a:t>
            </a:r>
            <a:r>
              <a:rPr lang="fa-IR" sz="1600" dirty="0" smtClean="0"/>
              <a:t> که از نظر مالی وضع خوبی دارند می توانند پرستار کودک داشته باشند، یعنی زنی که برای مراقبت از بچه به خانه آنها می آید.</a:t>
            </a:r>
          </a:p>
          <a:p>
            <a:pPr marL="0" indent="0">
              <a:buNone/>
            </a:pPr>
            <a:r>
              <a:rPr lang="en-US" sz="1600" dirty="0" smtClean="0"/>
              <a:t>Many of these child-care workers are from other countries ,e, g</a:t>
            </a:r>
            <a:r>
              <a:rPr lang="fa-IR" sz="1600" dirty="0" smtClean="0"/>
              <a:t>.</a:t>
            </a:r>
            <a:r>
              <a:rPr lang="en-US" sz="1600" dirty="0" smtClean="0"/>
              <a:t>, England , Jamaica , </a:t>
            </a:r>
            <a:r>
              <a:rPr lang="fa-IR" sz="1600" dirty="0" smtClean="0"/>
              <a:t> </a:t>
            </a:r>
            <a:r>
              <a:rPr lang="en-US" sz="1600" dirty="0" smtClean="0"/>
              <a:t>Poland , or the Philippines.</a:t>
            </a:r>
          </a:p>
          <a:p>
            <a:pPr marL="0" indent="0" algn="r">
              <a:buNone/>
            </a:pPr>
            <a:r>
              <a:rPr lang="fa-IR" sz="1600" dirty="0" smtClean="0"/>
              <a:t>بسیاری از این کارکنان مراقبت از بچه ها از کشورهای دیگر انگلستان ، </a:t>
            </a:r>
            <a:r>
              <a:rPr lang="fa-IR" sz="1600" dirty="0" err="1" smtClean="0"/>
              <a:t>جامائیکا</a:t>
            </a:r>
            <a:r>
              <a:rPr lang="fa-IR" sz="1600" dirty="0" smtClean="0"/>
              <a:t> ، لهستان یا فیلیپین هستند.</a:t>
            </a:r>
          </a:p>
          <a:p>
            <a:pPr marL="0" indent="0">
              <a:buNone/>
            </a:pPr>
            <a:r>
              <a:rPr lang="en-US" sz="1600" dirty="0" smtClean="0"/>
              <a:t>A trend that has emerged recently is the sharing of child-care responsibilities between husband and wife.</a:t>
            </a:r>
          </a:p>
          <a:p>
            <a:pPr marL="0" indent="0" algn="r">
              <a:buNone/>
            </a:pPr>
            <a:r>
              <a:rPr lang="fa-IR" sz="1600" dirty="0" smtClean="0"/>
              <a:t>تمایل یا گرایشی ، که اخیرا به چشم می خورد ، پدیدار می شود سهم بودن </a:t>
            </a:r>
            <a:r>
              <a:rPr lang="fa-IR" sz="1600" dirty="0" err="1" smtClean="0"/>
              <a:t>شوهروهمسر</a:t>
            </a:r>
            <a:r>
              <a:rPr lang="fa-IR" sz="1600" dirty="0" smtClean="0"/>
              <a:t> در مراقبت از بچه </a:t>
            </a:r>
            <a:r>
              <a:rPr lang="fa-IR" sz="1600" dirty="0" err="1" smtClean="0"/>
              <a:t>هاست</a:t>
            </a:r>
            <a:r>
              <a:rPr lang="fa-IR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Young couples will try to arrange their work schedules so that they work opposite hours or shifts in order that one parent is always home with the children.</a:t>
            </a:r>
          </a:p>
          <a:p>
            <a:pPr marL="0" indent="0" algn="r">
              <a:buNone/>
            </a:pPr>
            <a:r>
              <a:rPr lang="fa-IR" sz="1600" dirty="0" smtClean="0"/>
              <a:t>زوج های جوان تلاش می </a:t>
            </a:r>
            <a:r>
              <a:rPr lang="fa-IR" sz="1600" dirty="0" err="1" smtClean="0"/>
              <a:t>کنندبرنامه</a:t>
            </a:r>
            <a:r>
              <a:rPr lang="fa-IR" sz="1600" dirty="0" smtClean="0"/>
              <a:t> کاری خود را به نحوی تنظیم کنند که در ساعت کاری یا شیفت های مخالف </a:t>
            </a:r>
            <a:r>
              <a:rPr lang="fa-IR" sz="1600" dirty="0" err="1" smtClean="0"/>
              <a:t>کارکنند</a:t>
            </a:r>
            <a:r>
              <a:rPr lang="fa-IR" sz="1600" dirty="0" smtClean="0"/>
              <a:t> که همیشه یک </a:t>
            </a:r>
            <a:r>
              <a:rPr lang="fa-IR" sz="1600" dirty="0" err="1" smtClean="0"/>
              <a:t>نفربا</a:t>
            </a:r>
            <a:r>
              <a:rPr lang="fa-IR" sz="1600" dirty="0" smtClean="0"/>
              <a:t> بچه ها در خانه باشد.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1380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Since child care is expensive , this saves money for the young couple trying to establish themselves and provide a secure </a:t>
            </a:r>
          </a:p>
          <a:p>
            <a:pPr marL="0" indent="0">
              <a:buNone/>
            </a:pPr>
            <a:r>
              <a:rPr lang="en-US" sz="1600" dirty="0" smtClean="0"/>
              <a:t>Environment for the family.</a:t>
            </a:r>
            <a:r>
              <a:rPr lang="fa-IR" sz="1600" dirty="0" smtClean="0"/>
              <a:t> </a:t>
            </a:r>
          </a:p>
          <a:p>
            <a:pPr marL="0" indent="0" algn="r">
              <a:buNone/>
            </a:pPr>
            <a:r>
              <a:rPr lang="fa-IR" sz="1600" dirty="0" smtClean="0"/>
              <a:t>به علت گران بودن نگهداری از بچه ها ، این کار موجب صرفه جویی در پول برای زوج های جوان می شود و آنها می توانند محیطی امن برای خانواده تامین کنند.</a:t>
            </a:r>
          </a:p>
          <a:p>
            <a:pPr marL="0" indent="0">
              <a:buNone/>
            </a:pPr>
            <a:r>
              <a:rPr lang="en-US" sz="1600" dirty="0" smtClean="0"/>
              <a:t>Husband and wife may also share household chores.</a:t>
            </a:r>
          </a:p>
          <a:p>
            <a:pPr marL="0" indent="0" algn="r">
              <a:buNone/>
            </a:pPr>
            <a:r>
              <a:rPr lang="fa-IR" sz="1600" dirty="0" smtClean="0"/>
              <a:t>شوهر </a:t>
            </a:r>
            <a:r>
              <a:rPr lang="fa-IR" sz="1600" dirty="0" err="1" smtClean="0"/>
              <a:t>وهمسر</a:t>
            </a:r>
            <a:r>
              <a:rPr lang="fa-IR" sz="1600" dirty="0" smtClean="0"/>
              <a:t> می توانند در کارهای خانه با هم شریک باشند.</a:t>
            </a:r>
          </a:p>
          <a:p>
            <a:pPr marL="0" indent="0">
              <a:buNone/>
            </a:pPr>
            <a:r>
              <a:rPr lang="en-US" sz="1600" dirty="0" smtClean="0"/>
              <a:t>Some fathers are just as capable as mothers at cooking dinner , changing and bathing the baby , and doing the laundry.</a:t>
            </a:r>
          </a:p>
          <a:p>
            <a:pPr marL="0" indent="0" algn="r">
              <a:buNone/>
            </a:pPr>
            <a:r>
              <a:rPr lang="fa-IR" sz="1600" dirty="0" smtClean="0"/>
              <a:t>برخی از پدرها به اندازه ی مادرها در پختن شام ،تعویض </a:t>
            </a:r>
            <a:r>
              <a:rPr lang="fa-IR" sz="1600" dirty="0" err="1" smtClean="0"/>
              <a:t>واستحمام</a:t>
            </a:r>
            <a:r>
              <a:rPr lang="fa-IR" sz="1600" dirty="0" smtClean="0"/>
              <a:t> کودک </a:t>
            </a:r>
            <a:r>
              <a:rPr lang="fa-IR" sz="1600" dirty="0" err="1" smtClean="0"/>
              <a:t>وشستن</a:t>
            </a:r>
            <a:r>
              <a:rPr lang="fa-IR" sz="1600" dirty="0" smtClean="0"/>
              <a:t> </a:t>
            </a:r>
            <a:r>
              <a:rPr lang="fa-IR" sz="1600" dirty="0" err="1" smtClean="0"/>
              <a:t>لباسها</a:t>
            </a:r>
            <a:r>
              <a:rPr lang="fa-IR" sz="1600" dirty="0" smtClean="0"/>
              <a:t> توانا هستند.</a:t>
            </a:r>
          </a:p>
          <a:p>
            <a:pPr marL="0" indent="0">
              <a:buNone/>
            </a:pPr>
            <a:r>
              <a:rPr lang="en-US" sz="1600" dirty="0" smtClean="0"/>
              <a:t>In some cases , the woman’s salary is adequate for family expenses , and the father becomes the househusband .</a:t>
            </a:r>
          </a:p>
          <a:p>
            <a:pPr marL="0" indent="0" algn="r">
              <a:buNone/>
            </a:pPr>
            <a:r>
              <a:rPr lang="fa-IR" sz="1600" dirty="0" smtClean="0"/>
              <a:t>در برخی موارد در آمد همسر یا خانم برای هزینه های (مصرف) خانواده کافی است و پدر تبدیل به خانه دار می شود .</a:t>
            </a:r>
          </a:p>
          <a:p>
            <a:pPr marL="0" indent="0">
              <a:buNone/>
            </a:pPr>
            <a:r>
              <a:rPr lang="en-US" sz="1600" dirty="0" smtClean="0"/>
              <a:t>These cases are still fairly rare.</a:t>
            </a:r>
          </a:p>
          <a:p>
            <a:pPr marL="0" indent="0" algn="r">
              <a:buNone/>
            </a:pPr>
            <a:r>
              <a:rPr lang="fa-IR" sz="1600" dirty="0" smtClean="0"/>
              <a:t>این موارد خیلی نادر است.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3778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9969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One positive trend , however , is that fathers seem to be spending more time with their children.</a:t>
            </a:r>
          </a:p>
          <a:p>
            <a:pPr marL="0" indent="0" algn="r">
              <a:buNone/>
            </a:pPr>
            <a:r>
              <a:rPr lang="fa-IR" sz="1600" dirty="0" smtClean="0"/>
              <a:t>از طرف دیگر یک گرایش مثبت این است که به نظر می رسد پدر وقت بیشتری را با بچه ها سپری می کند.</a:t>
            </a:r>
          </a:p>
          <a:p>
            <a:pPr marL="0" indent="0">
              <a:buNone/>
            </a:pPr>
            <a:r>
              <a:rPr lang="en-US" sz="1600" dirty="0" smtClean="0"/>
              <a:t>In a recent survey 41% of the children sampled said they spend equal time with their mothers.</a:t>
            </a:r>
          </a:p>
          <a:p>
            <a:pPr marL="0" indent="0" algn="r">
              <a:buNone/>
            </a:pPr>
            <a:r>
              <a:rPr lang="fa-IR" sz="1600" dirty="0" smtClean="0"/>
              <a:t>در تحقیقات اخیر، 41 درصد بچه های مورد بررسی گفتند ، که به طور مساوی با پدر و مادر خود وقت می </a:t>
            </a:r>
            <a:r>
              <a:rPr lang="fa-IR" sz="1600" dirty="0" err="1" smtClean="0"/>
              <a:t>گذرانند</a:t>
            </a:r>
            <a:r>
              <a:rPr lang="fa-IR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This is one of our most significant cultural changes, says Dr. Leon Hoffman , who co-directs the parent child center at the New York Psychoanalytic Society. </a:t>
            </a: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این یکی از </a:t>
            </a:r>
            <a:r>
              <a:rPr lang="fa-IR" sz="1600" dirty="0" err="1" smtClean="0"/>
              <a:t>بارزترین</a:t>
            </a:r>
            <a:r>
              <a:rPr lang="fa-IR" sz="1600" dirty="0" smtClean="0"/>
              <a:t> تغییرات فرهنگی است ، دکتر </a:t>
            </a:r>
            <a:r>
              <a:rPr lang="fa-IR" sz="1600" dirty="0" err="1" smtClean="0"/>
              <a:t>لئون</a:t>
            </a:r>
            <a:r>
              <a:rPr lang="fa-IR" sz="1600" dirty="0" smtClean="0"/>
              <a:t> </a:t>
            </a:r>
            <a:r>
              <a:rPr lang="fa-IR" sz="1600" dirty="0" err="1" smtClean="0"/>
              <a:t>هافمن</a:t>
            </a:r>
            <a:r>
              <a:rPr lang="fa-IR" sz="1600" dirty="0" smtClean="0"/>
              <a:t> می گوید که از مدیران مرکز والدین کودکان در جامعه روانکاوی نیویورک است.</a:t>
            </a:r>
          </a:p>
          <a:p>
            <a:pPr marL="0" indent="0">
              <a:buNone/>
            </a:pPr>
            <a:r>
              <a:rPr lang="en-US" sz="1600" dirty="0" smtClean="0"/>
              <a:t>In practice for 30 years , Hoffman </a:t>
            </a:r>
            <a:r>
              <a:rPr lang="en-US" sz="1600" smtClean="0"/>
              <a:t>has found </a:t>
            </a:r>
            <a:r>
              <a:rPr lang="en-US" sz="1600" dirty="0" smtClean="0"/>
              <a:t>a very dramatic difference in the involvement of the father in every thing from </a:t>
            </a:r>
          </a:p>
          <a:p>
            <a:pPr marL="0" indent="0">
              <a:buNone/>
            </a:pPr>
            <a:r>
              <a:rPr lang="en-US" sz="1600" dirty="0" smtClean="0"/>
              <a:t>care taking to general decision making around kids lives.</a:t>
            </a:r>
          </a:p>
          <a:p>
            <a:pPr marL="0" indent="0" algn="r">
              <a:buNone/>
            </a:pPr>
            <a:r>
              <a:rPr lang="fa-IR" sz="1600" dirty="0" smtClean="0"/>
              <a:t>دکتر </a:t>
            </a:r>
            <a:r>
              <a:rPr lang="fa-IR" sz="1600" dirty="0" err="1" smtClean="0"/>
              <a:t>هافمن</a:t>
            </a:r>
            <a:r>
              <a:rPr lang="fa-IR" sz="1600" dirty="0" smtClean="0"/>
              <a:t> در طی 30 سال مطالعات خود تفاوتی چشمگیر، در دخالت پدرها در همه ی امور از مراقبت از بچه ها تا تصمیم گیری در مورد زندگی آنها دیده </a:t>
            </a:r>
          </a:p>
          <a:p>
            <a:pPr marL="0" indent="0" algn="r">
              <a:buNone/>
            </a:pPr>
            <a:r>
              <a:rPr lang="fa-IR" sz="1600" dirty="0" smtClean="0"/>
              <a:t>است. </a:t>
            </a:r>
            <a:r>
              <a:rPr lang="en-US" sz="1600" dirty="0" smtClean="0"/>
              <a:t> </a:t>
            </a:r>
          </a:p>
          <a:p>
            <a:pPr marL="0" indent="0" algn="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2111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fa-IR" smtClean="0"/>
              <a:t>موفق باشید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7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267" y="406401"/>
            <a:ext cx="10515600" cy="13068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This is followed by statistical charts with information on the changing makeup of what we call a family.</a:t>
            </a:r>
          </a:p>
          <a:p>
            <a:endParaRPr lang="en-US" sz="1600" dirty="0" smtClean="0"/>
          </a:p>
          <a:p>
            <a:pPr marL="0" indent="0" algn="r">
              <a:buNone/>
            </a:pPr>
            <a:r>
              <a:rPr lang="fa-IR" sz="1600" dirty="0" smtClean="0"/>
              <a:t>به دنبال آن نمودارهای آماری و اطلاعاتی درمورد آنچه ما یک خانواده می </a:t>
            </a:r>
            <a:r>
              <a:rPr lang="fa-IR" sz="1600" dirty="0" err="1" smtClean="0"/>
              <a:t>نامیم</a:t>
            </a:r>
            <a:r>
              <a:rPr lang="fa-IR" sz="1600" dirty="0" smtClean="0"/>
              <a:t> </a:t>
            </a:r>
            <a:r>
              <a:rPr lang="fa-IR" sz="1600" dirty="0" err="1" smtClean="0"/>
              <a:t>وتغییر</a:t>
            </a:r>
            <a:r>
              <a:rPr lang="fa-IR" sz="1600" dirty="0" smtClean="0"/>
              <a:t> آن ارائه می شود.</a:t>
            </a:r>
          </a:p>
          <a:p>
            <a:pPr algn="r"/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The second selection gives a new twist to on old phenomenon mail-order brides.</a:t>
            </a:r>
            <a:r>
              <a:rPr lang="fa-IR" sz="1600" dirty="0" smtClean="0"/>
              <a:t> </a:t>
            </a:r>
            <a:endParaRPr lang="en-US" sz="1600" dirty="0" smtClean="0"/>
          </a:p>
          <a:p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  دومین متن نگاهی تازه به یک پدیده قدیمی دارد عروس یا سفارش پستی.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64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Who’s Taking Care of the children?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Before you read           </a:t>
            </a:r>
          </a:p>
          <a:p>
            <a:pPr marL="0" indent="0" algn="r">
              <a:buNone/>
            </a:pPr>
            <a:r>
              <a:rPr lang="fa-IR" dirty="0" smtClean="0"/>
              <a:t>    </a:t>
            </a:r>
            <a:r>
              <a:rPr lang="fa-IR" sz="1600" dirty="0" smtClean="0"/>
              <a:t>قبل از خواندن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Skimming for the General Idea. </a:t>
            </a:r>
          </a:p>
          <a:p>
            <a:pPr marL="0" indent="0" algn="r">
              <a:buNone/>
            </a:pPr>
            <a:r>
              <a:rPr lang="fa-IR" sz="1600" dirty="0" smtClean="0"/>
              <a:t>مرور متن برای ایده کلی.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Follow these steps to find the general idea of a reading selection quickly.</a:t>
            </a:r>
          </a:p>
          <a:p>
            <a:pPr marL="0" indent="0" algn="r">
              <a:buNone/>
            </a:pPr>
            <a:r>
              <a:rPr lang="fa-IR" sz="1600" dirty="0" smtClean="0"/>
              <a:t>برای یافتن سریع ایده کلی یک متن ،این مراحل را انجام دهید.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1.  Move your eyes quickly over the whole piece.</a:t>
            </a: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به سرعت چشمان خود را روی همه ی متن حرکت دهید.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064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2.  look at just a few key words in each line the ones that seem to carry the message then go on.</a:t>
            </a:r>
            <a:endParaRPr lang="fa-IR" sz="1600" dirty="0" smtClean="0"/>
          </a:p>
          <a:p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2. در هر بار فقط چند واژه کلیدی را در یک خط نگاه کنید اگر چه با واژه ای بر خورد کردید که مربوط به پیام متن است خواندن آن را ادامه دهید.</a:t>
            </a:r>
          </a:p>
          <a:p>
            <a:pPr algn="r"/>
            <a:endParaRPr lang="fa-IR" sz="1600" dirty="0" smtClean="0"/>
          </a:p>
          <a:p>
            <a:pPr marL="0" indent="0">
              <a:buNone/>
            </a:pPr>
            <a:r>
              <a:rPr lang="en-US" sz="1600" dirty="0" smtClean="0"/>
              <a:t>3.  Try to express the overall idea in to or three sentences.</a:t>
            </a:r>
          </a:p>
          <a:p>
            <a:pPr marL="0" indent="0" algn="r">
              <a:buNone/>
            </a:pPr>
            <a:r>
              <a:rPr lang="fa-IR" sz="1600" dirty="0" smtClean="0"/>
              <a:t>سعی کنید ایده کلی را در دو یا سه خط بیان کنید.</a:t>
            </a:r>
          </a:p>
          <a:p>
            <a:pPr marL="0" indent="0">
              <a:buNone/>
            </a:pPr>
            <a:r>
              <a:rPr lang="en-US" sz="1600" dirty="0" smtClean="0"/>
              <a:t>Skim the following article to get a general idea of what it is about.</a:t>
            </a:r>
          </a:p>
          <a:p>
            <a:pPr algn="r"/>
            <a:endParaRPr lang="en-US" sz="1600" dirty="0" smtClean="0"/>
          </a:p>
          <a:p>
            <a:pPr marL="0" indent="0" algn="r">
              <a:buNone/>
            </a:pPr>
            <a:r>
              <a:rPr lang="fa-IR" sz="1600" dirty="0" smtClean="0"/>
              <a:t>مقاله ی زیر را مرور کنید تا ایده ی کلی آن را بدست بیاورید و بدانید در باره چه چیزی است .</a:t>
            </a:r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Circle the number of the summary that best expresses the overall idea of the reading.</a:t>
            </a:r>
          </a:p>
          <a:p>
            <a:pPr marL="0" indent="0" algn="r">
              <a:buNone/>
            </a:pPr>
            <a:r>
              <a:rPr lang="fa-IR" sz="1600" dirty="0" smtClean="0"/>
              <a:t>دور شماره ی خلاصه ای که بهتر از همه می تواند ایده ی کلی متن را بیان کند دایره بکشید.</a:t>
            </a:r>
            <a:endParaRPr lang="en-US" sz="1600" dirty="0" smtClean="0"/>
          </a:p>
          <a:p>
            <a:endParaRPr lang="fa-IR" sz="1600" dirty="0" smtClean="0"/>
          </a:p>
          <a:p>
            <a:pPr algn="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0210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Why is it better than the other two?</a:t>
            </a: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چرا این دو مورد از دو مورد دیگر بهتر است؟</a:t>
            </a:r>
            <a:endParaRPr lang="en-US" sz="1600" dirty="0" smtClean="0"/>
          </a:p>
          <a:p>
            <a:pPr algn="r"/>
            <a:endParaRPr lang="fa-IR" sz="1600" dirty="0" smtClean="0"/>
          </a:p>
          <a:p>
            <a:pPr marL="0" indent="0">
              <a:buNone/>
            </a:pPr>
            <a:r>
              <a:rPr lang="en-US" sz="1600" dirty="0" smtClean="0"/>
              <a:t>1.  In the united States most women want to be professionals and work as doctors lawyers or executives or in sales or </a:t>
            </a:r>
          </a:p>
          <a:p>
            <a:pPr marL="0" indent="0">
              <a:buNone/>
            </a:pPr>
            <a:r>
              <a:rPr lang="en-US" sz="1600" dirty="0" smtClean="0"/>
              <a:t>education.</a:t>
            </a:r>
          </a:p>
          <a:p>
            <a:pPr marL="0" indent="0" algn="r">
              <a:buNone/>
            </a:pPr>
            <a:r>
              <a:rPr lang="fa-IR" sz="1600" dirty="0" smtClean="0"/>
              <a:t>1.در ایالات متحده بسیاری از زن ها می خواهند کارهای تخصصی انجام دهند مانند پزشکان ،وکلاء ، مدیران اجرایی ، یا در زمینه ی فروش یا آموزش </a:t>
            </a:r>
          </a:p>
          <a:p>
            <a:pPr marL="0" indent="0" algn="r">
              <a:buNone/>
            </a:pPr>
            <a:r>
              <a:rPr lang="fa-IR" sz="1600" dirty="0" smtClean="0"/>
              <a:t>کار می کنند.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They depend on their families to help them with child care.</a:t>
            </a: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آنها برای گرفتن کمک در رابطه با مراقبت از بچه ها به خانواده های فرد متکی هستند.</a:t>
            </a:r>
          </a:p>
          <a:p>
            <a:pPr marL="0" indent="0">
              <a:buNone/>
            </a:pPr>
            <a:r>
              <a:rPr lang="en-US" sz="1600" dirty="0" smtClean="0"/>
              <a:t>The husband is no longer the only bread winner.</a:t>
            </a:r>
          </a:p>
          <a:p>
            <a:pPr marL="0" indent="0" algn="r">
              <a:buNone/>
            </a:pPr>
            <a:r>
              <a:rPr lang="fa-IR" sz="1600" dirty="0" smtClean="0"/>
              <a:t>دیگر شوهر نان آور خانه نیست.</a:t>
            </a:r>
            <a:endParaRPr lang="fa-IR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3923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2.  In the united States most mothers need to find day-care centers nannies or other individuals to watch their children </a:t>
            </a:r>
          </a:p>
          <a:p>
            <a:pPr marL="0" indent="0">
              <a:buNone/>
            </a:pPr>
            <a:r>
              <a:rPr lang="en-US" sz="1600" dirty="0" smtClean="0"/>
              <a:t>while they work out side of the home.</a:t>
            </a:r>
          </a:p>
          <a:p>
            <a:pPr marL="0" indent="0" algn="r">
              <a:buNone/>
            </a:pPr>
            <a:r>
              <a:rPr lang="fa-IR" sz="1600" dirty="0" smtClean="0"/>
              <a:t>در ایالات متحده بسیاری از مادرها نیاز به یافتن مهدکودک ، پرستار بچه یا سایر افرادی که مراقب بچه های آنها باشند دارند تا بتوانند خارج از منزل کار </a:t>
            </a:r>
          </a:p>
          <a:p>
            <a:pPr marL="0" indent="0" algn="r">
              <a:buNone/>
            </a:pPr>
            <a:r>
              <a:rPr lang="fa-IR" sz="1600" dirty="0" smtClean="0"/>
              <a:t>کنند.</a:t>
            </a:r>
          </a:p>
          <a:p>
            <a:pPr marL="0" indent="0">
              <a:buNone/>
            </a:pPr>
            <a:r>
              <a:rPr lang="en-US" sz="1600" dirty="0" smtClean="0"/>
              <a:t>Time have changed and the definition of family has expanded.</a:t>
            </a:r>
          </a:p>
          <a:p>
            <a:pPr marL="0" indent="0" algn="r">
              <a:buNone/>
            </a:pPr>
            <a:r>
              <a:rPr lang="fa-IR" sz="1600" dirty="0" smtClean="0"/>
              <a:t>روزگار تغییر کرده است </a:t>
            </a:r>
            <a:r>
              <a:rPr lang="fa-IR" sz="1600" dirty="0" err="1" smtClean="0"/>
              <a:t>وتعریف</a:t>
            </a:r>
            <a:r>
              <a:rPr lang="fa-IR" sz="1600" dirty="0" smtClean="0"/>
              <a:t> خانواده توسعه یافته است.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Fathers increasingly help care for children.</a:t>
            </a:r>
          </a:p>
          <a:p>
            <a:pPr marL="0" indent="0" algn="r">
              <a:buNone/>
            </a:pPr>
            <a:r>
              <a:rPr lang="fa-IR" sz="1600" dirty="0" smtClean="0"/>
              <a:t>به طور فزاینده، پدرها </a:t>
            </a:r>
            <a:r>
              <a:rPr lang="fa-IR" sz="1600" dirty="0" err="1" smtClean="0"/>
              <a:t>درنگهداری</a:t>
            </a:r>
            <a:r>
              <a:rPr lang="fa-IR" sz="1600" dirty="0" smtClean="0"/>
              <a:t> </a:t>
            </a:r>
            <a:r>
              <a:rPr lang="fa-IR" sz="1600" dirty="0" err="1" smtClean="0"/>
              <a:t>ومراقبت</a:t>
            </a:r>
            <a:r>
              <a:rPr lang="fa-IR" sz="1600" dirty="0" smtClean="0"/>
              <a:t> از </a:t>
            </a:r>
            <a:r>
              <a:rPr lang="fa-IR" sz="1600" dirty="0" err="1" smtClean="0"/>
              <a:t>یچه</a:t>
            </a:r>
            <a:r>
              <a:rPr lang="fa-IR" sz="1600" dirty="0" smtClean="0"/>
              <a:t> ها کمک می کنند.</a:t>
            </a:r>
          </a:p>
          <a:p>
            <a:pPr marL="342900" indent="-342900">
              <a:buAutoNum type="arabicPeriod" startAt="3"/>
            </a:pPr>
            <a:r>
              <a:rPr lang="en-US" sz="1600" dirty="0" smtClean="0"/>
              <a:t>In the United States most couples are influenced by monetary factors and are employed full-time part-time or in job-</a:t>
            </a:r>
          </a:p>
          <a:p>
            <a:pPr marL="0" indent="0">
              <a:buNone/>
            </a:pPr>
            <a:r>
              <a:rPr lang="en-US" sz="1600" dirty="0" smtClean="0"/>
              <a:t>sharing positions. </a:t>
            </a:r>
          </a:p>
          <a:p>
            <a:pPr marL="0" indent="0" algn="r">
              <a:buNone/>
            </a:pPr>
            <a:r>
              <a:rPr lang="fa-IR" sz="1600" dirty="0" smtClean="0"/>
              <a:t>در ایالات متحده زوج ها تنها تحت تاثیر عوامل پولی هستند </a:t>
            </a:r>
            <a:r>
              <a:rPr lang="fa-IR" sz="1600" dirty="0" err="1" smtClean="0"/>
              <a:t>وبه</a:t>
            </a:r>
            <a:r>
              <a:rPr lang="fa-IR" sz="1600" dirty="0" smtClean="0"/>
              <a:t> صورت تمام وقت ،پاره وقت یا کارهای مشترک شغلی استخدام می شوند.</a:t>
            </a:r>
          </a:p>
          <a:p>
            <a:pPr algn="r"/>
            <a:endParaRPr lang="en-US" sz="1600" dirty="0" smtClean="0"/>
          </a:p>
          <a:p>
            <a:pPr marL="0" indent="0" algn="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2331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Many husbands and wives share working doing household chores and staying at home with the children.</a:t>
            </a:r>
          </a:p>
          <a:p>
            <a:pPr marL="0" indent="0" algn="r">
              <a:buNone/>
            </a:pPr>
            <a:r>
              <a:rPr lang="fa-IR" sz="1600" dirty="0" smtClean="0"/>
              <a:t>بسیاری از زن ها </a:t>
            </a:r>
            <a:r>
              <a:rPr lang="fa-IR" sz="1600" dirty="0" err="1" smtClean="0"/>
              <a:t>وشوهرها</a:t>
            </a:r>
            <a:r>
              <a:rPr lang="fa-IR" sz="1600" dirty="0" smtClean="0"/>
              <a:t> در کارکردن ،انجام کارهای خانه، </a:t>
            </a:r>
            <a:r>
              <a:rPr lang="fa-IR" sz="1600" dirty="0" err="1" smtClean="0"/>
              <a:t>ودر</a:t>
            </a:r>
            <a:r>
              <a:rPr lang="fa-IR" sz="1600" dirty="0" smtClean="0"/>
              <a:t> خانه ماندن سهیم هستند.</a:t>
            </a:r>
          </a:p>
          <a:p>
            <a:r>
              <a:rPr lang="en-US" sz="1600" b="1" dirty="0" smtClean="0"/>
              <a:t>Read</a:t>
            </a:r>
          </a:p>
          <a:p>
            <a:pPr marL="0" indent="0">
              <a:buNone/>
            </a:pPr>
            <a:r>
              <a:rPr lang="en-US" sz="1600" dirty="0" smtClean="0"/>
              <a:t>Now that you know the general idea read to find out more about the big changes that have occurred in American family </a:t>
            </a:r>
          </a:p>
          <a:p>
            <a:pPr marL="0" indent="0">
              <a:buNone/>
            </a:pPr>
            <a:r>
              <a:rPr lang="en-US" sz="1600" dirty="0" smtClean="0"/>
              <a:t>Life in the last several decades.</a:t>
            </a:r>
          </a:p>
          <a:p>
            <a:pPr marL="0" indent="0" algn="r">
              <a:buNone/>
            </a:pPr>
            <a:r>
              <a:rPr lang="fa-IR" sz="1600" dirty="0" smtClean="0"/>
              <a:t>حالا که ایده ی کلی را می </a:t>
            </a:r>
            <a:r>
              <a:rPr lang="fa-IR" sz="1600" dirty="0" err="1" smtClean="0"/>
              <a:t>دانید،متن</a:t>
            </a:r>
            <a:r>
              <a:rPr lang="fa-IR" sz="1600" dirty="0" smtClean="0"/>
              <a:t> را بخوانید تا مطالب بیشتری در باره تغییرات بزرگی که در چند دهه ی گذشته در زندگی خانوادگی ایالات متحده به </a:t>
            </a:r>
          </a:p>
          <a:p>
            <a:pPr marL="0" indent="0" algn="r">
              <a:buNone/>
            </a:pPr>
            <a:r>
              <a:rPr lang="fa-IR" sz="1600" dirty="0" smtClean="0"/>
              <a:t>وقوع پیوسته است تا بدانید.   </a:t>
            </a:r>
          </a:p>
          <a:p>
            <a:pPr marL="0" indent="0">
              <a:buNone/>
            </a:pPr>
            <a:r>
              <a:rPr lang="en-US" sz="1600" dirty="0" smtClean="0"/>
              <a:t>As you read try to decide where else these changes have occurred and what the effects of those changes are.</a:t>
            </a:r>
          </a:p>
          <a:p>
            <a:pPr marL="0" indent="0" algn="r">
              <a:buNone/>
            </a:pPr>
            <a:r>
              <a:rPr lang="fa-IR" sz="1600" dirty="0" smtClean="0"/>
              <a:t>سعی کنید تغییرات دیگر را به </a:t>
            </a:r>
            <a:r>
              <a:rPr lang="fa-IR" sz="1600" dirty="0" err="1" smtClean="0"/>
              <a:t>خاطربیاورید</a:t>
            </a:r>
            <a:r>
              <a:rPr lang="fa-IR" sz="1600" dirty="0" smtClean="0"/>
              <a:t> </a:t>
            </a:r>
            <a:r>
              <a:rPr lang="fa-IR" sz="1600" dirty="0" err="1" smtClean="0"/>
              <a:t>واز</a:t>
            </a:r>
            <a:r>
              <a:rPr lang="fa-IR" sz="1600" dirty="0" smtClean="0"/>
              <a:t> تغییرات </a:t>
            </a:r>
            <a:r>
              <a:rPr lang="fa-IR" sz="1600" dirty="0" err="1" smtClean="0"/>
              <a:t>واثراتی</a:t>
            </a:r>
            <a:r>
              <a:rPr lang="fa-IR" sz="1600" dirty="0" smtClean="0"/>
              <a:t> که این تغییرات داشته </a:t>
            </a:r>
            <a:r>
              <a:rPr lang="fa-IR" sz="1600" dirty="0" err="1" smtClean="0"/>
              <a:t>اند</a:t>
            </a:r>
            <a:r>
              <a:rPr lang="fa-IR" sz="1600" dirty="0" smtClean="0"/>
              <a:t> آگاه شوید. 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5978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Who’s Taking </a:t>
            </a:r>
            <a:r>
              <a:rPr lang="en-US" sz="2800" b="1" dirty="0" smtClean="0"/>
              <a:t>Care </a:t>
            </a:r>
            <a:r>
              <a:rPr lang="en-US" sz="2800" b="1" dirty="0"/>
              <a:t>of the children</a:t>
            </a:r>
            <a:r>
              <a:rPr lang="en-US" sz="2800" b="1" dirty="0" smtClean="0"/>
              <a:t>?</a:t>
            </a:r>
            <a:r>
              <a:rPr lang="fa-IR" sz="2800" b="1" dirty="0" smtClean="0"/>
              <a:t/>
            </a:r>
            <a:br>
              <a:rPr lang="fa-IR" sz="2800" b="1" dirty="0" smtClean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1600" dirty="0" smtClean="0"/>
              <a:t>چه کسی از کودکان مراقبت می کند.</a:t>
            </a:r>
          </a:p>
          <a:p>
            <a:pPr marL="0" indent="0">
              <a:buNone/>
            </a:pPr>
            <a:r>
              <a:rPr lang="en-US" sz="1600" dirty="0" smtClean="0"/>
              <a:t>Around the world more and more women are working outside the home.</a:t>
            </a:r>
          </a:p>
          <a:p>
            <a:pPr marL="0" indent="0" algn="r">
              <a:buNone/>
            </a:pPr>
            <a:r>
              <a:rPr lang="fa-IR" sz="1600" dirty="0" smtClean="0"/>
              <a:t>در سراسر دنیا ،زنان بیشتر </a:t>
            </a:r>
            <a:r>
              <a:rPr lang="fa-IR" sz="1600" dirty="0" err="1" smtClean="0"/>
              <a:t>وبیشتر</a:t>
            </a:r>
            <a:r>
              <a:rPr lang="fa-IR" sz="1600" dirty="0" smtClean="0"/>
              <a:t> در خارج از منزل کار می کنند.</a:t>
            </a:r>
          </a:p>
          <a:p>
            <a:pPr marL="0" indent="0">
              <a:buNone/>
            </a:pPr>
            <a:r>
              <a:rPr lang="en-US" sz="1600" dirty="0" smtClean="0"/>
              <a:t>In the United States over 70 percent of women with children under 18 have another job besides that of mother and  </a:t>
            </a:r>
          </a:p>
          <a:p>
            <a:pPr marL="0" indent="0">
              <a:buNone/>
            </a:pPr>
            <a:r>
              <a:rPr lang="en-US" sz="1600" dirty="0" smtClean="0"/>
              <a:t>Homemaker.</a:t>
            </a:r>
          </a:p>
          <a:p>
            <a:pPr marL="0" indent="0" algn="r">
              <a:buNone/>
            </a:pPr>
            <a:r>
              <a:rPr lang="fa-IR" sz="1600" dirty="0" smtClean="0"/>
              <a:t>در ایالات متحده بیش از 70 درصد مادرانی که فرزندان کمتر از 18 سال دارند علاوه بر مادری و خانه داری شغل دیگری نیز دارند.</a:t>
            </a:r>
          </a:p>
          <a:p>
            <a:pPr marL="0" indent="0">
              <a:buNone/>
            </a:pPr>
            <a:r>
              <a:rPr lang="en-US" sz="1600" dirty="0" smtClean="0"/>
              <a:t>Most are employed in traditional fields for females such as clerical sales education and service.</a:t>
            </a:r>
          </a:p>
          <a:p>
            <a:pPr marL="0" indent="0" algn="r">
              <a:buNone/>
            </a:pPr>
            <a:r>
              <a:rPr lang="fa-IR" sz="1600" dirty="0" smtClean="0"/>
              <a:t>بسیاری از آنها در مشاغل سنتی زنانه مانند منشی گری ،فروشندگی، آموزش </a:t>
            </a:r>
            <a:r>
              <a:rPr lang="fa-IR" sz="1600" dirty="0" err="1" smtClean="0"/>
              <a:t>وخدمات</a:t>
            </a:r>
            <a:r>
              <a:rPr lang="fa-IR" sz="1600" dirty="0" smtClean="0"/>
              <a:t> مشغول کارکردن هستند.</a:t>
            </a:r>
          </a:p>
          <a:p>
            <a:pPr marL="0" indent="0">
              <a:buNone/>
            </a:pPr>
            <a:r>
              <a:rPr lang="en-US" sz="1600" dirty="0" smtClean="0"/>
              <a:t>However a growing number choose a career that necessitates spending many hours away from home.</a:t>
            </a:r>
            <a:endParaRPr lang="fa-IR" sz="1600" dirty="0" smtClean="0"/>
          </a:p>
          <a:p>
            <a:pPr marL="0" indent="0" algn="r">
              <a:buNone/>
            </a:pPr>
            <a:r>
              <a:rPr lang="fa-IR" sz="1600" dirty="0" smtClean="0"/>
              <a:t>در هر صورت ،تعداد روز افزونی از زن ها مشاغلی را انتخاب می کنند که آنها را ساعاتی از خانه دور می کند.</a:t>
            </a:r>
          </a:p>
          <a:p>
            <a:pPr marL="0" indent="0" algn="r">
              <a:buNone/>
            </a:pPr>
            <a:endParaRPr lang="fa-IR" sz="1600" dirty="0"/>
          </a:p>
          <a:p>
            <a:pPr marL="0" indent="0" algn="r">
              <a:buNone/>
            </a:pPr>
            <a:endParaRPr lang="fa-IR" sz="1600" dirty="0" smtClean="0"/>
          </a:p>
          <a:p>
            <a:pPr marL="0" indent="0" algn="r">
              <a:buNone/>
            </a:pPr>
            <a:endParaRPr lang="fa-IR" sz="1600" dirty="0"/>
          </a:p>
          <a:p>
            <a:pPr marL="0" indent="0" algn="r">
              <a:buNone/>
            </a:pPr>
            <a:endParaRPr lang="fa-IR" sz="1600" dirty="0" smtClean="0"/>
          </a:p>
          <a:p>
            <a:pPr marL="0" indent="0" algn="r">
              <a:buNone/>
            </a:pPr>
            <a:endParaRPr lang="fa-IR" sz="1600" dirty="0"/>
          </a:p>
          <a:p>
            <a:pPr marL="0" indent="0" algn="r">
              <a:buNone/>
            </a:pPr>
            <a:endParaRPr lang="fa-IR" sz="1600" dirty="0" smtClean="0"/>
          </a:p>
          <a:p>
            <a:pPr marL="0" indent="0" algn="r">
              <a:buNone/>
            </a:pPr>
            <a:endParaRPr lang="fa-IR" sz="1600" dirty="0"/>
          </a:p>
          <a:p>
            <a:pPr marL="0" indent="0" algn="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160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These women are engineers, politicians, doctors, lawyers, and scientists and a few have begun to occupy  executive </a:t>
            </a:r>
          </a:p>
          <a:p>
            <a:pPr marL="0" indent="0">
              <a:buNone/>
            </a:pPr>
            <a:r>
              <a:rPr lang="en-US" sz="1600" dirty="0" smtClean="0"/>
              <a:t>positions in business, government, and banking, breaking though the so-called glass ceiling.</a:t>
            </a:r>
          </a:p>
          <a:p>
            <a:pPr marL="0" indent="0" algn="r">
              <a:buNone/>
            </a:pPr>
            <a:r>
              <a:rPr lang="fa-IR" sz="1600" dirty="0" smtClean="0"/>
              <a:t>این زن ها مهندس، سیاستمدار، پزشک ، وکیل و دانشمند </a:t>
            </a:r>
            <a:r>
              <a:rPr lang="fa-IR" sz="1600" dirty="0" err="1" smtClean="0"/>
              <a:t>وتعدادی</a:t>
            </a:r>
            <a:r>
              <a:rPr lang="fa-IR" sz="1600" dirty="0" smtClean="0"/>
              <a:t> نیز در موقعیت های اجرایی تجاری، دولتی و بانکداری هستند و به اصطلاح سقف شیشه ای</a:t>
            </a:r>
          </a:p>
          <a:p>
            <a:pPr marL="0" indent="0" algn="r">
              <a:buNone/>
            </a:pPr>
            <a:r>
              <a:rPr lang="fa-IR" sz="1600" dirty="0" smtClean="0"/>
              <a:t> را در هم شکسته </a:t>
            </a:r>
            <a:r>
              <a:rPr lang="fa-IR" sz="1600" dirty="0" err="1" smtClean="0"/>
              <a:t>اند</a:t>
            </a:r>
            <a:r>
              <a:rPr lang="fa-IR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Monetary factors influence women to work.</a:t>
            </a:r>
          </a:p>
          <a:p>
            <a:pPr marL="0" indent="0" algn="r">
              <a:buNone/>
            </a:pPr>
            <a:r>
              <a:rPr lang="fa-IR" sz="1600" dirty="0" smtClean="0"/>
              <a:t>عوامل مالی زنان را وادار به </a:t>
            </a:r>
            <a:r>
              <a:rPr lang="fa-IR" sz="1600" dirty="0" err="1" smtClean="0"/>
              <a:t>کارکرده</a:t>
            </a:r>
            <a:r>
              <a:rPr lang="fa-IR" sz="1600" dirty="0" smtClean="0"/>
              <a:t> است.</a:t>
            </a:r>
          </a:p>
          <a:p>
            <a:pPr marL="0" indent="0">
              <a:buNone/>
            </a:pPr>
            <a:r>
              <a:rPr lang="en-US" sz="1600" dirty="0" smtClean="0"/>
              <a:t>Some are employed full-time, some par-time, and some seek creations solutions such as flex-time work schedules and job </a:t>
            </a:r>
          </a:p>
          <a:p>
            <a:pPr marL="0" indent="0">
              <a:buNone/>
            </a:pPr>
            <a:r>
              <a:rPr lang="en-US" sz="1600" dirty="0" smtClean="0"/>
              <a:t>sharing.</a:t>
            </a:r>
          </a:p>
          <a:p>
            <a:pPr marL="0" indent="0" algn="r">
              <a:buNone/>
            </a:pPr>
            <a:r>
              <a:rPr lang="fa-IR" sz="1600" dirty="0" smtClean="0"/>
              <a:t>برخی به صورت تمام وقت و </a:t>
            </a:r>
            <a:r>
              <a:rPr lang="fa-IR" sz="1600" dirty="0" err="1" smtClean="0"/>
              <a:t>برخیبه</a:t>
            </a:r>
            <a:r>
              <a:rPr lang="fa-IR" sz="1600" dirty="0" smtClean="0"/>
              <a:t> صورت پاره وقت استخدام می شوند </a:t>
            </a:r>
            <a:r>
              <a:rPr lang="fa-IR" sz="1600" dirty="0" err="1" smtClean="0"/>
              <a:t>وبرخی</a:t>
            </a:r>
            <a:r>
              <a:rPr lang="fa-IR" sz="1600" dirty="0" smtClean="0"/>
              <a:t> در جستجوی راه حل های خلاق مانند برنامه های کاری با ساعت قابل</a:t>
            </a:r>
          </a:p>
          <a:p>
            <a:pPr marL="0" indent="0" algn="r">
              <a:buNone/>
            </a:pPr>
            <a:r>
              <a:rPr lang="fa-IR" sz="1600" dirty="0" smtClean="0"/>
              <a:t> </a:t>
            </a:r>
            <a:r>
              <a:rPr lang="fa-IR" sz="1600" dirty="0" err="1" smtClean="0"/>
              <a:t>تغییریا</a:t>
            </a:r>
            <a:r>
              <a:rPr lang="fa-IR" sz="1600" dirty="0" smtClean="0"/>
              <a:t> با وقت آزاد </a:t>
            </a:r>
            <a:r>
              <a:rPr lang="fa-IR" sz="1600" dirty="0" err="1" smtClean="0"/>
              <a:t>وشراکت</a:t>
            </a:r>
            <a:r>
              <a:rPr lang="fa-IR" sz="1600" dirty="0" smtClean="0"/>
              <a:t> شغلی هستند.</a:t>
            </a:r>
          </a:p>
          <a:p>
            <a:pPr marL="0" indent="0">
              <a:buNone/>
            </a:pPr>
            <a:r>
              <a:rPr lang="en-US" sz="1600" dirty="0" smtClean="0"/>
              <a:t>Many are single mothers raising children by themselves.</a:t>
            </a:r>
          </a:p>
          <a:p>
            <a:pPr marL="0" indent="0" algn="r">
              <a:buNone/>
            </a:pPr>
            <a:r>
              <a:rPr lang="fa-IR" sz="1600" dirty="0" smtClean="0"/>
              <a:t>بسیاری از آنها مادرانی مجرد هستند که خود بچه ها را پرورش می دهند. </a:t>
            </a:r>
            <a:r>
              <a:rPr lang="en-US" sz="1600" dirty="0" smtClean="0"/>
              <a:t> </a:t>
            </a:r>
            <a:endParaRPr lang="fa-IR" sz="1600" dirty="0" smtClean="0"/>
          </a:p>
          <a:p>
            <a:pPr marL="0" indent="0" algn="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7961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2446</Words>
  <Application>Microsoft Office PowerPoint</Application>
  <PresentationFormat>Widescreen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 زبان فنی رشته مدیریت خانواده مدرس زهرا امانی</vt:lpstr>
      <vt:lpstr>PowerPoint Presentation</vt:lpstr>
      <vt:lpstr>Who’s Taking Care of the children?</vt:lpstr>
      <vt:lpstr>PowerPoint Presentation</vt:lpstr>
      <vt:lpstr>PowerPoint Presentation</vt:lpstr>
      <vt:lpstr>PowerPoint Presentation</vt:lpstr>
      <vt:lpstr>PowerPoint Presentation</vt:lpstr>
      <vt:lpstr>Who’s Taking Care of the children?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زبان فنی رشته مدیریت خانواده</dc:title>
  <dc:creator>a</dc:creator>
  <cp:lastModifiedBy>a</cp:lastModifiedBy>
  <cp:revision>103</cp:revision>
  <dcterms:created xsi:type="dcterms:W3CDTF">2020-03-27T13:38:37Z</dcterms:created>
  <dcterms:modified xsi:type="dcterms:W3CDTF">2020-04-04T14:20:14Z</dcterms:modified>
</cp:coreProperties>
</file>