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56" r:id="rId4"/>
    <p:sldId id="260" r:id="rId5"/>
    <p:sldId id="261" r:id="rId6"/>
    <p:sldId id="262" r:id="rId7"/>
    <p:sldId id="288" r:id="rId8"/>
    <p:sldId id="275" r:id="rId9"/>
    <p:sldId id="276" r:id="rId10"/>
    <p:sldId id="277" r:id="rId11"/>
    <p:sldId id="278" r:id="rId12"/>
    <p:sldId id="279" r:id="rId13"/>
    <p:sldId id="280" r:id="rId14"/>
    <p:sldId id="281" r:id="rId15"/>
    <p:sldId id="289" r:id="rId16"/>
    <p:sldId id="290" r:id="rId17"/>
    <p:sldId id="282" r:id="rId18"/>
    <p:sldId id="283" r:id="rId19"/>
    <p:sldId id="284" r:id="rId20"/>
    <p:sldId id="285" r:id="rId21"/>
    <p:sldId id="286" r:id="rId22"/>
    <p:sldId id="287" r:id="rId23"/>
    <p:sldId id="265" r:id="rId24"/>
    <p:sldId id="267"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74"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83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1" fontAlgn="base">
              <a:spcBef>
                <a:spcPct val="0"/>
              </a:spcBef>
              <a:spcAft>
                <a:spcPct val="0"/>
              </a:spcAft>
            </a:pPr>
            <a:endParaRPr lang="en-US">
              <a:solidFill>
                <a:prstClr val="white"/>
              </a:solidFill>
            </a:endParaRPr>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ctr" rtl="1" fontAlgn="base">
                <a:spcBef>
                  <a:spcPct val="0"/>
                </a:spcBef>
                <a:spcAft>
                  <a:spcPct val="0"/>
                </a:spcAft>
              </a:pPr>
              <a:endParaRPr lang="en-US">
                <a:solidFill>
                  <a:prstClr val="black"/>
                </a:solidFill>
                <a:latin typeface="Verdana" pitchFamily="34" charset="0"/>
                <a:cs typeface="Arial" charset="0"/>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ctr" rtl="1" fontAlgn="base">
                <a:spcBef>
                  <a:spcPct val="0"/>
                </a:spcBef>
                <a:spcAft>
                  <a:spcPct val="0"/>
                </a:spcAft>
              </a:pPr>
              <a:endParaRPr lang="en-US">
                <a:solidFill>
                  <a:prstClr val="black"/>
                </a:solidFill>
                <a:latin typeface="Verdana" pitchFamily="34" charset="0"/>
                <a:cs typeface="Arial" charset="0"/>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rtl="1" fontAlgn="base">
                <a:spcBef>
                  <a:spcPct val="0"/>
                </a:spcBef>
                <a:spcAft>
                  <a:spcPct val="0"/>
                </a:spcAft>
              </a:pPr>
              <a:endParaRPr lang="en-US">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endParaRPr lang="en-US" alt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ltLang="en-US">
              <a:solidFill>
                <a:srgbClr val="2DA2BF">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06CF2910-ADF6-4D31-B4B2-6F020E3C7E34}" type="slidenum">
              <a:rPr lang="ar-SA" altLang="en-US" smtClean="0"/>
              <a:pPr/>
              <a:t>‹#›</a:t>
            </a:fld>
            <a:endParaRPr lang="en-US" altLang="en-US"/>
          </a:p>
        </p:txBody>
      </p:sp>
    </p:spTree>
    <p:extLst>
      <p:ext uri="{BB962C8B-B14F-4D97-AF65-F5344CB8AC3E}">
        <p14:creationId xmlns:p14="http://schemas.microsoft.com/office/powerpoint/2010/main" val="691000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endParaRPr lang="en-US" alt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ltLang="en-US">
              <a:solidFill>
                <a:prstClr val="black"/>
              </a:solidFill>
            </a:endParaRPr>
          </a:p>
        </p:txBody>
      </p:sp>
      <p:sp>
        <p:nvSpPr>
          <p:cNvPr id="6" name="Slide Number Placeholder 5"/>
          <p:cNvSpPr>
            <a:spLocks noGrp="1"/>
          </p:cNvSpPr>
          <p:nvPr>
            <p:ph type="sldNum" sz="quarter" idx="12"/>
          </p:nvPr>
        </p:nvSpPr>
        <p:spPr/>
        <p:txBody>
          <a:bodyPr/>
          <a:lstStyle>
            <a:extLst/>
          </a:lstStyle>
          <a:p>
            <a:fld id="{E53FD230-F330-4D97-8718-F9009C60D16D}" type="slidenum">
              <a:rPr lang="ar-SA" altLang="en-US" smtClean="0">
                <a:solidFill>
                  <a:prstClr val="black"/>
                </a:solidFill>
              </a:rPr>
              <a:pPr/>
              <a:t>‹#›</a:t>
            </a:fld>
            <a:endParaRPr lang="en-US" altLang="en-US">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0381613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endParaRPr lang="en-US" altLang="en-US">
              <a:solidFill>
                <a:prstClr val="white"/>
              </a:solidFill>
            </a:endParaRPr>
          </a:p>
        </p:txBody>
      </p:sp>
      <p:sp>
        <p:nvSpPr>
          <p:cNvPr id="5" name="Footer Placeholder 4"/>
          <p:cNvSpPr>
            <a:spLocks noGrp="1"/>
          </p:cNvSpPr>
          <p:nvPr>
            <p:ph type="ftr" sz="quarter" idx="11"/>
          </p:nvPr>
        </p:nvSpPr>
        <p:spPr/>
        <p:txBody>
          <a:bodyPr/>
          <a:lstStyle>
            <a:extLst/>
          </a:lstStyle>
          <a:p>
            <a:endParaRPr lang="en-US" altLang="en-US">
              <a:solidFill>
                <a:prstClr val="white"/>
              </a:solidFill>
            </a:endParaRPr>
          </a:p>
        </p:txBody>
      </p:sp>
      <p:sp>
        <p:nvSpPr>
          <p:cNvPr id="6" name="Slide Number Placeholder 5"/>
          <p:cNvSpPr>
            <a:spLocks noGrp="1"/>
          </p:cNvSpPr>
          <p:nvPr>
            <p:ph type="sldNum" sz="quarter" idx="12"/>
          </p:nvPr>
        </p:nvSpPr>
        <p:spPr/>
        <p:txBody>
          <a:bodyPr/>
          <a:lstStyle>
            <a:extLst/>
          </a:lstStyle>
          <a:p>
            <a:fld id="{119D3F44-0046-4AB4-9D1F-5944265324F1}" type="slidenum">
              <a:rPr lang="ar-SA" altLang="en-US" smtClean="0">
                <a:solidFill>
                  <a:prstClr val="white"/>
                </a:solidFill>
              </a:rPr>
              <a:pPr/>
              <a:t>‹#›</a:t>
            </a:fld>
            <a:endParaRPr lang="en-US" altLang="en-US">
              <a:solidFill>
                <a:prstClr val="white"/>
              </a:solidFill>
            </a:endParaRP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rtl="1" fontAlgn="base">
              <a:spcBef>
                <a:spcPct val="0"/>
              </a:spcBef>
              <a:spcAft>
                <a:spcPct val="0"/>
              </a:spcAft>
            </a:pPr>
            <a:endParaRPr lang="en-US">
              <a:solidFill>
                <a:prstClr val="white"/>
              </a:solidFill>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rtl="1" fontAlgn="base">
              <a:spcBef>
                <a:spcPct val="0"/>
              </a:spcBef>
              <a:spcAft>
                <a:spcPct val="0"/>
              </a:spcAft>
            </a:pPr>
            <a:endParaRPr lang="en-US">
              <a:solidFill>
                <a:prstClr val="white"/>
              </a:solidFill>
            </a:endParaRPr>
          </a:p>
        </p:txBody>
      </p:sp>
    </p:spTree>
    <p:extLst>
      <p:ext uri="{BB962C8B-B14F-4D97-AF65-F5344CB8AC3E}">
        <p14:creationId xmlns:p14="http://schemas.microsoft.com/office/powerpoint/2010/main" val="1747647810"/>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endParaRPr lang="en-US" altLang="en-US">
              <a:solidFill>
                <a:prstClr val="white"/>
              </a:solidFill>
            </a:endParaRPr>
          </a:p>
        </p:txBody>
      </p:sp>
      <p:sp>
        <p:nvSpPr>
          <p:cNvPr id="6" name="Footer Placeholder 5"/>
          <p:cNvSpPr>
            <a:spLocks noGrp="1"/>
          </p:cNvSpPr>
          <p:nvPr>
            <p:ph type="ftr" sz="quarter" idx="11"/>
          </p:nvPr>
        </p:nvSpPr>
        <p:spPr/>
        <p:txBody>
          <a:bodyPr/>
          <a:lstStyle>
            <a:extLst/>
          </a:lstStyle>
          <a:p>
            <a:endParaRPr lang="en-US" altLang="en-US">
              <a:solidFill>
                <a:prstClr val="white"/>
              </a:solidFill>
            </a:endParaRPr>
          </a:p>
        </p:txBody>
      </p:sp>
      <p:sp>
        <p:nvSpPr>
          <p:cNvPr id="7" name="Slide Number Placeholder 6"/>
          <p:cNvSpPr>
            <a:spLocks noGrp="1"/>
          </p:cNvSpPr>
          <p:nvPr>
            <p:ph type="sldNum" sz="quarter" idx="12"/>
          </p:nvPr>
        </p:nvSpPr>
        <p:spPr/>
        <p:txBody>
          <a:bodyPr/>
          <a:lstStyle>
            <a:extLst/>
          </a:lstStyle>
          <a:p>
            <a:fld id="{84D5D71E-E0AE-47B7-9FB6-2D78C2F56085}" type="slidenum">
              <a:rPr lang="ar-SA" altLang="en-US" smtClean="0">
                <a:solidFill>
                  <a:prstClr val="white"/>
                </a:solidFill>
              </a:rPr>
              <a:pPr/>
              <a:t>‹#›</a:t>
            </a:fld>
            <a:endParaRPr lang="en-US" altLang="en-US">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4176966442"/>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endParaRPr lang="en-US" altLang="en-US">
              <a:solidFill>
                <a:prstClr val="black"/>
              </a:solidFill>
            </a:endParaRPr>
          </a:p>
        </p:txBody>
      </p:sp>
      <p:sp>
        <p:nvSpPr>
          <p:cNvPr id="8" name="Footer Placeholder 7"/>
          <p:cNvSpPr>
            <a:spLocks noGrp="1"/>
          </p:cNvSpPr>
          <p:nvPr>
            <p:ph type="ftr" sz="quarter" idx="11"/>
          </p:nvPr>
        </p:nvSpPr>
        <p:spPr/>
        <p:txBody>
          <a:bodyPr/>
          <a:lstStyle>
            <a:extLst/>
          </a:lstStyle>
          <a:p>
            <a:endParaRPr lang="en-US" altLang="en-US">
              <a:solidFill>
                <a:prstClr val="black"/>
              </a:solidFill>
            </a:endParaRPr>
          </a:p>
        </p:txBody>
      </p:sp>
      <p:sp>
        <p:nvSpPr>
          <p:cNvPr id="9" name="Slide Number Placeholder 8"/>
          <p:cNvSpPr>
            <a:spLocks noGrp="1"/>
          </p:cNvSpPr>
          <p:nvPr>
            <p:ph type="sldNum" sz="quarter" idx="12"/>
          </p:nvPr>
        </p:nvSpPr>
        <p:spPr/>
        <p:txBody>
          <a:bodyPr/>
          <a:lstStyle>
            <a:extLst/>
          </a:lstStyle>
          <a:p>
            <a:fld id="{4EE2916A-EABE-44A7-97A8-929580185F99}" type="slidenum">
              <a:rPr lang="ar-SA"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075234135"/>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endParaRPr lang="en-US" altLang="en-US">
              <a:solidFill>
                <a:prstClr val="white"/>
              </a:solidFill>
            </a:endParaRPr>
          </a:p>
        </p:txBody>
      </p:sp>
      <p:sp>
        <p:nvSpPr>
          <p:cNvPr id="4" name="Footer Placeholder 3"/>
          <p:cNvSpPr>
            <a:spLocks noGrp="1"/>
          </p:cNvSpPr>
          <p:nvPr>
            <p:ph type="ftr" sz="quarter" idx="11"/>
          </p:nvPr>
        </p:nvSpPr>
        <p:spPr/>
        <p:txBody>
          <a:bodyPr/>
          <a:lstStyle>
            <a:extLst/>
          </a:lstStyle>
          <a:p>
            <a:endParaRPr lang="en-US" altLang="en-US">
              <a:solidFill>
                <a:prstClr val="white"/>
              </a:solidFill>
            </a:endParaRPr>
          </a:p>
        </p:txBody>
      </p:sp>
      <p:sp>
        <p:nvSpPr>
          <p:cNvPr id="5" name="Slide Number Placeholder 4"/>
          <p:cNvSpPr>
            <a:spLocks noGrp="1"/>
          </p:cNvSpPr>
          <p:nvPr>
            <p:ph type="sldNum" sz="quarter" idx="12"/>
          </p:nvPr>
        </p:nvSpPr>
        <p:spPr/>
        <p:txBody>
          <a:bodyPr/>
          <a:lstStyle>
            <a:extLst/>
          </a:lstStyle>
          <a:p>
            <a:fld id="{307930A3-E846-40C3-852F-0ECE0317DAC0}" type="slidenum">
              <a:rPr lang="ar-SA" altLang="en-US" smtClean="0">
                <a:solidFill>
                  <a:prstClr val="white"/>
                </a:solidFill>
              </a:rPr>
              <a:pPr/>
              <a:t>‹#›</a:t>
            </a:fld>
            <a:endParaRPr lang="en-US" altLang="en-US">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775395576"/>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endParaRPr lang="en-US" altLang="en-US">
              <a:solidFill>
                <a:prstClr val="black"/>
              </a:solidFill>
            </a:endParaRPr>
          </a:p>
        </p:txBody>
      </p:sp>
      <p:sp>
        <p:nvSpPr>
          <p:cNvPr id="3" name="Footer Placeholder 2"/>
          <p:cNvSpPr>
            <a:spLocks noGrp="1"/>
          </p:cNvSpPr>
          <p:nvPr>
            <p:ph type="ftr" sz="quarter" idx="11"/>
          </p:nvPr>
        </p:nvSpPr>
        <p:spPr/>
        <p:txBody>
          <a:bodyPr/>
          <a:lstStyle>
            <a:extLst/>
          </a:lstStyle>
          <a:p>
            <a:endParaRPr lang="en-US" altLang="en-US">
              <a:solidFill>
                <a:prstClr val="black"/>
              </a:solidFill>
            </a:endParaRPr>
          </a:p>
        </p:txBody>
      </p:sp>
      <p:sp>
        <p:nvSpPr>
          <p:cNvPr id="4" name="Slide Number Placeholder 3"/>
          <p:cNvSpPr>
            <a:spLocks noGrp="1"/>
          </p:cNvSpPr>
          <p:nvPr>
            <p:ph type="sldNum" sz="quarter" idx="12"/>
          </p:nvPr>
        </p:nvSpPr>
        <p:spPr/>
        <p:txBody>
          <a:bodyPr/>
          <a:lstStyle>
            <a:extLst/>
          </a:lstStyle>
          <a:p>
            <a:fld id="{273ADA77-B49F-4387-8458-D8801FBE5008}" type="slidenum">
              <a:rPr lang="ar-SA"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8472152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endParaRPr lang="en-US" altLang="en-US">
              <a:solidFill>
                <a:prstClr val="black"/>
              </a:solidFill>
            </a:endParaRPr>
          </a:p>
        </p:txBody>
      </p:sp>
      <p:sp>
        <p:nvSpPr>
          <p:cNvPr id="6" name="Footer Placeholder 5"/>
          <p:cNvSpPr>
            <a:spLocks noGrp="1"/>
          </p:cNvSpPr>
          <p:nvPr>
            <p:ph type="ftr" sz="quarter" idx="11"/>
          </p:nvPr>
        </p:nvSpPr>
        <p:spPr/>
        <p:txBody>
          <a:bodyPr/>
          <a:lstStyle>
            <a:extLst/>
          </a:lstStyle>
          <a:p>
            <a:endParaRPr lang="en-US" altLang="en-US">
              <a:solidFill>
                <a:prstClr val="black"/>
              </a:solidFill>
            </a:endParaRPr>
          </a:p>
        </p:txBody>
      </p:sp>
      <p:sp>
        <p:nvSpPr>
          <p:cNvPr id="7" name="Slide Number Placeholder 6"/>
          <p:cNvSpPr>
            <a:spLocks noGrp="1"/>
          </p:cNvSpPr>
          <p:nvPr>
            <p:ph type="sldNum" sz="quarter" idx="12"/>
          </p:nvPr>
        </p:nvSpPr>
        <p:spPr/>
        <p:txBody>
          <a:bodyPr/>
          <a:lstStyle>
            <a:extLst/>
          </a:lstStyle>
          <a:p>
            <a:fld id="{60F1511C-1550-4540-8612-DFF8252D9F28}" type="slidenum">
              <a:rPr lang="ar-SA"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130250701"/>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endParaRPr lang="en-US" altLang="en-US">
              <a:solidFill>
                <a:prstClr val="white"/>
              </a:solidFill>
            </a:endParaRPr>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lt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4BB6CCA3-1D28-4780-A915-53FEB49DB602}" type="slidenum">
              <a:rPr lang="ar-SA" altLang="en-US" smtClean="0">
                <a:solidFill>
                  <a:prstClr val="white"/>
                </a:solidFill>
              </a:rPr>
              <a:pPr/>
              <a:t>‹#›</a:t>
            </a:fld>
            <a:endParaRPr lang="en-US" altLang="en-US">
              <a:solidFill>
                <a:prstClr val="white"/>
              </a:solidFill>
            </a:endParaRP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ctr" rtl="1" fontAlgn="base">
              <a:spcBef>
                <a:spcPct val="0"/>
              </a:spcBef>
              <a:spcAft>
                <a:spcPct val="0"/>
              </a:spcAft>
            </a:pPr>
            <a:endParaRPr lang="en-US">
              <a:solidFill>
                <a:prstClr val="white"/>
              </a:solidFill>
              <a:latin typeface="Verdana" pitchFamily="34" charset="0"/>
              <a:cs typeface="Arial" charset="0"/>
            </a:endParaRPr>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ctr" rtl="1" fontAlgn="base">
              <a:spcBef>
                <a:spcPct val="0"/>
              </a:spcBef>
              <a:spcAft>
                <a:spcPct val="0"/>
              </a:spcAft>
            </a:pPr>
            <a:endParaRPr lang="en-US">
              <a:solidFill>
                <a:prstClr val="white"/>
              </a:solidFill>
              <a:latin typeface="Verdana" pitchFamily="34" charset="0"/>
              <a:cs typeface="Arial" charset="0"/>
            </a:endParaRPr>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rtl="1" fontAlgn="base">
              <a:spcBef>
                <a:spcPct val="0"/>
              </a:spcBef>
              <a:spcAft>
                <a:spcPct val="0"/>
              </a:spcAft>
            </a:pPr>
            <a:endParaRPr lang="en-US">
              <a:solidFill>
                <a:prstClr val="white"/>
              </a:solidFill>
            </a:endParaRPr>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rtl="1" fontAlgn="base">
              <a:spcBef>
                <a:spcPct val="0"/>
              </a:spcBef>
              <a:spcAft>
                <a:spcPct val="0"/>
              </a:spcAft>
            </a:pPr>
            <a:endParaRPr lang="en-US">
              <a:solidFill>
                <a:prstClr val="white"/>
              </a:solidFill>
            </a:endParaRPr>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rtl="1" fontAlgn="base">
              <a:spcBef>
                <a:spcPct val="0"/>
              </a:spcBef>
              <a:spcAft>
                <a:spcPct val="0"/>
              </a:spcAft>
            </a:pPr>
            <a:endParaRPr lang="en-US">
              <a:solidFill>
                <a:prstClr val="white"/>
              </a:solidFill>
            </a:endParaRPr>
          </a:p>
        </p:txBody>
      </p:sp>
    </p:spTree>
    <p:extLst>
      <p:ext uri="{BB962C8B-B14F-4D97-AF65-F5344CB8AC3E}">
        <p14:creationId xmlns:p14="http://schemas.microsoft.com/office/powerpoint/2010/main" val="2459261351"/>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endParaRPr lang="en-US" alt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ltLang="en-US">
              <a:solidFill>
                <a:prstClr val="black"/>
              </a:solidFill>
            </a:endParaRPr>
          </a:p>
        </p:txBody>
      </p:sp>
      <p:sp>
        <p:nvSpPr>
          <p:cNvPr id="6" name="Slide Number Placeholder 5"/>
          <p:cNvSpPr>
            <a:spLocks noGrp="1"/>
          </p:cNvSpPr>
          <p:nvPr>
            <p:ph type="sldNum" sz="quarter" idx="12"/>
          </p:nvPr>
        </p:nvSpPr>
        <p:spPr/>
        <p:txBody>
          <a:bodyPr/>
          <a:lstStyle>
            <a:extLst/>
          </a:lstStyle>
          <a:p>
            <a:fld id="{B5FACCB6-3038-4F79-8D84-1CAEC5D4E74D}" type="slidenum">
              <a:rPr lang="ar-SA"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2402797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endParaRPr lang="en-US" alt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ltLang="en-US">
              <a:solidFill>
                <a:prstClr val="black"/>
              </a:solidFill>
            </a:endParaRPr>
          </a:p>
        </p:txBody>
      </p:sp>
      <p:sp>
        <p:nvSpPr>
          <p:cNvPr id="6" name="Slide Number Placeholder 5"/>
          <p:cNvSpPr>
            <a:spLocks noGrp="1"/>
          </p:cNvSpPr>
          <p:nvPr>
            <p:ph type="sldNum" sz="quarter" idx="12"/>
          </p:nvPr>
        </p:nvSpPr>
        <p:spPr/>
        <p:txBody>
          <a:bodyPr/>
          <a:lstStyle>
            <a:extLst/>
          </a:lstStyle>
          <a:p>
            <a:fld id="{66DB9D0B-ADFC-40F4-8C48-579636E0C3E9}" type="slidenum">
              <a:rPr lang="ar-SA"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576937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1D8BD707-D9CF-40AE-B4C6-C98DA3205C09}" type="datetimeFigureOut">
              <a:rPr lang="en-US" smtClean="0">
                <a:solidFill>
                  <a:srgbClr val="DBF5F9">
                    <a:shade val="90000"/>
                  </a:srgbClr>
                </a:solidFill>
              </a:rPr>
              <a:pPr/>
              <a:t>4/12/2020</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B6F15528-21DE-4FAA-801E-634DDDAF4B2B}"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1203025906"/>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04617B">
                    <a:shade val="90000"/>
                  </a:srgbClr>
                </a:solidFill>
              </a:rPr>
              <a:pPr/>
              <a:t>4/12/2020</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4203898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DBF5F9">
                    <a:shade val="90000"/>
                  </a:srgbClr>
                </a:solidFill>
              </a:rPr>
              <a:pPr/>
              <a:t>4/12/2020</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231268148"/>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04617B">
                    <a:shade val="90000"/>
                  </a:srgbClr>
                </a:solidFill>
              </a:rPr>
              <a:pPr/>
              <a:t>4/12/2020</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0839470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srgbClr val="04617B">
                    <a:shade val="90000"/>
                  </a:srgbClr>
                </a:solidFill>
              </a:rPr>
              <a:pPr/>
              <a:t>4/12/2020</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576879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srgbClr val="04617B">
                    <a:shade val="90000"/>
                  </a:srgbClr>
                </a:solidFill>
              </a:rPr>
              <a:pPr/>
              <a:t>4/12/2020</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4206817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srgbClr val="04617B">
                    <a:shade val="90000"/>
                  </a:srgbClr>
                </a:solidFill>
              </a:rPr>
              <a:pPr/>
              <a:t>4/12/2020</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4006054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04617B">
                    <a:shade val="90000"/>
                  </a:srgbClr>
                </a:solidFill>
              </a:rPr>
              <a:pPr/>
              <a:t>4/12/2020</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544980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04617B">
                    <a:shade val="90000"/>
                  </a:srgbClr>
                </a:solidFill>
              </a:rPr>
              <a:pPr/>
              <a:t>4/12/2020</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6F15528-21DE-4FAA-801E-634DDDAF4B2B}"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884635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04617B">
                    <a:shade val="90000"/>
                  </a:srgbClr>
                </a:solidFill>
              </a:rPr>
              <a:pPr/>
              <a:t>4/12/2020</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4033465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04617B">
                    <a:shade val="90000"/>
                  </a:srgbClr>
                </a:solidFill>
              </a:rPr>
              <a:pPr/>
              <a:t>4/12/2020</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581187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4/12/2020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4/12/2020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ctr" rtl="1" fontAlgn="base">
              <a:spcBef>
                <a:spcPct val="0"/>
              </a:spcBef>
              <a:spcAft>
                <a:spcPct val="0"/>
              </a:spcAft>
            </a:pPr>
            <a:endParaRPr lang="en-US">
              <a:solidFill>
                <a:prstClr val="black"/>
              </a:solidFill>
              <a:latin typeface="Verdana" pitchFamily="34" charset="0"/>
              <a:cs typeface="Arial" charset="0"/>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ctr" rtl="1" fontAlgn="base">
              <a:spcBef>
                <a:spcPct val="0"/>
              </a:spcBef>
              <a:spcAft>
                <a:spcPct val="0"/>
              </a:spcAft>
            </a:pPr>
            <a:endParaRPr lang="en-US">
              <a:solidFill>
                <a:prstClr val="black"/>
              </a:solidFill>
              <a:latin typeface="Verdana" pitchFamily="34" charset="0"/>
              <a:cs typeface="Arial" charset="0"/>
            </a:endParaRPr>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rtl="1" fontAlgn="base">
              <a:spcBef>
                <a:spcPct val="0"/>
              </a:spcBef>
              <a:spcAft>
                <a:spcPct val="0"/>
              </a:spcAft>
            </a:pPr>
            <a:endParaRPr lang="en-US">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pPr rtl="1" fontAlgn="base">
              <a:spcBef>
                <a:spcPct val="0"/>
              </a:spcBef>
              <a:spcAft>
                <a:spcPct val="0"/>
              </a:spcAft>
            </a:pPr>
            <a:endParaRPr lang="en-US" altLang="en-US">
              <a:solidFill>
                <a:prstClr val="black"/>
              </a:solidFill>
              <a:latin typeface="Verdana" pitchFamily="34" charset="0"/>
              <a:cs typeface="Arial" charset="0"/>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pPr rtl="1" fontAlgn="base">
              <a:spcBef>
                <a:spcPct val="0"/>
              </a:spcBef>
              <a:spcAft>
                <a:spcPct val="0"/>
              </a:spcAft>
            </a:pPr>
            <a:endParaRPr lang="en-US" altLang="en-US">
              <a:solidFill>
                <a:prstClr val="black"/>
              </a:solidFill>
              <a:latin typeface="Verdana" pitchFamily="34" charset="0"/>
              <a:cs typeface="Arial" charset="0"/>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pPr rtl="1" fontAlgn="base">
              <a:spcBef>
                <a:spcPct val="0"/>
              </a:spcBef>
              <a:spcAft>
                <a:spcPct val="0"/>
              </a:spcAft>
            </a:pPr>
            <a:fld id="{628AAB11-0822-47CE-8D08-F5FFC911DDF2}" type="slidenum">
              <a:rPr lang="ar-SA" altLang="en-US" smtClean="0">
                <a:solidFill>
                  <a:prstClr val="black"/>
                </a:solidFill>
                <a:latin typeface="Verdana" pitchFamily="34" charset="0"/>
              </a:rPr>
              <a:pPr rtl="1" fontAlgn="base">
                <a:spcBef>
                  <a:spcPct val="0"/>
                </a:spcBef>
                <a:spcAft>
                  <a:spcPct val="0"/>
                </a:spcAft>
              </a:pPr>
              <a:t>‹#›</a:t>
            </a:fld>
            <a:endParaRPr lang="en-US" altLang="en-US">
              <a:solidFill>
                <a:prstClr val="black"/>
              </a:solidFill>
              <a:latin typeface="Verdana" pitchFamily="34" charset="0"/>
              <a:cs typeface="Arial" charset="0"/>
            </a:endParaRPr>
          </a:p>
        </p:txBody>
      </p:sp>
    </p:spTree>
    <p:extLst>
      <p:ext uri="{BB962C8B-B14F-4D97-AF65-F5344CB8AC3E}">
        <p14:creationId xmlns:p14="http://schemas.microsoft.com/office/powerpoint/2010/main" val="4593124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D8BD707-D9CF-40AE-B4C6-C98DA3205C09}" type="datetimeFigureOut">
              <a:rPr lang="en-US" smtClean="0">
                <a:solidFill>
                  <a:srgbClr val="04617B">
                    <a:shade val="90000"/>
                  </a:srgbClr>
                </a:solidFill>
              </a:rPr>
              <a:pPr/>
              <a:t>4/12/2020</a:t>
            </a:fld>
            <a:endParaRPr lang="en-US">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6F15528-21DE-4FAA-801E-634DDDAF4B2B}" type="slidenum">
              <a:rPr lang="en-US" smtClean="0">
                <a:solidFill>
                  <a:srgbClr val="04617B">
                    <a:shade val="90000"/>
                  </a:srgbClr>
                </a:solidFill>
              </a:rPr>
              <a:pPr/>
              <a:t>‹#›</a:t>
            </a:fld>
            <a:endParaRPr lang="en-US">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29744250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5.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5.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5.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5.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5.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5.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5.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5.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5.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5.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5.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5.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5.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5.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5.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5.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5.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5" name="IMG_20200408_174624_56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6200"/>
            <a:ext cx="9144000" cy="5821363"/>
          </a:xfrm>
          <a:prstGeom prst="rect">
            <a:avLst/>
          </a:prstGeom>
        </p:spPr>
      </p:pic>
    </p:spTree>
    <p:extLst>
      <p:ext uri="{BB962C8B-B14F-4D97-AF65-F5344CB8AC3E}">
        <p14:creationId xmlns:p14="http://schemas.microsoft.com/office/powerpoint/2010/main" val="3572266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3"/>
          <p:cNvSpPr>
            <a:spLocks noGrp="1" noChangeArrowheads="1"/>
          </p:cNvSpPr>
          <p:nvPr>
            <p:ph idx="1"/>
          </p:nvPr>
        </p:nvSpPr>
        <p:spPr>
          <a:xfrm>
            <a:off x="457200" y="549275"/>
            <a:ext cx="8229600" cy="5581650"/>
          </a:xfrm>
        </p:spPr>
        <p:txBody>
          <a:bodyPr/>
          <a:lstStyle/>
          <a:p>
            <a:pPr algn="just" rtl="1"/>
            <a:r>
              <a:rPr lang="fa-IR" altLang="en-US" sz="3600" dirty="0">
                <a:solidFill>
                  <a:srgbClr val="7030A0"/>
                </a:solidFill>
                <a:cs typeface="B Zar" panose="00000400000000000000" pitchFamily="2" charset="-78"/>
              </a:rPr>
              <a:t>برای مثال فرض کنید کارگری دستمزد روزانه 100واحد پولی دریافت میکند .اگر این کارگر یک روز استراحت مند، هزینه فرصت از دست رفته برابر 100واحد پولی می باشد.</a:t>
            </a:r>
          </a:p>
          <a:p>
            <a:pPr algn="just" rtl="1"/>
            <a:r>
              <a:rPr lang="fa-IR" altLang="en-US" sz="3600" dirty="0">
                <a:solidFill>
                  <a:srgbClr val="FF0000"/>
                </a:solidFill>
                <a:cs typeface="B Zar" panose="00000400000000000000" pitchFamily="2" charset="-78"/>
              </a:rPr>
              <a:t>بعنوان مثال دیگر دانشجویی که تصمیم به ادامه تحصیل می گیرد، از درآمد حاصل از کار احتمالی که می توانست به انجام آن مبادرت نماید صرف نظر نموده یا چشم پوشی کرده است.</a:t>
            </a:r>
          </a:p>
          <a:p>
            <a:pPr algn="just" rtl="1"/>
            <a:endParaRPr lang="fa-IR" altLang="en-US" sz="3600" dirty="0" smtClean="0">
              <a:cs typeface="B Zar" panose="00000400000000000000" pitchFamily="2" charset="-78"/>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61711356"/>
      </p:ext>
    </p:extLst>
  </p:cSld>
  <p:clrMapOvr>
    <a:masterClrMapping/>
  </p:clrMapOvr>
  <mc:AlternateContent xmlns:mc="http://schemas.openxmlformats.org/markup-compatibility/2006" xmlns:p14="http://schemas.microsoft.com/office/powerpoint/2010/main">
    <mc:Choice Requires="p14">
      <p:transition spd="slow" p14:dur="2000" advTm="42335"/>
    </mc:Choice>
    <mc:Fallback xmlns="">
      <p:transition spd="slow" advTm="42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gn="r" rtl="1"/>
            <a:r>
              <a:rPr lang="fa-IR" sz="3200" dirty="0"/>
              <a:t>مهمترین مفهوم اقتصادی است. منابع تولید مثل نیروی کار، سرمایه، طبیعت و ...محدود </a:t>
            </a:r>
            <a:r>
              <a:rPr lang="fa-IR" sz="3200" dirty="0" smtClean="0"/>
              <a:t>است. </a:t>
            </a:r>
            <a:r>
              <a:rPr lang="fa-IR" sz="3200" dirty="0"/>
              <a:t/>
            </a:r>
            <a:br>
              <a:rPr lang="fa-IR" sz="3200" dirty="0"/>
            </a:br>
            <a:r>
              <a:rPr lang="fa-IR" sz="3200" dirty="0">
                <a:solidFill>
                  <a:srgbClr val="C00000"/>
                </a:solidFill>
              </a:rPr>
              <a:t>به عبارت ساده تر از هرچیزی به هر اندازه که میخواهیم  </a:t>
            </a:r>
            <a:r>
              <a:rPr lang="fa-IR" sz="3200" dirty="0" smtClean="0">
                <a:solidFill>
                  <a:srgbClr val="C00000"/>
                </a:solidFill>
              </a:rPr>
              <a:t>نداریم.</a:t>
            </a:r>
          </a:p>
        </p:txBody>
      </p:sp>
      <p:sp>
        <p:nvSpPr>
          <p:cNvPr id="3" name="Title 2"/>
          <p:cNvSpPr>
            <a:spLocks noGrp="1"/>
          </p:cNvSpPr>
          <p:nvPr>
            <p:ph type="title"/>
          </p:nvPr>
        </p:nvSpPr>
        <p:spPr/>
        <p:txBody>
          <a:bodyPr>
            <a:normAutofit/>
          </a:bodyPr>
          <a:lstStyle/>
          <a:p>
            <a:pPr algn="r"/>
            <a:r>
              <a:rPr lang="fa-IR" dirty="0" smtClean="0">
                <a:solidFill>
                  <a:srgbClr val="FF0000"/>
                </a:solidFill>
              </a:rPr>
              <a:t>مفهوم کمیابی و محدودیت</a:t>
            </a:r>
            <a:r>
              <a:rPr lang="fa-IR" dirty="0" smtClean="0"/>
              <a:t>:</a:t>
            </a:r>
            <a:endParaRPr lang="en-US"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8600"/>
            <a:ext cx="1749425" cy="124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55556634"/>
      </p:ext>
    </p:extLst>
  </p:cSld>
  <p:clrMapOvr>
    <a:masterClrMapping/>
  </p:clrMapOvr>
  <mc:AlternateContent xmlns:mc="http://schemas.openxmlformats.org/markup-compatibility/2006" xmlns:p14="http://schemas.microsoft.com/office/powerpoint/2010/main">
    <mc:Choice Requires="p14">
      <p:transition spd="slow" p14:dur="2000" advTm="34235"/>
    </mc:Choice>
    <mc:Fallback xmlns="">
      <p:transition spd="slow" advTm="34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just" rtl="1">
              <a:buFont typeface="Wingdings" pitchFamily="2" charset="2"/>
              <a:buNone/>
            </a:pPr>
            <a:r>
              <a:rPr lang="fa-IR" altLang="en-US" dirty="0">
                <a:cs typeface="B Zar" panose="00000400000000000000" pitchFamily="2" charset="-78"/>
              </a:rPr>
              <a:t>چون کالاهای مورد نیاز مصرف کننده  نامحدود و منابع در اختیار وی (زمان ، </a:t>
            </a:r>
            <a:r>
              <a:rPr lang="fa-IR" altLang="en-US" dirty="0" smtClean="0">
                <a:cs typeface="B Zar" panose="00000400000000000000" pitchFamily="2" charset="-78"/>
              </a:rPr>
              <a:t>درآمد، </a:t>
            </a:r>
            <a:r>
              <a:rPr lang="fa-IR" altLang="en-US" dirty="0">
                <a:cs typeface="B Zar" panose="00000400000000000000" pitchFamily="2" charset="-78"/>
              </a:rPr>
              <a:t>منابع آب و خاک و ...) محدود می باشد لذا مصرف کننده مجبور به انتخاب است. </a:t>
            </a:r>
            <a:endParaRPr lang="fa-IR" altLang="en-US" dirty="0" smtClean="0">
              <a:cs typeface="B Zar" panose="00000400000000000000" pitchFamily="2" charset="-78"/>
            </a:endParaRPr>
          </a:p>
          <a:p>
            <a:pPr algn="just" rtl="1">
              <a:buFont typeface="Wingdings" pitchFamily="2" charset="2"/>
              <a:buNone/>
            </a:pPr>
            <a:endParaRPr lang="fa-IR" altLang="en-US" dirty="0">
              <a:cs typeface="B Zar" panose="00000400000000000000" pitchFamily="2" charset="-78"/>
            </a:endParaRPr>
          </a:p>
          <a:p>
            <a:pPr algn="just" rtl="1"/>
            <a:r>
              <a:rPr lang="fa-IR" altLang="en-US" sz="4000" dirty="0">
                <a:cs typeface="B Zar" panose="00000400000000000000" pitchFamily="2" charset="-78"/>
              </a:rPr>
              <a:t>انتخاب</a:t>
            </a:r>
            <a:r>
              <a:rPr lang="fa-IR" altLang="en-US" dirty="0">
                <a:cs typeface="B Zar" panose="00000400000000000000" pitchFamily="2" charset="-78"/>
              </a:rPr>
              <a:t> یعنی </a:t>
            </a:r>
            <a:r>
              <a:rPr lang="fa-IR" altLang="en-US" dirty="0" smtClean="0">
                <a:cs typeface="B Zar" panose="00000400000000000000" pitchFamily="2" charset="-78"/>
              </a:rPr>
              <a:t>از بین سبد کالایی مختلف، سبد کالایی را برگزیند که بیشترین رضایت خاطر یا مطلوبیت را به دست آورد.</a:t>
            </a:r>
            <a:endParaRPr lang="en-US" dirty="0">
              <a:cs typeface="B Zar" panose="00000400000000000000" pitchFamily="2" charset="-78"/>
            </a:endParaRPr>
          </a:p>
        </p:txBody>
      </p:sp>
      <p:sp>
        <p:nvSpPr>
          <p:cNvPr id="3" name="Title 2"/>
          <p:cNvSpPr>
            <a:spLocks noGrp="1"/>
          </p:cNvSpPr>
          <p:nvPr>
            <p:ph type="title"/>
          </p:nvPr>
        </p:nvSpPr>
        <p:spPr/>
        <p:txBody>
          <a:bodyPr/>
          <a:lstStyle/>
          <a:p>
            <a:pPr algn="r" rtl="1"/>
            <a:r>
              <a:rPr lang="fa-IR" dirty="0" smtClean="0">
                <a:solidFill>
                  <a:srgbClr val="FF0000"/>
                </a:solidFill>
              </a:rPr>
              <a:t>مفهوم انتخاب:</a:t>
            </a:r>
            <a:endParaRPr lang="en-US" dirty="0">
              <a:solidFill>
                <a:srgbClr val="FF0000"/>
              </a:solidFill>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228600"/>
            <a:ext cx="1749425" cy="124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77062611"/>
      </p:ext>
    </p:extLst>
  </p:cSld>
  <p:clrMapOvr>
    <a:masterClrMapping/>
  </p:clrMapOvr>
  <mc:AlternateContent xmlns:mc="http://schemas.openxmlformats.org/markup-compatibility/2006" xmlns:p14="http://schemas.microsoft.com/office/powerpoint/2010/main">
    <mc:Choice Requires="p14">
      <p:transition spd="slow" p14:dur="2000" advTm="41182"/>
    </mc:Choice>
    <mc:Fallback xmlns="">
      <p:transition spd="slow" advTm="41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gn="just" rtl="1"/>
            <a:r>
              <a:rPr lang="fa-IR" sz="3200" dirty="0" smtClean="0">
                <a:cs typeface="B Zar" panose="00000400000000000000" pitchFamily="2" charset="-78"/>
              </a:rPr>
              <a:t>منظور از منابع تولید، کلیه نهاده هایی هستند که در تولید کالاها و خدمات به کار می روند مانند نیروی کار، سرمایه، طبیعت، مدیریت در کنار تکنولوژی و فناوری از اصلی ترین عوامل تولید نام برده می شوند.</a:t>
            </a:r>
            <a:endParaRPr lang="en-US" sz="3200" dirty="0">
              <a:cs typeface="B Zar" panose="00000400000000000000" pitchFamily="2" charset="-78"/>
            </a:endParaRPr>
          </a:p>
        </p:txBody>
      </p:sp>
      <p:sp>
        <p:nvSpPr>
          <p:cNvPr id="3" name="Title 2"/>
          <p:cNvSpPr>
            <a:spLocks noGrp="1"/>
          </p:cNvSpPr>
          <p:nvPr>
            <p:ph type="title"/>
          </p:nvPr>
        </p:nvSpPr>
        <p:spPr/>
        <p:txBody>
          <a:bodyPr/>
          <a:lstStyle/>
          <a:p>
            <a:pPr algn="r" rtl="1"/>
            <a:r>
              <a:rPr lang="fa-IR" dirty="0" smtClean="0">
                <a:solidFill>
                  <a:srgbClr val="FF0000"/>
                </a:solidFill>
              </a:rPr>
              <a:t>منابع تولید</a:t>
            </a:r>
            <a:endParaRPr lang="en-US" dirty="0">
              <a:solidFill>
                <a:srgbClr val="FF0000"/>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1743075"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96684174"/>
      </p:ext>
    </p:extLst>
  </p:cSld>
  <p:clrMapOvr>
    <a:masterClrMapping/>
  </p:clrMapOvr>
  <mc:AlternateContent xmlns:mc="http://schemas.openxmlformats.org/markup-compatibility/2006" xmlns:p14="http://schemas.microsoft.com/office/powerpoint/2010/main">
    <mc:Choice Requires="p14">
      <p:transition spd="slow" p14:dur="2000" advTm="26444"/>
    </mc:Choice>
    <mc:Fallback xmlns="">
      <p:transition spd="slow" advTm="26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r" rtl="1"/>
            <a:r>
              <a:rPr lang="fa-IR" dirty="0" smtClean="0">
                <a:cs typeface="B Zar" panose="00000400000000000000" pitchFamily="2" charset="-78"/>
              </a:rPr>
              <a:t>در حالت کلی اقتصاد را از دو دیدگاه متفاوت می توان تقسیم بندی کرد:</a:t>
            </a:r>
          </a:p>
          <a:p>
            <a:pPr algn="r" rtl="1"/>
            <a:endParaRPr lang="fa-IR" dirty="0" smtClean="0">
              <a:cs typeface="B Zar" panose="00000400000000000000" pitchFamily="2" charset="-78"/>
            </a:endParaRPr>
          </a:p>
          <a:p>
            <a:pPr algn="r" rtl="1"/>
            <a:r>
              <a:rPr lang="fa-IR" dirty="0" smtClean="0">
                <a:solidFill>
                  <a:srgbClr val="FF0000"/>
                </a:solidFill>
                <a:cs typeface="B Zar" panose="00000400000000000000" pitchFamily="2" charset="-78"/>
              </a:rPr>
              <a:t>دیدگاه اول </a:t>
            </a:r>
            <a:r>
              <a:rPr lang="fa-IR" dirty="0" smtClean="0">
                <a:cs typeface="B Zar" panose="00000400000000000000" pitchFamily="2" charset="-78"/>
              </a:rPr>
              <a:t>: از نظر محدوده بررسی که به دو دسته </a:t>
            </a:r>
            <a:r>
              <a:rPr lang="fa-IR" b="1" dirty="0" smtClean="0">
                <a:solidFill>
                  <a:srgbClr val="FF0000"/>
                </a:solidFill>
                <a:cs typeface="B Zar" panose="00000400000000000000" pitchFamily="2" charset="-78"/>
              </a:rPr>
              <a:t>اقتصاد خرد و اقتصاد کلان </a:t>
            </a:r>
            <a:r>
              <a:rPr lang="fa-IR" dirty="0" smtClean="0">
                <a:cs typeface="B Zar" panose="00000400000000000000" pitchFamily="2" charset="-78"/>
              </a:rPr>
              <a:t>تقسیم می شود</a:t>
            </a:r>
          </a:p>
          <a:p>
            <a:pPr algn="r" rtl="1"/>
            <a:endParaRPr lang="fa-IR" dirty="0" smtClean="0">
              <a:cs typeface="B Zar" panose="00000400000000000000" pitchFamily="2" charset="-78"/>
            </a:endParaRPr>
          </a:p>
          <a:p>
            <a:pPr algn="r" rtl="1"/>
            <a:r>
              <a:rPr lang="fa-IR" dirty="0" smtClean="0">
                <a:solidFill>
                  <a:srgbClr val="FF0000"/>
                </a:solidFill>
                <a:cs typeface="B Zar" panose="00000400000000000000" pitchFamily="2" charset="-78"/>
              </a:rPr>
              <a:t>دیدگاه دوم</a:t>
            </a:r>
            <a:r>
              <a:rPr lang="fa-IR" dirty="0" smtClean="0">
                <a:cs typeface="B Zar" panose="00000400000000000000" pitchFamily="2" charset="-78"/>
              </a:rPr>
              <a:t>: </a:t>
            </a:r>
            <a:r>
              <a:rPr lang="fa-IR" sz="2400" dirty="0" smtClean="0">
                <a:cs typeface="B Zar" panose="00000400000000000000" pitchFamily="2" charset="-78"/>
              </a:rPr>
              <a:t> </a:t>
            </a:r>
            <a:r>
              <a:rPr lang="fa-IR" dirty="0">
                <a:cs typeface="B Zar" panose="00000400000000000000" pitchFamily="2" charset="-78"/>
              </a:rPr>
              <a:t>از نظر بار ارزشی حاکم بر پدیده های اقتصادی به دو </a:t>
            </a:r>
            <a:r>
              <a:rPr lang="fa-IR" dirty="0" smtClean="0">
                <a:cs typeface="B Zar" panose="00000400000000000000" pitchFamily="2" charset="-78"/>
              </a:rPr>
              <a:t>دسته </a:t>
            </a:r>
            <a:r>
              <a:rPr lang="fa-IR" b="1" dirty="0" smtClean="0">
                <a:solidFill>
                  <a:srgbClr val="FF0000"/>
                </a:solidFill>
                <a:cs typeface="B Zar" panose="00000400000000000000" pitchFamily="2" charset="-78"/>
              </a:rPr>
              <a:t>اقتصاد </a:t>
            </a:r>
            <a:r>
              <a:rPr lang="fa-IR" b="1" dirty="0">
                <a:solidFill>
                  <a:srgbClr val="FF0000"/>
                </a:solidFill>
                <a:cs typeface="B Zar" panose="00000400000000000000" pitchFamily="2" charset="-78"/>
              </a:rPr>
              <a:t>اثباتی و اقتصاد دستوری </a:t>
            </a:r>
            <a:r>
              <a:rPr lang="fa-IR" dirty="0">
                <a:cs typeface="B Zar" panose="00000400000000000000" pitchFamily="2" charset="-78"/>
              </a:rPr>
              <a:t>تقسیم بندی می شود</a:t>
            </a:r>
            <a:r>
              <a:rPr lang="fa-IR" sz="2400" dirty="0">
                <a:cs typeface="B Zar" panose="00000400000000000000" pitchFamily="2" charset="-78"/>
              </a:rPr>
              <a:t>.</a:t>
            </a:r>
          </a:p>
          <a:p>
            <a:pPr algn="r" rtl="1"/>
            <a:endParaRPr lang="en-US" dirty="0">
              <a:cs typeface="B Zar" panose="00000400000000000000" pitchFamily="2" charset="-78"/>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45" y="0"/>
            <a:ext cx="1743075" cy="124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77451798"/>
      </p:ext>
    </p:extLst>
  </p:cSld>
  <p:clrMapOvr>
    <a:masterClrMapping/>
  </p:clrMapOvr>
  <mc:AlternateContent xmlns:mc="http://schemas.openxmlformats.org/markup-compatibility/2006" xmlns:p14="http://schemas.microsoft.com/office/powerpoint/2010/main">
    <mc:Choice Requires="p14">
      <p:transition spd="slow" p14:dur="2000" advTm="42992"/>
    </mc:Choice>
    <mc:Fallback xmlns="">
      <p:transition spd="slow" advTm="42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3"/>
          <p:cNvSpPr>
            <a:spLocks noGrp="1" noChangeArrowheads="1"/>
          </p:cNvSpPr>
          <p:nvPr>
            <p:ph idx="1"/>
          </p:nvPr>
        </p:nvSpPr>
        <p:spPr>
          <a:xfrm>
            <a:off x="457200" y="404813"/>
            <a:ext cx="8229600" cy="6119812"/>
          </a:xfrm>
        </p:spPr>
        <p:txBody>
          <a:bodyPr/>
          <a:lstStyle/>
          <a:p>
            <a:pPr algn="just" rtl="1">
              <a:buFont typeface="Wingdings" pitchFamily="2" charset="2"/>
              <a:buNone/>
            </a:pPr>
            <a:r>
              <a:rPr lang="fa-IR" altLang="en-US" dirty="0"/>
              <a:t>اقتصاد به دو حوزه مهم تقسیم </a:t>
            </a:r>
            <a:r>
              <a:rPr lang="fa-IR" altLang="en-US" dirty="0" smtClean="0"/>
              <a:t>می شود</a:t>
            </a:r>
            <a:r>
              <a:rPr lang="fa-IR" altLang="en-US" dirty="0"/>
              <a:t>:</a:t>
            </a:r>
          </a:p>
          <a:p>
            <a:pPr algn="just" rtl="1"/>
            <a:r>
              <a:rPr lang="fa-IR" altLang="en-US" dirty="0"/>
              <a:t>اقتصادخرد   </a:t>
            </a:r>
            <a:r>
              <a:rPr lang="fa-IR" altLang="en-US" dirty="0" smtClean="0"/>
              <a:t>      </a:t>
            </a:r>
            <a:r>
              <a:rPr lang="en-US" altLang="en-US" dirty="0"/>
              <a:t>Micro Economics</a:t>
            </a:r>
            <a:endParaRPr lang="fa-IR" altLang="en-US" dirty="0"/>
          </a:p>
          <a:p>
            <a:pPr algn="just" rtl="1"/>
            <a:r>
              <a:rPr lang="fa-IR" altLang="en-US" dirty="0"/>
              <a:t>اقتصادکلان          </a:t>
            </a:r>
            <a:r>
              <a:rPr lang="en-US" altLang="en-US" dirty="0"/>
              <a:t>Macro Economics</a:t>
            </a:r>
          </a:p>
          <a:p>
            <a:pPr algn="just" rtl="1">
              <a:buFont typeface="Wingdings" pitchFamily="2" charset="2"/>
              <a:buNone/>
            </a:pPr>
            <a:endParaRPr lang="fa-IR" altLang="en-US" dirty="0"/>
          </a:p>
          <a:p>
            <a:pPr algn="just" rtl="1">
              <a:buFont typeface="Wingdings" pitchFamily="2" charset="2"/>
              <a:buNone/>
            </a:pPr>
            <a:r>
              <a:rPr lang="fa-IR" altLang="en-US" sz="2800" dirty="0">
                <a:cs typeface="B Zar" panose="00000400000000000000" pitchFamily="2" charset="-78"/>
              </a:rPr>
              <a:t>اقتصادخرد</a:t>
            </a:r>
            <a:r>
              <a:rPr lang="fa-IR" altLang="en-US" dirty="0">
                <a:cs typeface="B Zar" panose="00000400000000000000" pitchFamily="2" charset="-78"/>
              </a:rPr>
              <a:t> : </a:t>
            </a:r>
            <a:r>
              <a:rPr lang="fa-IR" altLang="en-US" dirty="0" smtClean="0">
                <a:cs typeface="B Zar" panose="00000400000000000000" pitchFamily="2" charset="-78"/>
              </a:rPr>
              <a:t>به بررسی رفتار </a:t>
            </a:r>
            <a:r>
              <a:rPr lang="fa-IR" altLang="en-US" dirty="0">
                <a:cs typeface="B Zar" panose="00000400000000000000" pitchFamily="2" charset="-78"/>
              </a:rPr>
              <a:t>و نوع عملکرد </a:t>
            </a:r>
            <a:r>
              <a:rPr lang="fa-IR" altLang="en-US" dirty="0" smtClean="0">
                <a:cs typeface="B Zar" panose="00000400000000000000" pitchFamily="2" charset="-78"/>
              </a:rPr>
              <a:t>یک یا چند مصرف کننده و </a:t>
            </a:r>
            <a:r>
              <a:rPr lang="fa-IR" altLang="en-US" dirty="0">
                <a:cs typeface="B Zar" panose="00000400000000000000" pitchFamily="2" charset="-78"/>
              </a:rPr>
              <a:t>یا </a:t>
            </a:r>
            <a:r>
              <a:rPr lang="fa-IR" altLang="en-US" dirty="0" smtClean="0">
                <a:cs typeface="B Zar" panose="00000400000000000000" pitchFamily="2" charset="-78"/>
              </a:rPr>
              <a:t>یک یا چند تولید کننده می پردازد.</a:t>
            </a:r>
            <a:endParaRPr lang="fa-IR" altLang="en-US" dirty="0">
              <a:cs typeface="B Zar" panose="00000400000000000000" pitchFamily="2" charset="-78"/>
            </a:endParaRPr>
          </a:p>
          <a:p>
            <a:pPr algn="just" rtl="1">
              <a:buFont typeface="Wingdings" pitchFamily="2" charset="2"/>
              <a:buNone/>
            </a:pPr>
            <a:r>
              <a:rPr lang="fa-IR" altLang="en-US" dirty="0">
                <a:cs typeface="B Zar" panose="00000400000000000000" pitchFamily="2" charset="-78"/>
              </a:rPr>
              <a:t>	بعنوان مثال یک بنگاه چه تولید کند ؟ چگونه تولید کند؟ چه قیمتی را درخواست نماید؟ یا یک خانوار چه کالایی بخرد؟ چه مقدار بخرد؟</a:t>
            </a:r>
            <a:endParaRPr lang="en-US" altLang="en-US" dirty="0">
              <a:cs typeface="B Zar" panose="00000400000000000000" pitchFamily="2" charset="-78"/>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7200"/>
            <a:ext cx="1749425" cy="124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97861678"/>
      </p:ext>
    </p:extLst>
  </p:cSld>
  <p:clrMapOvr>
    <a:masterClrMapping/>
  </p:clrMapOvr>
  <mc:AlternateContent xmlns:mc="http://schemas.openxmlformats.org/markup-compatibility/2006" xmlns:p14="http://schemas.microsoft.com/office/powerpoint/2010/main">
    <mc:Choice Requires="p14">
      <p:transition spd="slow" p14:dur="2000" advTm="43913"/>
    </mc:Choice>
    <mc:Fallback xmlns="">
      <p:transition spd="slow" advTm="43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idx="1"/>
          </p:nvPr>
        </p:nvSpPr>
        <p:spPr>
          <a:xfrm>
            <a:off x="457200" y="549275"/>
            <a:ext cx="8229600" cy="5581650"/>
          </a:xfrm>
        </p:spPr>
        <p:txBody>
          <a:bodyPr>
            <a:normAutofit/>
          </a:bodyPr>
          <a:lstStyle/>
          <a:p>
            <a:pPr algn="just" rtl="1"/>
            <a:r>
              <a:rPr lang="fa-IR" altLang="en-US" sz="4800" dirty="0">
                <a:cs typeface="B Zar" panose="00000400000000000000" pitchFamily="2" charset="-78"/>
              </a:rPr>
              <a:t>اقتصاد کلان:</a:t>
            </a:r>
            <a:r>
              <a:rPr lang="fa-IR" altLang="en-US" sz="2400" dirty="0">
                <a:cs typeface="B Zar" panose="00000400000000000000" pitchFamily="2" charset="-78"/>
              </a:rPr>
              <a:t>  </a:t>
            </a:r>
          </a:p>
          <a:p>
            <a:pPr algn="just" rtl="1">
              <a:buFont typeface="Wingdings" pitchFamily="2" charset="2"/>
              <a:buNone/>
            </a:pPr>
            <a:r>
              <a:rPr lang="fa-IR" altLang="en-US" sz="2400" dirty="0">
                <a:cs typeface="B Zar" panose="00000400000000000000" pitchFamily="2" charset="-78"/>
              </a:rPr>
              <a:t> </a:t>
            </a:r>
            <a:r>
              <a:rPr lang="fa-IR" altLang="en-US" sz="4000" dirty="0">
                <a:cs typeface="B Zar" panose="00000400000000000000" pitchFamily="2" charset="-78"/>
              </a:rPr>
              <a:t>به بحث و بررسی </a:t>
            </a:r>
            <a:r>
              <a:rPr lang="fa-IR" altLang="en-US" sz="4000" dirty="0" smtClean="0">
                <a:cs typeface="B Zar" panose="00000400000000000000" pitchFamily="2" charset="-78"/>
              </a:rPr>
              <a:t>رفتار </a:t>
            </a:r>
            <a:r>
              <a:rPr lang="fa-IR" altLang="en-US" sz="4000" dirty="0">
                <a:cs typeface="B Zar" panose="00000400000000000000" pitchFamily="2" charset="-78"/>
              </a:rPr>
              <a:t>و نوع عملکرد </a:t>
            </a:r>
            <a:r>
              <a:rPr lang="fa-IR" altLang="en-US" sz="4000" dirty="0" smtClean="0">
                <a:cs typeface="B Zar" panose="00000400000000000000" pitchFamily="2" charset="-78"/>
              </a:rPr>
              <a:t>مصرف </a:t>
            </a:r>
            <a:r>
              <a:rPr lang="fa-IR" altLang="en-US" sz="4000" dirty="0">
                <a:cs typeface="B Zar" panose="00000400000000000000" pitchFamily="2" charset="-78"/>
              </a:rPr>
              <a:t>کنندگان و یا </a:t>
            </a:r>
            <a:r>
              <a:rPr lang="fa-IR" altLang="en-US" sz="4000" dirty="0" smtClean="0">
                <a:cs typeface="B Zar" panose="00000400000000000000" pitchFamily="2" charset="-78"/>
              </a:rPr>
              <a:t>تولیدکنندگان در حالت کلی </a:t>
            </a:r>
            <a:r>
              <a:rPr lang="fa-IR" altLang="en-US" sz="4000" dirty="0">
                <a:cs typeface="B Zar" panose="00000400000000000000" pitchFamily="2" charset="-78"/>
              </a:rPr>
              <a:t>می پردازد مانند مفاهیم تولیدملی و مصرف ملی</a:t>
            </a:r>
            <a:endParaRPr lang="en-US" altLang="en-US" sz="4000" dirty="0">
              <a:cs typeface="B Zar" panose="00000400000000000000" pitchFamily="2" charset="-78"/>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2400"/>
            <a:ext cx="1749425" cy="124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29544448"/>
      </p:ext>
    </p:extLst>
  </p:cSld>
  <p:clrMapOvr>
    <a:masterClrMapping/>
  </p:clrMapOvr>
  <mc:AlternateContent xmlns:mc="http://schemas.openxmlformats.org/markup-compatibility/2006" xmlns:p14="http://schemas.microsoft.com/office/powerpoint/2010/main">
    <mc:Choice Requires="p14">
      <p:transition spd="slow" p14:dur="2000" advTm="16300"/>
    </mc:Choice>
    <mc:Fallback xmlns="">
      <p:transition spd="slow" advTm="16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gn="just" rtl="1"/>
            <a:r>
              <a:rPr lang="fa-IR" sz="3600" dirty="0">
                <a:solidFill>
                  <a:srgbClr val="FF0000"/>
                </a:solidFill>
                <a:cs typeface="B Zar" panose="00000400000000000000" pitchFamily="2" charset="-78"/>
              </a:rPr>
              <a:t>این دوشاخه از اقتصاد مکمل یکدیگر هستند. نگاه اقتصاد </a:t>
            </a:r>
            <a:r>
              <a:rPr lang="fa-IR" sz="3600" dirty="0" smtClean="0">
                <a:solidFill>
                  <a:srgbClr val="FF0000"/>
                </a:solidFill>
                <a:cs typeface="B Zar" panose="00000400000000000000" pitchFamily="2" charset="-78"/>
              </a:rPr>
              <a:t>خرد، </a:t>
            </a:r>
            <a:r>
              <a:rPr lang="fa-IR" sz="3600" dirty="0">
                <a:solidFill>
                  <a:srgbClr val="FF0000"/>
                </a:solidFill>
                <a:cs typeface="B Zar" panose="00000400000000000000" pitchFamily="2" charset="-78"/>
              </a:rPr>
              <a:t>نگاه ذره ای است مثل نگاه به یک درخت در میان انبوه درختان و </a:t>
            </a:r>
            <a:endParaRPr lang="fa-IR" sz="3600" dirty="0" smtClean="0">
              <a:solidFill>
                <a:srgbClr val="FF0000"/>
              </a:solidFill>
              <a:cs typeface="B Zar" panose="00000400000000000000" pitchFamily="2" charset="-78"/>
            </a:endParaRPr>
          </a:p>
          <a:p>
            <a:pPr algn="just" rtl="1"/>
            <a:r>
              <a:rPr lang="fa-IR" sz="3600" dirty="0" smtClean="0">
                <a:solidFill>
                  <a:srgbClr val="FF0000"/>
                </a:solidFill>
                <a:cs typeface="B Zar" panose="00000400000000000000" pitchFamily="2" charset="-78"/>
              </a:rPr>
              <a:t>نگاه </a:t>
            </a:r>
            <a:r>
              <a:rPr lang="fa-IR" sz="3600" dirty="0">
                <a:solidFill>
                  <a:srgbClr val="FF0000"/>
                </a:solidFill>
                <a:cs typeface="B Zar" panose="00000400000000000000" pitchFamily="2" charset="-78"/>
              </a:rPr>
              <a:t>اقتصاد </a:t>
            </a:r>
            <a:r>
              <a:rPr lang="fa-IR" sz="3600" dirty="0" smtClean="0">
                <a:solidFill>
                  <a:srgbClr val="FF0000"/>
                </a:solidFill>
                <a:cs typeface="B Zar" panose="00000400000000000000" pitchFamily="2" charset="-78"/>
              </a:rPr>
              <a:t>کلان، </a:t>
            </a:r>
            <a:r>
              <a:rPr lang="fa-IR" sz="3600" dirty="0">
                <a:solidFill>
                  <a:srgbClr val="FF0000"/>
                </a:solidFill>
                <a:cs typeface="B Zar" panose="00000400000000000000" pitchFamily="2" charset="-78"/>
              </a:rPr>
              <a:t>نگاه کلی است مثل نگاه به انبوه درختان.</a:t>
            </a:r>
            <a:endParaRPr lang="en-US" sz="3600" dirty="0">
              <a:solidFill>
                <a:srgbClr val="FF0000"/>
              </a:solidFill>
              <a:cs typeface="B Zar" panose="00000400000000000000" pitchFamily="2" charset="-78"/>
            </a:endParaRPr>
          </a:p>
        </p:txBody>
      </p:sp>
      <p:sp>
        <p:nvSpPr>
          <p:cNvPr id="3" name="Title 2"/>
          <p:cNvSpPr>
            <a:spLocks noGrp="1"/>
          </p:cNvSpPr>
          <p:nvPr>
            <p:ph type="title"/>
          </p:nvPr>
        </p:nvSpPr>
        <p:spPr/>
        <p:txBody>
          <a:bodyPr/>
          <a:lstStyle/>
          <a:p>
            <a:pPr algn="ctr" rtl="1"/>
            <a:r>
              <a:rPr lang="fa-IR" dirty="0" smtClean="0"/>
              <a:t>تفکیک اقتصاد خرد و کلان</a:t>
            </a:r>
            <a:endParaRPr lang="en-US"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8600"/>
            <a:ext cx="1743075" cy="124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76030276"/>
      </p:ext>
    </p:extLst>
  </p:cSld>
  <p:clrMapOvr>
    <a:masterClrMapping/>
  </p:clrMapOvr>
  <mc:AlternateContent xmlns:mc="http://schemas.openxmlformats.org/markup-compatibility/2006" xmlns:p14="http://schemas.microsoft.com/office/powerpoint/2010/main">
    <mc:Choice Requires="p14">
      <p:transition spd="slow" p14:dur="2000" advTm="30517"/>
    </mc:Choice>
    <mc:Fallback xmlns="">
      <p:transition spd="slow" advTm="30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just" rtl="1"/>
            <a:r>
              <a:rPr lang="fa-IR" sz="2800" dirty="0" smtClean="0">
                <a:cs typeface="B Zar" panose="00000400000000000000" pitchFamily="2" charset="-78"/>
              </a:rPr>
              <a:t>اقتصاد از نظر بار ارزشی حاکم بر پدیده های اقتصادی به </a:t>
            </a:r>
            <a:r>
              <a:rPr lang="fa-IR" sz="2800" smtClean="0">
                <a:cs typeface="B Zar" panose="00000400000000000000" pitchFamily="2" charset="-78"/>
              </a:rPr>
              <a:t>دو دسته</a:t>
            </a:r>
          </a:p>
          <a:p>
            <a:pPr marL="109728" indent="0" algn="just" rtl="1">
              <a:buNone/>
            </a:pPr>
            <a:r>
              <a:rPr lang="fa-IR" sz="2800" smtClean="0">
                <a:cs typeface="B Zar" panose="00000400000000000000" pitchFamily="2" charset="-78"/>
              </a:rPr>
              <a:t> </a:t>
            </a:r>
            <a:r>
              <a:rPr lang="fa-IR" sz="2800" b="1" dirty="0" smtClean="0">
                <a:solidFill>
                  <a:srgbClr val="FF0000"/>
                </a:solidFill>
                <a:cs typeface="B Zar" panose="00000400000000000000" pitchFamily="2" charset="-78"/>
              </a:rPr>
              <a:t>اقتصاد اثباتی و اقتصاد دستوری </a:t>
            </a:r>
            <a:r>
              <a:rPr lang="fa-IR" sz="2800" dirty="0" smtClean="0">
                <a:cs typeface="B Zar" panose="00000400000000000000" pitchFamily="2" charset="-78"/>
              </a:rPr>
              <a:t>تقسیم بندی می شود.</a:t>
            </a:r>
          </a:p>
          <a:p>
            <a:endParaRPr lang="fa-IR" dirty="0"/>
          </a:p>
          <a:p>
            <a:pPr algn="just" rtl="1"/>
            <a:r>
              <a:rPr lang="fa-IR" sz="3200" b="1" dirty="0" smtClean="0">
                <a:solidFill>
                  <a:srgbClr val="FF0000"/>
                </a:solidFill>
                <a:cs typeface="B Zar" panose="00000400000000000000" pitchFamily="2" charset="-78"/>
              </a:rPr>
              <a:t>اقتصاد اثباتی </a:t>
            </a:r>
            <a:r>
              <a:rPr lang="fa-IR" sz="3200" dirty="0" smtClean="0">
                <a:cs typeface="B Zar" panose="00000400000000000000" pitchFamily="2" charset="-78"/>
              </a:rPr>
              <a:t>واقعیت های موجود در جامعه را مطالعه می کند و به رابطه علت و معلولی بین پدیده های اقتصادی می پردازد و همچنین به پیش بینی رفتار متغیرهای اقتصادی می پردازد برای مثال بررسی علت گرانی یا پیش بینی تورم.</a:t>
            </a:r>
            <a:endParaRPr lang="en-US" sz="3200" dirty="0">
              <a:cs typeface="B Zar" panose="00000400000000000000" pitchFamily="2" charset="-78"/>
            </a:endParaRPr>
          </a:p>
        </p:txBody>
      </p:sp>
      <p:sp>
        <p:nvSpPr>
          <p:cNvPr id="3" name="Title 2"/>
          <p:cNvSpPr>
            <a:spLocks noGrp="1"/>
          </p:cNvSpPr>
          <p:nvPr>
            <p:ph type="title"/>
          </p:nvPr>
        </p:nvSpPr>
        <p:spPr/>
        <p:txBody>
          <a:bodyPr/>
          <a:lstStyle/>
          <a:p>
            <a:pPr algn="ctr" rtl="1"/>
            <a:r>
              <a:rPr lang="fa-IR" dirty="0" smtClean="0"/>
              <a:t>اقتصاد اثباتی و دستوری</a:t>
            </a:r>
            <a:endParaRPr lang="en-US"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52400"/>
            <a:ext cx="1743075"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64245342"/>
      </p:ext>
    </p:extLst>
  </p:cSld>
  <p:clrMapOvr>
    <a:masterClrMapping/>
  </p:clrMapOvr>
  <mc:AlternateContent xmlns:mc="http://schemas.openxmlformats.org/markup-compatibility/2006" xmlns:p14="http://schemas.microsoft.com/office/powerpoint/2010/main">
    <mc:Choice Requires="p14">
      <p:transition spd="slow" p14:dur="2000" advTm="45106"/>
    </mc:Choice>
    <mc:Fallback xmlns="">
      <p:transition spd="slow" advTm="45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gn="just" rtl="1"/>
            <a:r>
              <a:rPr lang="fa-IR" sz="3600" b="1" dirty="0" smtClean="0">
                <a:solidFill>
                  <a:srgbClr val="FF0000"/>
                </a:solidFill>
                <a:cs typeface="B Zar" panose="00000400000000000000" pitchFamily="2" charset="-78"/>
              </a:rPr>
              <a:t>اقتصاد دستوری </a:t>
            </a:r>
            <a:r>
              <a:rPr lang="fa-IR" sz="3600" dirty="0" smtClean="0">
                <a:cs typeface="B Zar" panose="00000400000000000000" pitchFamily="2" charset="-78"/>
              </a:rPr>
              <a:t>در رابطه با آنچه باید باشد بحث می کند و بحث باید ها و نباید ها مطرح است. برای مثال در مورد تورم، دولت توصیه ها و سیاست ها و تدابیری را باید در جهت کاهش تورم بیندیشد. </a:t>
            </a:r>
            <a:endParaRPr lang="en-US" sz="3600" dirty="0">
              <a:cs typeface="B Zar" panose="00000400000000000000" pitchFamily="2" charset="-78"/>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
            <a:ext cx="1743075"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4022971"/>
      </p:ext>
    </p:extLst>
  </p:cSld>
  <p:clrMapOvr>
    <a:masterClrMapping/>
  </p:clrMapOvr>
  <mc:AlternateContent xmlns:mc="http://schemas.openxmlformats.org/markup-compatibility/2006" xmlns:p14="http://schemas.microsoft.com/office/powerpoint/2010/main">
    <mc:Choice Requires="p14">
      <p:transition spd="slow" p14:dur="2000" advTm="22188"/>
    </mc:Choice>
    <mc:Fallback xmlns="">
      <p:transition spd="slow" advTm="22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828800"/>
            <a:ext cx="8229600" cy="4525963"/>
          </a:xfrm>
        </p:spPr>
        <p:txBody>
          <a:bodyPr>
            <a:normAutofit/>
          </a:bodyPr>
          <a:lstStyle/>
          <a:p>
            <a:pPr algn="ctr" rtl="1"/>
            <a:r>
              <a:rPr lang="fa-IR" sz="6600" dirty="0" smtClean="0">
                <a:solidFill>
                  <a:srgbClr val="00B050"/>
                </a:solidFill>
                <a:cs typeface="B Farnaz" panose="00000400000000000000" pitchFamily="2" charset="-78"/>
              </a:rPr>
              <a:t>بسم الله الرحمن الرحیم</a:t>
            </a:r>
            <a:endParaRPr lang="en-US" sz="6600" dirty="0">
              <a:solidFill>
                <a:srgbClr val="00B050"/>
              </a:solidFill>
              <a:cs typeface="B Farnaz" panose="00000400000000000000" pitchFamily="2" charset="-78"/>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749425"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74795519"/>
      </p:ext>
    </p:extLst>
  </p:cSld>
  <p:clrMapOvr>
    <a:masterClrMapping/>
  </p:clrMapOvr>
  <mc:AlternateContent xmlns:mc="http://schemas.openxmlformats.org/markup-compatibility/2006" xmlns:p14="http://schemas.microsoft.com/office/powerpoint/2010/main">
    <mc:Choice Requires="p14">
      <p:transition spd="slow" p14:dur="2000" advTm="3785"/>
    </mc:Choice>
    <mc:Fallback xmlns="">
      <p:transition spd="slow" advTm="3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639762"/>
          </a:xfrm>
        </p:spPr>
        <p:txBody>
          <a:bodyPr>
            <a:normAutofit fontScale="90000"/>
          </a:bodyPr>
          <a:lstStyle/>
          <a:p>
            <a:pPr algn="ctr" rtl="1"/>
            <a:r>
              <a:rPr lang="fa-IR" sz="5000" dirty="0">
                <a:solidFill>
                  <a:srgbClr val="04617B"/>
                </a:solidFill>
                <a:effectLst/>
                <a:latin typeface="Calibri"/>
                <a:cs typeface="Traditional Arabic"/>
              </a:rPr>
              <a:t>خلاصه ای از </a:t>
            </a:r>
            <a:r>
              <a:rPr lang="fa-IR" sz="5000" dirty="0" smtClean="0">
                <a:solidFill>
                  <a:srgbClr val="04617B"/>
                </a:solidFill>
                <a:effectLst/>
                <a:latin typeface="Calibri"/>
                <a:cs typeface="Traditional Arabic"/>
              </a:rPr>
              <a:t>جلسه1</a:t>
            </a:r>
            <a:endParaRPr lang="en-US" dirty="0"/>
          </a:p>
        </p:txBody>
      </p:sp>
      <p:pic>
        <p:nvPicPr>
          <p:cNvPr id="614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228600"/>
            <a:ext cx="1749704" cy="1243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37866" y="1295400"/>
            <a:ext cx="8001000" cy="2226250"/>
          </a:xfrm>
          <a:prstGeom prst="rect">
            <a:avLst/>
          </a:prstGeom>
        </p:spPr>
        <p:txBody>
          <a:bodyPr wrap="square">
            <a:spAutoFit/>
          </a:bodyPr>
          <a:lstStyle/>
          <a:p>
            <a:pPr marL="365760" lvl="0" indent="-256032" algn="just" rtl="1">
              <a:spcBef>
                <a:spcPts val="400"/>
              </a:spcBef>
              <a:buClr>
                <a:srgbClr val="2DA2BF"/>
              </a:buClr>
              <a:buSzPct val="68000"/>
              <a:buFont typeface="Wingdings 3"/>
              <a:buChar char=""/>
            </a:pPr>
            <a:r>
              <a:rPr lang="fa-IR" altLang="en-US" sz="2400" dirty="0">
                <a:solidFill>
                  <a:schemeClr val="bg2">
                    <a:lumMod val="25000"/>
                  </a:schemeClr>
                </a:solidFill>
                <a:cs typeface="B Zar" panose="00000400000000000000" pitchFamily="2" charset="-78"/>
              </a:rPr>
              <a:t>در یک مفهوم کلی ، اقتصاد علمی است که به مطالعه چگونگی استفاده بهینه  از منابع محدود برای رفع نیازهای نامحدود بشری می پردازد</a:t>
            </a:r>
            <a:r>
              <a:rPr lang="fa-IR" altLang="en-US" sz="2400" dirty="0" smtClean="0">
                <a:solidFill>
                  <a:schemeClr val="bg2">
                    <a:lumMod val="25000"/>
                  </a:schemeClr>
                </a:solidFill>
                <a:cs typeface="B Zar" panose="00000400000000000000" pitchFamily="2" charset="-78"/>
              </a:rPr>
              <a:t>.</a:t>
            </a:r>
          </a:p>
          <a:p>
            <a:pPr marL="365760" lvl="0" indent="-256032" algn="just" rtl="1">
              <a:spcBef>
                <a:spcPts val="400"/>
              </a:spcBef>
              <a:buClr>
                <a:srgbClr val="2DA2BF"/>
              </a:buClr>
              <a:buSzPct val="68000"/>
              <a:buFont typeface="Wingdings 3"/>
              <a:buChar char=""/>
            </a:pPr>
            <a:r>
              <a:rPr lang="fa-IR" altLang="en-US" sz="2800" dirty="0">
                <a:solidFill>
                  <a:srgbClr val="FF0066"/>
                </a:solidFill>
                <a:cs typeface="B Zar" panose="00000400000000000000" pitchFamily="2" charset="-78"/>
              </a:rPr>
              <a:t> </a:t>
            </a:r>
            <a:r>
              <a:rPr lang="fa-IR" altLang="en-US" sz="2800" dirty="0" smtClean="0">
                <a:solidFill>
                  <a:srgbClr val="FF0066"/>
                </a:solidFill>
                <a:cs typeface="B Zar" panose="00000400000000000000" pitchFamily="2" charset="-78"/>
              </a:rPr>
              <a:t>اقتصاد از نظر محدوده بررسی به دو دسته اقتصاد خرد و کلان تقسیم می شود.</a:t>
            </a:r>
          </a:p>
          <a:p>
            <a:pPr marL="365760" lvl="0" indent="-256032" algn="just" rtl="1">
              <a:spcBef>
                <a:spcPts val="400"/>
              </a:spcBef>
              <a:buClr>
                <a:srgbClr val="2DA2BF"/>
              </a:buClr>
              <a:buSzPct val="68000"/>
              <a:buFont typeface="Wingdings 3"/>
              <a:buChar char=""/>
            </a:pPr>
            <a:endParaRPr lang="fa-IR" altLang="en-US" sz="2800" dirty="0">
              <a:solidFill>
                <a:srgbClr val="FF0066"/>
              </a:solidFill>
              <a:cs typeface="B Zar" panose="00000400000000000000" pitchFamily="2" charset="-78"/>
            </a:endParaRPr>
          </a:p>
        </p:txBody>
      </p:sp>
      <p:sp>
        <p:nvSpPr>
          <p:cNvPr id="5" name="Rectangle 4"/>
          <p:cNvSpPr/>
          <p:nvPr/>
        </p:nvSpPr>
        <p:spPr>
          <a:xfrm>
            <a:off x="486770" y="3352800"/>
            <a:ext cx="7772400" cy="1436291"/>
          </a:xfrm>
          <a:prstGeom prst="rect">
            <a:avLst/>
          </a:prstGeom>
        </p:spPr>
        <p:txBody>
          <a:bodyPr wrap="square">
            <a:spAutoFit/>
          </a:bodyPr>
          <a:lstStyle/>
          <a:p>
            <a:pPr marL="365760" lvl="0" indent="-256032" algn="just" rtl="1">
              <a:spcBef>
                <a:spcPts val="400"/>
              </a:spcBef>
              <a:buClr>
                <a:srgbClr val="2DA2BF"/>
              </a:buClr>
              <a:buSzPct val="68000"/>
              <a:buFont typeface="Wingdings 3"/>
              <a:buChar char=""/>
            </a:pPr>
            <a:r>
              <a:rPr lang="fa-IR" sz="2800" dirty="0">
                <a:solidFill>
                  <a:srgbClr val="FF0000"/>
                </a:solidFill>
                <a:cs typeface="B Zar" panose="00000400000000000000" pitchFamily="2" charset="-78"/>
              </a:rPr>
              <a:t>نگاه اقتصاد خرد، نگاه ذره ای است مثل نگاه به یک درخت در میان انبوه درختان و </a:t>
            </a:r>
          </a:p>
          <a:p>
            <a:pPr marL="365760" lvl="0" indent="-256032" algn="just" rtl="1">
              <a:spcBef>
                <a:spcPts val="400"/>
              </a:spcBef>
              <a:buClr>
                <a:srgbClr val="2DA2BF"/>
              </a:buClr>
              <a:buSzPct val="68000"/>
              <a:buFont typeface="Wingdings 3"/>
              <a:buChar char=""/>
            </a:pPr>
            <a:r>
              <a:rPr lang="fa-IR" sz="2800" dirty="0">
                <a:solidFill>
                  <a:srgbClr val="FF0000"/>
                </a:solidFill>
                <a:cs typeface="B Zar" panose="00000400000000000000" pitchFamily="2" charset="-78"/>
              </a:rPr>
              <a:t>نگاه اقتصاد کلان، نگاه کلی است مثل نگاه به انبوه درختان.</a:t>
            </a:r>
            <a:endParaRPr lang="en-US" sz="2800" dirty="0">
              <a:solidFill>
                <a:srgbClr val="FF0000"/>
              </a:solidFill>
              <a:cs typeface="B Zar" panose="00000400000000000000" pitchFamily="2" charset="-78"/>
            </a:endParaRPr>
          </a:p>
        </p:txBody>
      </p:sp>
      <p:sp>
        <p:nvSpPr>
          <p:cNvPr id="6" name="Rectangle 5"/>
          <p:cNvSpPr/>
          <p:nvPr/>
        </p:nvSpPr>
        <p:spPr>
          <a:xfrm>
            <a:off x="838200" y="5141893"/>
            <a:ext cx="7543800" cy="954107"/>
          </a:xfrm>
          <a:prstGeom prst="rect">
            <a:avLst/>
          </a:prstGeom>
        </p:spPr>
        <p:txBody>
          <a:bodyPr wrap="square">
            <a:spAutoFit/>
          </a:bodyPr>
          <a:lstStyle/>
          <a:p>
            <a:pPr marL="365760" lvl="0" indent="-256032" algn="just" rtl="1">
              <a:spcBef>
                <a:spcPts val="400"/>
              </a:spcBef>
              <a:buClr>
                <a:srgbClr val="2DA2BF"/>
              </a:buClr>
              <a:buSzPct val="68000"/>
              <a:buFont typeface="Wingdings 3"/>
              <a:buChar char=""/>
            </a:pPr>
            <a:r>
              <a:rPr lang="fa-IR" sz="2800" dirty="0">
                <a:solidFill>
                  <a:prstClr val="black"/>
                </a:solidFill>
                <a:cs typeface="B Zar" panose="00000400000000000000" pitchFamily="2" charset="-78"/>
              </a:rPr>
              <a:t>اقتصاد از نظر بار ارزشی حاکم بر پدیده های اقتصادی به دو </a:t>
            </a:r>
            <a:r>
              <a:rPr lang="fa-IR" sz="2800" dirty="0" smtClean="0">
                <a:solidFill>
                  <a:prstClr val="black"/>
                </a:solidFill>
                <a:cs typeface="B Zar" panose="00000400000000000000" pitchFamily="2" charset="-78"/>
              </a:rPr>
              <a:t>دسته </a:t>
            </a:r>
            <a:r>
              <a:rPr lang="fa-IR" sz="2800" b="1" dirty="0">
                <a:solidFill>
                  <a:srgbClr val="FF0000"/>
                </a:solidFill>
                <a:cs typeface="B Zar" panose="00000400000000000000" pitchFamily="2" charset="-78"/>
              </a:rPr>
              <a:t>اقتصاد اثباتی و اقتصاد دستوری </a:t>
            </a:r>
            <a:r>
              <a:rPr lang="fa-IR" sz="2800" dirty="0">
                <a:solidFill>
                  <a:prstClr val="black"/>
                </a:solidFill>
                <a:cs typeface="B Zar" panose="00000400000000000000" pitchFamily="2" charset="-78"/>
              </a:rPr>
              <a:t>تقسیم بندی می شود.</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53638353"/>
      </p:ext>
    </p:extLst>
  </p:cSld>
  <p:clrMapOvr>
    <a:masterClrMapping/>
  </p:clrMapOvr>
  <mc:AlternateContent xmlns:mc="http://schemas.openxmlformats.org/markup-compatibility/2006" xmlns:p14="http://schemas.microsoft.com/office/powerpoint/2010/main">
    <mc:Choice Requires="p14">
      <p:transition spd="slow" p14:dur="2000" advTm="35268"/>
    </mc:Choice>
    <mc:Fallback xmlns="">
      <p:transition spd="slow" advTm="35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r>
              <a:rPr lang="fa-IR" sz="5400" b="1" dirty="0" smtClean="0"/>
              <a:t>خود آزمایی</a:t>
            </a:r>
            <a:endParaRPr lang="en-US" sz="5400" b="1" dirty="0"/>
          </a:p>
        </p:txBody>
      </p:sp>
      <p:sp>
        <p:nvSpPr>
          <p:cNvPr id="3" name="Content Placeholder 2"/>
          <p:cNvSpPr>
            <a:spLocks noGrp="1"/>
          </p:cNvSpPr>
          <p:nvPr>
            <p:ph idx="1"/>
          </p:nvPr>
        </p:nvSpPr>
        <p:spPr/>
        <p:txBody>
          <a:bodyPr/>
          <a:lstStyle/>
          <a:p>
            <a:pPr algn="just" rtl="1"/>
            <a:r>
              <a:rPr lang="fa-IR" dirty="0" smtClean="0">
                <a:cs typeface="B Zar" panose="00000400000000000000" pitchFamily="2" charset="-78"/>
              </a:rPr>
              <a:t>1</a:t>
            </a:r>
            <a:r>
              <a:rPr lang="fa-IR" sz="3200" dirty="0" smtClean="0">
                <a:cs typeface="B Zar" panose="00000400000000000000" pitchFamily="2" charset="-78"/>
              </a:rPr>
              <a:t>-علم اقتصاد را تعریف کنید.</a:t>
            </a:r>
          </a:p>
          <a:p>
            <a:pPr algn="just" rtl="1"/>
            <a:r>
              <a:rPr lang="fa-IR" sz="3200" dirty="0" smtClean="0">
                <a:cs typeface="B Zar" panose="00000400000000000000" pitchFamily="2" charset="-78"/>
              </a:rPr>
              <a:t>2-اقتصاد اثباتی را بیان کنید.</a:t>
            </a:r>
          </a:p>
          <a:p>
            <a:pPr algn="just" rtl="1"/>
            <a:r>
              <a:rPr lang="fa-IR" sz="3200" dirty="0" smtClean="0">
                <a:cs typeface="B Zar" panose="00000400000000000000" pitchFamily="2" charset="-78"/>
              </a:rPr>
              <a:t>3-اقتصاد خرد و کلان را تفکیک کنید.</a:t>
            </a:r>
          </a:p>
          <a:p>
            <a:pPr algn="just" rtl="1"/>
            <a:r>
              <a:rPr lang="fa-IR" sz="3200" dirty="0" smtClean="0">
                <a:cs typeface="B Zar" panose="00000400000000000000" pitchFamily="2" charset="-78"/>
              </a:rPr>
              <a:t>4- اقتصاد دستوری را بیان کنید.</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609600"/>
            <a:ext cx="1749425"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12384787"/>
      </p:ext>
    </p:extLst>
  </p:cSld>
  <p:clrMapOvr>
    <a:masterClrMapping/>
  </p:clrMapOvr>
  <mc:AlternateContent xmlns:mc="http://schemas.openxmlformats.org/markup-compatibility/2006" xmlns:p14="http://schemas.microsoft.com/office/powerpoint/2010/main">
    <mc:Choice Requires="p14">
      <p:transition spd="slow" p14:dur="2000" advTm="25079"/>
    </mc:Choice>
    <mc:Fallback xmlns="">
      <p:transition spd="slow" advTm="25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2743200"/>
            <a:ext cx="8229600" cy="2788920"/>
          </a:xfrm>
        </p:spPr>
        <p:txBody>
          <a:bodyPr>
            <a:normAutofit/>
          </a:bodyPr>
          <a:lstStyle/>
          <a:p>
            <a:pPr algn="ctr" rtl="1"/>
            <a:r>
              <a:rPr lang="fa-IR" sz="4000" b="1" dirty="0">
                <a:solidFill>
                  <a:schemeClr val="accent6">
                    <a:lumMod val="50000"/>
                  </a:schemeClr>
                </a:solidFill>
              </a:rPr>
              <a:t>موفق باشید</a:t>
            </a:r>
          </a:p>
          <a:p>
            <a:pPr algn="ctr" rtl="1"/>
            <a:r>
              <a:rPr lang="fa-IR" sz="4000" b="1" dirty="0" smtClean="0">
                <a:solidFill>
                  <a:schemeClr val="accent6">
                    <a:lumMod val="50000"/>
                  </a:schemeClr>
                </a:solidFill>
              </a:rPr>
              <a:t>علی اشرفی</a:t>
            </a:r>
            <a:endParaRPr lang="en-US" sz="4000" b="1" dirty="0" smtClean="0">
              <a:solidFill>
                <a:schemeClr val="accent6">
                  <a:lumMod val="50000"/>
                </a:schemeClr>
              </a:solidFill>
            </a:endParaRPr>
          </a:p>
          <a:p>
            <a:pPr marL="0" indent="0" algn="ctr" rtl="1">
              <a:buNone/>
            </a:pPr>
            <a:endParaRPr lang="en-US" sz="4000" b="1" dirty="0">
              <a:solidFill>
                <a:schemeClr val="accent6">
                  <a:lumMod val="50000"/>
                </a:schemeClr>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533400"/>
            <a:ext cx="1749425"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03660819"/>
      </p:ext>
    </p:extLst>
  </p:cSld>
  <p:clrMapOvr>
    <a:masterClrMapping/>
  </p:clrMapOvr>
  <mc:AlternateContent xmlns:mc="http://schemas.openxmlformats.org/markup-compatibility/2006" xmlns:p14="http://schemas.microsoft.com/office/powerpoint/2010/main">
    <mc:Choice Requires="p14">
      <p:transition spd="slow" p14:dur="2000" advTm="3373"/>
    </mc:Choice>
    <mc:Fallback xmlns="">
      <p:transition spd="slow" advTm="3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7" name="Rectangle 3"/>
          <p:cNvSpPr>
            <a:spLocks noGrp="1" noChangeArrowheads="1"/>
          </p:cNvSpPr>
          <p:nvPr>
            <p:ph idx="1"/>
          </p:nvPr>
        </p:nvSpPr>
        <p:spPr>
          <a:xfrm>
            <a:off x="457200" y="1808921"/>
            <a:ext cx="8229600" cy="3921125"/>
          </a:xfrm>
        </p:spPr>
        <p:txBody>
          <a:bodyPr>
            <a:normAutofit fontScale="55000" lnSpcReduction="20000"/>
          </a:bodyPr>
          <a:lstStyle/>
          <a:p>
            <a:pPr algn="r" rtl="1"/>
            <a:endParaRPr lang="fa-IR" altLang="en-US" sz="3300" dirty="0" smtClean="0">
              <a:cs typeface="B Zar" panose="00000400000000000000" pitchFamily="2" charset="-78"/>
            </a:endParaRPr>
          </a:p>
          <a:p>
            <a:pPr algn="ctr" rtl="1"/>
            <a:r>
              <a:rPr lang="fa-IR" altLang="en-US" sz="3300" dirty="0" smtClean="0">
                <a:cs typeface="B Zar" panose="00000400000000000000" pitchFamily="2" charset="-78"/>
              </a:rPr>
              <a:t>وزارت علوم، تحقیقات و فناوری</a:t>
            </a:r>
          </a:p>
          <a:p>
            <a:pPr algn="ctr" rtl="1"/>
            <a:r>
              <a:rPr lang="fa-IR" altLang="en-US" sz="3300" dirty="0" smtClean="0">
                <a:cs typeface="B Zar" panose="00000400000000000000" pitchFamily="2" charset="-78"/>
              </a:rPr>
              <a:t>دانشگاه فنی و حرفه ای</a:t>
            </a:r>
          </a:p>
          <a:p>
            <a:pPr algn="ctr" rtl="1"/>
            <a:r>
              <a:rPr lang="fa-IR" altLang="en-US" sz="3300" dirty="0" smtClean="0">
                <a:cs typeface="B Zar" panose="00000400000000000000" pitchFamily="2" charset="-78"/>
              </a:rPr>
              <a:t>(</a:t>
            </a:r>
            <a:r>
              <a:rPr lang="fa-IR" altLang="en-US" sz="3300" dirty="0">
                <a:cs typeface="B Zar" panose="00000400000000000000" pitchFamily="2" charset="-78"/>
              </a:rPr>
              <a:t>آموزشکده فنی دختران ارومیه)</a:t>
            </a:r>
          </a:p>
          <a:p>
            <a:pPr algn="r" rtl="1"/>
            <a:endParaRPr lang="fa-IR" altLang="en-US" sz="3300" dirty="0" smtClean="0">
              <a:cs typeface="B Zar" panose="00000400000000000000" pitchFamily="2" charset="-78"/>
            </a:endParaRPr>
          </a:p>
          <a:p>
            <a:pPr algn="r" rtl="1"/>
            <a:r>
              <a:rPr lang="fa-IR" altLang="en-US" sz="3300" dirty="0" smtClean="0">
                <a:cs typeface="B Zar" panose="00000400000000000000" pitchFamily="2" charset="-78"/>
              </a:rPr>
              <a:t>نام </a:t>
            </a:r>
            <a:r>
              <a:rPr lang="fa-IR" altLang="en-US" sz="3300" dirty="0">
                <a:cs typeface="B Zar" panose="00000400000000000000" pitchFamily="2" charset="-78"/>
              </a:rPr>
              <a:t>درس: </a:t>
            </a:r>
            <a:r>
              <a:rPr lang="fa-IR" altLang="en-US" sz="3300" dirty="0" smtClean="0">
                <a:cs typeface="B Zar" panose="00000400000000000000" pitchFamily="2" charset="-78"/>
              </a:rPr>
              <a:t>کلیات اقتصاد (خرد و کلان )</a:t>
            </a:r>
          </a:p>
          <a:p>
            <a:pPr algn="r" rtl="1"/>
            <a:r>
              <a:rPr lang="fa-IR" altLang="en-US" sz="3300" dirty="0" smtClean="0">
                <a:cs typeface="B Zar" panose="00000400000000000000" pitchFamily="2" charset="-78"/>
              </a:rPr>
              <a:t>جلسه 1</a:t>
            </a:r>
          </a:p>
          <a:p>
            <a:pPr algn="r" rtl="1"/>
            <a:r>
              <a:rPr lang="fa-IR" altLang="en-US" sz="3300" dirty="0" smtClean="0">
                <a:cs typeface="B Zar" panose="00000400000000000000" pitchFamily="2" charset="-78"/>
              </a:rPr>
              <a:t>گروه مدیریت خانواده                                                                        </a:t>
            </a:r>
            <a:r>
              <a:rPr lang="fa-IR" altLang="en-US" sz="3300" b="1" dirty="0" smtClean="0">
                <a:solidFill>
                  <a:srgbClr val="FF0000"/>
                </a:solidFill>
                <a:cs typeface="B Zar" panose="00000400000000000000" pitchFamily="2" charset="-78"/>
              </a:rPr>
              <a:t>این فایل همراه با صدا می باشد</a:t>
            </a:r>
            <a:r>
              <a:rPr lang="fa-IR" altLang="en-US" sz="3300" dirty="0">
                <a:cs typeface="B Zar" panose="00000400000000000000" pitchFamily="2" charset="-78"/>
              </a:rPr>
              <a:t/>
            </a:r>
            <a:br>
              <a:rPr lang="fa-IR" altLang="en-US" sz="3300" dirty="0">
                <a:cs typeface="B Zar" panose="00000400000000000000" pitchFamily="2" charset="-78"/>
              </a:rPr>
            </a:br>
            <a:r>
              <a:rPr lang="fa-IR" altLang="en-US" sz="3300" dirty="0">
                <a:cs typeface="B Zar" panose="00000400000000000000" pitchFamily="2" charset="-78"/>
              </a:rPr>
              <a:t>            </a:t>
            </a:r>
            <a:br>
              <a:rPr lang="fa-IR" altLang="en-US" sz="3300" dirty="0">
                <a:cs typeface="B Zar" panose="00000400000000000000" pitchFamily="2" charset="-78"/>
              </a:rPr>
            </a:br>
            <a:r>
              <a:rPr lang="fa-IR" altLang="en-US" sz="4400" dirty="0">
                <a:cs typeface="B Zar" panose="00000400000000000000" pitchFamily="2" charset="-78"/>
              </a:rPr>
              <a:t>مدرس: </a:t>
            </a:r>
            <a:r>
              <a:rPr lang="fa-IR" altLang="en-US" sz="4400" dirty="0" smtClean="0">
                <a:cs typeface="B Zar" panose="00000400000000000000" pitchFamily="2" charset="-78"/>
              </a:rPr>
              <a:t>کبری علی </a:t>
            </a:r>
            <a:r>
              <a:rPr lang="fa-IR" altLang="en-US" sz="4400" dirty="0">
                <a:cs typeface="B Zar" panose="00000400000000000000" pitchFamily="2" charset="-78"/>
              </a:rPr>
              <a:t>اشرفی</a:t>
            </a:r>
            <a:r>
              <a:rPr lang="fa-IR" altLang="en-US" sz="3300" dirty="0">
                <a:solidFill>
                  <a:srgbClr val="FFFF99"/>
                </a:solidFill>
              </a:rPr>
              <a:t/>
            </a:r>
            <a:br>
              <a:rPr lang="fa-IR" altLang="en-US" sz="3300" dirty="0">
                <a:solidFill>
                  <a:srgbClr val="FFFF99"/>
                </a:solidFill>
              </a:rPr>
            </a:br>
            <a:r>
              <a:rPr lang="fa-IR" altLang="en-US" sz="3300" dirty="0">
                <a:solidFill>
                  <a:srgbClr val="FFFF99"/>
                </a:solidFill>
              </a:rPr>
              <a:t>                      </a:t>
            </a:r>
            <a:br>
              <a:rPr lang="fa-IR" altLang="en-US" sz="3300" dirty="0">
                <a:solidFill>
                  <a:srgbClr val="FFFF99"/>
                </a:solidFill>
              </a:rPr>
            </a:br>
            <a:r>
              <a:rPr lang="fa-IR" altLang="en-US" sz="3300" dirty="0" smtClean="0">
                <a:cs typeface="B Zar" panose="00000400000000000000" pitchFamily="2" charset="-78"/>
              </a:rPr>
              <a:t>فروردین1399</a:t>
            </a:r>
            <a:r>
              <a:rPr lang="fa-IR" altLang="en-US" sz="3300" dirty="0"/>
              <a:t/>
            </a:r>
            <a:br>
              <a:rPr lang="fa-IR" altLang="en-US" sz="3300" dirty="0"/>
            </a:br>
            <a:r>
              <a:rPr lang="fa-IR" altLang="en-US" sz="3300" dirty="0"/>
              <a:t/>
            </a:r>
            <a:br>
              <a:rPr lang="fa-IR" altLang="en-US" sz="3300" dirty="0"/>
            </a:br>
            <a:endParaRPr lang="en-US" altLang="en-US" sz="4100" dirty="0">
              <a:solidFill>
                <a:srgbClr val="FFFF99"/>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179696"/>
            <a:ext cx="2971800" cy="124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e 1"/>
          <p:cNvGraphicFramePr>
            <a:graphicFrameLocks noGrp="1"/>
          </p:cNvGraphicFramePr>
          <p:nvPr>
            <p:extLst>
              <p:ext uri="{D42A27DB-BD31-4B8C-83A1-F6EECF244321}">
                <p14:modId xmlns:p14="http://schemas.microsoft.com/office/powerpoint/2010/main" val="169684026"/>
              </p:ext>
            </p:extLst>
          </p:nvPr>
        </p:nvGraphicFramePr>
        <p:xfrm>
          <a:off x="838200" y="3657600"/>
          <a:ext cx="3304464" cy="370840"/>
        </p:xfrm>
        <a:graphic>
          <a:graphicData uri="http://schemas.openxmlformats.org/drawingml/2006/table">
            <a:tbl>
              <a:tblPr firstRow="1" bandRow="1">
                <a:tableStyleId>{5940675A-B579-460E-94D1-54222C63F5DA}</a:tableStyleId>
              </a:tblPr>
              <a:tblGrid>
                <a:gridCol w="3304464"/>
              </a:tblGrid>
              <a:tr h="370840">
                <a:tc>
                  <a:txBody>
                    <a:bodyPr/>
                    <a:lstStyle/>
                    <a:p>
                      <a:endParaRPr lang="en-US" dirty="0"/>
                    </a:p>
                  </a:txBody>
                  <a:tcPr/>
                </a:tc>
              </a:tr>
            </a:tbl>
          </a:graphicData>
        </a:graphic>
      </p:graphicFrame>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92229237"/>
      </p:ext>
    </p:extLst>
  </p:cSld>
  <p:clrMapOvr>
    <a:masterClrMapping/>
  </p:clrMapOvr>
  <mc:AlternateContent xmlns:mc="http://schemas.openxmlformats.org/markup-compatibility/2006" xmlns:p14="http://schemas.microsoft.com/office/powerpoint/2010/main">
    <mc:Choice Requires="p14">
      <p:transition spd="slow" p14:dur="2000" advTm="17383"/>
    </mc:Choice>
    <mc:Fallback xmlns="">
      <p:transition spd="slow" advTm="17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1" name="Rectangle 3"/>
          <p:cNvSpPr>
            <a:spLocks noGrp="1" noChangeArrowheads="1"/>
          </p:cNvSpPr>
          <p:nvPr>
            <p:ph idx="1"/>
          </p:nvPr>
        </p:nvSpPr>
        <p:spPr/>
        <p:txBody>
          <a:bodyPr>
            <a:normAutofit/>
          </a:bodyPr>
          <a:lstStyle/>
          <a:p>
            <a:pPr algn="just" rtl="1"/>
            <a:r>
              <a:rPr lang="fa-IR" altLang="en-US" sz="3200" dirty="0">
                <a:cs typeface="B Zar" panose="00000400000000000000" pitchFamily="2" charset="-78"/>
              </a:rPr>
              <a:t>تعریف علم اقتصاد</a:t>
            </a:r>
          </a:p>
          <a:p>
            <a:pPr algn="just" rtl="1"/>
            <a:r>
              <a:rPr lang="fa-IR" altLang="en-US" sz="3200" dirty="0">
                <a:cs typeface="B Zar" panose="00000400000000000000" pitchFamily="2" charset="-78"/>
              </a:rPr>
              <a:t>معرفی برخی مفاهیم اقتصادی</a:t>
            </a:r>
          </a:p>
          <a:p>
            <a:pPr algn="just" rtl="1"/>
            <a:r>
              <a:rPr lang="fa-IR" altLang="en-US" sz="3200" dirty="0">
                <a:cs typeface="B Zar" panose="00000400000000000000" pitchFamily="2" charset="-78"/>
              </a:rPr>
              <a:t>تعریف اقتصاد خرد و </a:t>
            </a:r>
            <a:r>
              <a:rPr lang="fa-IR" altLang="en-US" sz="3200" dirty="0" smtClean="0">
                <a:cs typeface="B Zar" panose="00000400000000000000" pitchFamily="2" charset="-78"/>
              </a:rPr>
              <a:t>کلان</a:t>
            </a:r>
          </a:p>
          <a:p>
            <a:pPr algn="just" rtl="1"/>
            <a:r>
              <a:rPr lang="fa-IR" altLang="en-US" sz="3200" dirty="0" smtClean="0">
                <a:cs typeface="B Zar" panose="00000400000000000000" pitchFamily="2" charset="-78"/>
              </a:rPr>
              <a:t>اقتصاد اثباتی و دستوری</a:t>
            </a:r>
          </a:p>
          <a:p>
            <a:pPr algn="just" rtl="1"/>
            <a:endParaRPr lang="fa-IR" altLang="en-US" sz="2400" b="1" dirty="0">
              <a:cs typeface="B Nazanin" panose="00000400000000000000" pitchFamily="2" charset="-78"/>
            </a:endParaRPr>
          </a:p>
          <a:p>
            <a:pPr algn="just" rtl="1"/>
            <a:endParaRPr lang="fa-IR" altLang="en-US" sz="2400" b="1" dirty="0" smtClean="0">
              <a:cs typeface="B Nazanin" panose="00000400000000000000" pitchFamily="2" charset="-78"/>
            </a:endParaRPr>
          </a:p>
          <a:p>
            <a:pPr algn="just" rtl="1"/>
            <a:endParaRPr lang="fa-IR" altLang="en-US" sz="2400" b="1" dirty="0">
              <a:cs typeface="B Nazanin" panose="00000400000000000000" pitchFamily="2" charset="-78"/>
            </a:endParaRPr>
          </a:p>
          <a:p>
            <a:pPr algn="just" rtl="1"/>
            <a:endParaRPr lang="fa-IR" altLang="en-US" sz="2400" b="1" dirty="0">
              <a:cs typeface="B Nazanin" panose="00000400000000000000" pitchFamily="2" charset="-78"/>
            </a:endParaRPr>
          </a:p>
          <a:p>
            <a:pPr algn="just" rtl="1"/>
            <a:r>
              <a:rPr lang="fa-IR" altLang="en-US" sz="2800" dirty="0" smtClean="0">
                <a:solidFill>
                  <a:srgbClr val="FF0000"/>
                </a:solidFill>
                <a:cs typeface="B Zar" panose="00000400000000000000" pitchFamily="2" charset="-78"/>
              </a:rPr>
              <a:t>منبع پیشنهادی: کتاب مبانی علم اقتصاد دکتر یگانه موسوی جهرمی</a:t>
            </a:r>
            <a:endParaRPr lang="en-US" altLang="en-US" sz="2800" dirty="0">
              <a:solidFill>
                <a:srgbClr val="FF0000"/>
              </a:solidFill>
              <a:cs typeface="B Zar" panose="00000400000000000000" pitchFamily="2" charset="-78"/>
            </a:endParaRPr>
          </a:p>
        </p:txBody>
      </p:sp>
      <p:sp>
        <p:nvSpPr>
          <p:cNvPr id="252930" name="Rectangle 2"/>
          <p:cNvSpPr>
            <a:spLocks noGrp="1" noChangeArrowheads="1"/>
          </p:cNvSpPr>
          <p:nvPr>
            <p:ph type="title"/>
          </p:nvPr>
        </p:nvSpPr>
        <p:spPr/>
        <p:txBody>
          <a:bodyPr/>
          <a:lstStyle/>
          <a:p>
            <a:pPr algn="ctr"/>
            <a:r>
              <a:rPr lang="fa-IR" altLang="en-US" sz="4800" dirty="0" smtClean="0">
                <a:solidFill>
                  <a:schemeClr val="tx1"/>
                </a:solidFill>
              </a:rPr>
              <a:t>سرفصل ها</a:t>
            </a:r>
            <a:endParaRPr lang="en-US" altLang="en-US" sz="4800" dirty="0">
              <a:solidFill>
                <a:schemeClr val="tx1"/>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4800"/>
            <a:ext cx="1749425" cy="124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29660957"/>
      </p:ext>
    </p:extLst>
  </p:cSld>
  <p:clrMapOvr>
    <a:masterClrMapping/>
  </p:clrMapOvr>
  <mc:AlternateContent xmlns:mc="http://schemas.openxmlformats.org/markup-compatibility/2006" xmlns:p14="http://schemas.microsoft.com/office/powerpoint/2010/main">
    <mc:Choice Requires="p14">
      <p:transition spd="slow" p14:dur="2000" advTm="34530"/>
    </mc:Choice>
    <mc:Fallback xmlns="">
      <p:transition spd="slow" advTm="34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gn="r" rtl="1"/>
            <a:r>
              <a:rPr lang="fa-IR" altLang="en-US" sz="2600" dirty="0">
                <a:solidFill>
                  <a:prstClr val="black"/>
                </a:solidFill>
                <a:cs typeface="B Zar" panose="00000400000000000000" pitchFamily="2" charset="-78"/>
              </a:rPr>
              <a:t>در دنیایی که زندگی میکنیم از یک طرف با نیازهای نامحدود بشر و از طرف </a:t>
            </a:r>
            <a:r>
              <a:rPr lang="fa-IR" altLang="en-US" sz="2600" dirty="0" smtClean="0">
                <a:solidFill>
                  <a:prstClr val="black"/>
                </a:solidFill>
                <a:cs typeface="B Zar" panose="00000400000000000000" pitchFamily="2" charset="-78"/>
              </a:rPr>
              <a:t>دیگر </a:t>
            </a:r>
            <a:r>
              <a:rPr lang="fa-IR" altLang="en-US" sz="2600" dirty="0">
                <a:solidFill>
                  <a:prstClr val="black"/>
                </a:solidFill>
                <a:cs typeface="B Zar" panose="00000400000000000000" pitchFamily="2" charset="-78"/>
              </a:rPr>
              <a:t>با </a:t>
            </a:r>
            <a:r>
              <a:rPr lang="fa-IR" altLang="en-US" sz="2600" dirty="0" smtClean="0">
                <a:solidFill>
                  <a:prstClr val="black"/>
                </a:solidFill>
                <a:cs typeface="B Zar" panose="00000400000000000000" pitchFamily="2" charset="-78"/>
              </a:rPr>
              <a:t>کمیابی و محدودیت منابع روبرو </a:t>
            </a:r>
            <a:r>
              <a:rPr lang="fa-IR" altLang="en-US" sz="2600" dirty="0">
                <a:solidFill>
                  <a:prstClr val="black"/>
                </a:solidFill>
                <a:cs typeface="B Zar" panose="00000400000000000000" pitchFamily="2" charset="-78"/>
              </a:rPr>
              <a:t>هستیم </a:t>
            </a:r>
            <a:r>
              <a:rPr lang="fa-IR" altLang="en-US" sz="2600" dirty="0" smtClean="0">
                <a:solidFill>
                  <a:prstClr val="black"/>
                </a:solidFill>
                <a:cs typeface="B Zar" panose="00000400000000000000" pitchFamily="2" charset="-78"/>
              </a:rPr>
              <a:t>.</a:t>
            </a:r>
          </a:p>
          <a:p>
            <a:pPr algn="r" rtl="1"/>
            <a:endParaRPr lang="fa-IR" sz="2600" dirty="0">
              <a:solidFill>
                <a:prstClr val="black"/>
              </a:solidFill>
              <a:cs typeface="B Zar" panose="00000400000000000000" pitchFamily="2" charset="-78"/>
            </a:endParaRPr>
          </a:p>
          <a:p>
            <a:pPr algn="r" rtl="1"/>
            <a:r>
              <a:rPr lang="fa-IR" sz="2600" dirty="0" smtClean="0">
                <a:solidFill>
                  <a:prstClr val="black"/>
                </a:solidFill>
                <a:cs typeface="B Zar" panose="00000400000000000000" pitchFamily="2" charset="-78"/>
              </a:rPr>
              <a:t>حال با توجه به اینکه نیازهای بشر نامحدود و منابع محدود است، برای تامین نیازها چه باید کرد؟</a:t>
            </a:r>
          </a:p>
          <a:p>
            <a:pPr algn="r" rtl="1"/>
            <a:endParaRPr lang="fa-IR" sz="2600" dirty="0">
              <a:solidFill>
                <a:prstClr val="black"/>
              </a:solidFill>
              <a:cs typeface="B Zar" panose="00000400000000000000" pitchFamily="2" charset="-78"/>
            </a:endParaRPr>
          </a:p>
          <a:p>
            <a:pPr algn="r" rtl="1"/>
            <a:r>
              <a:rPr lang="fa-IR" sz="2600" dirty="0" smtClean="0">
                <a:solidFill>
                  <a:prstClr val="black"/>
                </a:solidFill>
                <a:cs typeface="B Zar" panose="00000400000000000000" pitchFamily="2" charset="-78"/>
              </a:rPr>
              <a:t>تلاش بشر برای تامین نیازهای نامحدودش با استفاده از منابع محدود، علم اقتصاد را به وجود آورد.</a:t>
            </a:r>
          </a:p>
          <a:p>
            <a:pPr algn="r" rtl="1"/>
            <a:r>
              <a:rPr lang="fa-IR" altLang="en-US" sz="2800" dirty="0">
                <a:cs typeface="B Zar" panose="00000400000000000000" pitchFamily="2" charset="-78"/>
              </a:rPr>
              <a:t/>
            </a:r>
            <a:br>
              <a:rPr lang="fa-IR" altLang="en-US" sz="2800" dirty="0">
                <a:cs typeface="B Zar" panose="00000400000000000000" pitchFamily="2" charset="-78"/>
              </a:rPr>
            </a:br>
            <a:r>
              <a:rPr lang="fa-IR" altLang="en-US" sz="2800" dirty="0">
                <a:cs typeface="B Zar" panose="00000400000000000000" pitchFamily="2" charset="-78"/>
              </a:rPr>
              <a:t>علم اقتصاد علمی است که رابطه بین این دو را برقرار میکند . </a:t>
            </a:r>
          </a:p>
          <a:p>
            <a:pPr algn="r" rtl="1"/>
            <a:endParaRPr lang="en-US" dirty="0"/>
          </a:p>
        </p:txBody>
      </p:sp>
      <p:sp>
        <p:nvSpPr>
          <p:cNvPr id="3" name="Title 2"/>
          <p:cNvSpPr>
            <a:spLocks noGrp="1"/>
          </p:cNvSpPr>
          <p:nvPr>
            <p:ph type="title"/>
          </p:nvPr>
        </p:nvSpPr>
        <p:spPr/>
        <p:txBody>
          <a:bodyPr/>
          <a:lstStyle/>
          <a:p>
            <a:pPr algn="r" rtl="1"/>
            <a:r>
              <a:rPr lang="fa-IR" dirty="0" smtClean="0"/>
              <a:t>تعریف علم اقتصاد</a:t>
            </a:r>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4800"/>
            <a:ext cx="1749425" cy="124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26853915"/>
      </p:ext>
    </p:extLst>
  </p:cSld>
  <p:clrMapOvr>
    <a:masterClrMapping/>
  </p:clrMapOvr>
  <mc:AlternateContent xmlns:mc="http://schemas.openxmlformats.org/markup-compatibility/2006" xmlns:p14="http://schemas.microsoft.com/office/powerpoint/2010/main">
    <mc:Choice Requires="p14">
      <p:transition spd="slow" p14:dur="2000" advTm="59480"/>
    </mc:Choice>
    <mc:Fallback xmlns="">
      <p:transition spd="slow" advTm="59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6" name="Rectangle 4"/>
          <p:cNvSpPr>
            <a:spLocks noGrp="1" noChangeArrowheads="1"/>
          </p:cNvSpPr>
          <p:nvPr>
            <p:ph idx="1"/>
          </p:nvPr>
        </p:nvSpPr>
        <p:spPr/>
        <p:txBody>
          <a:bodyPr>
            <a:normAutofit lnSpcReduction="10000"/>
          </a:bodyPr>
          <a:lstStyle/>
          <a:p>
            <a:pPr algn="just" rtl="1"/>
            <a:endParaRPr lang="fa-IR" altLang="en-US" b="1" dirty="0" smtClean="0"/>
          </a:p>
          <a:p>
            <a:pPr algn="just" rtl="1"/>
            <a:r>
              <a:rPr lang="fa-IR" altLang="en-US" sz="3300" dirty="0" smtClean="0">
                <a:cs typeface="B Zar" panose="00000400000000000000" pitchFamily="2" charset="-78"/>
              </a:rPr>
              <a:t>در </a:t>
            </a:r>
            <a:r>
              <a:rPr lang="fa-IR" altLang="en-US" sz="3300" dirty="0">
                <a:cs typeface="B Zar" panose="00000400000000000000" pitchFamily="2" charset="-78"/>
              </a:rPr>
              <a:t>طول تاریخ تعاریف متفاوتی از علم اقتصاد ارائه شده است. </a:t>
            </a:r>
            <a:endParaRPr lang="fa-IR" altLang="en-US" sz="3300" dirty="0" smtClean="0">
              <a:cs typeface="B Zar" panose="00000400000000000000" pitchFamily="2" charset="-78"/>
            </a:endParaRPr>
          </a:p>
          <a:p>
            <a:pPr marL="109728" indent="0" algn="just" rtl="1">
              <a:buNone/>
            </a:pPr>
            <a:r>
              <a:rPr lang="fa-IR" altLang="en-US" sz="3300" dirty="0">
                <a:cs typeface="B Zar" panose="00000400000000000000" pitchFamily="2" charset="-78"/>
              </a:rPr>
              <a:t/>
            </a:r>
            <a:br>
              <a:rPr lang="fa-IR" altLang="en-US" sz="3300" dirty="0">
                <a:cs typeface="B Zar" panose="00000400000000000000" pitchFamily="2" charset="-78"/>
              </a:rPr>
            </a:br>
            <a:r>
              <a:rPr lang="fa-IR" altLang="en-US" sz="3300" dirty="0">
                <a:solidFill>
                  <a:srgbClr val="FF0066"/>
                </a:solidFill>
                <a:cs typeface="B Zar" panose="00000400000000000000" pitchFamily="2" charset="-78"/>
              </a:rPr>
              <a:t>آدام اسمیت </a:t>
            </a:r>
            <a:r>
              <a:rPr lang="fa-IR" altLang="en-US" sz="3300" dirty="0" smtClean="0">
                <a:solidFill>
                  <a:srgbClr val="FF0066"/>
                </a:solidFill>
                <a:cs typeface="B Zar" panose="00000400000000000000" pitchFamily="2" charset="-78"/>
              </a:rPr>
              <a:t>بنیانگذار علم اقتصاد</a:t>
            </a:r>
            <a:r>
              <a:rPr lang="fa-IR" altLang="en-US" sz="3300" dirty="0" smtClean="0">
                <a:cs typeface="B Zar" panose="00000400000000000000" pitchFamily="2" charset="-78"/>
              </a:rPr>
              <a:t>، اقتصاد </a:t>
            </a:r>
            <a:r>
              <a:rPr lang="fa-IR" altLang="en-US" sz="3300" dirty="0">
                <a:cs typeface="B Zar" panose="00000400000000000000" pitchFamily="2" charset="-78"/>
              </a:rPr>
              <a:t>را علم تولید ثروت </a:t>
            </a:r>
            <a:r>
              <a:rPr lang="fa-IR" altLang="en-US" sz="3300" dirty="0" smtClean="0">
                <a:cs typeface="B Zar" panose="00000400000000000000" pitchFamily="2" charset="-78"/>
              </a:rPr>
              <a:t>تعریف کرد در </a:t>
            </a:r>
            <a:r>
              <a:rPr lang="fa-IR" altLang="en-US" sz="3300" dirty="0">
                <a:cs typeface="B Zar" panose="00000400000000000000" pitchFamily="2" charset="-78"/>
              </a:rPr>
              <a:t>حالیکه ریکاردو آن را علم تولید و توزیع ثروت می دانست. </a:t>
            </a:r>
            <a:endParaRPr lang="fa-IR" altLang="en-US" sz="3300" dirty="0" smtClean="0">
              <a:cs typeface="B Zar" panose="00000400000000000000" pitchFamily="2" charset="-78"/>
            </a:endParaRPr>
          </a:p>
          <a:p>
            <a:pPr marL="109728" indent="0" algn="r" rtl="1">
              <a:buNone/>
            </a:pPr>
            <a:endParaRPr lang="fa-IR" altLang="en-US" dirty="0" smtClean="0">
              <a:cs typeface="B Zar" panose="00000400000000000000" pitchFamily="2" charset="-78"/>
            </a:endParaRPr>
          </a:p>
          <a:p>
            <a:pPr marL="109728" indent="0" algn="r" rtl="1">
              <a:buNone/>
            </a:pPr>
            <a:endParaRPr lang="fa-IR" altLang="en-US" dirty="0">
              <a:cs typeface="B Zar" panose="00000400000000000000" pitchFamily="2" charset="-78"/>
            </a:endParaRPr>
          </a:p>
          <a:p>
            <a:pPr marL="109728" indent="0" algn="r" rtl="1">
              <a:buNone/>
            </a:pPr>
            <a:r>
              <a:rPr lang="fa-IR" altLang="en-US" dirty="0"/>
              <a:t/>
            </a:r>
            <a:br>
              <a:rPr lang="fa-IR" altLang="en-US" dirty="0"/>
            </a:br>
            <a:endParaRPr lang="en-US" altLang="en-US"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70" y="304800"/>
            <a:ext cx="1749425" cy="124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52012182"/>
      </p:ext>
    </p:extLst>
  </p:cSld>
  <p:clrMapOvr>
    <a:masterClrMapping/>
  </p:clrMapOvr>
  <mc:AlternateContent xmlns:mc="http://schemas.openxmlformats.org/markup-compatibility/2006" xmlns:p14="http://schemas.microsoft.com/office/powerpoint/2010/main">
    <mc:Choice Requires="p14">
      <p:transition spd="slow" p14:dur="2000" advTm="20638"/>
    </mc:Choice>
    <mc:Fallback xmlns="">
      <p:transition spd="slow" advTm="20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09728" lvl="0" indent="0" algn="just" rtl="1">
              <a:buClr>
                <a:srgbClr val="2DA2BF"/>
              </a:buClr>
              <a:buNone/>
            </a:pPr>
            <a:r>
              <a:rPr lang="fa-IR" altLang="en-US" sz="3200" dirty="0">
                <a:cs typeface="B Zar" panose="00000400000000000000" pitchFamily="2" charset="-78"/>
              </a:rPr>
              <a:t>اقتصاد در واژه فارسی به معنای </a:t>
            </a:r>
            <a:r>
              <a:rPr lang="fa-IR" altLang="en-US" sz="3200" dirty="0">
                <a:solidFill>
                  <a:srgbClr val="FF0000"/>
                </a:solidFill>
                <a:cs typeface="B Zar" panose="00000400000000000000" pitchFamily="2" charset="-78"/>
              </a:rPr>
              <a:t>صرفه جویی </a:t>
            </a:r>
            <a:r>
              <a:rPr lang="fa-IR" altLang="en-US" sz="3200" dirty="0">
                <a:cs typeface="B Zar" panose="00000400000000000000" pitchFamily="2" charset="-78"/>
              </a:rPr>
              <a:t>است. </a:t>
            </a:r>
            <a:endParaRPr lang="fa-IR" altLang="en-US" sz="3200" dirty="0" smtClean="0">
              <a:cs typeface="B Zar" panose="00000400000000000000" pitchFamily="2" charset="-78"/>
            </a:endParaRPr>
          </a:p>
          <a:p>
            <a:pPr marL="109728" lvl="0" indent="0" algn="just" rtl="1">
              <a:buClr>
                <a:srgbClr val="2DA2BF"/>
              </a:buClr>
              <a:buNone/>
            </a:pPr>
            <a:endParaRPr lang="fa-IR" altLang="en-US" sz="3200" dirty="0" smtClean="0">
              <a:cs typeface="B Zar" panose="00000400000000000000" pitchFamily="2" charset="-78"/>
            </a:endParaRPr>
          </a:p>
          <a:p>
            <a:pPr marL="109728" lvl="0" indent="0" algn="just" rtl="1">
              <a:buClr>
                <a:srgbClr val="2DA2BF"/>
              </a:buClr>
              <a:buNone/>
            </a:pPr>
            <a:r>
              <a:rPr lang="fa-IR" altLang="en-US" sz="3200" dirty="0" smtClean="0">
                <a:solidFill>
                  <a:prstClr val="black"/>
                </a:solidFill>
                <a:cs typeface="B Zar" panose="00000400000000000000" pitchFamily="2" charset="-78"/>
              </a:rPr>
              <a:t>اقتصاد </a:t>
            </a:r>
            <a:r>
              <a:rPr lang="fa-IR" altLang="en-US" sz="3200" dirty="0">
                <a:solidFill>
                  <a:prstClr val="black"/>
                </a:solidFill>
                <a:cs typeface="B Zar" panose="00000400000000000000" pitchFamily="2" charset="-78"/>
              </a:rPr>
              <a:t>در واژه لاتین به معنای </a:t>
            </a:r>
            <a:r>
              <a:rPr lang="fa-IR" altLang="en-US" sz="3200" dirty="0">
                <a:solidFill>
                  <a:srgbClr val="FF0000"/>
                </a:solidFill>
                <a:cs typeface="B Zar" panose="00000400000000000000" pitchFamily="2" charset="-78"/>
              </a:rPr>
              <a:t>اداره منزل </a:t>
            </a:r>
            <a:r>
              <a:rPr lang="fa-IR" altLang="en-US" sz="3200" dirty="0">
                <a:solidFill>
                  <a:prstClr val="black"/>
                </a:solidFill>
                <a:cs typeface="B Zar" panose="00000400000000000000" pitchFamily="2" charset="-78"/>
              </a:rPr>
              <a:t>می باشد. همانطور که ما در زندگی روزمره خود با توجه به درآمد محدودی که داریم ، اولویت بندی می کنیم و ابتدا نیازهای ضروری خود را برطرف میکنیم و سپس نیازهای غیرضروری را برآورده می کنیم.</a:t>
            </a:r>
          </a:p>
          <a:p>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76200"/>
            <a:ext cx="1749425" cy="124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68987353"/>
      </p:ext>
    </p:extLst>
  </p:cSld>
  <p:clrMapOvr>
    <a:masterClrMapping/>
  </p:clrMapOvr>
  <mc:AlternateContent xmlns:mc="http://schemas.openxmlformats.org/markup-compatibility/2006" xmlns:p14="http://schemas.microsoft.com/office/powerpoint/2010/main">
    <mc:Choice Requires="p14">
      <p:transition spd="slow" p14:dur="2000" advTm="30008"/>
    </mc:Choice>
    <mc:Fallback xmlns="">
      <p:transition spd="slow" advTm="30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just" rtl="1"/>
            <a:r>
              <a:rPr lang="fa-IR" altLang="en-US" sz="3600" dirty="0">
                <a:solidFill>
                  <a:srgbClr val="FF0066"/>
                </a:solidFill>
                <a:cs typeface="B Zar" panose="00000400000000000000" pitchFamily="2" charset="-78"/>
              </a:rPr>
              <a:t>در یک مفهوم کلی ، اقتصاد علمی است که به مطالعه چگونگی استفاده بهینه  از منابع محدود برای رفع نیازهای نامحدود بشری می پردازد</a:t>
            </a:r>
            <a:r>
              <a:rPr lang="fa-IR" altLang="en-US" sz="3600" dirty="0" smtClean="0">
                <a:solidFill>
                  <a:srgbClr val="FF0066"/>
                </a:solidFill>
                <a:cs typeface="B Zar" panose="00000400000000000000" pitchFamily="2" charset="-78"/>
              </a:rPr>
              <a:t>.</a:t>
            </a:r>
          </a:p>
          <a:p>
            <a:pPr algn="just" rtl="1"/>
            <a:endParaRPr lang="fa-IR" sz="2100" dirty="0">
              <a:solidFill>
                <a:srgbClr val="FF0066"/>
              </a:solidFill>
              <a:cs typeface="B Zar" panose="00000400000000000000" pitchFamily="2" charset="-78"/>
            </a:endParaRPr>
          </a:p>
          <a:p>
            <a:pPr algn="just" rtl="1"/>
            <a:endParaRPr lang="fa-IR" sz="2100" dirty="0" smtClean="0">
              <a:solidFill>
                <a:srgbClr val="FF0066"/>
              </a:solidFill>
              <a:cs typeface="B Zar" panose="00000400000000000000" pitchFamily="2" charset="-78"/>
            </a:endParaRPr>
          </a:p>
          <a:p>
            <a:pPr algn="just" rtl="1"/>
            <a:endParaRPr lang="fa-IR" sz="2100" dirty="0">
              <a:solidFill>
                <a:srgbClr val="FF0066"/>
              </a:solidFill>
              <a:cs typeface="B Zar" panose="00000400000000000000" pitchFamily="2" charset="-78"/>
            </a:endParaRPr>
          </a:p>
          <a:p>
            <a:pPr algn="just" rtl="1"/>
            <a:endParaRPr lang="fa-IR" sz="2100" dirty="0" smtClean="0">
              <a:solidFill>
                <a:srgbClr val="FF0066"/>
              </a:solidFill>
              <a:cs typeface="B Zar" panose="00000400000000000000" pitchFamily="2" charset="-78"/>
            </a:endParaRPr>
          </a:p>
          <a:p>
            <a:pPr algn="just" rtl="1"/>
            <a:endParaRPr lang="fa-IR" sz="2100" dirty="0">
              <a:solidFill>
                <a:srgbClr val="FF0066"/>
              </a:solidFill>
              <a:cs typeface="B Zar" panose="00000400000000000000" pitchFamily="2" charset="-78"/>
            </a:endParaRPr>
          </a:p>
          <a:p>
            <a:pPr algn="just" rtl="1"/>
            <a:endParaRPr lang="fa-IR" sz="2100" dirty="0" smtClean="0">
              <a:solidFill>
                <a:srgbClr val="FF0066"/>
              </a:solidFill>
              <a:cs typeface="B Zar" panose="00000400000000000000" pitchFamily="2" charset="-78"/>
            </a:endParaRPr>
          </a:p>
          <a:p>
            <a:pPr algn="just" rtl="1"/>
            <a:endParaRPr lang="en-US"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
            <a:ext cx="1749425" cy="124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27295978"/>
      </p:ext>
    </p:extLst>
  </p:cSld>
  <p:clrMapOvr>
    <a:masterClrMapping/>
  </p:clrMapOvr>
  <mc:AlternateContent xmlns:mc="http://schemas.openxmlformats.org/markup-compatibility/2006" xmlns:p14="http://schemas.microsoft.com/office/powerpoint/2010/main">
    <mc:Choice Requires="p14">
      <p:transition spd="slow" p14:dur="2000" advTm="16008"/>
    </mc:Choice>
    <mc:Fallback xmlns="">
      <p:transition spd="slow" advTm="16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p:cNvSpPr>
            <a:spLocks noGrp="1" noChangeArrowheads="1"/>
          </p:cNvSpPr>
          <p:nvPr>
            <p:ph idx="1"/>
          </p:nvPr>
        </p:nvSpPr>
        <p:spPr>
          <a:xfrm>
            <a:off x="457200" y="549275"/>
            <a:ext cx="8229600" cy="5581650"/>
          </a:xfrm>
        </p:spPr>
        <p:txBody>
          <a:bodyPr>
            <a:normAutofit/>
          </a:bodyPr>
          <a:lstStyle/>
          <a:p>
            <a:pPr algn="just" rtl="1">
              <a:lnSpc>
                <a:spcPct val="90000"/>
              </a:lnSpc>
            </a:pPr>
            <a:r>
              <a:rPr lang="fa-IR" altLang="en-US" sz="3600" dirty="0" smtClean="0">
                <a:cs typeface="B Zar" panose="00000400000000000000" pitchFamily="2" charset="-78"/>
              </a:rPr>
              <a:t>معرفی برخی از مفاهیم اقتصاد:</a:t>
            </a:r>
          </a:p>
          <a:p>
            <a:pPr marL="109728" indent="0" algn="just" rtl="1">
              <a:lnSpc>
                <a:spcPct val="90000"/>
              </a:lnSpc>
              <a:buNone/>
            </a:pPr>
            <a:endParaRPr lang="fa-IR" altLang="en-US" sz="3600" dirty="0">
              <a:cs typeface="B Zar" panose="00000400000000000000" pitchFamily="2" charset="-78"/>
            </a:endParaRPr>
          </a:p>
          <a:p>
            <a:pPr algn="just" rtl="1">
              <a:lnSpc>
                <a:spcPct val="90000"/>
              </a:lnSpc>
              <a:buFont typeface="Wingdings" pitchFamily="2" charset="2"/>
              <a:buNone/>
            </a:pPr>
            <a:r>
              <a:rPr lang="fa-IR" altLang="en-US" sz="3600" b="1" dirty="0" smtClean="0">
                <a:solidFill>
                  <a:srgbClr val="FF0000"/>
                </a:solidFill>
                <a:cs typeface="B Zar" panose="00000400000000000000" pitchFamily="2" charset="-78"/>
              </a:rPr>
              <a:t>هزینه </a:t>
            </a:r>
            <a:r>
              <a:rPr lang="fa-IR" altLang="en-US" sz="3600" b="1" dirty="0">
                <a:solidFill>
                  <a:srgbClr val="FF0000"/>
                </a:solidFill>
                <a:cs typeface="B Zar" panose="00000400000000000000" pitchFamily="2" charset="-78"/>
              </a:rPr>
              <a:t>فرصت از دست رفته </a:t>
            </a:r>
            <a:r>
              <a:rPr lang="fa-IR" altLang="en-US" sz="3600" b="1" dirty="0" smtClean="0">
                <a:solidFill>
                  <a:srgbClr val="FF0000"/>
                </a:solidFill>
                <a:cs typeface="B Zar" panose="00000400000000000000" pitchFamily="2" charset="-78"/>
              </a:rPr>
              <a:t>:</a:t>
            </a:r>
          </a:p>
          <a:p>
            <a:pPr algn="just" rtl="1">
              <a:lnSpc>
                <a:spcPct val="90000"/>
              </a:lnSpc>
              <a:buFont typeface="Wingdings" pitchFamily="2" charset="2"/>
              <a:buNone/>
            </a:pPr>
            <a:endParaRPr lang="fa-IR" altLang="en-US" sz="3600" dirty="0">
              <a:cs typeface="B Zar" panose="00000400000000000000" pitchFamily="2" charset="-78"/>
            </a:endParaRPr>
          </a:p>
          <a:p>
            <a:pPr algn="just" rtl="1">
              <a:lnSpc>
                <a:spcPct val="90000"/>
              </a:lnSpc>
            </a:pPr>
            <a:r>
              <a:rPr lang="fa-IR" altLang="en-US" sz="3200" dirty="0" smtClean="0">
                <a:cs typeface="B Zar" panose="00000400000000000000" pitchFamily="2" charset="-78"/>
              </a:rPr>
              <a:t>آنچه که ما با یک تصمیم یا انتخاب به جای تصمیم یا انتخاب دیگراز دست می دهیم، هزینه فرصت آن انتخاب یا تصمیم خوانده می شود.</a:t>
            </a:r>
            <a:r>
              <a:rPr lang="fa-IR" altLang="en-US" sz="3600" dirty="0" smtClean="0">
                <a:solidFill>
                  <a:srgbClr val="FFFF99"/>
                </a:solidFill>
              </a:rPr>
              <a:t>.</a:t>
            </a:r>
          </a:p>
          <a:p>
            <a:pPr algn="just" rtl="1">
              <a:lnSpc>
                <a:spcPct val="90000"/>
              </a:lnSpc>
            </a:pPr>
            <a:r>
              <a:rPr lang="fa-IR" altLang="en-US" sz="3600" dirty="0">
                <a:cs typeface="B Zar" panose="00000400000000000000" pitchFamily="2" charset="-78"/>
              </a:rPr>
              <a:t>برآورده شدن یک خواسته به معنای برآورده نشدن خواسته دیگر است.</a:t>
            </a:r>
            <a:endParaRPr lang="fa-IR" altLang="en-US" sz="4000" dirty="0">
              <a:solidFill>
                <a:srgbClr val="FFFF99"/>
              </a:solidFill>
            </a:endParaRPr>
          </a:p>
          <a:p>
            <a:pPr algn="just" rtl="1">
              <a:lnSpc>
                <a:spcPct val="90000"/>
              </a:lnSpc>
            </a:pPr>
            <a:endParaRPr lang="en-US" altLang="en-US" sz="3600" dirty="0">
              <a:solidFill>
                <a:srgbClr val="FFFF99"/>
              </a:solidFill>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384"/>
            <a:ext cx="1749425" cy="124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76750459"/>
      </p:ext>
    </p:extLst>
  </p:cSld>
  <p:clrMapOvr>
    <a:masterClrMapping/>
  </p:clrMapOvr>
  <mc:AlternateContent xmlns:mc="http://schemas.openxmlformats.org/markup-compatibility/2006" xmlns:p14="http://schemas.microsoft.com/office/powerpoint/2010/main">
    <mc:Choice Requires="p14">
      <p:transition spd="slow" p14:dur="2000" advTm="51112"/>
    </mc:Choice>
    <mc:Fallback xmlns="">
      <p:transition spd="slow" advTm="51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24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TotalTime>
  <Words>895</Words>
  <Application>Microsoft Office PowerPoint</Application>
  <PresentationFormat>On-screen Show (4:3)</PresentationFormat>
  <Paragraphs>92</Paragraphs>
  <Slides>22</Slides>
  <Notes>0</Notes>
  <HiddenSlides>0</HiddenSlides>
  <MMClips>22</MMClips>
  <ScaleCrop>false</ScaleCrop>
  <HeadingPairs>
    <vt:vector size="4" baseType="variant">
      <vt:variant>
        <vt:lpstr>Theme</vt:lpstr>
      </vt:variant>
      <vt:variant>
        <vt:i4>3</vt:i4>
      </vt:variant>
      <vt:variant>
        <vt:lpstr>Slide Titles</vt:lpstr>
      </vt:variant>
      <vt:variant>
        <vt:i4>22</vt:i4>
      </vt:variant>
    </vt:vector>
  </HeadingPairs>
  <TitlesOfParts>
    <vt:vector size="25" baseType="lpstr">
      <vt:lpstr>Office Theme</vt:lpstr>
      <vt:lpstr>Concourse</vt:lpstr>
      <vt:lpstr>24_Flow</vt:lpstr>
      <vt:lpstr>PowerPoint Presentation</vt:lpstr>
      <vt:lpstr>PowerPoint Presentation</vt:lpstr>
      <vt:lpstr>PowerPoint Presentation</vt:lpstr>
      <vt:lpstr>سرفصل ها</vt:lpstr>
      <vt:lpstr>تعریف علم اقتصاد</vt:lpstr>
      <vt:lpstr>PowerPoint Presentation</vt:lpstr>
      <vt:lpstr>PowerPoint Presentation</vt:lpstr>
      <vt:lpstr>PowerPoint Presentation</vt:lpstr>
      <vt:lpstr>PowerPoint Presentation</vt:lpstr>
      <vt:lpstr>PowerPoint Presentation</vt:lpstr>
      <vt:lpstr>مفهوم کمیابی و محدودیت:</vt:lpstr>
      <vt:lpstr>مفهوم انتخاب:</vt:lpstr>
      <vt:lpstr>منابع تولید</vt:lpstr>
      <vt:lpstr>PowerPoint Presentation</vt:lpstr>
      <vt:lpstr>PowerPoint Presentation</vt:lpstr>
      <vt:lpstr>PowerPoint Presentation</vt:lpstr>
      <vt:lpstr>تفکیک اقتصاد خرد و کلان</vt:lpstr>
      <vt:lpstr>اقتصاد اثباتی و دستوری</vt:lpstr>
      <vt:lpstr>PowerPoint Presentation</vt:lpstr>
      <vt:lpstr>خلاصه ای از جلسه1</vt:lpstr>
      <vt:lpstr>خود آزمایی</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ایلیا</dc:creator>
  <cp:lastModifiedBy>M.N</cp:lastModifiedBy>
  <cp:revision>19</cp:revision>
  <dcterms:created xsi:type="dcterms:W3CDTF">2006-08-16T00:00:00Z</dcterms:created>
  <dcterms:modified xsi:type="dcterms:W3CDTF">2020-04-12T15:41:33Z</dcterms:modified>
</cp:coreProperties>
</file>