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2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1238"/>
    <a:srgbClr val="BDE9FC"/>
    <a:srgbClr val="3B6F82"/>
    <a:srgbClr val="E797A1"/>
    <a:srgbClr val="462F21"/>
    <a:srgbClr val="936B61"/>
    <a:srgbClr val="D0B295"/>
    <a:srgbClr val="CE8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8279-B3B4-4339-A9C5-ACDBDFFEB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63D8D-4442-42CA-A27E-8E63792CC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AE5DD-684E-45BA-9C63-FABC5104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A3D7-2F1C-4766-99B6-17E3230C73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B2C59-73A1-4231-8718-8A000F32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EC488-D468-4943-A2C3-EEB28571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478D-5CF0-4A4D-8AF1-1C15E6AE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7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E768-C098-4839-AE1D-E07F9E7DA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7C8F5-0817-4A8D-88C1-8395F2450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71CBC-3411-4DC2-A968-7F6A4CAA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A3D7-2F1C-4766-99B6-17E3230C73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99233-3FDC-4EE6-AFDE-07FBBE88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C642A-697A-45D3-A162-F8F55987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478D-5CF0-4A4D-8AF1-1C15E6AE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3B13FE-2A73-458A-8153-8237CD89A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46F0A-F9DB-47CC-AF15-C66F0CDEC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2B37B-BA23-4FF4-AC51-5908544A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A3D7-2F1C-4766-99B6-17E3230C73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E4861-05D6-41FC-8B2C-28E1C2F8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04544-FE99-4BF9-8EE8-263AAE58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478D-5CF0-4A4D-8AF1-1C15E6AE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6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B6912-8654-45B6-BE94-F29A5BB7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AF5CF-793F-423C-8230-1A0F306AF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F14AD-CF62-4EC0-851E-D5DD7AC1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A3D7-2F1C-4766-99B6-17E3230C73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2D76B-333E-44E9-8EBF-88190B4C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77EED-9988-4F60-82A7-B03CFF88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478D-5CF0-4A4D-8AF1-1C15E6AE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8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FDC11-9697-400A-BF96-474E42AC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C34C4-2812-450F-9FC4-82CC6609E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8B1D7-B851-44ED-9D1E-62AD5184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A3D7-2F1C-4766-99B6-17E3230C73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8DB0A-8B11-43FE-B461-C5AEB7E1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E6C22-C550-401A-970C-9B3A1004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478D-5CF0-4A4D-8AF1-1C15E6AE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6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A2C4B-48D4-4D4D-B365-865F2251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A33A2-938E-45C0-B1B8-1B5E66A11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C8E58-F687-4B40-96B4-73FE094F2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FE9BA-1AC5-4270-85FC-72B713182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A3D7-2F1C-4766-99B6-17E3230C73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1D19A-BF7A-425A-A6FA-3AE4D87B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DFF62-296D-4563-9C61-06AF6BAC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478D-5CF0-4A4D-8AF1-1C15E6AE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4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CB04-5845-425F-A641-C3A159AFC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4DAB5-8003-4B25-B8E4-F8F39A0B7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9D087-0A35-4935-890E-75C04A25B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E939EF-457A-4935-BCFC-832F7E71D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FBA20-5843-4C33-8E88-A1BA1EDAB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D4BC49-1493-4887-BD9B-CE65D4E5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A3D7-2F1C-4766-99B6-17E3230C73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BCFD9C-A63F-4EB0-B5C8-D24573FD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F06A7-F66D-40CA-AF2F-A7CC10A3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478D-5CF0-4A4D-8AF1-1C15E6AE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9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AB69-D1C0-41FC-9627-B8A6D65D0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831270-97EA-4293-A40C-13ED72DE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A3D7-2F1C-4766-99B6-17E3230C73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BD0AB-8048-40FB-A54D-4225F1E4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12710-A8A9-4495-A4CB-5B78C58B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478D-5CF0-4A4D-8AF1-1C15E6AE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7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316601-15D3-44E3-94A2-3DDB999A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A3D7-2F1C-4766-99B6-17E3230C73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ED36B-D770-4192-B0BC-FE69139A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E0AF2-31E0-46D9-89C2-F5D584F22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478D-5CF0-4A4D-8AF1-1C15E6AE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6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2A382-D242-4705-A293-6C87C50E6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C7394-ECE6-436A-8BBE-D35CE8DB9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B5B0D-0DF2-40C4-AE49-0A988FF3F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0D0FD-53DF-42F3-8804-F75ADF183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A3D7-2F1C-4766-99B6-17E3230C73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FF637-1A69-479E-9274-0D9C0154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B86DC-46F1-4CCA-B9EA-BF09D097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478D-5CF0-4A4D-8AF1-1C15E6AE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9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B6C81-1E18-4338-A31A-12F239822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16C97E-E704-4CE8-A633-97A6DA902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A563D-CC5F-4A9A-A3EF-C4797F5CF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C4742-4F84-4C10-BB62-85F89D72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A3D7-2F1C-4766-99B6-17E3230C73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55BC2-B6D7-4B15-99FC-753C577D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CB9B6-6F01-4ECB-9592-4C25A3CB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478D-5CF0-4A4D-8AF1-1C15E6AE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9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331D63-25FD-4F5A-BA41-8079E6B9F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D9246-FFFF-49A1-A548-4B95A0A7E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E637F-7A1F-4472-85A5-C908B2057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1A3D7-2F1C-4766-99B6-17E3230C73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E1700-070B-4206-91A6-CD1CD4AC9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9D97A-FBBC-46C3-963A-9B63E1C02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B478D-5CF0-4A4D-8AF1-1C15E6AE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0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1BFEB2-90EB-4CD4-9076-E2C6F218C9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8945" b="13367"/>
          <a:stretch/>
        </p:blipFill>
        <p:spPr>
          <a:xfrm>
            <a:off x="1154884" y="174072"/>
            <a:ext cx="9882231" cy="235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7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D0B295"/>
            </a:gs>
            <a:gs pos="100000">
              <a:srgbClr val="CE801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11C497-D019-4F2B-BA73-9129C03AE1D7}"/>
              </a:ext>
            </a:extLst>
          </p:cNvPr>
          <p:cNvSpPr txBox="1"/>
          <p:nvPr/>
        </p:nvSpPr>
        <p:spPr>
          <a:xfrm>
            <a:off x="5246137" y="2921169"/>
            <a:ext cx="1699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>
                <a:latin typeface="IranNastaliq" panose="02020505000000020003" pitchFamily="18" charset="0"/>
                <a:cs typeface="IranNastaliq" panose="02020505000000020003" pitchFamily="18" charset="0"/>
              </a:rPr>
              <a:t>جلسه اول </a:t>
            </a:r>
            <a:endParaRPr lang="en-US" sz="60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5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D0B295"/>
            </a:gs>
            <a:gs pos="100000">
              <a:srgbClr val="CE801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ABA4DF-E11A-4A3C-8091-2396AAE1FD68}"/>
              </a:ext>
            </a:extLst>
          </p:cNvPr>
          <p:cNvSpPr/>
          <p:nvPr/>
        </p:nvSpPr>
        <p:spPr>
          <a:xfrm>
            <a:off x="830424" y="3499000"/>
            <a:ext cx="6665990" cy="92333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1845E-7929-4DAE-A475-2D09FEB36253}"/>
              </a:ext>
            </a:extLst>
          </p:cNvPr>
          <p:cNvSpPr/>
          <p:nvPr/>
        </p:nvSpPr>
        <p:spPr>
          <a:xfrm>
            <a:off x="833534" y="4636885"/>
            <a:ext cx="6665990" cy="92333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DC4AE7-1B7B-4E10-BE27-DC32AE5D4A12}"/>
              </a:ext>
            </a:extLst>
          </p:cNvPr>
          <p:cNvSpPr/>
          <p:nvPr/>
        </p:nvSpPr>
        <p:spPr>
          <a:xfrm>
            <a:off x="830424" y="2418269"/>
            <a:ext cx="6665990" cy="92333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31B37B-1858-43B1-A615-A939E4864D5A}"/>
              </a:ext>
            </a:extLst>
          </p:cNvPr>
          <p:cNvSpPr/>
          <p:nvPr/>
        </p:nvSpPr>
        <p:spPr>
          <a:xfrm>
            <a:off x="830424" y="1361935"/>
            <a:ext cx="6665990" cy="92333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8B2695-FF8D-40BE-984C-3231F4F60BE8}"/>
              </a:ext>
            </a:extLst>
          </p:cNvPr>
          <p:cNvSpPr/>
          <p:nvPr/>
        </p:nvSpPr>
        <p:spPr>
          <a:xfrm>
            <a:off x="7005406" y="406072"/>
            <a:ext cx="4758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>
                <a:latin typeface="IranNastaliq" panose="02020505000000020003" pitchFamily="18" charset="0"/>
                <a:cs typeface="IranNastaliq" panose="02020505000000020003" pitchFamily="18" charset="0"/>
              </a:rPr>
              <a:t>هنر و معماري در جهان پهناور اسلام داراي چهار دبستان با شيوة بنيادي است</a:t>
            </a:r>
            <a:endParaRPr lang="en-US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5B540-4258-4008-B3F6-01AC04D1BE83}"/>
              </a:ext>
            </a:extLst>
          </p:cNvPr>
          <p:cNvSpPr/>
          <p:nvPr/>
        </p:nvSpPr>
        <p:spPr>
          <a:xfrm>
            <a:off x="7673535" y="2212347"/>
            <a:ext cx="200247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endParaRPr lang="en-US" sz="2800" dirty="0">
              <a:latin typeface="IranNastaliq" panose="02020505000000020003" pitchFamily="18" charset="0"/>
              <a:cs typeface="2  Badr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dirty="0">
                <a:latin typeface="IranNastaliq" panose="02020505000000020003" pitchFamily="18" charset="0"/>
                <a:cs typeface="2  Badr" panose="00000400000000000000" pitchFamily="2" charset="-78"/>
              </a:rPr>
              <a:t>شيوه مصري </a:t>
            </a:r>
            <a:endParaRPr lang="en-US" sz="2800" dirty="0">
              <a:latin typeface="IranNastaliq" panose="02020505000000020003" pitchFamily="18" charset="0"/>
              <a:cs typeface="2  Badr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dirty="0">
                <a:latin typeface="IranNastaliq" panose="02020505000000020003" pitchFamily="18" charset="0"/>
                <a:cs typeface="2  Badr" panose="00000400000000000000" pitchFamily="2" charset="-78"/>
              </a:rPr>
              <a:t>شيوه شامي </a:t>
            </a:r>
            <a:endParaRPr lang="en-US" sz="2800" dirty="0">
              <a:latin typeface="IranNastaliq" panose="02020505000000020003" pitchFamily="18" charset="0"/>
              <a:cs typeface="2  Badr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dirty="0">
                <a:latin typeface="IranNastaliq" panose="02020505000000020003" pitchFamily="18" charset="0"/>
                <a:cs typeface="2  Badr" panose="00000400000000000000" pitchFamily="2" charset="-78"/>
              </a:rPr>
              <a:t>شيوه مغربي </a:t>
            </a:r>
            <a:endParaRPr lang="en-US" sz="2800" dirty="0">
              <a:latin typeface="IranNastaliq" panose="02020505000000020003" pitchFamily="18" charset="0"/>
              <a:cs typeface="2  Badr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dirty="0">
                <a:latin typeface="IranNastaliq" panose="02020505000000020003" pitchFamily="18" charset="0"/>
                <a:cs typeface="2  Badr" panose="00000400000000000000" pitchFamily="2" charset="-78"/>
              </a:rPr>
              <a:t>شيوه ايراني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D65CB1C-BAE6-4D4E-B9FA-CE79BFF4B3B3}"/>
              </a:ext>
            </a:extLst>
          </p:cNvPr>
          <p:cNvSpPr/>
          <p:nvPr/>
        </p:nvSpPr>
        <p:spPr>
          <a:xfrm rot="5400000">
            <a:off x="9890451" y="3246911"/>
            <a:ext cx="989045" cy="410547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C815CC-F05C-448E-AB11-623D2DCEE34A}"/>
              </a:ext>
            </a:extLst>
          </p:cNvPr>
          <p:cNvSpPr/>
          <p:nvPr/>
        </p:nvSpPr>
        <p:spPr>
          <a:xfrm>
            <a:off x="1163216" y="15004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a-IR" dirty="0">
                <a:cs typeface="2  Badr" panose="00000400000000000000" pitchFamily="2" charset="-78"/>
              </a:rPr>
              <a:t>شیوه مصری(این شیوه از معماری کهن مصر ریشه گرفته و در کشورهای اسلامی شرق آفریقا مصر، سودان و حجاز می باشد)</a:t>
            </a:r>
            <a:endParaRPr lang="en-US" dirty="0">
              <a:cs typeface="2  Badr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08871-66A1-418E-A276-302C30567EFF}"/>
              </a:ext>
            </a:extLst>
          </p:cNvPr>
          <p:cNvSpPr/>
          <p:nvPr/>
        </p:nvSpPr>
        <p:spPr>
          <a:xfrm>
            <a:off x="920620" y="2505670"/>
            <a:ext cx="6338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>
                <a:cs typeface="2  Badr" panose="00000400000000000000" pitchFamily="2" charset="-78"/>
              </a:rPr>
              <a:t>شیوه شامی (این شیوه از هنر و معماری بیزانس ریشه گرفته و کشورهای سوریه، فلسطین، لبنان، اردن و بخشی از ترکیه را در بر گرفته و دارای ویژگی مشترکی با شیوه مصری است). </a:t>
            </a:r>
            <a:endParaRPr lang="en-US" dirty="0">
              <a:cs typeface="2  Badr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D765F5-B2DC-4DA6-BAFE-49C8DE277012}"/>
              </a:ext>
            </a:extLst>
          </p:cNvPr>
          <p:cNvSpPr/>
          <p:nvPr/>
        </p:nvSpPr>
        <p:spPr>
          <a:xfrm>
            <a:off x="1163216" y="360968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>
                <a:cs typeface="2  Badr" panose="00000400000000000000" pitchFamily="2" charset="-78"/>
              </a:rPr>
              <a:t>شیوه مغربی   (این شیوه بسیار چشمگیر و پیشرفته است و در بر گیرنده کشورهایی مثل مراکش، الجزایر و جنوب اسپانیا می باشد</a:t>
            </a:r>
            <a:endParaRPr lang="en-US" dirty="0">
              <a:cs typeface="2  Badr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3F7FC4-FA86-4362-8FAB-1E44E1274F39}"/>
              </a:ext>
            </a:extLst>
          </p:cNvPr>
          <p:cNvSpPr/>
          <p:nvPr/>
        </p:nvSpPr>
        <p:spPr>
          <a:xfrm>
            <a:off x="1041918" y="4636885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>
                <a:cs typeface="2  Badr" panose="00000400000000000000" pitchFamily="2" charset="-78"/>
              </a:rPr>
              <a:t>شیوه ایرانی (این شیوه از همه ارزشمندتر و گسترده تر بوده و در برگیرنده کشورهایی مثل عراق، ایران، افغانستان، پاکستان، ازبکستان، تاجیکستان، هند و اندونزی می باشد و بخشی از شیخ نشینان خلیج فارس)</a:t>
            </a:r>
            <a:endParaRPr lang="en-US" dirty="0"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203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20000">
              <a:schemeClr val="accent1">
                <a:lumMod val="45000"/>
                <a:lumOff val="55000"/>
              </a:schemeClr>
            </a:gs>
            <a:gs pos="29000">
              <a:srgbClr val="D0B295"/>
            </a:gs>
            <a:gs pos="100000">
              <a:srgbClr val="CE801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495344-0854-48DC-826D-DAC5845DC451}"/>
              </a:ext>
            </a:extLst>
          </p:cNvPr>
          <p:cNvSpPr/>
          <p:nvPr/>
        </p:nvSpPr>
        <p:spPr>
          <a:xfrm>
            <a:off x="5735216" y="446610"/>
            <a:ext cx="6096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>
                <a:latin typeface="IranNastaliq" panose="02020505000000020003" pitchFamily="18" charset="0"/>
                <a:cs typeface="IranNastaliq" panose="02020505000000020003" pitchFamily="18" charset="0"/>
              </a:rPr>
              <a:t>اصولي را كه در هنر ايران و به ويژه در معماري وجود داشته ، ميتوان به پنج اصل تقسيم كرد . </a:t>
            </a:r>
            <a:endParaRPr lang="en-US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40C2F8-C563-4D1B-9B47-04F123706373}"/>
              </a:ext>
            </a:extLst>
          </p:cNvPr>
          <p:cNvSpPr/>
          <p:nvPr/>
        </p:nvSpPr>
        <p:spPr>
          <a:xfrm>
            <a:off x="8340256" y="2954676"/>
            <a:ext cx="215475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400" dirty="0">
                <a:cs typeface="2  Badr" panose="00000400000000000000" pitchFamily="2" charset="-78"/>
              </a:rPr>
              <a:t>مردم</a:t>
            </a:r>
            <a:r>
              <a:rPr lang="en-US" sz="2400" dirty="0">
                <a:cs typeface="2  Badr" panose="00000400000000000000" pitchFamily="2" charset="-78"/>
              </a:rPr>
              <a:t> </a:t>
            </a:r>
            <a:r>
              <a:rPr lang="fa-IR" sz="2400" dirty="0">
                <a:cs typeface="2  Badr" panose="00000400000000000000" pitchFamily="2" charset="-78"/>
              </a:rPr>
              <a:t>واري</a:t>
            </a:r>
            <a:endParaRPr lang="en-US" sz="2400" dirty="0">
              <a:cs typeface="2  Bad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400" dirty="0">
                <a:cs typeface="2  Badr" panose="00000400000000000000" pitchFamily="2" charset="-78"/>
              </a:rPr>
              <a:t> پرهيز از بيهودگي </a:t>
            </a:r>
            <a:endParaRPr lang="en-US" sz="2400" dirty="0">
              <a:cs typeface="2  Bad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400" dirty="0">
                <a:cs typeface="2  Badr" panose="00000400000000000000" pitchFamily="2" charset="-78"/>
              </a:rPr>
              <a:t>نيارش</a:t>
            </a:r>
            <a:endParaRPr lang="en-US" sz="2400" dirty="0">
              <a:cs typeface="2  Bad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400" dirty="0">
                <a:cs typeface="2  Badr" panose="00000400000000000000" pitchFamily="2" charset="-78"/>
              </a:rPr>
              <a:t>خودبسندگي</a:t>
            </a:r>
            <a:endParaRPr lang="en-US" sz="2400" dirty="0">
              <a:cs typeface="2  Bad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400" dirty="0">
                <a:cs typeface="2  Badr" panose="00000400000000000000" pitchFamily="2" charset="-78"/>
              </a:rPr>
              <a:t>درونگرايي </a:t>
            </a:r>
            <a:endParaRPr lang="en-US" sz="2400" dirty="0">
              <a:cs typeface="2  Badr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9D623-2717-46AF-BF9B-ED22F880F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5" y="1574154"/>
            <a:ext cx="7050055" cy="47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3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D0B295"/>
            </a:gs>
            <a:gs pos="100000">
              <a:srgbClr val="CE801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E9F540-8CCB-4186-BC25-138FE4E30BB0}"/>
              </a:ext>
            </a:extLst>
          </p:cNvPr>
          <p:cNvSpPr/>
          <p:nvPr/>
        </p:nvSpPr>
        <p:spPr>
          <a:xfrm>
            <a:off x="5050970" y="745607"/>
            <a:ext cx="6913983" cy="379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Badr" panose="00000400000000000000" pitchFamily="2" charset="-78"/>
              </a:rPr>
              <a:t>مردم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Badr" panose="00000400000000000000" pitchFamily="2" charset="-78"/>
              </a:rPr>
              <a:t> 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Badr" panose="00000400000000000000" pitchFamily="2" charset="-78"/>
              </a:rPr>
              <a:t>واري </a:t>
            </a:r>
            <a:r>
              <a:rPr lang="fa-IR" dirty="0">
                <a:cs typeface="2  Badr" panose="00000400000000000000" pitchFamily="2" charset="-78"/>
              </a:rPr>
              <a:t>، يعني داشتن مقياس انساني به عبارت ديگر رعايت تناسب ميان اندام هاي ساختماني با اندام هاي انسان و توجه به نيازهاي او در كار ساختمان سازي است ، و آن را ميتوان در عناصر مختلف معماري ايران مشاهده كرد . به طور مثال اگر سه دري را كه همـان اتـاق خواب است ، در نظر بگيريم ، اندازة آن بر حسب نيازهاي مختلف يك زن و مرد ، بچه يا بچه هاي آنها ، لوازم مورد نياز و ... در نظر گرفته شده است . به طوري كه عملكرد اتاق و طرز قرارگيري عناصري چون درها ، روزنه ها و ... نيز بر همين اساس و به دقت انتخـاب شـده اسـت . جهـت قراردادن وسايل مثل تشك ، لحاف و ... پستويي ميساخته و براي وسايل ضروري نيز طاقچه</a:t>
            </a:r>
            <a:r>
              <a:rPr lang="en-US" dirty="0">
                <a:cs typeface="2  Badr" panose="00000400000000000000" pitchFamily="2" charset="-78"/>
              </a:rPr>
              <a:t> </a:t>
            </a:r>
            <a:r>
              <a:rPr lang="fa-IR" dirty="0">
                <a:cs typeface="2  Badr" panose="00000400000000000000" pitchFamily="2" charset="-78"/>
              </a:rPr>
              <a:t>هايي تعبيه ميشده است . در ديگـر عناصـر نيز اين تلفيق ، منطق و زيبايي مشاهده ميشود . به طور مثال براي جلوگيري از گزند گرماي زياد ايران ، ديوار را دو پوسته مي سـاختند و يا نور را از سقف ميگرفتند و دهها مثال ديگر</a:t>
            </a:r>
            <a:endParaRPr lang="en-US" dirty="0">
              <a:cs typeface="2  Badr" panose="00000400000000000000" pitchFamily="2" charset="-78"/>
            </a:endParaRPr>
          </a:p>
        </p:txBody>
      </p:sp>
      <p:pic>
        <p:nvPicPr>
          <p:cNvPr id="1026" name="Picture 2" descr="معماری مردم وار">
            <a:extLst>
              <a:ext uri="{FF2B5EF4-FFF2-40B4-BE49-F238E27FC236}">
                <a16:creationId xmlns:a16="http://schemas.microsoft.com/office/drawing/2014/main" id="{01E001EE-3843-4C4E-930B-C53C69CFD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" y="2786550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مردم واری">
            <a:extLst>
              <a:ext uri="{FF2B5EF4-FFF2-40B4-BE49-F238E27FC236}">
                <a16:creationId xmlns:a16="http://schemas.microsoft.com/office/drawing/2014/main" id="{2DB48C7B-2D52-4C15-AF19-8E510A728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96" y="2786550"/>
            <a:ext cx="28575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معماری مردم وار">
            <a:extLst>
              <a:ext uri="{FF2B5EF4-FFF2-40B4-BE49-F238E27FC236}">
                <a16:creationId xmlns:a16="http://schemas.microsoft.com/office/drawing/2014/main" id="{B93AB10F-C9D3-49A3-B443-FE10C8581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6" y="336723"/>
            <a:ext cx="28575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67852F-3A6D-4045-9F22-A4AF99608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513" y="4943911"/>
            <a:ext cx="4971661" cy="1914089"/>
          </a:xfrm>
          <a:prstGeom prst="rect">
            <a:avLst/>
          </a:prstGeom>
        </p:spPr>
      </p:pic>
      <p:pic>
        <p:nvPicPr>
          <p:cNvPr id="1032" name="Picture 8" descr="مردم واری معماری ایرانی">
            <a:extLst>
              <a:ext uri="{FF2B5EF4-FFF2-40B4-BE49-F238E27FC236}">
                <a16:creationId xmlns:a16="http://schemas.microsoft.com/office/drawing/2014/main" id="{51C19EC9-EF48-4666-8277-5D62A091D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50" y="248569"/>
            <a:ext cx="1796726" cy="239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0D574F-85EF-4ABA-B24B-2783DE137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7895" y="4995821"/>
            <a:ext cx="2312825" cy="17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62F21">
                <a:alpha val="0"/>
                <a:lumMod val="0"/>
                <a:lumOff val="100000"/>
              </a:srgbClr>
            </a:gs>
            <a:gs pos="62000">
              <a:schemeClr val="bg1"/>
            </a:gs>
            <a:gs pos="95000">
              <a:srgbClr val="E797A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61A4D3-1245-48BF-8BE4-EA49D2DBC93A}"/>
              </a:ext>
            </a:extLst>
          </p:cNvPr>
          <p:cNvSpPr/>
          <p:nvPr/>
        </p:nvSpPr>
        <p:spPr>
          <a:xfrm>
            <a:off x="998376" y="575625"/>
            <a:ext cx="10114383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Badr" panose="00000400000000000000" pitchFamily="2" charset="-78"/>
              </a:rPr>
              <a:t>پرهيز از بيهودگي ، </a:t>
            </a:r>
            <a:r>
              <a:rPr lang="fa-IR" dirty="0">
                <a:cs typeface="2  Badr" panose="00000400000000000000" pitchFamily="2" charset="-78"/>
              </a:rPr>
              <a:t>بر اين تأكيد فراواني شده است ، زيرا كار بيهوده علاوه بر سرمايه . به وقت و حتـي بـه چـشم (از ديـدگاه معمـاري) لطمه ميزند ، و در واقع هنرمندان ما در هر زماني ، متوجه اين مورد بوده</a:t>
            </a:r>
            <a:r>
              <a:rPr lang="en-US" dirty="0">
                <a:cs typeface="2  Badr" panose="00000400000000000000" pitchFamily="2" charset="-78"/>
              </a:rPr>
              <a:t> </a:t>
            </a:r>
            <a:r>
              <a:rPr lang="fa-IR" dirty="0">
                <a:cs typeface="2  Badr" panose="00000400000000000000" pitchFamily="2" charset="-78"/>
              </a:rPr>
              <a:t>اند و از آن پرهيز كرده</a:t>
            </a:r>
            <a:r>
              <a:rPr lang="en-US" dirty="0">
                <a:cs typeface="2  Badr" panose="00000400000000000000" pitchFamily="2" charset="-78"/>
              </a:rPr>
              <a:t> </a:t>
            </a:r>
            <a:r>
              <a:rPr lang="fa-IR" dirty="0">
                <a:cs typeface="2  Badr" panose="00000400000000000000" pitchFamily="2" charset="-78"/>
              </a:rPr>
              <a:t>اند . نصب مجسمه</a:t>
            </a:r>
            <a:r>
              <a:rPr lang="en-US" dirty="0">
                <a:cs typeface="2  Badr" panose="00000400000000000000" pitchFamily="2" charset="-78"/>
              </a:rPr>
              <a:t> </a:t>
            </a:r>
            <a:r>
              <a:rPr lang="fa-IR" dirty="0">
                <a:cs typeface="2  Badr" panose="00000400000000000000" pitchFamily="2" charset="-78"/>
              </a:rPr>
              <a:t>ها كه در اغلـب بناهـاي سرزمينهاي ديگر معمول است ، در معماري ايراني وجود ندارد . زيرا مورد استفادهاي براي آن نيست . </a:t>
            </a:r>
            <a:endParaRPr lang="en-US" dirty="0">
              <a:cs typeface="2  Badr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054235-BBBE-4D8E-A5BE-C1F12DFEC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1" y="2236756"/>
            <a:ext cx="6235959" cy="4157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B619BB-12FA-4015-9C76-E5ECDC825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21" y="4511352"/>
            <a:ext cx="3155395" cy="21035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48A3B4-F757-4202-A531-8619B9FDD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92" y="2208765"/>
            <a:ext cx="3159967" cy="210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7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2F21">
                <a:alpha val="0"/>
                <a:lumMod val="0"/>
                <a:lumOff val="100000"/>
              </a:srgbClr>
            </a:gs>
            <a:gs pos="62000">
              <a:schemeClr val="bg1"/>
            </a:gs>
            <a:gs pos="95000">
              <a:srgbClr val="BDE9FC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70DA8-EC23-4462-A220-4128EB35DA6F}"/>
              </a:ext>
            </a:extLst>
          </p:cNvPr>
          <p:cNvSpPr/>
          <p:nvPr/>
        </p:nvSpPr>
        <p:spPr>
          <a:xfrm>
            <a:off x="4736841" y="78048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Badr" panose="00000400000000000000" pitchFamily="2" charset="-78"/>
              </a:rPr>
              <a:t>نيارش</a:t>
            </a:r>
            <a:r>
              <a:rPr lang="fa-IR" dirty="0">
                <a:cs typeface="2  Badr" panose="00000400000000000000" pitchFamily="2" charset="-78"/>
              </a:rPr>
              <a:t> ، اصطلاحي است در معماري و به كليه كارهايي اطلاق ميشود كه براي ايستايي و پايداري بنا انجام ميگيـرد . بـه عبـارت ديگـر ، نيارش مجموعه</a:t>
            </a:r>
            <a:r>
              <a:rPr lang="en-US" dirty="0">
                <a:cs typeface="2  Badr" panose="00000400000000000000" pitchFamily="2" charset="-78"/>
              </a:rPr>
              <a:t> </a:t>
            </a:r>
            <a:r>
              <a:rPr lang="fa-IR" dirty="0">
                <a:cs typeface="2  Badr" panose="00000400000000000000" pitchFamily="2" charset="-78"/>
              </a:rPr>
              <a:t>اي است از امور محاسباتي و استاتيكي به انضمام مصالح</a:t>
            </a:r>
            <a:r>
              <a:rPr lang="en-US" dirty="0">
                <a:cs typeface="2  Badr" panose="00000400000000000000" pitchFamily="2" charset="-78"/>
              </a:rPr>
              <a:t> </a:t>
            </a:r>
            <a:r>
              <a:rPr lang="fa-IR" dirty="0">
                <a:cs typeface="2  Badr" panose="00000400000000000000" pitchFamily="2" charset="-78"/>
              </a:rPr>
              <a:t>شناسي و انتخاب و استفاده از مناسبترين و كمترين مصالح . در گذشته بيشتر تكيه معماران بر مهندسي بوده است و به نظر آنان هنگامي بنا زيبا بوده كه از لحاظ ايستايي نيز نمايانگر ايستا بودن خود باشد . از مقياسي به نام پيمون در نيارش استفاده ميشده است . پيمون يكي از ضوابطي بود كه براي تعيين تناسب بين اجزاي بنا رعايـت ميشد . </a:t>
            </a:r>
            <a:endParaRPr lang="en-US" dirty="0">
              <a:cs typeface="2  Badr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67DAF8-6CF1-4CB2-B3D7-45B6027E6F7D}"/>
              </a:ext>
            </a:extLst>
          </p:cNvPr>
          <p:cNvSpPr/>
          <p:nvPr/>
        </p:nvSpPr>
        <p:spPr>
          <a:xfrm>
            <a:off x="4854864" y="3260663"/>
            <a:ext cx="4684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cs typeface="2  Badr" panose="00000400000000000000" pitchFamily="2" charset="-78"/>
              </a:rPr>
              <a:t>به عنوان مثال قطر ديوار يك اتاق</a:t>
            </a:r>
            <a:r>
              <a:rPr lang="en-US" dirty="0">
                <a:cs typeface="2  Badr" panose="00000400000000000000" pitchFamily="2" charset="-78"/>
              </a:rPr>
              <a:t> 2/5 </a:t>
            </a:r>
            <a:r>
              <a:rPr lang="fa-IR" dirty="0">
                <a:cs typeface="2  Badr" panose="00000400000000000000" pitchFamily="2" charset="-78"/>
              </a:rPr>
              <a:t>اندازة دهانه محاسبه ميشد .</a:t>
            </a:r>
            <a:endParaRPr lang="en-US" dirty="0">
              <a:cs typeface="2  Badr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5B3D45-D723-4A34-AD09-2EF1C9C00B04}"/>
              </a:ext>
            </a:extLst>
          </p:cNvPr>
          <p:cNvSpPr/>
          <p:nvPr/>
        </p:nvSpPr>
        <p:spPr>
          <a:xfrm>
            <a:off x="4951445" y="407885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fa-IR" dirty="0">
                <a:cs typeface="2  Badr" panose="00000400000000000000" pitchFamily="2" charset="-78"/>
              </a:rPr>
              <a:t>به اين ترتيب يك معمار بزرگ در ساخت يـك بنـاي عـالي و يك معمار گمنام در ساخت يك بناي عادي از يك اندازه و مقياس استفاده مي كردند . پيمون بدين صورت در معماري تنوع ايجاد كرده ، و به همين دليل در هيچكدام از بناها اثري از تقليد مطلق مشاهده نميشود هر بنا شامل دنيايي از نكات مخصوص خود است . با استفاده از نيارش و پيمون ، سه مرحله مهم طرح ، محاسبه و اجرا به بهترين نحو انجام مي يافت . به طوري كه در طرح زيبا ، محاسـبات صحيح و اجرا نيز ساده ميشد .</a:t>
            </a:r>
            <a:endParaRPr lang="en-US" dirty="0">
              <a:cs typeface="2  Badr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6E5F5D-A724-4A25-B086-AF39102A6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119673"/>
            <a:ext cx="4044821" cy="53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0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2F21">
                <a:alpha val="0"/>
                <a:lumMod val="0"/>
                <a:lumOff val="100000"/>
              </a:srgbClr>
            </a:gs>
            <a:gs pos="62000">
              <a:schemeClr val="bg1"/>
            </a:gs>
            <a:gs pos="95000">
              <a:srgbClr val="BDE9FC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3F78B0-9D1B-4A47-8A80-048042A891B2}"/>
              </a:ext>
            </a:extLst>
          </p:cNvPr>
          <p:cNvSpPr/>
          <p:nvPr/>
        </p:nvSpPr>
        <p:spPr>
          <a:xfrm>
            <a:off x="1219200" y="1319624"/>
            <a:ext cx="98189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Badr" panose="00000400000000000000" pitchFamily="2" charset="-78"/>
              </a:rPr>
              <a:t>خودبسندگي</a:t>
            </a:r>
            <a:r>
              <a:rPr lang="fa-IR" dirty="0">
                <a:cs typeface="2  Badr" panose="00000400000000000000" pitchFamily="2" charset="-78"/>
              </a:rPr>
              <a:t> ، بنا به عبارتي ، خودكفايي است و به مفهوم استفادة حداكثر از امكانات موجود و در دسترس و مصالح بومآورد اسـت بـدين معني كه سازندگان سعي كرده اند مصالح مورد نياز را از نزديكترين مكان و با ارزانترين بها به دست آورنـد ، بـدين ترتيـب كـار بـا سـرعت بيشتر انجام شده و مصالح با طبيعت اطراف خود هماهنگي بيشتري داشته اسـت . همـينطـور بناهـايي كـه در طـول زمـان بايـد تـرميم ميشدند، با دسترسي داشتن به مصالح اصلي در محل ، امكان تعمير آن در تمامي دورهها ميسر بوده است . معماران ايراني بر اين باور بودند كه ساختمايه بايد «بوم آورد» يا «ايدري» ( اينجايي) باشد. يكي از نكات مهم در معماري ايران اين است كه اساساً يكي از انگيزه هاي بنيادي در ساخت آسمانه خميده تاقي و گنبدي و بهـره گيـري گسترده از آنها ،اين بوده كه چوب مناسب براي ساختمان سازي در همه جا يافت نمي شده است. ولي فرآوردن خشت و آجر ساده بود. </a:t>
            </a:r>
            <a:endParaRPr lang="en-US" dirty="0">
              <a:cs typeface="2  Badr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A84D39-9726-4B79-BACE-632C5818D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14" y="3350949"/>
            <a:ext cx="97536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10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2F21">
                <a:alpha val="0"/>
                <a:lumMod val="0"/>
                <a:lumOff val="100000"/>
              </a:srgbClr>
            </a:gs>
            <a:gs pos="62000">
              <a:schemeClr val="bg1"/>
            </a:gs>
            <a:gs pos="95000">
              <a:srgbClr val="BDE9FC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BBB862-C6ED-495F-9F80-3087158922EC}"/>
              </a:ext>
            </a:extLst>
          </p:cNvPr>
          <p:cNvSpPr/>
          <p:nvPr/>
        </p:nvSpPr>
        <p:spPr>
          <a:xfrm>
            <a:off x="5641911" y="950206"/>
            <a:ext cx="6096000" cy="5355312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just" rtl="1"/>
            <a:r>
              <a:rPr lang="fa-IR" dirty="0">
                <a:cs typeface="2  Badr" panose="00000400000000000000" pitchFamily="2" charset="-78"/>
              </a:rPr>
              <a:t>درونگرايي ، از اصول ديگر معماري ايراني است . در ساخت يك بنا و نحوة ارتباط آن با فضاي خارج در كل مـي تـوانيم دو حالـت داشـته باشيم . در حالت اول ، بنا به صورتي است كه از داخل آن بتوان مستقيماً با فضاي بيرون ارتباط برقرار كرد ، مثل آنچه در اكثر خانـههـا در غرب يا شرق آسيا مثل ژاپن و ... ساخته ميشده است . اين نوع بناها در ايران «كوشك» ناميده ميشود . حتي اگر دورتادور اين بنا را نيز حياط فراگرفته باشد ،, باز به بناي «برونگرا» مصطلح است . در شرق و غرب كشور ايران مثل كشورهاي اندونزي و هند بناهـاي مـسكوني به اين صورت ساخته شده است . در خود ايران نيز در كردستان و لرستان خانههاي برونگرا ، كه شامل چند اتاق و احتمالاً ايوانهايي است ، ساخته ميشود . اما به دليل وضع جغرافيايي خاص بسياري از مناطق ايران ، يعني خشكي ، بادهـاي مختلـف ، شـنهاي روان و ... امكـان سـاخت بناهـاي برونگرا نبوده است . معمار بوسيلة درونگرايي و قرار دادن اندامهاي معماري و ساخت ديوارهاي خارجي ، ارتباط مستقيم بنا را با فضاي خا رج در درون خـود بـا عنصري به نام حياط ميسر ميكند . در داخل اين فضا در طول تاريخ معماري ايران ، معماران ، بهشتي را در دل خشكي ساخته اند . فضاي درونگرا مثل آغوش گرم بسته است و از هر سو توجه به فضاي داخلي معطوف است . اصولاً در شكلگيري فضاهاي مختلف و بخصوص فضاهاي مسكوني ، مسائل اعتقادي و خاص ايرانيـان تأثيرگـذار بـوده اسـت . يكـي از آن خصوصيات ، احترام به زندگي خصوصي و حرمت قائل شدن براي آن است . ديگر عزت نفس ايرانيان است كه اين مورد نيـز بـه نحـوي در شلك فضاهاي يك خانه درونگرا تأثيرگذار بوده است . </a:t>
            </a:r>
            <a:endParaRPr lang="en-US" dirty="0">
              <a:cs typeface="2  Badr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B45F9-5412-4FAF-B362-9290307C2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9" y="0"/>
            <a:ext cx="5063152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079B55-635B-4D98-8434-01EC4239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3482567"/>
            <a:ext cx="5063150" cy="33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50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3749</TotalTime>
  <Words>1119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IranNastaliq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iteach</dc:creator>
  <cp:lastModifiedBy>iteach</cp:lastModifiedBy>
  <cp:revision>59</cp:revision>
  <dcterms:created xsi:type="dcterms:W3CDTF">2020-02-17T15:19:01Z</dcterms:created>
  <dcterms:modified xsi:type="dcterms:W3CDTF">2020-04-03T07:58:01Z</dcterms:modified>
</cp:coreProperties>
</file>