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101" autoAdjust="0"/>
  </p:normalViewPr>
  <p:slideViewPr>
    <p:cSldViewPr snapToGrid="0">
      <p:cViewPr varScale="1">
        <p:scale>
          <a:sx n="68" d="100"/>
          <a:sy n="68" d="100"/>
        </p:scale>
        <p:origin x="8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فصل دوم</a:t>
            </a:r>
            <a:r>
              <a:rPr lang="fa-IR" dirty="0"/>
              <a:t/>
            </a:r>
            <a:br>
              <a:rPr lang="fa-IR" dirty="0"/>
            </a:br>
            <a:r>
              <a:rPr lang="fa-IR" b="1" dirty="0"/>
              <a:t>مبانی نظری سیستمهای اطلاعاتی</a:t>
            </a:r>
            <a:br>
              <a:rPr lang="fa-IR" b="1" dirty="0"/>
            </a:br>
            <a:r>
              <a:rPr lang="fa-IR" b="1" dirty="0"/>
              <a:t>حسابداری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410353" y="4961469"/>
            <a:ext cx="3757545" cy="2283824"/>
          </a:xfrm>
        </p:spPr>
        <p:txBody>
          <a:bodyPr>
            <a:normAutofit/>
          </a:bodyPr>
          <a:lstStyle/>
          <a:p>
            <a:pPr algn="ctr"/>
            <a:r>
              <a:rPr lang="fa-IR" sz="2400" dirty="0" smtClean="0"/>
              <a:t>مدرس : رعنا نوری ثالث</a:t>
            </a:r>
            <a:endParaRPr lang="en-US" sz="2400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686" y="0"/>
            <a:ext cx="1866314" cy="2057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5" name="Oval 4"/>
          <p:cNvSpPr/>
          <p:nvPr/>
        </p:nvSpPr>
        <p:spPr>
          <a:xfrm>
            <a:off x="6489895" y="2283750"/>
            <a:ext cx="2546252" cy="1866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b="1" dirty="0" smtClean="0"/>
              <a:t>جلسه دوم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740069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915" y="0"/>
            <a:ext cx="85341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447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075" y="497257"/>
            <a:ext cx="10263849" cy="5917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687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481" y="221460"/>
            <a:ext cx="10213038" cy="6415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607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130" y="0"/>
            <a:ext cx="104663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374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sz="6000" dirty="0" smtClean="0"/>
              <a:t>با تشکر از حسن توجه شما دانشجویان عزیز</a:t>
            </a:r>
            <a:endParaRPr lang="en-US" sz="6000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>
            <a:normAutofit/>
          </a:bodyPr>
          <a:lstStyle/>
          <a:p>
            <a:pPr algn="ctr"/>
            <a:r>
              <a:rPr lang="fa-IR" sz="3600" dirty="0" smtClean="0"/>
              <a:t>پایان جلسه دوم                            رعنا نوری ثالث</a:t>
            </a:r>
            <a:r>
              <a:rPr lang="fa-IR" sz="3600" dirty="0"/>
              <a:t> </a:t>
            </a:r>
            <a:endParaRPr lang="fa-IR" sz="3600" dirty="0" smtClean="0"/>
          </a:p>
          <a:p>
            <a:pPr algn="ctr"/>
            <a:r>
              <a:rPr lang="fa-IR" sz="3600" dirty="0"/>
              <a:t> </a:t>
            </a:r>
            <a:r>
              <a:rPr lang="fa-IR" sz="3600" dirty="0" smtClean="0"/>
              <a:t>                                                اسفند 98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61961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dirty="0">
                <a:latin typeface="B Titr,Bold"/>
              </a:rPr>
              <a:t>تعریف سیستم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9422" y="3629413"/>
            <a:ext cx="8825659" cy="11656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a-IR" sz="3600" b="1" dirty="0">
                <a:latin typeface="B Lotus,Bold"/>
              </a:rPr>
              <a:t>سیستم مجموعه ای از اعضا به هم پیوسته است که درداخل یک سازمان هدف واحدی را دنبال می کند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82571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58575" y="724158"/>
            <a:ext cx="28504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a-IR" sz="3600" b="1" dirty="0">
                <a:latin typeface="B Titr,Bold"/>
              </a:rPr>
              <a:t>تعاریفی از سیستم</a:t>
            </a:r>
            <a:endParaRPr lang="en-US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798491" y="2152263"/>
            <a:ext cx="103417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3600" dirty="0" smtClean="0">
                <a:latin typeface="B Lotus,Bold"/>
              </a:rPr>
              <a:t>سیستم  به </a:t>
            </a:r>
            <a:r>
              <a:rPr lang="fa-IR" sz="3600" dirty="0">
                <a:latin typeface="B Lotus,Bold"/>
              </a:rPr>
              <a:t>معنی کنار هم گذاشتن </a:t>
            </a:r>
            <a:r>
              <a:rPr lang="fa-IR" sz="3600" dirty="0" smtClean="0">
                <a:latin typeface="B Lotus,Bold"/>
              </a:rPr>
              <a:t>است </a:t>
            </a:r>
            <a:r>
              <a:rPr lang="fa-IR" sz="3600" dirty="0">
                <a:latin typeface="B Lotus,Bold"/>
              </a:rPr>
              <a:t>، یعنی مجموعه </a:t>
            </a:r>
            <a:r>
              <a:rPr lang="fa-IR" sz="3600" dirty="0" smtClean="0">
                <a:latin typeface="B Lotus,Bold"/>
              </a:rPr>
              <a:t>ای </a:t>
            </a:r>
            <a:r>
              <a:rPr lang="fa-IR" sz="3600" dirty="0">
                <a:latin typeface="B Lotus,Bold"/>
              </a:rPr>
              <a:t>از اشیاء مرتبط با هم که یک کل را تشکیل میدهند.</a:t>
            </a:r>
          </a:p>
          <a:p>
            <a:pPr algn="r"/>
            <a:r>
              <a:rPr lang="fa-IR" sz="3600" dirty="0">
                <a:latin typeface="B Lotus,Bold"/>
              </a:rPr>
              <a:t>سیستم مجموعه ای از اجزاء و روابط میان آنهاست که توسط ویژگیهای معین ، به هم وابسته یا مرتبط </a:t>
            </a:r>
            <a:r>
              <a:rPr lang="fa-IR" sz="3600" dirty="0" smtClean="0">
                <a:latin typeface="B Lotus,Bold"/>
              </a:rPr>
              <a:t>میشوند </a:t>
            </a:r>
            <a:r>
              <a:rPr lang="fa-IR" sz="3600" dirty="0">
                <a:latin typeface="B Lotus,Bold"/>
              </a:rPr>
              <a:t>و این اجزا با محیطشان یک کل را تشکیل می دهند .</a:t>
            </a:r>
          </a:p>
          <a:p>
            <a:pPr algn="r"/>
            <a:r>
              <a:rPr lang="fa-IR" sz="3600" dirty="0">
                <a:latin typeface="B Lotus,Bold"/>
              </a:rPr>
              <a:t>سیستم مجموعه ای متشکل از عوامل گوناگون که روی یکدیگر اثر می گذارند و برای رسیدن به </a:t>
            </a:r>
            <a:r>
              <a:rPr lang="fa-IR" sz="3600" dirty="0" smtClean="0">
                <a:latin typeface="B Lotus,Bold"/>
              </a:rPr>
              <a:t>هدف خاصی </a:t>
            </a:r>
            <a:r>
              <a:rPr lang="fa-IR" sz="3600" dirty="0">
                <a:latin typeface="B Lotus,Bold"/>
              </a:rPr>
              <a:t>سازمان یافته اند 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69541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1972" y="1267666"/>
            <a:ext cx="1100766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6600" b="1" dirty="0">
                <a:solidFill>
                  <a:srgbClr val="FF0000"/>
                </a:solidFill>
                <a:latin typeface="B Titr,Bold"/>
              </a:rPr>
              <a:t>تعاریفی از اطلاعات</a:t>
            </a:r>
          </a:p>
          <a:p>
            <a:pPr algn="r"/>
            <a:r>
              <a:rPr lang="fa-IR" sz="4000" b="1" dirty="0">
                <a:latin typeface="B Lotus,Bold"/>
              </a:rPr>
              <a:t>داده هایی که تجزیه وتحلیل شده باشند . </a:t>
            </a:r>
            <a:endParaRPr lang="en-US" sz="4000" b="1" dirty="0" smtClean="0">
              <a:latin typeface="B Lotus,Bold"/>
            </a:endParaRPr>
          </a:p>
          <a:p>
            <a:pPr algn="r"/>
            <a:endParaRPr lang="fa-IR" sz="4000" dirty="0">
              <a:latin typeface="Wingdings" panose="05000000000000000000" pitchFamily="2" charset="2"/>
            </a:endParaRPr>
          </a:p>
          <a:p>
            <a:pPr algn="r"/>
            <a:r>
              <a:rPr lang="fa-IR" sz="4000" b="1" dirty="0" smtClean="0">
                <a:latin typeface="B Lotus,Bold"/>
              </a:rPr>
              <a:t>اطلاعات</a:t>
            </a:r>
            <a:r>
              <a:rPr lang="fa-IR" sz="4000" b="1" dirty="0">
                <a:latin typeface="B Lotus,Bold"/>
              </a:rPr>
              <a:t>، پایه ها وساختاری برای تصمیم گیری هستند </a:t>
            </a:r>
            <a:r>
              <a:rPr lang="fa-IR" sz="4000" b="1" dirty="0" smtClean="0">
                <a:latin typeface="B Lotus,Bold"/>
              </a:rPr>
              <a:t>.</a:t>
            </a:r>
            <a:endParaRPr lang="en-US" sz="4000" b="1" dirty="0" smtClean="0">
              <a:latin typeface="B Lotus,Bold"/>
            </a:endParaRPr>
          </a:p>
          <a:p>
            <a:pPr algn="r"/>
            <a:endParaRPr lang="en-US" sz="4000" b="1" dirty="0">
              <a:latin typeface="B Lotus,Bold"/>
            </a:endParaRPr>
          </a:p>
          <a:p>
            <a:pPr algn="r"/>
            <a:r>
              <a:rPr lang="fa-IR" sz="4000" b="1" dirty="0" smtClean="0">
                <a:latin typeface="B Lotus,Bold"/>
              </a:rPr>
              <a:t>مجموعه </a:t>
            </a:r>
            <a:r>
              <a:rPr lang="fa-IR" sz="4000" b="1" dirty="0">
                <a:latin typeface="B Lotus,Bold"/>
              </a:rPr>
              <a:t>ای از آگاهی ها که در تصمیم گیری می توان از </a:t>
            </a:r>
            <a:r>
              <a:rPr lang="fa-IR" sz="4000" b="1" dirty="0" smtClean="0">
                <a:latin typeface="B Lotus,Bold"/>
              </a:rPr>
              <a:t>آنها استفاده </a:t>
            </a:r>
            <a:r>
              <a:rPr lang="fa-IR" sz="4000" b="1" dirty="0">
                <a:latin typeface="B Lotus,Bold"/>
              </a:rPr>
              <a:t>کرد 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24043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90826" y="188900"/>
            <a:ext cx="47660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a-IR" sz="4000" b="1" dirty="0">
                <a:solidFill>
                  <a:srgbClr val="FF0000"/>
                </a:solidFill>
                <a:latin typeface="B Titr,Bold"/>
              </a:rPr>
              <a:t>تعاریفی از سیستم اطلاعاتی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11369" y="1655062"/>
            <a:ext cx="1013567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3200" dirty="0"/>
              <a:t>انواع راه ها وروش ها ی سازماندهی اطلاعات در دسترس . از جمع آوری داده ها گرفته تا </a:t>
            </a:r>
            <a:r>
              <a:rPr lang="fa-IR" sz="3200" dirty="0" smtClean="0"/>
              <a:t>بازیابی اطلاعات و استفاده از آنها .</a:t>
            </a:r>
          </a:p>
          <a:p>
            <a:pPr algn="r"/>
            <a:r>
              <a:rPr lang="fa-IR" sz="3200" dirty="0" smtClean="0"/>
              <a:t>فرایندی </a:t>
            </a:r>
            <a:r>
              <a:rPr lang="fa-IR" sz="3200" dirty="0"/>
              <a:t>است که طی آن ورودی هایی با عنوان داده وارد سیستم می شود و بعد از </a:t>
            </a:r>
            <a:r>
              <a:rPr lang="fa-IR" sz="3200" dirty="0" smtClean="0"/>
              <a:t>پردازش</a:t>
            </a:r>
            <a:r>
              <a:rPr lang="en-US" sz="3200" dirty="0" smtClean="0"/>
              <a:t> </a:t>
            </a:r>
            <a:r>
              <a:rPr lang="fa-IR" sz="3200" dirty="0" smtClean="0"/>
              <a:t>بصورت </a:t>
            </a:r>
            <a:r>
              <a:rPr lang="fa-IR" sz="3200" dirty="0"/>
              <a:t>خروجی ) اطلاعات ( جهت تصمیم گیری در اختیار تصمیم گیرندگان قرار می گیرد .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056068" y="4452728"/>
            <a:ext cx="98909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3200" dirty="0"/>
              <a:t>تمام فعالیت هایی که به کمک رایانه صورت می گیرد را سیستم اطلاعاتی </a:t>
            </a:r>
            <a:r>
              <a:rPr lang="fa-IR" sz="3200" dirty="0" smtClean="0"/>
              <a:t>میگویند </a:t>
            </a:r>
            <a:r>
              <a:rPr lang="fa-IR" sz="3200" dirty="0"/>
              <a:t>. از </a:t>
            </a:r>
            <a:r>
              <a:rPr lang="fa-IR" sz="3200" dirty="0" smtClean="0"/>
              <a:t>سیستم </a:t>
            </a:r>
            <a:r>
              <a:rPr lang="fa-IR" sz="3200" dirty="0"/>
              <a:t>های سخت افزار پیچیده تا گزارش های جاری حسابداری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46566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21901" y="248577"/>
            <a:ext cx="39795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4800" b="1" dirty="0">
                <a:solidFill>
                  <a:srgbClr val="FF0000"/>
                </a:solidFill>
                <a:latin typeface="B Titr,Bold"/>
              </a:rPr>
              <a:t>سیستم حسابداری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1182" y="1753820"/>
            <a:ext cx="1050856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2400" dirty="0">
                <a:cs typeface="B Lotus" panose="00000400000000000000" pitchFamily="2" charset="-78"/>
              </a:rPr>
              <a:t>سیستم حسابداری ، عبارتست از مجموعه ای از اجزا به هم پیوسته در داخل یک موسسه که آثار مالی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رویدادهای آن موسسه را به گزارشها و صورتهای مالی تبدیل میکند. سیستم حسابداری مانند هر سیستم دیگری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از اجزا به هم پیوسته تشکیل شده ، جهت نیل به یک یا چند هدف به فعالیت خود ادامه می دهد ، مبدل است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یعنی رویدادهای مالی را به صورتها وگزارشهای مالی قابل استفاده برای گروههای مختلف استفاده کننده از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اطلاعات مالی تبدیل می کند و با تهیه تراز آزمایشی ، اطلاعات بازخور جهت کنترل سیستم حسابداری ارائه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می نماید .یک سیستم حسابداری ، به عنوان یک سیستم جزء از سیستم کل موسسه بوده و تمام سیستمها تحت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تاثیر متقابل عوامل محیطی از قبیل عوامل اقتصادی ، اجتماعی و ... قرار دارد </a:t>
            </a:r>
            <a:r>
              <a:rPr lang="fa-IR" sz="2400" dirty="0">
                <a:latin typeface="Calibri" panose="020F0502020204030204" pitchFamily="34" charset="0"/>
                <a:cs typeface="B Lotus" panose="00000400000000000000" pitchFamily="2" charset="-78"/>
              </a:rPr>
              <a:t>. درمورد تاثیر عوامل محیطی بر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سیستم حسابداری می توان از مطرح شدن حسابداری تورمی بعد از 2207 به این سو و یا از تغییرات در قوانین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مالیاتی ، تجاری و بانکی و تاثیر آن در داده ها و پردازش آنها و تهیه صورتها و گزارشهای مالی بر اساس این</a:t>
            </a:r>
          </a:p>
          <a:p>
            <a:pPr algn="r"/>
            <a:r>
              <a:rPr lang="en-US" sz="2400" dirty="0" smtClean="0">
                <a:cs typeface="B Lotus" panose="00000400000000000000" pitchFamily="2" charset="-78"/>
              </a:rPr>
              <a:t> </a:t>
            </a:r>
            <a:r>
              <a:rPr lang="fa-IR" sz="2400" dirty="0" smtClean="0">
                <a:cs typeface="B Lotus" panose="00000400000000000000" pitchFamily="2" charset="-78"/>
              </a:rPr>
              <a:t>پردازش </a:t>
            </a:r>
            <a:r>
              <a:rPr lang="fa-IR" sz="2400" dirty="0">
                <a:cs typeface="B Lotus" panose="00000400000000000000" pitchFamily="2" charset="-78"/>
              </a:rPr>
              <a:t>، </a:t>
            </a:r>
            <a:r>
              <a:rPr lang="en-US" sz="2400" dirty="0" smtClean="0">
                <a:latin typeface="Calibri" panose="020F0502020204030204" pitchFamily="34" charset="0"/>
                <a:cs typeface="B Lotus" panose="00000400000000000000" pitchFamily="2" charset="-78"/>
              </a:rPr>
              <a:t>in put </a:t>
            </a:r>
            <a:r>
              <a:rPr lang="fa-IR" sz="2400" dirty="0">
                <a:latin typeface="Calibri" panose="020F0502020204030204" pitchFamily="34" charset="0"/>
                <a:cs typeface="B Lotus" panose="00000400000000000000" pitchFamily="2" charset="-78"/>
              </a:rPr>
              <a:t>تغییرات یاد کرد . سیستم حسابداری نیزمانندهرسیستم دیگری از سه بخش اصلی ورودی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تشکیل شده است </a:t>
            </a:r>
            <a:r>
              <a:rPr lang="en-US" sz="2400" dirty="0" smtClean="0">
                <a:latin typeface="Calibri" panose="020F0502020204030204" pitchFamily="34" charset="0"/>
                <a:cs typeface="B Lotus" panose="00000400000000000000" pitchFamily="2" charset="-78"/>
              </a:rPr>
              <a:t>out put </a:t>
            </a:r>
            <a:r>
              <a:rPr lang="fa-IR" sz="2400" dirty="0">
                <a:latin typeface="Calibri" panose="020F0502020204030204" pitchFamily="34" charset="0"/>
                <a:cs typeface="B Lotus" panose="00000400000000000000" pitchFamily="2" charset="-78"/>
              </a:rPr>
              <a:t>و خروجی </a:t>
            </a:r>
            <a:r>
              <a:rPr lang="en-US" sz="2400" dirty="0" smtClean="0">
                <a:latin typeface="Calibri" panose="020F0502020204030204" pitchFamily="34" charset="0"/>
                <a:cs typeface="B Lotus" panose="00000400000000000000" pitchFamily="2" charset="-78"/>
              </a:rPr>
              <a:t>processing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5889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00" y="1038132"/>
            <a:ext cx="9196815" cy="511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611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573" y="1236862"/>
            <a:ext cx="1046636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4800" b="1" dirty="0">
                <a:solidFill>
                  <a:srgbClr val="FF0000"/>
                </a:solidFill>
                <a:latin typeface="B Titr,Bold"/>
              </a:rPr>
              <a:t>پردازش داده ها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پس از ورود داده ها </a:t>
            </a:r>
            <a:r>
              <a:rPr lang="fa-IR" sz="2400" dirty="0" smtClean="0">
                <a:cs typeface="B Lotus" panose="00000400000000000000" pitchFamily="2" charset="-78"/>
              </a:rPr>
              <a:t>اسناد </a:t>
            </a:r>
            <a:r>
              <a:rPr lang="fa-IR" sz="2400" dirty="0">
                <a:cs typeface="B Lotus" panose="00000400000000000000" pitchFamily="2" charset="-78"/>
              </a:rPr>
              <a:t>و مدارک اولیه </a:t>
            </a:r>
            <a:r>
              <a:rPr lang="fa-IR" sz="2400" dirty="0" smtClean="0">
                <a:cs typeface="B Lotus" panose="00000400000000000000" pitchFamily="2" charset="-78"/>
              </a:rPr>
              <a:t>به </a:t>
            </a:r>
            <a:r>
              <a:rPr lang="fa-IR" sz="2400" dirty="0">
                <a:cs typeface="B Lotus" panose="00000400000000000000" pitchFamily="2" charset="-78"/>
              </a:rPr>
              <a:t>سیستم حسابداری پردازش آنها به ترتیب زیر صورت می گیرد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: اسناد و مدارک اولیه پس از تجزیه و تحلیل تاثیر آنها بر دارائیها ، بدهیها ، هزینه ها ، درآمدها و حقوق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صاحبان سرمایه موسسه ، حسب مورد به صورت بدهکار و بستانکار در دفتر روزنامه عمومی ثبت اولیه می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شوند . البته در برخی از موسسات ، به جای اینکه رویدادهای مالی را مستقیما از روی اسناد و مدارک اولیه در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دفاتر ثبت نمایند ، اقدام به تهیه برگه حسابداری یا سند حسابداری </a:t>
            </a:r>
            <a:r>
              <a:rPr lang="fa-IR" sz="2400" dirty="0" smtClean="0">
                <a:cs typeface="B Lotus" panose="00000400000000000000" pitchFamily="2" charset="-78"/>
              </a:rPr>
              <a:t>پیش </a:t>
            </a:r>
            <a:r>
              <a:rPr lang="fa-IR" sz="2400" dirty="0">
                <a:cs typeface="B Lotus" panose="00000400000000000000" pitchFamily="2" charset="-78"/>
              </a:rPr>
              <a:t>نویس روزنامه </a:t>
            </a:r>
            <a:r>
              <a:rPr lang="fa-IR" sz="2400" dirty="0" smtClean="0">
                <a:cs typeface="B Lotus" panose="00000400000000000000" pitchFamily="2" charset="-78"/>
              </a:rPr>
              <a:t>می </a:t>
            </a:r>
            <a:r>
              <a:rPr lang="fa-IR" sz="2400" dirty="0">
                <a:cs typeface="B Lotus" panose="00000400000000000000" pitchFamily="2" charset="-78"/>
              </a:rPr>
              <a:t>کنند . در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موسسات بزرگ ، ثبت اولیه اسناد و مدارک مربوط به گروهی از رویدادهای عمده مالی در دفاتر روزنامه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اختصاصی صورت می گیرد .ثبتهای انجام شده در دفاتر روزنامه عمومی و اختصاصی به حسابهای مربوطه در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دفتر کل منتقل می شوند . زمانی که حجم رویدادهای مالی مربوط به یک یا چند حساب دفتر کل زیاد باشد ،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برای داشتن اطلاعات جزئی تر و تفضیلی از این قبیل حسابهای دفتر کل ، از دفاتر معین یا کارتهای معین ،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استفاده می شود . هر یک از دفاتر یا کارتهای معین ، یک حساب کنترل در دفتر کل داشته و تعداد دفاتر معین و</a:t>
            </a:r>
          </a:p>
          <a:p>
            <a:pPr algn="r"/>
            <a:r>
              <a:rPr lang="fa-IR" sz="2400" dirty="0">
                <a:cs typeface="B Lotus" panose="00000400000000000000" pitchFamily="2" charset="-78"/>
              </a:rPr>
              <a:t>حسابهای کنترل آن در دفتر کل به وسعت و نوع فعالیتهای یک موسسه بستگی دارد 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39040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07963" y="856357"/>
            <a:ext cx="1126822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3600" dirty="0" smtClean="0"/>
              <a:t>             </a:t>
            </a:r>
            <a:r>
              <a:rPr lang="fa-IR" sz="3600" b="1" dirty="0" smtClean="0">
                <a:solidFill>
                  <a:srgbClr val="FF0000"/>
                </a:solidFill>
              </a:rPr>
              <a:t>ستاده </a:t>
            </a:r>
            <a:r>
              <a:rPr lang="fa-IR" sz="3600" b="1" dirty="0">
                <a:solidFill>
                  <a:srgbClr val="FF0000"/>
                </a:solidFill>
              </a:rPr>
              <a:t>ها</a:t>
            </a:r>
          </a:p>
          <a:p>
            <a:pPr algn="r"/>
            <a:r>
              <a:rPr lang="fa-IR" sz="3600" dirty="0"/>
              <a:t>نتیجه پردازش داده ها در یک سیستم حسابداری ، صورتها و گزارشهای مالی </a:t>
            </a:r>
            <a:r>
              <a:rPr lang="fa-IR" sz="3600" dirty="0" smtClean="0"/>
              <a:t>ستاده </a:t>
            </a:r>
            <a:r>
              <a:rPr lang="fa-IR" sz="3600" dirty="0"/>
              <a:t>ها </a:t>
            </a:r>
            <a:r>
              <a:rPr lang="fa-IR" sz="3600" dirty="0" smtClean="0"/>
              <a:t>است </a:t>
            </a:r>
            <a:r>
              <a:rPr lang="fa-IR" sz="3600" dirty="0"/>
              <a:t>. صحت </a:t>
            </a:r>
            <a:r>
              <a:rPr lang="fa-IR" sz="3600" dirty="0" smtClean="0"/>
              <a:t>ثبت رویدادهای </a:t>
            </a:r>
            <a:r>
              <a:rPr lang="fa-IR" sz="3600" dirty="0"/>
              <a:t>مالی در دفتر روزنامه و انتقال آنها به دفتر کل ، در پایان هر ماه با تهیه تراز آزمایشی تایید می گردد</a:t>
            </a:r>
          </a:p>
          <a:p>
            <a:pPr algn="r"/>
            <a:r>
              <a:rPr lang="fa-IR" sz="3600" dirty="0"/>
              <a:t>.تراز آزمایشی ، به عنوان ستاده سیستم حسابداری و مبنای کنترل پردازش انجام شده ، مورد استفاده برای </a:t>
            </a:r>
            <a:r>
              <a:rPr lang="fa-IR" sz="3600" dirty="0" smtClean="0"/>
              <a:t>تهیه صورتهای </a:t>
            </a:r>
            <a:r>
              <a:rPr lang="fa-IR" sz="3600" dirty="0"/>
              <a:t>مالی واقع شده و برخی از اطلاعات آن به عنوان بازخور برای اصلاح سیستم حسابداری به </a:t>
            </a:r>
            <a:r>
              <a:rPr lang="fa-IR" sz="3600" dirty="0" smtClean="0"/>
              <a:t>صورت داده </a:t>
            </a:r>
            <a:r>
              <a:rPr lang="fa-IR" sz="3600" dirty="0"/>
              <a:t>های جدید وارد سیستم حسابداری می گردند . ستاده نهایی سیستم حسابداری صورتها و گزارشهای </a:t>
            </a:r>
            <a:r>
              <a:rPr lang="fa-IR" sz="3600" dirty="0" smtClean="0"/>
              <a:t>مالی و </a:t>
            </a:r>
            <a:r>
              <a:rPr lang="fa-IR" sz="3600" dirty="0"/>
              <a:t>اطلاعات ارائه شده در آنها </a:t>
            </a:r>
            <a:r>
              <a:rPr lang="fa-IR" sz="3600" dirty="0" smtClean="0"/>
              <a:t>است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326185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99</TotalTime>
  <Words>793</Words>
  <Application>Microsoft Office PowerPoint</Application>
  <PresentationFormat>Widescreen</PresentationFormat>
  <Paragraphs>49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B Lotus</vt:lpstr>
      <vt:lpstr>B Lotus,Bold</vt:lpstr>
      <vt:lpstr>B Titr,Bold</vt:lpstr>
      <vt:lpstr>Calibri</vt:lpstr>
      <vt:lpstr>Century Gothic</vt:lpstr>
      <vt:lpstr>Times New Roman</vt:lpstr>
      <vt:lpstr>Wingdings</vt:lpstr>
      <vt:lpstr>Wingdings 3</vt:lpstr>
      <vt:lpstr>Ion Boardroom</vt:lpstr>
      <vt:lpstr>فصل دوم مبانی نظری سیستمهای اطلاعاتی حسابداری</vt:lpstr>
      <vt:lpstr>تعریف سیستم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با تشکر از حسن توجه شما دانشجویان عزیز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فصل دوم مبانی نظری سیستمهای اطلاعاتی حسابداری</dc:title>
  <dc:creator>Seminar</dc:creator>
  <cp:lastModifiedBy>Seminar</cp:lastModifiedBy>
  <cp:revision>16</cp:revision>
  <dcterms:created xsi:type="dcterms:W3CDTF">2020-04-03T16:52:00Z</dcterms:created>
  <dcterms:modified xsi:type="dcterms:W3CDTF">2020-04-06T14:34:04Z</dcterms:modified>
</cp:coreProperties>
</file>