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6" r:id="rId10"/>
    <p:sldId id="264" r:id="rId11"/>
    <p:sldId id="265" r:id="rId12"/>
    <p:sldId id="268" r:id="rId13"/>
    <p:sldId id="267" r:id="rId14"/>
    <p:sldId id="271" r:id="rId15"/>
    <p:sldId id="269" r:id="rId16"/>
    <p:sldId id="270"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6" d="100"/>
          <a:sy n="46" d="100"/>
        </p:scale>
        <p:origin x="780"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DADC25D-695F-4028-9D7F-F55348C35668}"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2C412E-DA23-41C9-93A9-C7CF0F7116B7}" type="slidenum">
              <a:rPr lang="en-US" smtClean="0"/>
              <a:t>‹#›</a:t>
            </a:fld>
            <a:endParaRPr lang="en-US"/>
          </a:p>
        </p:txBody>
      </p:sp>
    </p:spTree>
    <p:extLst>
      <p:ext uri="{BB962C8B-B14F-4D97-AF65-F5344CB8AC3E}">
        <p14:creationId xmlns:p14="http://schemas.microsoft.com/office/powerpoint/2010/main" val="882611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DADC25D-695F-4028-9D7F-F55348C35668}" type="datetimeFigureOut">
              <a:rPr lang="en-US" smtClean="0"/>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2C412E-DA23-41C9-93A9-C7CF0F7116B7}" type="slidenum">
              <a:rPr lang="en-US" smtClean="0"/>
              <a:t>‹#›</a:t>
            </a:fld>
            <a:endParaRPr lang="en-US"/>
          </a:p>
        </p:txBody>
      </p:sp>
    </p:spTree>
    <p:extLst>
      <p:ext uri="{BB962C8B-B14F-4D97-AF65-F5344CB8AC3E}">
        <p14:creationId xmlns:p14="http://schemas.microsoft.com/office/powerpoint/2010/main" val="3526970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DADC25D-695F-4028-9D7F-F55348C35668}" type="datetimeFigureOut">
              <a:rPr lang="en-US" smtClean="0"/>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2C412E-DA23-41C9-93A9-C7CF0F7116B7}" type="slidenum">
              <a:rPr lang="en-US" smtClean="0"/>
              <a:t>‹#›</a:t>
            </a:fld>
            <a:endParaRPr lang="en-US"/>
          </a:p>
        </p:txBody>
      </p:sp>
    </p:spTree>
    <p:extLst>
      <p:ext uri="{BB962C8B-B14F-4D97-AF65-F5344CB8AC3E}">
        <p14:creationId xmlns:p14="http://schemas.microsoft.com/office/powerpoint/2010/main" val="292079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DADC25D-695F-4028-9D7F-F55348C35668}" type="datetimeFigureOut">
              <a:rPr lang="en-US" smtClean="0"/>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2C412E-DA23-41C9-93A9-C7CF0F7116B7}"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3446312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DADC25D-695F-4028-9D7F-F55348C35668}" type="datetimeFigureOut">
              <a:rPr lang="en-US" smtClean="0"/>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2C412E-DA23-41C9-93A9-C7CF0F7116B7}" type="slidenum">
              <a:rPr lang="en-US" smtClean="0"/>
              <a:t>‹#›</a:t>
            </a:fld>
            <a:endParaRPr lang="en-US"/>
          </a:p>
        </p:txBody>
      </p:sp>
    </p:spTree>
    <p:extLst>
      <p:ext uri="{BB962C8B-B14F-4D97-AF65-F5344CB8AC3E}">
        <p14:creationId xmlns:p14="http://schemas.microsoft.com/office/powerpoint/2010/main" val="29342214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EDADC25D-695F-4028-9D7F-F55348C35668}" type="datetimeFigureOut">
              <a:rPr lang="en-US" smtClean="0"/>
              <a:t>4/4/2020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2C412E-DA23-41C9-93A9-C7CF0F7116B7}" type="slidenum">
              <a:rPr lang="en-US" smtClean="0"/>
              <a:t>‹#›</a:t>
            </a:fld>
            <a:endParaRPr lang="en-US"/>
          </a:p>
        </p:txBody>
      </p:sp>
    </p:spTree>
    <p:extLst>
      <p:ext uri="{BB962C8B-B14F-4D97-AF65-F5344CB8AC3E}">
        <p14:creationId xmlns:p14="http://schemas.microsoft.com/office/powerpoint/2010/main" val="38655059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EDADC25D-695F-4028-9D7F-F55348C35668}" type="datetimeFigureOut">
              <a:rPr lang="en-US" smtClean="0"/>
              <a:t>4/4/2020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2C412E-DA23-41C9-93A9-C7CF0F7116B7}" type="slidenum">
              <a:rPr lang="en-US" smtClean="0"/>
              <a:t>‹#›</a:t>
            </a:fld>
            <a:endParaRPr lang="en-US"/>
          </a:p>
        </p:txBody>
      </p:sp>
    </p:spTree>
    <p:extLst>
      <p:ext uri="{BB962C8B-B14F-4D97-AF65-F5344CB8AC3E}">
        <p14:creationId xmlns:p14="http://schemas.microsoft.com/office/powerpoint/2010/main" val="21901114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ADC25D-695F-4028-9D7F-F55348C35668}"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2C412E-DA23-41C9-93A9-C7CF0F7116B7}" type="slidenum">
              <a:rPr lang="en-US" smtClean="0"/>
              <a:t>‹#›</a:t>
            </a:fld>
            <a:endParaRPr lang="en-US"/>
          </a:p>
        </p:txBody>
      </p:sp>
    </p:spTree>
    <p:extLst>
      <p:ext uri="{BB962C8B-B14F-4D97-AF65-F5344CB8AC3E}">
        <p14:creationId xmlns:p14="http://schemas.microsoft.com/office/powerpoint/2010/main" val="14864922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ADC25D-695F-4028-9D7F-F55348C35668}"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2C412E-DA23-41C9-93A9-C7CF0F7116B7}" type="slidenum">
              <a:rPr lang="en-US" smtClean="0"/>
              <a:t>‹#›</a:t>
            </a:fld>
            <a:endParaRPr lang="en-US"/>
          </a:p>
        </p:txBody>
      </p:sp>
    </p:spTree>
    <p:extLst>
      <p:ext uri="{BB962C8B-B14F-4D97-AF65-F5344CB8AC3E}">
        <p14:creationId xmlns:p14="http://schemas.microsoft.com/office/powerpoint/2010/main" val="31111533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ADC25D-695F-4028-9D7F-F55348C35668}"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2C412E-DA23-41C9-93A9-C7CF0F7116B7}" type="slidenum">
              <a:rPr lang="en-US" smtClean="0"/>
              <a:t>‹#›</a:t>
            </a:fld>
            <a:endParaRPr lang="en-US"/>
          </a:p>
        </p:txBody>
      </p:sp>
    </p:spTree>
    <p:extLst>
      <p:ext uri="{BB962C8B-B14F-4D97-AF65-F5344CB8AC3E}">
        <p14:creationId xmlns:p14="http://schemas.microsoft.com/office/powerpoint/2010/main" val="3721808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ADC25D-695F-4028-9D7F-F55348C35668}"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2C412E-DA23-41C9-93A9-C7CF0F7116B7}" type="slidenum">
              <a:rPr lang="en-US" smtClean="0"/>
              <a:t>‹#›</a:t>
            </a:fld>
            <a:endParaRPr lang="en-US"/>
          </a:p>
        </p:txBody>
      </p:sp>
    </p:spTree>
    <p:extLst>
      <p:ext uri="{BB962C8B-B14F-4D97-AF65-F5344CB8AC3E}">
        <p14:creationId xmlns:p14="http://schemas.microsoft.com/office/powerpoint/2010/main" val="1245096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DADC25D-695F-4028-9D7F-F55348C35668}"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2C412E-DA23-41C9-93A9-C7CF0F7116B7}" type="slidenum">
              <a:rPr lang="en-US" smtClean="0"/>
              <a:t>‹#›</a:t>
            </a:fld>
            <a:endParaRPr lang="en-US"/>
          </a:p>
        </p:txBody>
      </p:sp>
    </p:spTree>
    <p:extLst>
      <p:ext uri="{BB962C8B-B14F-4D97-AF65-F5344CB8AC3E}">
        <p14:creationId xmlns:p14="http://schemas.microsoft.com/office/powerpoint/2010/main" val="30943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DADC25D-695F-4028-9D7F-F55348C35668}" type="datetimeFigureOut">
              <a:rPr lang="en-US" smtClean="0"/>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2C412E-DA23-41C9-93A9-C7CF0F7116B7}" type="slidenum">
              <a:rPr lang="en-US" smtClean="0"/>
              <a:t>‹#›</a:t>
            </a:fld>
            <a:endParaRPr lang="en-US"/>
          </a:p>
        </p:txBody>
      </p:sp>
    </p:spTree>
    <p:extLst>
      <p:ext uri="{BB962C8B-B14F-4D97-AF65-F5344CB8AC3E}">
        <p14:creationId xmlns:p14="http://schemas.microsoft.com/office/powerpoint/2010/main" val="1212133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DADC25D-695F-4028-9D7F-F55348C35668}" type="datetimeFigureOut">
              <a:rPr lang="en-US" smtClean="0"/>
              <a:t>4/4/2020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2C412E-DA23-41C9-93A9-C7CF0F7116B7}" type="slidenum">
              <a:rPr lang="en-US" smtClean="0"/>
              <a:t>‹#›</a:t>
            </a:fld>
            <a:endParaRPr lang="en-US"/>
          </a:p>
        </p:txBody>
      </p:sp>
    </p:spTree>
    <p:extLst>
      <p:ext uri="{BB962C8B-B14F-4D97-AF65-F5344CB8AC3E}">
        <p14:creationId xmlns:p14="http://schemas.microsoft.com/office/powerpoint/2010/main" val="939439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DADC25D-695F-4028-9D7F-F55348C35668}" type="datetimeFigureOut">
              <a:rPr lang="en-US" smtClean="0"/>
              <a:t>4/4/2020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2C412E-DA23-41C9-93A9-C7CF0F7116B7}" type="slidenum">
              <a:rPr lang="en-US" smtClean="0"/>
              <a:t>‹#›</a:t>
            </a:fld>
            <a:endParaRPr lang="en-US"/>
          </a:p>
        </p:txBody>
      </p:sp>
    </p:spTree>
    <p:extLst>
      <p:ext uri="{BB962C8B-B14F-4D97-AF65-F5344CB8AC3E}">
        <p14:creationId xmlns:p14="http://schemas.microsoft.com/office/powerpoint/2010/main" val="1305484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EDADC25D-695F-4028-9D7F-F55348C35668}" type="datetimeFigureOut">
              <a:rPr lang="en-US" smtClean="0"/>
              <a:t>4/4/2020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2C412E-DA23-41C9-93A9-C7CF0F7116B7}" type="slidenum">
              <a:rPr lang="en-US" smtClean="0"/>
              <a:t>‹#›</a:t>
            </a:fld>
            <a:endParaRPr lang="en-US"/>
          </a:p>
        </p:txBody>
      </p:sp>
    </p:spTree>
    <p:extLst>
      <p:ext uri="{BB962C8B-B14F-4D97-AF65-F5344CB8AC3E}">
        <p14:creationId xmlns:p14="http://schemas.microsoft.com/office/powerpoint/2010/main" val="3863892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DADC25D-695F-4028-9D7F-F55348C35668}" type="datetimeFigureOut">
              <a:rPr lang="en-US" smtClean="0"/>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2C412E-DA23-41C9-93A9-C7CF0F7116B7}" type="slidenum">
              <a:rPr lang="en-US" smtClean="0"/>
              <a:t>‹#›</a:t>
            </a:fld>
            <a:endParaRPr lang="en-US"/>
          </a:p>
        </p:txBody>
      </p:sp>
    </p:spTree>
    <p:extLst>
      <p:ext uri="{BB962C8B-B14F-4D97-AF65-F5344CB8AC3E}">
        <p14:creationId xmlns:p14="http://schemas.microsoft.com/office/powerpoint/2010/main" val="54325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DADC25D-695F-4028-9D7F-F55348C35668}" type="datetimeFigureOut">
              <a:rPr lang="en-US" smtClean="0"/>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2C412E-DA23-41C9-93A9-C7CF0F7116B7}" type="slidenum">
              <a:rPr lang="en-US" smtClean="0"/>
              <a:t>‹#›</a:t>
            </a:fld>
            <a:endParaRPr lang="en-US"/>
          </a:p>
        </p:txBody>
      </p:sp>
    </p:spTree>
    <p:extLst>
      <p:ext uri="{BB962C8B-B14F-4D97-AF65-F5344CB8AC3E}">
        <p14:creationId xmlns:p14="http://schemas.microsoft.com/office/powerpoint/2010/main" val="1440957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EDADC25D-695F-4028-9D7F-F55348C35668}" type="datetimeFigureOut">
              <a:rPr lang="en-US" smtClean="0"/>
              <a:t>4/4/2020</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842C412E-DA23-41C9-93A9-C7CF0F7116B7}" type="slidenum">
              <a:rPr lang="en-US" smtClean="0"/>
              <a:t>‹#›</a:t>
            </a:fld>
            <a:endParaRPr lang="en-US"/>
          </a:p>
        </p:txBody>
      </p:sp>
    </p:spTree>
    <p:extLst>
      <p:ext uri="{BB962C8B-B14F-4D97-AF65-F5344CB8AC3E}">
        <p14:creationId xmlns:p14="http://schemas.microsoft.com/office/powerpoint/2010/main" val="36113212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560" y="365760"/>
            <a:ext cx="7341326" cy="542108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606198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775" y="1005841"/>
            <a:ext cx="10364452" cy="4785360"/>
          </a:xfrm>
        </p:spPr>
        <p:txBody>
          <a:bodyPr>
            <a:normAutofit/>
          </a:bodyPr>
          <a:lstStyle/>
          <a:p>
            <a:pPr marL="0" indent="0" algn="r">
              <a:buNone/>
            </a:pPr>
            <a:r>
              <a:rPr lang="fa-IR" dirty="0"/>
              <a:t> </a:t>
            </a:r>
          </a:p>
          <a:p>
            <a:pPr marL="0" indent="0" algn="r">
              <a:buNone/>
            </a:pPr>
            <a:r>
              <a:rPr lang="fa-IR" dirty="0"/>
              <a:t>10. چنانچه مهاجم خط امتیازی را رد كند یك امتیاز می گیرد.</a:t>
            </a:r>
          </a:p>
          <a:p>
            <a:pPr marL="0" indent="0" algn="r">
              <a:buNone/>
            </a:pPr>
            <a:r>
              <a:rPr lang="fa-IR" dirty="0"/>
              <a:t>11. تماس پیدا كردن:  منظور از تماس پیدا كردن تماس مهاجم با حریفان یا لباس، كفش و مو یا هر یك از وسایل یا اعضای بدن آنها می باشد.</a:t>
            </a:r>
          </a:p>
          <a:p>
            <a:pPr marL="0" indent="0" algn="r">
              <a:buNone/>
            </a:pPr>
            <a:r>
              <a:rPr lang="fa-IR" dirty="0"/>
              <a:t>12. درگیری: هنگامی كه مهاجم با حریف یا حریف با مهاجم تماس پیدا كند درگیری آغاز می گردد.</a:t>
            </a:r>
          </a:p>
          <a:p>
            <a:pPr marL="0" indent="0" algn="r">
              <a:buNone/>
            </a:pPr>
            <a:endParaRPr lang="fa-IR" dirty="0"/>
          </a:p>
          <a:p>
            <a:pPr marL="0" indent="0" algn="r">
              <a:buNone/>
            </a:pPr>
            <a:r>
              <a:rPr lang="fa-IR" dirty="0"/>
              <a:t>13. حمله: هنگامی كه مهاجم وارد زمین حریف می شود حمله آغاز شده است.</a:t>
            </a:r>
          </a:p>
          <a:p>
            <a:pPr marL="0" indent="0" algn="r">
              <a:buNone/>
            </a:pPr>
            <a:r>
              <a:rPr lang="fa-IR" dirty="0"/>
              <a:t>14. حمله موفق: اگر مهاجم حداقل یكبار هنگام زمان حمله از خط 75/3 متری (باك) عبور نماید و به زمین خود برگردد، حمله موفقیت آمیز انجام شده است</a:t>
            </a:r>
          </a:p>
          <a:p>
            <a:pPr marL="0" indent="0" algn="r">
              <a:buNone/>
            </a:pPr>
            <a:endParaRPr lang="en-US" dirty="0"/>
          </a:p>
        </p:txBody>
      </p:sp>
    </p:spTree>
    <p:extLst>
      <p:ext uri="{BB962C8B-B14F-4D97-AF65-F5344CB8AC3E}">
        <p14:creationId xmlns:p14="http://schemas.microsoft.com/office/powerpoint/2010/main" val="4280770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wipe(down)">
                                      <p:cBhvr>
                                        <p:cTn id="19" dur="500"/>
                                        <p:tgtEl>
                                          <p:spTgt spid="3">
                                            <p:txEl>
                                              <p:pRg st="5" end="5"/>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 نحوه بازی </a:t>
            </a:r>
            <a:endParaRPr lang="en-US" dirty="0"/>
          </a:p>
        </p:txBody>
      </p:sp>
      <p:sp>
        <p:nvSpPr>
          <p:cNvPr id="3" name="Content Placeholder 2"/>
          <p:cNvSpPr>
            <a:spLocks noGrp="1"/>
          </p:cNvSpPr>
          <p:nvPr>
            <p:ph idx="1"/>
          </p:nvPr>
        </p:nvSpPr>
        <p:spPr>
          <a:xfrm>
            <a:off x="913775" y="1789611"/>
            <a:ext cx="10364452" cy="4001589"/>
          </a:xfrm>
        </p:spPr>
        <p:txBody>
          <a:bodyPr>
            <a:noAutofit/>
          </a:bodyPr>
          <a:lstStyle/>
          <a:p>
            <a:pPr marL="0" indent="0" algn="r">
              <a:buNone/>
            </a:pPr>
            <a:endParaRPr lang="fa-IR" sz="1800" dirty="0"/>
          </a:p>
          <a:p>
            <a:pPr marL="0" indent="0" algn="r">
              <a:buNone/>
            </a:pPr>
            <a:r>
              <a:rPr lang="fa-IR" sz="1800" dirty="0" smtClean="0"/>
              <a:t>1</a:t>
            </a:r>
            <a:r>
              <a:rPr lang="fa-IR" sz="1800" dirty="0"/>
              <a:t>. طرفی كه برنده شیر یا خط می شود، حق انتخاب زمین یا حمله را دارد و در نیمه دوم زمین باید عوض شود و طرفی كه مهاجمان خود را اول نفرستاده است باید حمله را آغاز كند. بازی در نیمه دوم با همان تعداد بازیكنانی كه در نیمه اول وجود داشته اند ادامه پیدا می كند.</a:t>
            </a:r>
          </a:p>
          <a:p>
            <a:pPr marL="0" indent="0" algn="r">
              <a:buNone/>
            </a:pPr>
            <a:endParaRPr lang="fa-IR" sz="1800" dirty="0"/>
          </a:p>
          <a:p>
            <a:pPr marL="0" indent="0" algn="r">
              <a:buNone/>
            </a:pPr>
            <a:r>
              <a:rPr lang="fa-IR" sz="1800" dirty="0"/>
              <a:t>2. در صورتیكه هر یك از قسمتهای بدن بازیكن با زمین خارج از محدوده تماس پیدا كند باید از زمین خارج شود اما هنگام درگیری اگر هر یك از قسمتهای بدن بازیكن یا بازیكنانی كه در محدوده زمین بازی است برخورد كند، وی نباید از زمین خارج شود (قسمت تماس باید در داخل محدوده زمین بازی باشد)</a:t>
            </a:r>
          </a:p>
          <a:p>
            <a:pPr marL="0" indent="0" algn="r">
              <a:buNone/>
            </a:pPr>
            <a:r>
              <a:rPr lang="fa-IR" sz="1800" dirty="0"/>
              <a:t> </a:t>
            </a:r>
          </a:p>
          <a:p>
            <a:pPr marL="0" indent="0" algn="r">
              <a:buNone/>
            </a:pPr>
            <a:r>
              <a:rPr lang="fa-IR" sz="1800" dirty="0"/>
              <a:t>3. در صورتیكه بازیكن در زمان بازی از محدوده زمین بازی خارج شود، وی باید از زمین بازی خارج گردد یا سر داور با اعلام شماره بازیكن به وی دستور خروج از بازی را می دهد در این حالت صورت زده نمی شود و بازی ادامه می یابد</a:t>
            </a:r>
          </a:p>
          <a:p>
            <a:pPr marL="0" indent="0" algn="r">
              <a:buNone/>
            </a:pPr>
            <a:endParaRPr lang="en-US" sz="1800" dirty="0"/>
          </a:p>
        </p:txBody>
      </p:sp>
    </p:spTree>
    <p:extLst>
      <p:ext uri="{BB962C8B-B14F-4D97-AF65-F5344CB8AC3E}">
        <p14:creationId xmlns:p14="http://schemas.microsoft.com/office/powerpoint/2010/main" val="3713833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31"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 calcmode="lin" valueType="num">
                                      <p:cBhvr>
                                        <p:cTn id="1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1"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2"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3" dur="1000"/>
                                        <p:tgtEl>
                                          <p:spTgt spid="3">
                                            <p:txEl>
                                              <p:pRg st="1" end="1"/>
                                            </p:txEl>
                                          </p:spTgt>
                                        </p:tgtEl>
                                      </p:cBhvr>
                                    </p:animEffect>
                                  </p:childTnLst>
                                </p:cTn>
                              </p:par>
                              <p:par>
                                <p:cTn id="14" presetID="31"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 calcmode="lin" valueType="num">
                                      <p:cBhvr>
                                        <p:cTn id="16"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7"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8"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9" dur="1000"/>
                                        <p:tgtEl>
                                          <p:spTgt spid="3">
                                            <p:txEl>
                                              <p:pRg st="3" end="3"/>
                                            </p:txEl>
                                          </p:spTgt>
                                        </p:tgtEl>
                                      </p:cBhvr>
                                    </p:animEffect>
                                  </p:childTnLst>
                                </p:cTn>
                              </p:par>
                              <p:par>
                                <p:cTn id="20" presetID="31"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p:cTn id="22"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4" end="4"/>
                                            </p:txEl>
                                          </p:spTgt>
                                        </p:tgtEl>
                                      </p:cBhvr>
                                    </p:animEffect>
                                  </p:childTnLst>
                                </p:cTn>
                              </p:par>
                              <p:par>
                                <p:cTn id="26" presetID="31"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1"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774" y="879774"/>
            <a:ext cx="10364452" cy="5172683"/>
          </a:xfrm>
        </p:spPr>
        <p:txBody>
          <a:bodyPr/>
          <a:lstStyle/>
          <a:p>
            <a:pPr marL="0" indent="0" algn="r">
              <a:buNone/>
            </a:pPr>
            <a:endParaRPr lang="fa-IR" dirty="0"/>
          </a:p>
          <a:p>
            <a:pPr marL="0" indent="0" algn="r">
              <a:buNone/>
            </a:pPr>
            <a:r>
              <a:rPr lang="fa-IR" dirty="0"/>
              <a:t>4. مهاجم می بایست كلمه كبدی را به صورت بلند ادا كند چنانچه او نتواند كلمه مذكور را مكرر ادا كند داور او را با دادن تذكر بر می گرداند و حمله به تیم مقابل داده می شود.</a:t>
            </a:r>
          </a:p>
          <a:p>
            <a:pPr marL="0" indent="0" algn="r">
              <a:buNone/>
            </a:pPr>
            <a:r>
              <a:rPr lang="fa-IR" dirty="0"/>
              <a:t>5. پس از برگشت مهاجم به زمین خودش تیم مقابل باید بلافاصله مهاجم خود را روائه حمله نماید. اگر حمله را بیشتر از 5 ثانیه به تأخیر بیاندازد، سر داور حمله را به تیم مقابل میدهد. بنابراین هر تیم مهاجم خود را تا آخر بازی به نوبت به حمله می فرستد.</a:t>
            </a:r>
          </a:p>
          <a:p>
            <a:pPr marL="0" indent="0" algn="r">
              <a:buNone/>
            </a:pPr>
            <a:endParaRPr lang="fa-IR" dirty="0"/>
          </a:p>
          <a:p>
            <a:pPr marL="0" indent="0" algn="r">
              <a:buNone/>
            </a:pPr>
            <a:r>
              <a:rPr lang="fa-IR" dirty="0"/>
              <a:t>6. چنانچه مهاجم یا مهاجمین پس از یك اخطار، عمداً قوانین شماره 5 و 6 را نقض كنند داور یا سرداور بایستی برگشت او را اعلام كرده و یك امتیاز به حریف بدهد.</a:t>
            </a:r>
          </a:p>
          <a:p>
            <a:pPr marL="0" indent="0" algn="r">
              <a:buNone/>
            </a:pPr>
            <a:r>
              <a:rPr lang="fa-IR" dirty="0"/>
              <a:t>7. چنانچه افراد تیم مقابل، مهاجم را گرفتند و او با تلاش از چنگ آنها بیرون آید و خود را به زمین خودی رساند نبایستی دنبال شود. اما چنانچه مهاجم فقط حریف یا حریفان خود را لمس كرد باید دنبال شود و در زمین خودشان او را زمین گیر كنند تا 1 امتیاز بگیرند</a:t>
            </a:r>
          </a:p>
          <a:p>
            <a:pPr marL="0" indent="0" algn="r">
              <a:buNone/>
            </a:pPr>
            <a:endParaRPr lang="en-US" dirty="0"/>
          </a:p>
        </p:txBody>
      </p:sp>
    </p:spTree>
    <p:extLst>
      <p:ext uri="{BB962C8B-B14F-4D97-AF65-F5344CB8AC3E}">
        <p14:creationId xmlns:p14="http://schemas.microsoft.com/office/powerpoint/2010/main" val="2283279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1000"/>
                                        <p:tgtEl>
                                          <p:spTgt spid="3">
                                            <p:txEl>
                                              <p:pRg st="5" end="5"/>
                                            </p:txEl>
                                          </p:spTgt>
                                        </p:tgtEl>
                                      </p:cBhvr>
                                    </p:animEffect>
                                    <p:anim calcmode="lin" valueType="num">
                                      <p:cBhvr>
                                        <p:cTn id="2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7020" y="619771"/>
            <a:ext cx="10364452" cy="5477691"/>
          </a:xfrm>
        </p:spPr>
        <p:txBody>
          <a:bodyPr/>
          <a:lstStyle/>
          <a:p>
            <a:pPr marL="0" indent="0" algn="r">
              <a:lnSpc>
                <a:spcPct val="150000"/>
              </a:lnSpc>
              <a:buNone/>
            </a:pPr>
            <a:r>
              <a:rPr lang="fa-IR" dirty="0"/>
              <a:t> </a:t>
            </a:r>
          </a:p>
          <a:p>
            <a:pPr marL="0" indent="0" algn="r">
              <a:lnSpc>
                <a:spcPct val="150000"/>
              </a:lnSpc>
              <a:buNone/>
            </a:pPr>
            <a:r>
              <a:rPr lang="fa-IR" dirty="0"/>
              <a:t>8. در یك زمان بیش از یك مهاجم نباید داخل زمین حریف شود، چنانچه بیش از یك مهاجم داخل زمین حریف شود، سر داور می بایست دستور دهد همه آنها برگردند و حمله را به تیم مقابل می دهد.</a:t>
            </a:r>
          </a:p>
          <a:p>
            <a:pPr marL="0" indent="0" algn="r">
              <a:lnSpc>
                <a:spcPct val="150000"/>
              </a:lnSpc>
              <a:buNone/>
            </a:pPr>
            <a:r>
              <a:rPr lang="fa-IR" dirty="0"/>
              <a:t>9. در صورت تكرار مورد 8، سر داور یا داور بایستی به آنها اخطار دهد و اگر علیرغم اخطار آنها این كار را ادامه دهند داور یا سرداور تمامی مهاجمینی كه به زمین حریف وارد شده اند و قوانین را نقض كرده اند به زمین خود برگردانده و حمله را به تیم مقابل می دهد</a:t>
            </a:r>
            <a:r>
              <a:rPr lang="fa-IR" dirty="0" smtClean="0"/>
              <a:t>.</a:t>
            </a:r>
            <a:endParaRPr lang="fa-IR" dirty="0"/>
          </a:p>
          <a:p>
            <a:pPr marL="0" indent="0" algn="r">
              <a:lnSpc>
                <a:spcPct val="150000"/>
              </a:lnSpc>
              <a:buNone/>
            </a:pPr>
            <a:r>
              <a:rPr lang="fa-IR" dirty="0"/>
              <a:t>10. چنانچه مهاجم هنگامی كه در زمین حریف است نتواند امتیاز كسب كند و هنگامی كه مهاجم نگه داشته شده است حریفان نمی دانند عمداً با بستن دهان مهاجم او را ساكت كنند. داور یا سرداور بایستی مهاجم را به زمین خود برگرداند و مدافع خطاكار را از زمین بازی اخراج كند و یك امتیاز به حریف بدهد.</a:t>
            </a:r>
          </a:p>
          <a:p>
            <a:pPr marL="0" indent="0" algn="r">
              <a:lnSpc>
                <a:spcPct val="150000"/>
              </a:lnSpc>
              <a:buNone/>
            </a:pPr>
            <a:r>
              <a:rPr lang="fa-IR" dirty="0"/>
              <a:t>11. هیچ حریفی نباید خودسرانه مهاجم را هل بدهد و از خط وسط خارج كند. (تنه قانونی مجاز </a:t>
            </a:r>
            <a:r>
              <a:rPr lang="fa-IR" dirty="0" smtClean="0"/>
              <a:t>است)</a:t>
            </a:r>
            <a:endParaRPr lang="en-US" dirty="0"/>
          </a:p>
        </p:txBody>
      </p:sp>
    </p:spTree>
    <p:extLst>
      <p:ext uri="{BB962C8B-B14F-4D97-AF65-F5344CB8AC3E}">
        <p14:creationId xmlns:p14="http://schemas.microsoft.com/office/powerpoint/2010/main" val="945485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par>
                                <p:cTn id="10" presetID="45"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anim calcmode="lin" valueType="num">
                                      <p:cBhvr>
                                        <p:cTn id="13"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4" dur="2000" fill="hold"/>
                                        <p:tgtEl>
                                          <p:spTgt spid="3">
                                            <p:txEl>
                                              <p:pRg st="1" end="1"/>
                                            </p:txEl>
                                          </p:spTgt>
                                        </p:tgtEl>
                                        <p:attrNameLst>
                                          <p:attrName>ppt_h</p:attrName>
                                        </p:attrNameLst>
                                      </p:cBhvr>
                                      <p:tavLst>
                                        <p:tav tm="0">
                                          <p:val>
                                            <p:strVal val="#ppt_h"/>
                                          </p:val>
                                        </p:tav>
                                        <p:tav tm="100000">
                                          <p:val>
                                            <p:strVal val="#ppt_h"/>
                                          </p:val>
                                        </p:tav>
                                      </p:tavLst>
                                    </p:anim>
                                  </p:childTnLst>
                                </p:cTn>
                              </p:par>
                              <p:par>
                                <p:cTn id="15" presetID="45"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anim calcmode="lin" valueType="num">
                                      <p:cBhvr>
                                        <p:cTn id="18"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19" dur="2000" fill="hold"/>
                                        <p:tgtEl>
                                          <p:spTgt spid="3">
                                            <p:txEl>
                                              <p:pRg st="2" end="2"/>
                                            </p:txEl>
                                          </p:spTgt>
                                        </p:tgtEl>
                                        <p:attrNameLst>
                                          <p:attrName>ppt_h</p:attrName>
                                        </p:attrNameLst>
                                      </p:cBhvr>
                                      <p:tavLst>
                                        <p:tav tm="0">
                                          <p:val>
                                            <p:strVal val="#ppt_h"/>
                                          </p:val>
                                        </p:tav>
                                        <p:tav tm="100000">
                                          <p:val>
                                            <p:strVal val="#ppt_h"/>
                                          </p:val>
                                        </p:tav>
                                      </p:tavLst>
                                    </p:anim>
                                  </p:childTnLst>
                                </p:cTn>
                              </p:par>
                              <p:par>
                                <p:cTn id="20" presetID="45"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anim calcmode="lin" valueType="num">
                                      <p:cBhvr>
                                        <p:cTn id="23"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24" dur="2000" fill="hold"/>
                                        <p:tgtEl>
                                          <p:spTgt spid="3">
                                            <p:txEl>
                                              <p:pRg st="3" end="3"/>
                                            </p:txEl>
                                          </p:spTgt>
                                        </p:tgtEl>
                                        <p:attrNameLst>
                                          <p:attrName>ppt_h</p:attrName>
                                        </p:attrNameLst>
                                      </p:cBhvr>
                                      <p:tavLst>
                                        <p:tav tm="0">
                                          <p:val>
                                            <p:strVal val="#ppt_h"/>
                                          </p:val>
                                        </p:tav>
                                        <p:tav tm="100000">
                                          <p:val>
                                            <p:strVal val="#ppt_h"/>
                                          </p:val>
                                        </p:tav>
                                      </p:tavLst>
                                    </p:anim>
                                  </p:childTnLst>
                                </p:cTn>
                              </p:par>
                              <p:par>
                                <p:cTn id="25" presetID="45" presetClass="entr" presetSubtype="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anim calcmode="lin" valueType="num">
                                      <p:cBhvr>
                                        <p:cTn id="28"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29"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7021" y="753292"/>
            <a:ext cx="10364452" cy="5451566"/>
          </a:xfrm>
        </p:spPr>
        <p:txBody>
          <a:bodyPr>
            <a:normAutofit lnSpcReduction="10000"/>
          </a:bodyPr>
          <a:lstStyle/>
          <a:p>
            <a:pPr marL="0" indent="0" algn="r">
              <a:lnSpc>
                <a:spcPct val="150000"/>
              </a:lnSpc>
              <a:buNone/>
            </a:pPr>
            <a:endParaRPr lang="fa-IR" dirty="0"/>
          </a:p>
          <a:p>
            <a:pPr marL="0" indent="0" algn="r">
              <a:lnSpc>
                <a:spcPct val="150000"/>
              </a:lnSpc>
              <a:buNone/>
            </a:pPr>
            <a:r>
              <a:rPr lang="fa-IR" dirty="0"/>
              <a:t>12. تا زمانی كه مهاجم به زمین خود نرسیده باشد هیچ یك از حریفان نباید با سطح زمین مهاجم تماس پیدا كند و تمامی بدن آنها باید در پشت خط میانی باشد. اگر وی مرتكب چنین عملی شود در مورد او اعلام اوت می شود از بازی اخراج می گردد.</a:t>
            </a:r>
          </a:p>
          <a:p>
            <a:pPr marL="0" indent="0" algn="r">
              <a:lnSpc>
                <a:spcPct val="150000"/>
              </a:lnSpc>
              <a:buNone/>
            </a:pPr>
            <a:endParaRPr lang="fa-IR" dirty="0"/>
          </a:p>
          <a:p>
            <a:pPr marL="0" indent="0" algn="r">
              <a:lnSpc>
                <a:spcPct val="150000"/>
              </a:lnSpc>
              <a:buNone/>
            </a:pPr>
            <a:r>
              <a:rPr lang="fa-IR" dirty="0"/>
              <a:t>13. اگر حریف یا حریفانی كه از بازی بیرون شده اند از قانون شماره 13 تخطی كرده باشند، مهاجمی را بگیرند یا در هنگام گرفتن یا كمك به گرفتن مهاجم از قانون مذكور تخطی كنند در مورد مهاجم اعلام اوت نباید كرد و حریف یا حریفانی كه در زمین مهاجم هستند به زمین خود برمی گردند و فرصت حمله به تیم مقابل داده می شود.</a:t>
            </a:r>
          </a:p>
          <a:p>
            <a:pPr marL="0" indent="0" algn="r">
              <a:lnSpc>
                <a:spcPct val="150000"/>
              </a:lnSpc>
              <a:buNone/>
            </a:pPr>
            <a:endParaRPr lang="fa-IR" dirty="0"/>
          </a:p>
          <a:p>
            <a:pPr marL="0" indent="0" algn="r">
              <a:lnSpc>
                <a:spcPct val="150000"/>
              </a:lnSpc>
              <a:buNone/>
            </a:pPr>
            <a:r>
              <a:rPr lang="fa-IR" dirty="0"/>
              <a:t>14. چنانچه مهاجمی خارج از نوبت خود وارد زمین شود یا بازی را شروع كند، سرداور یا داور می بایست به او دستور برگشت و اخطار بدهند اگر به عقیده سرداور یا داور چنین ورودی به طور مداوم و مصرانه صورت گیرد وی به حریف مقابل یك امتیاز می دهد (چنین امتیازی می بایست حداقل پس از دادن یك اخطار به مهاجمین اعلام شود</a:t>
            </a:r>
          </a:p>
          <a:p>
            <a:pPr marL="0" indent="0" algn="r">
              <a:lnSpc>
                <a:spcPct val="150000"/>
              </a:lnSpc>
              <a:buNone/>
            </a:pPr>
            <a:endParaRPr lang="en-US" dirty="0"/>
          </a:p>
        </p:txBody>
      </p:sp>
    </p:spTree>
    <p:extLst>
      <p:ext uri="{BB962C8B-B14F-4D97-AF65-F5344CB8AC3E}">
        <p14:creationId xmlns:p14="http://schemas.microsoft.com/office/powerpoint/2010/main" val="4266585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arn(inVertical)">
                                      <p:cBhvr>
                                        <p:cTn id="10" dur="500"/>
                                        <p:tgtEl>
                                          <p:spTgt spid="3">
                                            <p:txEl>
                                              <p:pRg st="3" end="3"/>
                                            </p:txEl>
                                          </p:spTgt>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barn(inVertical)">
                                      <p:cBhvr>
                                        <p:cTn id="1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775" y="1201783"/>
            <a:ext cx="10364452" cy="4589418"/>
          </a:xfrm>
        </p:spPr>
        <p:txBody>
          <a:bodyPr>
            <a:normAutofit fontScale="85000" lnSpcReduction="10000"/>
          </a:bodyPr>
          <a:lstStyle/>
          <a:p>
            <a:pPr marL="0" indent="0" algn="r">
              <a:buNone/>
            </a:pPr>
            <a:endParaRPr lang="fa-IR" dirty="0"/>
          </a:p>
          <a:p>
            <a:pPr marL="0" indent="0" algn="r">
              <a:buNone/>
            </a:pPr>
            <a:r>
              <a:rPr lang="fa-IR" dirty="0"/>
              <a:t>15. هنگامیكه یك تیم اخراج می شود یا تمام تیم حریف در بیرون زمین هستند و هیچ یك از حریفان حق دوباره بازی كردن را نداشته باشند می بایست امتیاز اونا كه دو امتیاز می باشد علاوه بر امتیازات كسب شده از سوی بازیكنان اخراج شده بدهند. بازی ادامه می یابد و تمامی بازیكنان دو گروه ظرف مدت 10 ثانیه وارد زمینهای خود می شوند و در غیراینصورت سرداور یا داور می بایست یك امتیاز به حریفان بدهند و سپس چنانچه تیم وارد زمین نشود سرداور یا دارو برای هر 5 ثانیه یك امتیاز می بایست بدهد. در نتیجه بازی تا آخر به همین</a:t>
            </a:r>
          </a:p>
          <a:p>
            <a:pPr marL="0" indent="0" algn="r">
              <a:buNone/>
            </a:pPr>
            <a:r>
              <a:rPr lang="fa-IR" dirty="0"/>
              <a:t>ترتیب ادامه می یابد.</a:t>
            </a:r>
          </a:p>
          <a:p>
            <a:pPr marL="0" indent="0" algn="r">
              <a:buNone/>
            </a:pPr>
            <a:endParaRPr lang="fa-IR" dirty="0"/>
          </a:p>
          <a:p>
            <a:pPr marL="0" indent="0" algn="r">
              <a:buNone/>
            </a:pPr>
            <a:r>
              <a:rPr lang="fa-IR" dirty="0"/>
              <a:t>16. چنانچه به مهاجمی در برابر یك بازی خطرناك اخطار داده شود و یا به هر طریقی از سوی تیم خود راهنمایی شود سرداور یا داور می تواند بازیكن خاطی را دیسكالیفه نماید و 2 دقیقه یا بیشتر از بازی اخراج نماید.</a:t>
            </a:r>
          </a:p>
          <a:p>
            <a:pPr marL="0" indent="0" algn="r">
              <a:buNone/>
            </a:pPr>
            <a:endParaRPr lang="fa-IR" dirty="0"/>
          </a:p>
          <a:p>
            <a:pPr marL="0" indent="0" algn="r">
              <a:buNone/>
            </a:pPr>
            <a:r>
              <a:rPr lang="fa-IR" dirty="0"/>
              <a:t>17. چنانچه امتیازات دو تیم یكسان باشد قانون پنج حمله ای اجرا می شود. از هر تیم 5 نفر مهاجم انتخاب می شود و به ترتیب حمله (حمله اول مهاجم از تیمی كه برنده سكه بوده انجام می شود) انجام می شود و در صورت قطع كردن خط باك توسط مهاجم منجر به كسب امتیاز می شود و مدافعین هفت نفر كامل هستند، اگر باز هم مساوی شدند قانون حمله ناگهانی اعمال می شود</a:t>
            </a:r>
          </a:p>
          <a:p>
            <a:pPr marL="0" indent="0" algn="r">
              <a:buNone/>
            </a:pPr>
            <a:endParaRPr lang="en-US" dirty="0"/>
          </a:p>
        </p:txBody>
      </p:sp>
    </p:spTree>
    <p:extLst>
      <p:ext uri="{BB962C8B-B14F-4D97-AF65-F5344CB8AC3E}">
        <p14:creationId xmlns:p14="http://schemas.microsoft.com/office/powerpoint/2010/main" val="98517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ircle(in)">
                                      <p:cBhvr>
                                        <p:cTn id="10" dur="2000"/>
                                        <p:tgtEl>
                                          <p:spTgt spid="3">
                                            <p:txEl>
                                              <p:pRg st="2" end="2"/>
                                            </p:txEl>
                                          </p:spTgt>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circle(in)">
                                      <p:cBhvr>
                                        <p:cTn id="13" dur="2000"/>
                                        <p:tgtEl>
                                          <p:spTgt spid="3">
                                            <p:txEl>
                                              <p:pRg st="4" end="4"/>
                                            </p:txEl>
                                          </p:spTgt>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circle(in)">
                                      <p:cBhvr>
                                        <p:cTn id="16"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775" y="627017"/>
            <a:ext cx="10364452" cy="5164183"/>
          </a:xfrm>
        </p:spPr>
        <p:txBody>
          <a:bodyPr/>
          <a:lstStyle/>
          <a:p>
            <a:pPr marL="0" indent="0" algn="r">
              <a:buNone/>
            </a:pPr>
            <a:endParaRPr lang="fa-IR" dirty="0"/>
          </a:p>
          <a:p>
            <a:pPr marL="0" indent="0" algn="r">
              <a:buNone/>
            </a:pPr>
            <a:r>
              <a:rPr lang="fa-IR" dirty="0"/>
              <a:t>18. در سیستم لیگ طرفی كه برنده است صاحب دو امتیاز لیك می شود و طرف بازنده هیج</a:t>
            </a:r>
          </a:p>
          <a:p>
            <a:pPr marL="0" indent="0" algn="r">
              <a:buNone/>
            </a:pPr>
            <a:r>
              <a:rPr lang="fa-IR" dirty="0"/>
              <a:t>امتیاز لیگ كسب نمی كند. در صورتیكه دو تیم مساوی شدند هر دو طرف یك امتیاز كسب خواهند كرد.</a:t>
            </a:r>
          </a:p>
          <a:p>
            <a:pPr marL="0" indent="0" algn="r">
              <a:buNone/>
            </a:pPr>
            <a:endParaRPr lang="fa-IR" dirty="0"/>
          </a:p>
          <a:p>
            <a:pPr marL="0" indent="0" algn="r">
              <a:buNone/>
            </a:pPr>
            <a:r>
              <a:rPr lang="fa-IR" dirty="0"/>
              <a:t>19. اگر نور سالن و زمین كافی نباشد یا باران شدیدی ببارد یا بنا به هر دلیل دیگری در ادامه مسابقه اختلال پیش آید و مسابقه تا آخر ادامه نیابد، چنین مسابقه ای می بایست دوباره برگزار شود. در صورت توقف موقتی مسابقه، باید مسابقه ادامه یابد.</a:t>
            </a:r>
          </a:p>
          <a:p>
            <a:pPr marL="0" indent="0" algn="r">
              <a:buNone/>
            </a:pPr>
            <a:r>
              <a:rPr lang="fa-IR" dirty="0"/>
              <a:t>20. مربیان و سرپرستاران تیمها نباید از روی نیمكت بلند شده و سر و صدا نمایند بلكه در وقت تایم اوت و در دو نیمه تیم خود را راهنمایی نماید چنانچه از قانون تخطی نمایند اخطار و جریمه خواهند شد</a:t>
            </a:r>
          </a:p>
          <a:p>
            <a:pPr marL="0" indent="0" algn="r">
              <a:buNone/>
            </a:pPr>
            <a:endParaRPr lang="en-US" dirty="0"/>
          </a:p>
        </p:txBody>
      </p:sp>
    </p:spTree>
    <p:extLst>
      <p:ext uri="{BB962C8B-B14F-4D97-AF65-F5344CB8AC3E}">
        <p14:creationId xmlns:p14="http://schemas.microsoft.com/office/powerpoint/2010/main" val="3291891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wipe(down)">
                                      <p:cBhvr>
                                        <p:cTn id="13" dur="500"/>
                                        <p:tgtEl>
                                          <p:spTgt spid="3">
                                            <p:txEl>
                                              <p:pRg st="4" end="4"/>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wipe(down)">
                                      <p:cBhvr>
                                        <p:cTn id="1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a:bodyPr>
          <a:lstStyle/>
          <a:p>
            <a:pPr marL="0" indent="0" algn="ctr">
              <a:buNone/>
            </a:pPr>
            <a:r>
              <a:rPr lang="fa-IR" sz="4000" dirty="0" smtClean="0"/>
              <a:t>تهیه و تنظیم</a:t>
            </a:r>
          </a:p>
          <a:p>
            <a:pPr marL="0" indent="0" algn="ctr">
              <a:buNone/>
            </a:pPr>
            <a:endParaRPr lang="fa-IR" sz="4000" dirty="0"/>
          </a:p>
          <a:p>
            <a:pPr marL="0" indent="0" algn="ctr">
              <a:buNone/>
            </a:pPr>
            <a:r>
              <a:rPr lang="fa-IR" sz="4000" dirty="0" smtClean="0"/>
              <a:t>عاطفه ابراهیمی</a:t>
            </a:r>
            <a:endParaRPr lang="en-US" sz="4000" dirty="0"/>
          </a:p>
        </p:txBody>
      </p:sp>
    </p:spTree>
    <p:extLst>
      <p:ext uri="{BB962C8B-B14F-4D97-AF65-F5344CB8AC3E}">
        <p14:creationId xmlns:p14="http://schemas.microsoft.com/office/powerpoint/2010/main" val="405972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 کبدی</a:t>
            </a:r>
            <a:endParaRPr lang="en-US" dirty="0"/>
          </a:p>
        </p:txBody>
      </p:sp>
      <p:sp>
        <p:nvSpPr>
          <p:cNvPr id="3" name="Content Placeholder 2"/>
          <p:cNvSpPr>
            <a:spLocks noGrp="1"/>
          </p:cNvSpPr>
          <p:nvPr>
            <p:ph idx="1"/>
          </p:nvPr>
        </p:nvSpPr>
        <p:spPr/>
        <p:txBody>
          <a:bodyPr/>
          <a:lstStyle/>
          <a:p>
            <a:pPr marL="0" indent="0" algn="r">
              <a:buNone/>
            </a:pPr>
            <a:endParaRPr lang="fa-IR" dirty="0"/>
          </a:p>
          <a:p>
            <a:pPr marL="0" indent="0" algn="r">
              <a:buNone/>
            </a:pPr>
            <a:r>
              <a:rPr lang="fa-IR" dirty="0"/>
              <a:t>كبدی همان زو یك بازی ایرانی است. اصل و منشاء این بازی بومی و محلی است و این بازی نیاز به قدرت و مهارت داشته و كاملاً ساده و كم خرج می باشد و نیازی به محوطه بزرگ و وسایل بازی ندارد.</a:t>
            </a:r>
          </a:p>
          <a:p>
            <a:pPr marL="0" indent="0" algn="r">
              <a:buNone/>
            </a:pPr>
            <a:endParaRPr lang="fa-IR" dirty="0"/>
          </a:p>
          <a:p>
            <a:pPr marL="0" indent="0" algn="r">
              <a:buNone/>
            </a:pPr>
            <a:r>
              <a:rPr lang="fa-IR" dirty="0"/>
              <a:t>این بازی در تمام نقاط ایران معروف و مشهور است و مسابقات كبدی به طور عادی برگزار می شوند. قوانین این بازی با گذشت زمان تغییر و اصلاح گردیده است. كبدی از مسابقات آسیایی سال 1982 به صورت نمایشی و پس از آن جزء‌ مسابقات رسمی بازیهای آسیایی قرار </a:t>
            </a:r>
            <a:r>
              <a:rPr lang="fa-IR" dirty="0" smtClean="0"/>
              <a:t>گرفت.</a:t>
            </a:r>
            <a:endParaRPr lang="fa-IR" dirty="0"/>
          </a:p>
          <a:p>
            <a:pPr marL="0" indent="0" algn="r">
              <a:buNone/>
            </a:pPr>
            <a:endParaRPr lang="en-US" dirty="0"/>
          </a:p>
        </p:txBody>
      </p:sp>
    </p:spTree>
    <p:extLst>
      <p:ext uri="{BB962C8B-B14F-4D97-AF65-F5344CB8AC3E}">
        <p14:creationId xmlns:p14="http://schemas.microsoft.com/office/powerpoint/2010/main" val="2939036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ipe(down)">
                                      <p:cBhvr>
                                        <p:cTn id="1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تعریف كبدی :</a:t>
            </a:r>
            <a:br>
              <a:rPr lang="fa-IR" dirty="0"/>
            </a:br>
            <a:endParaRPr lang="en-US" dirty="0"/>
          </a:p>
        </p:txBody>
      </p:sp>
      <p:sp>
        <p:nvSpPr>
          <p:cNvPr id="3" name="Content Placeholder 2"/>
          <p:cNvSpPr>
            <a:spLocks noGrp="1"/>
          </p:cNvSpPr>
          <p:nvPr>
            <p:ph idx="1"/>
          </p:nvPr>
        </p:nvSpPr>
        <p:spPr/>
        <p:txBody>
          <a:bodyPr/>
          <a:lstStyle/>
          <a:p>
            <a:pPr marL="0" indent="0" algn="r">
              <a:lnSpc>
                <a:spcPct val="200000"/>
              </a:lnSpc>
              <a:buNone/>
            </a:pPr>
            <a:r>
              <a:rPr lang="fa-IR" dirty="0" smtClean="0"/>
              <a:t>كبدی </a:t>
            </a:r>
            <a:r>
              <a:rPr lang="fa-IR" dirty="0"/>
              <a:t>در اصل یك بازی ایرانی است و به اسامی مختلف نامیده می شود، این بازی در گیلان شیرین دودو و در خراسان، گلستان و مازندران زو و در سیستان و بلوچستان كبدی نامیده می شود. كبدی یك بازی كم خرج و یك بازی بیرون سالنی و سالنی پرتحرك است كه تركیبی از كشتی و راگبی است. برای گرفتن مهاجم یا فرار از دست حریف در این بازی به مهارت، انعطاف پذیری چابكی، استقامت، حضور ذهن و جرأت نیاز </a:t>
            </a:r>
            <a:r>
              <a:rPr lang="fa-IR" dirty="0" smtClean="0"/>
              <a:t>است.</a:t>
            </a:r>
            <a:endParaRPr lang="fa-IR" dirty="0"/>
          </a:p>
          <a:p>
            <a:pPr marL="0" indent="0" algn="r">
              <a:lnSpc>
                <a:spcPct val="200000"/>
              </a:lnSpc>
              <a:buNone/>
            </a:pPr>
            <a:endParaRPr lang="en-US" dirty="0"/>
          </a:p>
        </p:txBody>
      </p:sp>
    </p:spTree>
    <p:extLst>
      <p:ext uri="{BB962C8B-B14F-4D97-AF65-F5344CB8AC3E}">
        <p14:creationId xmlns:p14="http://schemas.microsoft.com/office/powerpoint/2010/main" val="901724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16" presetClass="entr" presetSubtype="21"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arn(inVertical)">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قوانین و مقررات بازی :</a:t>
            </a:r>
            <a:br>
              <a:rPr lang="fa-IR" dirty="0"/>
            </a:br>
            <a:endParaRPr lang="en-US" dirty="0"/>
          </a:p>
        </p:txBody>
      </p:sp>
      <p:sp>
        <p:nvSpPr>
          <p:cNvPr id="3" name="Content Placeholder 2"/>
          <p:cNvSpPr>
            <a:spLocks noGrp="1"/>
          </p:cNvSpPr>
          <p:nvPr>
            <p:ph idx="1"/>
          </p:nvPr>
        </p:nvSpPr>
        <p:spPr/>
        <p:txBody>
          <a:bodyPr>
            <a:normAutofit lnSpcReduction="10000"/>
          </a:bodyPr>
          <a:lstStyle/>
          <a:p>
            <a:pPr marL="0" indent="0" algn="r">
              <a:lnSpc>
                <a:spcPct val="200000"/>
              </a:lnSpc>
              <a:buNone/>
            </a:pPr>
            <a:r>
              <a:rPr lang="fa-IR" dirty="0" smtClean="0"/>
              <a:t>1</a:t>
            </a:r>
            <a:r>
              <a:rPr lang="fa-IR" dirty="0"/>
              <a:t>. هر تیم شامل 12 بازیكن (7 نفر بازیكن اصلی و 5 نفر بازیكن ذخیره) می باشد.</a:t>
            </a:r>
          </a:p>
          <a:p>
            <a:pPr marL="0" indent="0" algn="r">
              <a:lnSpc>
                <a:spcPct val="200000"/>
              </a:lnSpc>
              <a:buNone/>
            </a:pPr>
            <a:r>
              <a:rPr lang="fa-IR" dirty="0"/>
              <a:t>2. تعویض در بازی در مواقع تایم اوت پزشكی و تایم مربی مجاز می باشد و محدودیت تعویض وجود ندارد.</a:t>
            </a:r>
          </a:p>
          <a:p>
            <a:pPr marL="0" indent="0" algn="r">
              <a:lnSpc>
                <a:spcPct val="200000"/>
              </a:lnSpc>
              <a:buNone/>
            </a:pPr>
            <a:r>
              <a:rPr lang="fa-IR" dirty="0"/>
              <a:t>3. وقت بازی 2 وقت 20 دقیقه ای می باشد و در صورت تساوی دو تیم در پایان وقت قانونی پنج حمله از سوی دو تیم و اگر باز هم مساوی شدند حمله یك به یك پیگیری می شود، تا تیم برنده مشخص گردد.</a:t>
            </a:r>
          </a:p>
          <a:p>
            <a:pPr marL="0" indent="0" algn="r">
              <a:lnSpc>
                <a:spcPct val="200000"/>
              </a:lnSpc>
              <a:buNone/>
            </a:pPr>
            <a:r>
              <a:rPr lang="fa-IR" dirty="0"/>
              <a:t>4. وقت استراحت بین دو نیمه، 5 دقیقه می باشد.</a:t>
            </a:r>
          </a:p>
          <a:p>
            <a:pPr marL="0" indent="0" algn="r">
              <a:lnSpc>
                <a:spcPct val="200000"/>
              </a:lnSpc>
              <a:buNone/>
            </a:pPr>
            <a:endParaRPr lang="en-US" dirty="0"/>
          </a:p>
        </p:txBody>
      </p:sp>
    </p:spTree>
    <p:extLst>
      <p:ext uri="{BB962C8B-B14F-4D97-AF65-F5344CB8AC3E}">
        <p14:creationId xmlns:p14="http://schemas.microsoft.com/office/powerpoint/2010/main" val="211166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000"/>
                                        <p:tgtEl>
                                          <p:spTgt spid="3">
                                            <p:txEl>
                                              <p:pRg st="0" end="0"/>
                                            </p:txEl>
                                          </p:spTgt>
                                        </p:tgtEl>
                                      </p:cBhvr>
                                    </p:animEffect>
                                    <p:anim calcmode="lin" valueType="num">
                                      <p:cBhvr>
                                        <p:cTn id="1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كبدی تحت قوانین و مقررات زیر اجرا می شود:</a:t>
            </a:r>
            <a:br>
              <a:rPr lang="fa-IR" dirty="0"/>
            </a:br>
            <a:endParaRPr lang="en-US" dirty="0"/>
          </a:p>
        </p:txBody>
      </p:sp>
      <p:sp>
        <p:nvSpPr>
          <p:cNvPr id="3" name="Content Placeholder 2"/>
          <p:cNvSpPr>
            <a:spLocks noGrp="1"/>
          </p:cNvSpPr>
          <p:nvPr>
            <p:ph idx="1"/>
          </p:nvPr>
        </p:nvSpPr>
        <p:spPr/>
        <p:txBody>
          <a:bodyPr>
            <a:normAutofit fontScale="85000" lnSpcReduction="20000"/>
          </a:bodyPr>
          <a:lstStyle/>
          <a:p>
            <a:pPr marL="0" indent="0" algn="r">
              <a:buNone/>
            </a:pPr>
            <a:r>
              <a:rPr lang="fa-IR" dirty="0" smtClean="0"/>
              <a:t>زمین </a:t>
            </a:r>
            <a:r>
              <a:rPr lang="fa-IR" dirty="0"/>
              <a:t>كبدی :</a:t>
            </a:r>
          </a:p>
          <a:p>
            <a:pPr marL="0" indent="0" algn="r">
              <a:buNone/>
            </a:pPr>
            <a:r>
              <a:rPr lang="fa-IR" dirty="0"/>
              <a:t>زمین بازی قطعه زمینی است مسطح با تشك تاتامی با ابعاد 10*5/12 متر برای مردان كه توسط یه خط میانی به دو قسمت تقسیم می شود،‌ هر نیمه از زمین 10 متر عرض و 6 متر و 25 سانتی متر طول دارد كه اندازة هر نیمه به عرض 8 متر و طول 5 متر و 50 سانتی متر است.تعاریف خطوط كبدی به شرح ذیل می باشد:</a:t>
            </a:r>
          </a:p>
          <a:p>
            <a:pPr marL="0" indent="0" algn="r">
              <a:buNone/>
            </a:pPr>
            <a:r>
              <a:rPr lang="fa-IR" dirty="0"/>
              <a:t> </a:t>
            </a:r>
          </a:p>
          <a:p>
            <a:pPr marL="0" indent="0" algn="r">
              <a:buNone/>
            </a:pPr>
            <a:r>
              <a:rPr lang="fa-IR" dirty="0"/>
              <a:t>1- مرز : عبارت است از خطوط چهار طرفه محوطه زمین بازی كه به عنوان خطوط مانع در نظر گرفته شده اند، مثل </a:t>
            </a:r>
            <a:r>
              <a:rPr lang="fa-IR" dirty="0" smtClean="0"/>
              <a:t>خطوط </a:t>
            </a:r>
            <a:r>
              <a:rPr lang="fa-IR" dirty="0"/>
              <a:t>حداكثر به عرض 5 سانتی متر و از قسمت محوطه زمین بازی تشكیل می شوند.</a:t>
            </a:r>
          </a:p>
          <a:p>
            <a:pPr marL="0" indent="0" algn="r">
              <a:buNone/>
            </a:pPr>
            <a:endParaRPr lang="fa-IR" dirty="0"/>
          </a:p>
          <a:p>
            <a:pPr marL="0" indent="0" algn="r">
              <a:buNone/>
            </a:pPr>
            <a:r>
              <a:rPr lang="fa-IR" dirty="0" smtClean="0"/>
              <a:t>2- </a:t>
            </a:r>
            <a:r>
              <a:rPr lang="fa-IR" dirty="0"/>
              <a:t>خط میانی: این خط زمین بازی را به دو قسمت (25/6 برای مردان و 50/5 برای زنان) تقسیم می كند به اسم خط میانی یا پیروی. و یا شروع حمله نامیده می شود</a:t>
            </a:r>
          </a:p>
          <a:p>
            <a:pPr marL="0" indent="0" algn="r">
              <a:buNone/>
            </a:pPr>
            <a:endParaRPr lang="en-US" dirty="0"/>
          </a:p>
        </p:txBody>
      </p:sp>
    </p:spTree>
    <p:extLst>
      <p:ext uri="{BB962C8B-B14F-4D97-AF65-F5344CB8AC3E}">
        <p14:creationId xmlns:p14="http://schemas.microsoft.com/office/powerpoint/2010/main" val="4067838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par>
                                <p:cTn id="21" presetID="42" presetClass="entr" presetSubtype="0" fill="hold" grpId="0" nodeType="with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Effect transition="in" filter="fade">
                                      <p:cBhvr>
                                        <p:cTn id="23" dur="1000"/>
                                        <p:tgtEl>
                                          <p:spTgt spid="3">
                                            <p:txEl>
                                              <p:pRg st="0" end="0"/>
                                            </p:txEl>
                                          </p:spTgt>
                                        </p:tgtEl>
                                      </p:cBhvr>
                                    </p:animEffect>
                                    <p:anim calcmode="lin" valueType="num">
                                      <p:cBhvr>
                                        <p:cTn id="2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0" end="0"/>
                                            </p:txEl>
                                          </p:spTgt>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1000"/>
                                        <p:tgtEl>
                                          <p:spTgt spid="3">
                                            <p:txEl>
                                              <p:pRg st="2" end="2"/>
                                            </p:txEl>
                                          </p:spTgt>
                                        </p:tgtEl>
                                      </p:cBhvr>
                                    </p:animEffect>
                                    <p:anim calcmode="lin" valueType="num">
                                      <p:cBhvr>
                                        <p:cTn id="3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2" end="2"/>
                                            </p:tx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Effect transition="in" filter="fade">
                                      <p:cBhvr>
                                        <p:cTn id="38" dur="1000"/>
                                        <p:tgtEl>
                                          <p:spTgt spid="3">
                                            <p:txEl>
                                              <p:pRg st="3" end="3"/>
                                            </p:txEl>
                                          </p:spTgt>
                                        </p:tgtEl>
                                      </p:cBhvr>
                                    </p:animEffect>
                                    <p:anim calcmode="lin" valueType="num">
                                      <p:cBhvr>
                                        <p:cTn id="3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3" end="3"/>
                                            </p:tx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fade">
                                      <p:cBhvr>
                                        <p:cTn id="43" dur="1000"/>
                                        <p:tgtEl>
                                          <p:spTgt spid="3">
                                            <p:txEl>
                                              <p:pRg st="5" end="5"/>
                                            </p:txEl>
                                          </p:spTgt>
                                        </p:tgtEl>
                                      </p:cBhvr>
                                    </p:animEffect>
                                    <p:anim calcmode="lin" valueType="num">
                                      <p:cBhvr>
                                        <p:cTn id="4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r">
              <a:buNone/>
            </a:pPr>
            <a:r>
              <a:rPr lang="fa-IR" dirty="0"/>
              <a:t>3- لابی : هر یك از كناره های زمین بازی به صورت راهرو یا لابی به عرض 1 سانتی متر در نظر گرفته شده </a:t>
            </a:r>
            <a:r>
              <a:rPr lang="fa-IR" dirty="0" smtClean="0"/>
              <a:t>است.</a:t>
            </a:r>
          </a:p>
          <a:p>
            <a:pPr marL="0" indent="0" algn="r">
              <a:buNone/>
            </a:pPr>
            <a:endParaRPr lang="fa-IR" dirty="0"/>
          </a:p>
          <a:p>
            <a:pPr marL="0" indent="0" algn="r">
              <a:buNone/>
            </a:pPr>
            <a:r>
              <a:rPr lang="fa-IR" dirty="0"/>
              <a:t>4- خط باك یا حمله </a:t>
            </a:r>
            <a:r>
              <a:rPr lang="fa-IR" dirty="0" smtClean="0"/>
              <a:t>:باید </a:t>
            </a:r>
            <a:r>
              <a:rPr lang="fa-IR" dirty="0"/>
              <a:t>از عرض كامل در فاصله 75/3 متر برای زمین مردان و در فاصله 3 متر برای زمین زنان باشد و كلیه خطوط نشان داده شده در شكل باید به طور واضح كشیده شوند و نباید بیشتر از 5 سانتی متر عرض داشته باشند.</a:t>
            </a:r>
          </a:p>
          <a:p>
            <a:pPr marL="0" indent="0" algn="r">
              <a:buNone/>
            </a:pPr>
            <a:r>
              <a:rPr lang="fa-IR" dirty="0"/>
              <a:t>5- خط امتیازی </a:t>
            </a:r>
            <a:r>
              <a:rPr lang="fa-IR" dirty="0" smtClean="0"/>
              <a:t>:از </a:t>
            </a:r>
            <a:r>
              <a:rPr lang="fa-IR" dirty="0"/>
              <a:t>خط باك 1 متر و فاصله آن تا انتهای زمین 5/1 متر می باشد.</a:t>
            </a:r>
          </a:p>
          <a:p>
            <a:pPr marL="0" indent="0" algn="r">
              <a:buNone/>
            </a:pPr>
            <a:endParaRPr lang="en-US" dirty="0"/>
          </a:p>
        </p:txBody>
      </p:sp>
    </p:spTree>
    <p:extLst>
      <p:ext uri="{BB962C8B-B14F-4D97-AF65-F5344CB8AC3E}">
        <p14:creationId xmlns:p14="http://schemas.microsoft.com/office/powerpoint/2010/main" val="761814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arn(inVertical)">
                                      <p:cBhvr>
                                        <p:cTn id="10" dur="500"/>
                                        <p:tgtEl>
                                          <p:spTgt spid="3">
                                            <p:txEl>
                                              <p:pRg st="2" end="2"/>
                                            </p:txEl>
                                          </p:spTgt>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arn(inVertical)">
                                      <p:cBhvr>
                                        <p:cTn id="1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نکات مهم</a:t>
            </a:r>
            <a:endParaRPr lang="en-US" dirty="0"/>
          </a:p>
        </p:txBody>
      </p:sp>
      <p:sp>
        <p:nvSpPr>
          <p:cNvPr id="3" name="Content Placeholder 2"/>
          <p:cNvSpPr>
            <a:spLocks noGrp="1"/>
          </p:cNvSpPr>
          <p:nvPr>
            <p:ph idx="1"/>
          </p:nvPr>
        </p:nvSpPr>
        <p:spPr/>
        <p:txBody>
          <a:bodyPr>
            <a:normAutofit fontScale="77500" lnSpcReduction="20000"/>
          </a:bodyPr>
          <a:lstStyle/>
          <a:p>
            <a:pPr marL="0" indent="0" algn="r">
              <a:buNone/>
            </a:pPr>
            <a:endParaRPr lang="fa-IR" dirty="0"/>
          </a:p>
          <a:p>
            <a:pPr marL="0" indent="0" algn="r">
              <a:buNone/>
            </a:pPr>
            <a:r>
              <a:rPr lang="fa-IR" dirty="0"/>
              <a:t>1. لازم است در هر طرف زمین به اندازة 4 متر فضای بیرونی در كنار و انتهای خطوط اختصاص داده شود.</a:t>
            </a:r>
          </a:p>
          <a:p>
            <a:pPr marL="0" indent="0" algn="r">
              <a:buNone/>
            </a:pPr>
            <a:endParaRPr lang="fa-IR" dirty="0"/>
          </a:p>
          <a:p>
            <a:pPr marL="0" indent="0" algn="r">
              <a:buNone/>
            </a:pPr>
            <a:r>
              <a:rPr lang="fa-IR" dirty="0"/>
              <a:t>2. سكوی نشستن : </a:t>
            </a:r>
            <a:r>
              <a:rPr lang="en-US" dirty="0"/>
              <a:t>SITTING BLOCK</a:t>
            </a:r>
          </a:p>
          <a:p>
            <a:pPr marL="0" indent="0" algn="r">
              <a:buNone/>
            </a:pPr>
            <a:r>
              <a:rPr lang="fa-IR" dirty="0"/>
              <a:t>باید در فاصله 2 متر از انتهای خطوط قرار گیرد. این سكو باید به شكل مستطیل 8*1 متر برای مردان و 6*1 متر برای زنان باشد. در صورت عدم امكان فراهم ساختن سكو با چنین ابعادی، داور می تواند در مورد علامت گذاری و تعیین محل مناسب سكوهای محل نشستن تصمیم گیری نماید.</a:t>
            </a:r>
          </a:p>
          <a:p>
            <a:pPr marL="0" indent="0" algn="r">
              <a:buNone/>
            </a:pPr>
            <a:endParaRPr lang="fa-IR" dirty="0"/>
          </a:p>
          <a:p>
            <a:pPr marL="0" indent="0" algn="r">
              <a:buNone/>
            </a:pPr>
            <a:r>
              <a:rPr lang="fa-IR" dirty="0"/>
              <a:t>3. كبدی گفتن:</a:t>
            </a:r>
          </a:p>
          <a:p>
            <a:pPr marL="0" indent="0" algn="r">
              <a:buNone/>
            </a:pPr>
            <a:r>
              <a:rPr lang="fa-IR" dirty="0"/>
              <a:t>با صدای بلند و واضح، باید كلمه كبدی را به طور ممتد بازیكن مهاجم تكرار كند.</a:t>
            </a:r>
          </a:p>
          <a:p>
            <a:pPr marL="0" indent="0" algn="r">
              <a:buNone/>
            </a:pPr>
            <a:endParaRPr lang="en-US" dirty="0"/>
          </a:p>
        </p:txBody>
      </p:sp>
    </p:spTree>
    <p:extLst>
      <p:ext uri="{BB962C8B-B14F-4D97-AF65-F5344CB8AC3E}">
        <p14:creationId xmlns:p14="http://schemas.microsoft.com/office/powerpoint/2010/main" val="1183061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2" presetClass="entr" presetSubtype="4"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 calcmode="lin" valueType="num">
                                      <p:cBhvr additive="base">
                                        <p:cTn id="1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 calcmode="lin" valueType="num">
                                      <p:cBhvr additive="base">
                                        <p:cTn id="2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 calcmode="lin" valueType="num">
                                      <p:cBhvr additive="base">
                                        <p:cTn id="24"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 calcmode="lin" valueType="num">
                                      <p:cBhvr additive="base">
                                        <p:cTn id="28"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775" y="1084217"/>
            <a:ext cx="10364452" cy="4706983"/>
          </a:xfrm>
        </p:spPr>
        <p:txBody>
          <a:bodyPr>
            <a:normAutofit/>
          </a:bodyPr>
          <a:lstStyle/>
          <a:p>
            <a:pPr marL="0" indent="0" algn="r">
              <a:buNone/>
            </a:pPr>
            <a:endParaRPr lang="fa-IR" sz="1600" dirty="0"/>
          </a:p>
          <a:p>
            <a:pPr marL="0" indent="0" algn="r">
              <a:buNone/>
            </a:pPr>
            <a:r>
              <a:rPr lang="fa-IR" sz="1600" dirty="0"/>
              <a:t>4. مهاجم:</a:t>
            </a:r>
          </a:p>
          <a:p>
            <a:pPr marL="0" indent="0" algn="r">
              <a:buNone/>
            </a:pPr>
            <a:r>
              <a:rPr lang="fa-IR" sz="1600" dirty="0"/>
              <a:t>كسی است كه وارد میدان حریف می گردد مهاجم قبل از اینكه به زمین یا میدان حریف برسد باید شروع به كبدی گفتن بكند.</a:t>
            </a:r>
          </a:p>
          <a:p>
            <a:pPr marL="0" indent="0" algn="r">
              <a:buNone/>
            </a:pPr>
            <a:endParaRPr lang="fa-IR" sz="1600" dirty="0"/>
          </a:p>
          <a:p>
            <a:pPr marL="0" indent="0" algn="r">
              <a:buNone/>
            </a:pPr>
            <a:r>
              <a:rPr lang="fa-IR" sz="1600" dirty="0"/>
              <a:t>5. حریف:</a:t>
            </a:r>
          </a:p>
          <a:p>
            <a:pPr marL="0" indent="0" algn="r">
              <a:buNone/>
            </a:pPr>
            <a:r>
              <a:rPr lang="fa-IR" sz="1600" dirty="0"/>
              <a:t>هر یك از بازیكنان یك گروه كه در محوطه زمین خود در مقابل گروه مهاجم در طرف دیگر زمین قرار می گیرند، حریف یا طرف مخالف گروه دیگر محسوب می گردند.</a:t>
            </a:r>
          </a:p>
          <a:p>
            <a:pPr marL="0" indent="0" algn="r">
              <a:buNone/>
            </a:pPr>
            <a:r>
              <a:rPr lang="fa-IR" sz="1600" dirty="0"/>
              <a:t>6. قطع:</a:t>
            </a:r>
          </a:p>
          <a:p>
            <a:pPr marL="0" indent="0" algn="r">
              <a:buNone/>
            </a:pPr>
            <a:r>
              <a:rPr lang="fa-IR" sz="1600" dirty="0"/>
              <a:t>قطع كردن صدای كبدی كلمه (كبدی كبدی) یا نفس گیری در طی بازی به معنی قطع كردن محسوب می گردد. این عمل باید به طور ممتد كبدی ـ كبدی شروع شده و ادامه یابد تا زمانیكه مهاجم به زمین خود برگردد</a:t>
            </a:r>
          </a:p>
        </p:txBody>
      </p:sp>
    </p:spTree>
    <p:extLst>
      <p:ext uri="{BB962C8B-B14F-4D97-AF65-F5344CB8AC3E}">
        <p14:creationId xmlns:p14="http://schemas.microsoft.com/office/powerpoint/2010/main" val="4285313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heel(1)">
                                      <p:cBhvr>
                                        <p:cTn id="7" dur="2000"/>
                                        <p:tgtEl>
                                          <p:spTgt spid="3">
                                            <p:txEl>
                                              <p:pRg st="1" end="1"/>
                                            </p:txEl>
                                          </p:spTgt>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heel(1)">
                                      <p:cBhvr>
                                        <p:cTn id="10" dur="2000"/>
                                        <p:tgtEl>
                                          <p:spTgt spid="3">
                                            <p:txEl>
                                              <p:pRg st="2" end="2"/>
                                            </p:txEl>
                                          </p:spTgt>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wheel(1)">
                                      <p:cBhvr>
                                        <p:cTn id="13" dur="2000"/>
                                        <p:tgtEl>
                                          <p:spTgt spid="3">
                                            <p:txEl>
                                              <p:pRg st="4" end="4"/>
                                            </p:txEl>
                                          </p:spTgt>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wheel(1)">
                                      <p:cBhvr>
                                        <p:cTn id="16" dur="2000"/>
                                        <p:tgtEl>
                                          <p:spTgt spid="3">
                                            <p:txEl>
                                              <p:pRg st="5" end="5"/>
                                            </p:txEl>
                                          </p:spTgt>
                                        </p:tgtEl>
                                      </p:cBhvr>
                                    </p:animEffect>
                                  </p:childTnLst>
                                </p:cTn>
                              </p:par>
                              <p:par>
                                <p:cTn id="17" presetID="21" presetClass="entr" presetSubtype="1"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wheel(1)">
                                      <p:cBhvr>
                                        <p:cTn id="19" dur="2000"/>
                                        <p:tgtEl>
                                          <p:spTgt spid="3">
                                            <p:txEl>
                                              <p:pRg st="6" end="6"/>
                                            </p:txEl>
                                          </p:spTgt>
                                        </p:tgtEl>
                                      </p:cBhvr>
                                    </p:animEffect>
                                  </p:childTnLst>
                                </p:cTn>
                              </p:par>
                              <p:par>
                                <p:cTn id="20" presetID="21" presetClass="entr" presetSubtype="1" fill="hold" grpId="0"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wheel(1)">
                                      <p:cBhvr>
                                        <p:cTn id="2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7021" y="775271"/>
            <a:ext cx="10364452" cy="5172683"/>
          </a:xfrm>
        </p:spPr>
        <p:txBody>
          <a:bodyPr>
            <a:normAutofit fontScale="92500" lnSpcReduction="10000"/>
          </a:bodyPr>
          <a:lstStyle/>
          <a:p>
            <a:pPr marL="0" indent="0" algn="r">
              <a:buNone/>
            </a:pPr>
            <a:endParaRPr lang="fa-IR" dirty="0"/>
          </a:p>
          <a:p>
            <a:pPr marL="0" indent="0" algn="r">
              <a:buNone/>
            </a:pPr>
            <a:r>
              <a:rPr lang="fa-IR" dirty="0"/>
              <a:t>7. موفق شدن:</a:t>
            </a:r>
          </a:p>
          <a:p>
            <a:pPr marL="0" indent="0" algn="r">
              <a:buNone/>
            </a:pPr>
            <a:r>
              <a:rPr lang="fa-IR" dirty="0"/>
              <a:t>در صورتیكه مهاجم بدون نقض قوانین بازی با حریف تماس پیدا كند یا اگر قسمتی از بدن حریف با قسمتی از بدن مهاجم تماس پیدا كند و سپس مهاجم با زمین خود تماس پیدا كند، مهاجم موفق به كسب امتیاز شده است</a:t>
            </a:r>
          </a:p>
          <a:p>
            <a:pPr marL="0" indent="0" algn="r">
              <a:buNone/>
            </a:pPr>
            <a:r>
              <a:rPr lang="fa-IR" dirty="0"/>
              <a:t> </a:t>
            </a:r>
          </a:p>
          <a:p>
            <a:pPr marL="0" indent="0" algn="r">
              <a:buNone/>
            </a:pPr>
            <a:r>
              <a:rPr lang="fa-IR" dirty="0"/>
              <a:t>8. متوقف ساختن مهاجم:</a:t>
            </a:r>
          </a:p>
          <a:p>
            <a:pPr marL="0" indent="0" algn="r">
              <a:buNone/>
            </a:pPr>
            <a:r>
              <a:rPr lang="fa-IR" dirty="0"/>
              <a:t>در صورتیكه حریفان یا حریف بدون نقض قوانین بازی مهاجم را نگه داشته و او را در زمین خود متوقف سازند و به مهاجم اجازه رسیدن به زمینش را ندهند تا وی نتواند بازی را ادامه دهد، مهاجم متوقف شده شناخته می شود و یك امتیاز را از دست می دهد.</a:t>
            </a:r>
          </a:p>
          <a:p>
            <a:pPr marL="0" indent="0" algn="r">
              <a:buNone/>
            </a:pPr>
            <a:endParaRPr lang="fa-IR" dirty="0"/>
          </a:p>
          <a:p>
            <a:pPr marL="0" indent="0" algn="r">
              <a:buNone/>
            </a:pPr>
            <a:r>
              <a:rPr lang="fa-IR" dirty="0"/>
              <a:t>9. صحیح رسیدن به زمین:</a:t>
            </a:r>
          </a:p>
          <a:p>
            <a:pPr marL="0" indent="0" algn="r">
              <a:buNone/>
            </a:pPr>
            <a:r>
              <a:rPr lang="fa-IR" dirty="0"/>
              <a:t>در صورتیكه مهاجم پس از عبور از خط میانی، با هریك از اعضای بدن با زمین خود تماس پیدا كند و قوانین بازی را نیز نقض نكرده باشد و بازی را ادامه داده باشد وی صحیح به زمین خود رسیده است</a:t>
            </a:r>
          </a:p>
          <a:p>
            <a:pPr marL="0" indent="0" algn="r">
              <a:buNone/>
            </a:pPr>
            <a:endParaRPr lang="en-US" dirty="0"/>
          </a:p>
        </p:txBody>
      </p:sp>
    </p:spTree>
    <p:extLst>
      <p:ext uri="{BB962C8B-B14F-4D97-AF65-F5344CB8AC3E}">
        <p14:creationId xmlns:p14="http://schemas.microsoft.com/office/powerpoint/2010/main" val="80898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26</TotalTime>
  <Words>2169</Words>
  <Application>Microsoft Office PowerPoint</Application>
  <PresentationFormat>Widescreen</PresentationFormat>
  <Paragraphs>96</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Times New Roman</vt:lpstr>
      <vt:lpstr>Tw Cen MT</vt:lpstr>
      <vt:lpstr>Droplet</vt:lpstr>
      <vt:lpstr>PowerPoint Presentation</vt:lpstr>
      <vt:lpstr> کبدی</vt:lpstr>
      <vt:lpstr>تعریف كبدی : </vt:lpstr>
      <vt:lpstr>قوانین و مقررات بازی : </vt:lpstr>
      <vt:lpstr>كبدی تحت قوانین و مقررات زیر اجرا می شود: </vt:lpstr>
      <vt:lpstr>PowerPoint Presentation</vt:lpstr>
      <vt:lpstr>نکات مهم</vt:lpstr>
      <vt:lpstr>PowerPoint Presentation</vt:lpstr>
      <vt:lpstr>PowerPoint Presentation</vt:lpstr>
      <vt:lpstr>PowerPoint Presentation</vt:lpstr>
      <vt:lpstr> نحوه بازی </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OliveSoft</cp:lastModifiedBy>
  <cp:revision>5</cp:revision>
  <dcterms:created xsi:type="dcterms:W3CDTF">2020-04-03T15:51:39Z</dcterms:created>
  <dcterms:modified xsi:type="dcterms:W3CDTF">2020-04-04T08:35:33Z</dcterms:modified>
</cp:coreProperties>
</file>