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44"/>
  </p:notesMasterIdLst>
  <p:sldIdLst>
    <p:sldId id="280" r:id="rId4"/>
    <p:sldId id="257" r:id="rId5"/>
    <p:sldId id="262" r:id="rId6"/>
    <p:sldId id="258" r:id="rId7"/>
    <p:sldId id="263" r:id="rId8"/>
    <p:sldId id="259" r:id="rId9"/>
    <p:sldId id="260" r:id="rId10"/>
    <p:sldId id="261" r:id="rId11"/>
    <p:sldId id="283" r:id="rId12"/>
    <p:sldId id="264" r:id="rId13"/>
    <p:sldId id="265" r:id="rId14"/>
    <p:sldId id="284" r:id="rId15"/>
    <p:sldId id="266" r:id="rId16"/>
    <p:sldId id="272" r:id="rId17"/>
    <p:sldId id="267" r:id="rId18"/>
    <p:sldId id="268" r:id="rId19"/>
    <p:sldId id="269" r:id="rId20"/>
    <p:sldId id="270" r:id="rId21"/>
    <p:sldId id="281" r:id="rId22"/>
    <p:sldId id="271" r:id="rId23"/>
    <p:sldId id="273" r:id="rId24"/>
    <p:sldId id="274" r:id="rId25"/>
    <p:sldId id="275" r:id="rId26"/>
    <p:sldId id="277" r:id="rId27"/>
    <p:sldId id="278" r:id="rId28"/>
    <p:sldId id="279" r:id="rId29"/>
    <p:sldId id="285" r:id="rId30"/>
    <p:sldId id="293" r:id="rId31"/>
    <p:sldId id="294" r:id="rId32"/>
    <p:sldId id="286" r:id="rId33"/>
    <p:sldId id="287" r:id="rId34"/>
    <p:sldId id="297" r:id="rId35"/>
    <p:sldId id="288" r:id="rId36"/>
    <p:sldId id="289" r:id="rId37"/>
    <p:sldId id="290" r:id="rId38"/>
    <p:sldId id="298" r:id="rId39"/>
    <p:sldId id="299" r:id="rId40"/>
    <p:sldId id="296" r:id="rId41"/>
    <p:sldId id="295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D18E3-3920-48ED-B168-E34A52336FC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6BD8-2C11-4D87-AE77-DF8F3CDBF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6BD8-2C11-4D87-AE77-DF8F3CDBF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535-BB3A-4BE8-82AB-FBC0E91EE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4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marL="0" indent="0" algn="r" rtl="1">
              <a:buNone/>
              <a:defRPr>
                <a:cs typeface="B Nazanin" panose="00000400000000000000" pitchFamily="2" charset="-78"/>
              </a:defRPr>
            </a:lvl1pPr>
            <a:lvl2pPr marL="457200" indent="0" algn="r" rtl="1">
              <a:buNone/>
              <a:defRPr>
                <a:cs typeface="B Nazanin" panose="00000400000000000000" pitchFamily="2" charset="-78"/>
              </a:defRPr>
            </a:lvl2pPr>
            <a:lvl3pPr marL="914400" indent="0" algn="r" rtl="1">
              <a:buNone/>
              <a:defRPr>
                <a:cs typeface="B Nazanin" panose="00000400000000000000" pitchFamily="2" charset="-78"/>
              </a:defRPr>
            </a:lvl3pPr>
            <a:lvl4pPr marL="1371600" indent="0" algn="r" rtl="1">
              <a:buNone/>
              <a:defRPr>
                <a:cs typeface="B Nazanin" panose="00000400000000000000" pitchFamily="2" charset="-78"/>
              </a:defRPr>
            </a:lvl4pPr>
            <a:lvl5pPr marL="1828800" indent="0" algn="r" rtl="1">
              <a:buNone/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638A-BF77-4FB5-A176-355408A39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7A50-5616-47F5-BEAF-5CA8A4DC2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7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D3B-300F-4B5E-AFC9-BA73DAEC30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03A-9E57-4F02-AF82-A03273F2C3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2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90-16F6-4EA9-821F-2B0B25500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812E-7680-4B30-BE6B-E4C289367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4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0102-5464-4B08-A7CC-837C394A0C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3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5F7E-693A-41D6-A086-61DBCFB3B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8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AC3D-E791-451A-81C5-A31F6B45F5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7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FA09-EF48-4FC1-9F1A-6951EE02C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66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73C0-1D86-4D33-ACF9-5A15D8D70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1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FC5D-97BF-466D-8C92-925F2830F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674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E73-C03C-4814-A0CB-AFAA023C6F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31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9BDC-3BC4-4F48-B84A-8D08259188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91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F158-D1DE-49E6-AA15-6D17195AB6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4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0535-BB3A-4BE8-82AB-FBC0E91EE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marL="0" indent="0" algn="r" rtl="1">
              <a:buNone/>
              <a:defRPr>
                <a:cs typeface="B Nazanin" panose="00000400000000000000" pitchFamily="2" charset="-78"/>
              </a:defRPr>
            </a:lvl1pPr>
            <a:lvl2pPr marL="457200" indent="0" algn="r" rtl="1">
              <a:buNone/>
              <a:defRPr>
                <a:cs typeface="B Nazanin" panose="00000400000000000000" pitchFamily="2" charset="-78"/>
              </a:defRPr>
            </a:lvl2pPr>
            <a:lvl3pPr marL="914400" indent="0" algn="r" rtl="1">
              <a:buNone/>
              <a:defRPr>
                <a:cs typeface="B Nazanin" panose="00000400000000000000" pitchFamily="2" charset="-78"/>
              </a:defRPr>
            </a:lvl3pPr>
            <a:lvl4pPr marL="1371600" indent="0" algn="r" rtl="1">
              <a:buNone/>
              <a:defRPr>
                <a:cs typeface="B Nazanin" panose="00000400000000000000" pitchFamily="2" charset="-78"/>
              </a:defRPr>
            </a:lvl4pPr>
            <a:lvl5pPr marL="1828800" indent="0" algn="r" rtl="1">
              <a:buNone/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638A-BF77-4FB5-A176-355408A39A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5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7A50-5616-47F5-BEAF-5CA8A4DC2E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00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0D3B-300F-4B5E-AFC9-BA73DAEC30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3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03A-9E57-4F02-AF82-A03273F2C3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25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90-16F6-4EA9-821F-2B0B25500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812E-7680-4B30-BE6B-E4C289367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7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0102-5464-4B08-A7CC-837C394A0C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46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5F7E-693A-41D6-A086-61DBCFB3B8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13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AC3D-E791-451A-81C5-A31F6B45F5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8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FA09-EF48-4FC1-9F1A-6951EE02C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44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73C0-1D86-4D33-ACF9-5A15D8D70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8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FC5D-97BF-466D-8C92-925F2830F9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B59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640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EE73-C03C-4814-A0CB-AFAA023C6F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65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9BDC-3BC4-4F48-B84A-8D08259188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4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F158-D1DE-49E6-AA15-6D17195AB6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4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8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0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3243E-EE2B-45D2-9C8C-92DD6636C75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F85A-BF7B-41CD-A7EA-E4795D843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2D1842-201C-45FD-A0B2-90D456FD2B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2D1842-201C-45FD-A0B2-90D456FD2B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2  Nazanin" panose="00000400000000000000" pitchFamily="2" charset="-78"/>
              </a:rPr>
              <a:t>انواع نمودارهای اماری</a:t>
            </a:r>
            <a:endParaRPr lang="en-US" b="1" dirty="0">
              <a:solidFill>
                <a:srgbClr val="FF0000"/>
              </a:solidFill>
              <a:cs typeface="2 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600" y="1690687"/>
            <a:ext cx="9766300" cy="167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3369270"/>
            <a:ext cx="9361487" cy="27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25" y="378199"/>
            <a:ext cx="9677675" cy="2504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924" y="4197967"/>
            <a:ext cx="49530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97" y="2882900"/>
            <a:ext cx="9249303" cy="13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8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916781"/>
            <a:ext cx="95377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25" y="3087687"/>
            <a:ext cx="5619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1481932"/>
            <a:ext cx="9696450" cy="287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5" y="4312271"/>
            <a:ext cx="8743950" cy="222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62" y="361157"/>
            <a:ext cx="10813113" cy="11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6" y="1498599"/>
            <a:ext cx="9908384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50" y="601049"/>
            <a:ext cx="9461500" cy="6256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897062"/>
            <a:ext cx="16383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096" y="194468"/>
            <a:ext cx="10570767" cy="1812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1" y="2112962"/>
            <a:ext cx="9847262" cy="225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1" y="4578739"/>
            <a:ext cx="9485312" cy="16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8112"/>
            <a:ext cx="10036175" cy="387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241800"/>
            <a:ext cx="7512050" cy="28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"/>
            <a:ext cx="9247187" cy="365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3441700"/>
            <a:ext cx="9633912" cy="32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1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853281"/>
            <a:ext cx="9499600" cy="54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28701"/>
            <a:ext cx="11214100" cy="342582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>درس </a:t>
            </a:r>
            <a: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>آمارو احتمالات </a:t>
            </a:r>
            <a:b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>رشته مهندسی علوم و صنایع غذایی</a:t>
            </a:r>
            <a:b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2  Mitra_1 (MRT)" panose="00000700000000000000" pitchFamily="2" charset="-78"/>
              </a:rPr>
            </a:br>
            <a:r>
              <a:rPr lang="fa-IR" sz="3100" dirty="0" smtClean="0">
                <a:cs typeface="2  Mitra_1 (MRT)" panose="00000700000000000000" pitchFamily="2" charset="-78"/>
              </a:rPr>
              <a:t>برگرفته از کتاب آمار کاربردی و طرح آزمایش ها برای علوم کشاورزی جلد اول تالیف دکتر سید احمد سادات نوری انتشارات دانشگاه تهران</a:t>
            </a:r>
            <a:br>
              <a:rPr lang="fa-IR" sz="3100" dirty="0" smtClean="0">
                <a:cs typeface="2  Mitra_1 (MRT)" panose="00000700000000000000" pitchFamily="2" charset="-78"/>
              </a:rPr>
            </a:br>
            <a:endParaRPr lang="en-US" dirty="0">
              <a:cs typeface="2  Mitra_1 (MRT)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4454525"/>
            <a:ext cx="10515600" cy="968375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cs typeface="2  Mitra_1 (MRT)" panose="00000700000000000000" pitchFamily="2" charset="-78"/>
              </a:rPr>
              <a:t>مدرس: خانم مهندس ثمانه لواسانی </a:t>
            </a:r>
            <a:endParaRPr lang="en-US" dirty="0">
              <a:cs typeface="2  Mitra_1 (MRT)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811212"/>
            <a:ext cx="1379220" cy="1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14" y="974724"/>
            <a:ext cx="10327192" cy="44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500" y="662781"/>
            <a:ext cx="10958758" cy="52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45694"/>
            <a:ext cx="8777287" cy="3478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1" y="3524250"/>
            <a:ext cx="79121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5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1" y="808831"/>
            <a:ext cx="9644062" cy="3101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7300" y="4502308"/>
                <a:ext cx="9804400" cy="67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fa-IR" dirty="0">
                    <a:cs typeface="2  Nazanin" panose="00000400000000000000" pitchFamily="2" charset="-78"/>
                  </a:rPr>
                  <a:t>مثال 2: میزان خسارت در محصولی در چهار مرحله نمونه برداری بصورت 30، 25، 24، 45% می باشد میانگین هندسی را محاسبه نمایید؟</a:t>
                </a:r>
              </a:p>
              <a:p>
                <a:pPr algn="just"/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fa-IR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fa-IR" dirty="0">
                    <a:cs typeface="2  Nazanin" panose="00000400000000000000" pitchFamily="2" charset="-78"/>
                  </a:rPr>
                  <a:t>=</a:t>
                </a:r>
                <a:r>
                  <a:rPr lang="en-US" dirty="0">
                    <a:cs typeface="2  Nazanin" panose="00000400000000000000" pitchFamily="2" charset="-78"/>
                  </a:rPr>
                  <a:t>30%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502308"/>
                <a:ext cx="9804400" cy="675185"/>
              </a:xfrm>
              <a:prstGeom prst="rect">
                <a:avLst/>
              </a:prstGeom>
              <a:blipFill rotWithShape="0">
                <a:blip r:embed="rId3"/>
                <a:stretch>
                  <a:fillRect t="-4545" r="-49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0" y="5177493"/>
            <a:ext cx="7392987" cy="12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6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501470"/>
            <a:ext cx="5895974" cy="386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37" y="177800"/>
            <a:ext cx="7238999" cy="16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5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451100"/>
            <a:ext cx="69723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5" y="393699"/>
            <a:ext cx="7524750" cy="17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3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149565"/>
            <a:ext cx="6958806" cy="44203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200" y="619036"/>
            <a:ext cx="1040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2  Nazanin" panose="00000400000000000000" pitchFamily="2" charset="-78"/>
              </a:rPr>
              <a:t>پراکندگی یکی از مهم‌ترین مفاهیم در آمار است</a:t>
            </a:r>
            <a:r>
              <a:rPr lang="fa-IR" sz="2400" dirty="0" smtClean="0">
                <a:cs typeface="2  Nazanin" panose="00000400000000000000" pitchFamily="2" charset="-78"/>
              </a:rPr>
              <a:t>.</a:t>
            </a:r>
            <a:r>
              <a:rPr lang="fa-IR" sz="2400" baseline="30000" dirty="0" smtClean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هدف </a:t>
            </a:r>
            <a:r>
              <a:rPr lang="fa-IR" sz="2400" dirty="0">
                <a:cs typeface="2  Nazanin" panose="00000400000000000000" pitchFamily="2" charset="-78"/>
              </a:rPr>
              <a:t>از اندازه‌گیری معمولاً پیدا کردن تغییرات و توجیه آن‌هاست. هرچه پراکندگی کمتر باشد، پیش‌بینی مقدار یک متغیر تصادفی با کمک مقدار میانگینش دقیق‌تر می‌شود؛ به عبارت دیگر، پراکندگی می‌تواند دقتِ یک پیش‌بینی را نشان دهد. </a:t>
            </a: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388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334962"/>
            <a:ext cx="6121401" cy="4190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6700" y="4490180"/>
            <a:ext cx="8674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2  Nazanin" panose="00000400000000000000" pitchFamily="2" charset="-78"/>
              </a:rPr>
              <a:t>یکی از روش‌های اندازه‌گیری پراکندگی بین داده‌ها، محاسبه «دامنه تغییرات» </a:t>
            </a:r>
            <a:r>
              <a:rPr lang="fa-IR" sz="2000" dirty="0" smtClean="0">
                <a:cs typeface="2  Nazanin" panose="00000400000000000000" pitchFamily="2" charset="-78"/>
              </a:rPr>
              <a:t>است</a:t>
            </a:r>
            <a:r>
              <a:rPr lang="fa-IR" sz="2000" dirty="0">
                <a:cs typeface="2  Nazanin" panose="00000400000000000000" pitchFamily="2" charset="-78"/>
              </a:rPr>
              <a:t>. این شاخص، حداکثر میزان پراکندگی را نشان می‌دهد و برای محاسبه آن کافی است که تفاوت بین بزرگترین و کوچکترین مقدار را بدست آورد.</a:t>
            </a:r>
            <a:endParaRPr lang="en-US" sz="2000" dirty="0">
              <a:cs typeface="2 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84" y="5689262"/>
            <a:ext cx="9931092" cy="8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65125"/>
            <a:ext cx="10756900" cy="4943475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2  Nazanin" panose="00000400000000000000" pitchFamily="2" charset="-78"/>
              </a:rPr>
              <a:t>دامنه میان چارکی</a:t>
            </a:r>
            <a:r>
              <a:rPr lang="fa-IR" sz="2400" b="1" dirty="0">
                <a:cs typeface="2  Nazanin" panose="00000400000000000000" pitchFamily="2" charset="-78"/>
              </a:rPr>
              <a:t/>
            </a:r>
            <a:br>
              <a:rPr lang="fa-IR" sz="2400" b="1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برای آنکه بتوان مشکل تاثیر پذیری دامنه تغییرات از مقدارهای بزرگ و کوچک را از بین برد، می‌توان فاصله بین بزرگترین و کوچکترین مقدار را براساس چارک‌ها محاسبه کرد. به این ترتیب برای داده‌هایی که دارای مقدارهای دور افتاده هستند، فاصله بین چارک اول و سوم، می‌تواند برآورد بهتری برای محاسبه حداکثر پراکندگی داده‌ها بدست دهد. به این شاخص «دامنه میان چارکی</a:t>
            </a:r>
            <a:r>
              <a:rPr lang="fa-IR" sz="2400" dirty="0" smtClean="0">
                <a:cs typeface="2  Nazanin" panose="00000400000000000000" pitchFamily="2" charset="-78"/>
              </a:rPr>
              <a:t>»</a:t>
            </a:r>
            <a:r>
              <a:rPr lang="en-US" sz="2400" dirty="0" smtClean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می‌گویند</a:t>
            </a:r>
            <a:r>
              <a:rPr lang="fa-IR" sz="2400" dirty="0">
                <a:cs typeface="2  Nazanin" panose="00000400000000000000" pitchFamily="2" charset="-78"/>
              </a:rPr>
              <a:t>. شکل محاسباتی دامنه میان چارکی به صورت زیر است:</a:t>
            </a:r>
            <a:br>
              <a:rPr lang="fa-IR" sz="2400" dirty="0">
                <a:cs typeface="2  Nazanin" panose="00000400000000000000" pitchFamily="2" charset="-78"/>
              </a:rPr>
            </a:br>
            <a:r>
              <a:rPr lang="en-US" sz="2400" dirty="0">
                <a:cs typeface="2  Nazanin" panose="00000400000000000000" pitchFamily="2" charset="-78"/>
              </a:rPr>
              <a:t>IQR=Q3−Q1</a:t>
            </a:r>
            <a:br>
              <a:rPr lang="en-US" sz="2400" dirty="0">
                <a:cs typeface="2  Nazanin" panose="00000400000000000000" pitchFamily="2" charset="-78"/>
              </a:rPr>
            </a:br>
            <a:r>
              <a:rPr lang="fa-IR" sz="2400" dirty="0">
                <a:cs typeface="2  Nazanin" panose="00000400000000000000" pitchFamily="2" charset="-78"/>
              </a:rPr>
              <a:t>که در آن </a:t>
            </a:r>
            <a:r>
              <a:rPr lang="en-US" sz="2400" dirty="0">
                <a:cs typeface="2  Nazanin" panose="00000400000000000000" pitchFamily="2" charset="-78"/>
              </a:rPr>
              <a:t>Q</a:t>
            </a:r>
            <a:r>
              <a:rPr lang="en-US" sz="2400" baseline="-25000" dirty="0">
                <a:cs typeface="2  Nazanin" panose="00000400000000000000" pitchFamily="2" charset="-78"/>
              </a:rPr>
              <a:t>1</a:t>
            </a:r>
            <a:r>
              <a:rPr lang="en-US" sz="2400" dirty="0">
                <a:cs typeface="2  Nazanin" panose="00000400000000000000" pitchFamily="2" charset="-78"/>
              </a:rPr>
              <a:t> </a:t>
            </a:r>
            <a:r>
              <a:rPr lang="fa-IR" sz="2400" dirty="0">
                <a:cs typeface="2  Nazanin" panose="00000400000000000000" pitchFamily="2" charset="-78"/>
              </a:rPr>
              <a:t>چارک اول و </a:t>
            </a:r>
            <a:r>
              <a:rPr lang="en-US" sz="2400" dirty="0">
                <a:cs typeface="2  Nazanin" panose="00000400000000000000" pitchFamily="2" charset="-78"/>
              </a:rPr>
              <a:t>Q</a:t>
            </a:r>
            <a:r>
              <a:rPr lang="en-US" sz="2400" baseline="-25000" dirty="0">
                <a:cs typeface="2  Nazanin" panose="00000400000000000000" pitchFamily="2" charset="-78"/>
              </a:rPr>
              <a:t>3</a:t>
            </a:r>
            <a:r>
              <a:rPr lang="en-US" sz="2400" dirty="0">
                <a:cs typeface="2  Nazanin" panose="00000400000000000000" pitchFamily="2" charset="-78"/>
              </a:rPr>
              <a:t> </a:t>
            </a:r>
            <a:r>
              <a:rPr lang="fa-IR" sz="2400" dirty="0">
                <a:cs typeface="2  Nazanin" panose="00000400000000000000" pitchFamily="2" charset="-78"/>
              </a:rPr>
              <a:t>چارک سوم است.</a:t>
            </a:r>
            <a:endParaRPr lang="en-US" sz="2400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18000"/>
            <a:ext cx="7126287" cy="120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4" y="4967287"/>
            <a:ext cx="4080514" cy="15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7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8461" y="411440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FF0000"/>
                </a:solidFill>
                <a:cs typeface="2  Nazanin" panose="00000400000000000000" pitchFamily="2" charset="-78"/>
              </a:rPr>
              <a:t>متوسط قدر مطلق انحرافات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996215"/>
            <a:ext cx="9980613" cy="5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1" y="1917700"/>
            <a:ext cx="10414000" cy="17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747712"/>
            <a:ext cx="8494712" cy="59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436275"/>
            <a:ext cx="5410199" cy="4210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29" y="4868862"/>
            <a:ext cx="9888537" cy="14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8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611" y="1572418"/>
            <a:ext cx="10183751" cy="33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78" y="454025"/>
            <a:ext cx="8536922" cy="5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68300"/>
            <a:ext cx="8728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5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066800"/>
            <a:ext cx="11453397" cy="41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1" y="1511300"/>
            <a:ext cx="10126447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4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35729"/>
            <a:ext cx="9386888" cy="3009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9" y="3048730"/>
            <a:ext cx="4728557" cy="110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1" y="5159376"/>
            <a:ext cx="8154987" cy="1327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1" y="4384464"/>
            <a:ext cx="8154988" cy="7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2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8" y="1314450"/>
            <a:ext cx="11011266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57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9" y="1266824"/>
            <a:ext cx="11663366" cy="37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1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>تعاریف و مفاهیم پایه</a:t>
            </a:r>
            <a:endParaRPr lang="en-US" sz="3200" dirty="0">
              <a:solidFill>
                <a:srgbClr val="FF0000"/>
              </a:solidFill>
              <a:cs typeface="2  Mitra_1 (MRT)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40" y="1215278"/>
            <a:ext cx="11230398" cy="48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3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9900" y="1777276"/>
            <a:ext cx="8242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a-IR" sz="7200" dirty="0" smtClean="0">
                <a:solidFill>
                  <a:srgbClr val="C00000"/>
                </a:solidFill>
                <a:cs typeface="2  Titr" panose="00000700000000000000" pitchFamily="2" charset="-78"/>
              </a:rPr>
              <a:t>با سپاس فراوان از</a:t>
            </a:r>
          </a:p>
          <a:p>
            <a:pPr algn="ctr" defTabSz="457200"/>
            <a:r>
              <a:rPr lang="fa-IR" sz="7200" dirty="0" smtClean="0">
                <a:solidFill>
                  <a:srgbClr val="C00000"/>
                </a:solidFill>
                <a:cs typeface="2  Titr" panose="00000700000000000000" pitchFamily="2" charset="-78"/>
              </a:rPr>
              <a:t> توجه شما </a:t>
            </a:r>
            <a:r>
              <a:rPr lang="fa-IR" sz="7200" dirty="0" smtClean="0">
                <a:solidFill>
                  <a:srgbClr val="C00000"/>
                </a:solidFill>
                <a:cs typeface="2  Titr" panose="00000700000000000000" pitchFamily="2" charset="-78"/>
              </a:rPr>
              <a:t>عزیزان</a:t>
            </a:r>
          </a:p>
          <a:p>
            <a:pPr algn="ctr" defTabSz="457200"/>
            <a:r>
              <a:rPr lang="fa-IR" sz="7200" dirty="0" smtClean="0">
                <a:solidFill>
                  <a:srgbClr val="C00000"/>
                </a:solidFill>
                <a:cs typeface="2  Titr" panose="00000700000000000000" pitchFamily="2" charset="-78"/>
              </a:rPr>
              <a:t>موفق باشید</a:t>
            </a:r>
            <a:endParaRPr lang="en-US" sz="7200" dirty="0">
              <a:solidFill>
                <a:srgbClr val="C000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28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2625"/>
            <a:ext cx="10515600" cy="930275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000" dirty="0" smtClean="0">
                <a:solidFill>
                  <a:srgbClr val="FF0000"/>
                </a:solidFill>
                <a:cs typeface="2  Mitra_1 (MRT)" panose="00000700000000000000" pitchFamily="2" charset="-78"/>
              </a:rPr>
              <a:t>انواع مقیاس ها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5875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2  Nazanin" panose="00000400000000000000" pitchFamily="2" charset="-78"/>
              </a:rPr>
              <a:t>1- مقیاس اسمی: این مقیاس برای شناسایی افراد یا اشیا یا مکانها به کار می رود. مثال: اگر دانشجویان دانشگاهی از شهرهای مختلف مثل تهران، شیراز، اصفهان، مازندران باشند به ترتیب با اعداد 4،3،2،1 مشخص میشوند. </a:t>
            </a:r>
          </a:p>
          <a:p>
            <a:pPr marL="0" indent="0" algn="just" rtl="1">
              <a:buNone/>
            </a:pPr>
            <a:r>
              <a:rPr lang="fa-IR" dirty="0" smtClean="0">
                <a:cs typeface="2  Nazanin" panose="00000400000000000000" pitchFamily="2" charset="-78"/>
              </a:rPr>
              <a:t>2- مقیاس ترتیبی: این مقیاس بر اساس مهارت طبقه بندی میشوند مثل مهارت 4 کارگر کارخانه ای که با اعداد 1تا 4 مشخص میشود.</a:t>
            </a:r>
          </a:p>
          <a:p>
            <a:pPr marL="0" indent="0" algn="just" rtl="1">
              <a:buNone/>
            </a:pPr>
            <a:r>
              <a:rPr lang="fa-IR" dirty="0" smtClean="0">
                <a:cs typeface="2  Nazanin" panose="00000400000000000000" pitchFamily="2" charset="-78"/>
              </a:rPr>
              <a:t>3- مقیاس نسبتی: هرگاه مقیاس سنجش نسبت را حفظ کند مقیاس نسبتی گویند.</a:t>
            </a:r>
          </a:p>
          <a:p>
            <a:pPr algn="just" rtl="1"/>
            <a:endParaRPr lang="en-US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89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960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2  Mitra_1 (MRT)" panose="00000700000000000000" pitchFamily="2" charset="-78"/>
              </a:rPr>
              <a:t>نمادهای مهم درآمار در جدول ارائه شده</a:t>
            </a:r>
            <a:endParaRPr lang="en-US" sz="3200" dirty="0">
              <a:cs typeface="2  Mitra_1 (MRT)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1066006"/>
            <a:ext cx="6251575" cy="312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80" y="4356894"/>
            <a:ext cx="8537238" cy="21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336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 rtl="1"/>
                <a:r>
                  <a:rPr lang="fa-IR" sz="2800" dirty="0" smtClean="0">
                    <a:cs typeface="2  Mitra_1 (MRT)" panose="00000700000000000000" pitchFamily="2" charset="-78"/>
                  </a:rPr>
                  <a:t>علامت جمع در آمار بصورت ∑ می باشد</a:t>
                </a:r>
                <a:r>
                  <a:rPr lang="en-US" sz="2800" dirty="0" smtClean="0">
                    <a:cs typeface="2  Mitra_1 (MRT)" panose="00000700000000000000" pitchFamily="2" charset="-78"/>
                  </a:rPr>
                  <a:t> </a:t>
                </a:r>
                <a:r>
                  <a:rPr lang="fa-IR" sz="2800" dirty="0" smtClean="0">
                    <a:cs typeface="2  Mitra_1 (MRT)" panose="00000700000000000000" pitchFamily="2" charset="-78"/>
                  </a:rPr>
                  <a:t> و به صورت زیر تعریف میشود. </a:t>
                </a:r>
                <a:br>
                  <a:rPr lang="fa-IR" sz="2800" dirty="0" smtClean="0">
                    <a:cs typeface="2  Mitra_1 (MRT)" panose="00000700000000000000" pitchFamily="2" charset="-78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a-IR" sz="280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𝑁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𝑋𝑖</m:t>
                        </m:r>
                      </m:e>
                    </m:nary>
                  </m:oMath>
                </a14:m>
                <a:r>
                  <a:rPr lang="en-US" sz="2800" dirty="0" smtClean="0">
                    <a:cs typeface="2  Mitra_1 (MRT)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cs typeface="2  Mitra_1 (MRT)" panose="00000700000000000000" pitchFamily="2" charset="-78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2  Mitra_1 (MRT)" panose="00000700000000000000" pitchFamily="2" charset="-78"/>
                      </a:rPr>
                      <m:t>+…+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2  Mitra_1 (MRT)" panose="00000700000000000000" pitchFamily="2" charset="-78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>
                  <a:cs typeface="2  Mitra_1 (MRT)" panose="00000700000000000000" pitchFamily="2" charset="-78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3365"/>
                <a:ext cx="10515600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5224"/>
                <a:ext cx="10515600" cy="5222875"/>
              </a:xfrm>
            </p:spPr>
            <p:txBody>
              <a:bodyPr/>
              <a:lstStyle/>
              <a:p>
                <a:pPr marL="0" indent="0" algn="r" rtl="1">
                  <a:buNone/>
                </a:pPr>
                <a:r>
                  <a:rPr lang="fa-IR" sz="3200" b="1" dirty="0" smtClean="0">
                    <a:solidFill>
                      <a:srgbClr val="FF0000"/>
                    </a:solidFill>
                    <a:cs typeface="2  Nazanin" panose="00000400000000000000" pitchFamily="2" charset="-78"/>
                  </a:rPr>
                  <a:t>انواع فراوانی</a:t>
                </a:r>
              </a:p>
              <a:p>
                <a:pPr marL="0" indent="0" algn="r" rtl="1">
                  <a:buNone/>
                </a:pPr>
                <a:r>
                  <a:rPr lang="fa-IR" sz="2400" b="1" dirty="0" smtClean="0">
                    <a:cs typeface="2  Nazanin" panose="00000400000000000000" pitchFamily="2" charset="-78"/>
                  </a:rPr>
                  <a:t>برای خلاصه و جمع و جور کردن آمار خام از جدول توزیع فراوانی استفاده می شود.</a:t>
                </a:r>
              </a:p>
              <a:p>
                <a:pPr marL="0" indent="0" algn="r" rtl="1">
                  <a:buNone/>
                </a:pPr>
                <a:r>
                  <a:rPr lang="fa-IR" sz="2400" b="1" dirty="0" smtClean="0">
                    <a:cs typeface="2  Nazanin" panose="00000400000000000000" pitchFamily="2" charset="-78"/>
                  </a:rPr>
                  <a:t>1-  فراوانی مطلق: عبارتست از فراوانی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400" b="1" i="1" smtClean="0">
                            <a:latin typeface="Cambria Math" panose="02040503050406030204" pitchFamily="18" charset="0"/>
                            <a:cs typeface="2 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2  Nazanin" panose="00000400000000000000" pitchFamily="2" charset="-78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2  Nazanin" panose="00000400000000000000" pitchFamily="2" charset="-7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sz="2400" b="1" dirty="0" smtClean="0">
                    <a:cs typeface="2  Nazanin" panose="00000400000000000000" pitchFamily="2" charset="-78"/>
                  </a:rPr>
                  <a:t>  از متغیر </a:t>
                </a:r>
                <a:r>
                  <a:rPr lang="en-US" sz="2400" b="1" dirty="0" smtClean="0">
                    <a:cs typeface="2  Nazanin" panose="00000400000000000000" pitchFamily="2" charset="-78"/>
                  </a:rPr>
                  <a:t>x</a:t>
                </a:r>
                <a:r>
                  <a:rPr lang="fa-IR" sz="2400" b="1" dirty="0" smtClean="0">
                    <a:cs typeface="2  Nazanin" panose="00000400000000000000" pitchFamily="2" charset="-78"/>
                  </a:rPr>
                  <a:t> که فراوانی ساده نیز نامیده میشود. </a:t>
                </a:r>
              </a:p>
              <a:p>
                <a:pPr marL="0" indent="0" algn="r" rtl="1">
                  <a:buNone/>
                </a:pPr>
                <a:r>
                  <a:rPr lang="fa-IR" sz="2400" b="1" dirty="0" smtClean="0">
                    <a:cs typeface="2  Nazanin" panose="00000400000000000000" pitchFamily="2" charset="-78"/>
                  </a:rPr>
                  <a:t>2- فراوانی نسبی: از تقسیم فراوانی مطلق تک تک کلاس ها بر تعداد کل داده ها یا جمع کل فراوانی مطلق بدست می اید. </a:t>
                </a:r>
              </a:p>
              <a:p>
                <a:pPr marL="0" indent="0" algn="r" rtl="1">
                  <a:buNone/>
                </a:pPr>
                <a:endParaRPr lang="fa-IR" sz="2400" b="1" dirty="0" smtClean="0">
                  <a:cs typeface="2 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endParaRPr lang="fa-IR" sz="2400" b="1" dirty="0">
                  <a:cs typeface="2  Nazanin" panose="00000400000000000000" pitchFamily="2" charset="-78"/>
                </a:endParaRPr>
              </a:p>
              <a:p>
                <a:pPr marL="0" indent="0" algn="r" rtl="1">
                  <a:buNone/>
                </a:pPr>
                <a:r>
                  <a:rPr lang="fa-IR" sz="2400" b="1" dirty="0" smtClean="0">
                    <a:cs typeface="2  Nazanin" panose="00000400000000000000" pitchFamily="2" charset="-78"/>
                  </a:rPr>
                  <a:t>3- فراوانی تراکمی یا تجمعی:</a:t>
                </a:r>
                <a:endParaRPr lang="en-US" sz="2400" b="1" dirty="0">
                  <a:cs typeface="2 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5224"/>
                <a:ext cx="10515600" cy="5222875"/>
              </a:xfrm>
              <a:blipFill rotWithShape="0">
                <a:blip r:embed="rId3"/>
                <a:stretch>
                  <a:fillRect t="-2217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50" y="3292152"/>
            <a:ext cx="2495550" cy="96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7" y="5126946"/>
            <a:ext cx="9915525" cy="141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37" y="3873843"/>
            <a:ext cx="8352677" cy="5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589756"/>
            <a:ext cx="8716962" cy="113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96" y="2297112"/>
            <a:ext cx="10809525" cy="190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22" y="4780762"/>
            <a:ext cx="10433478" cy="15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2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437417"/>
              </p:ext>
            </p:extLst>
          </p:nvPr>
        </p:nvGraphicFramePr>
        <p:xfrm>
          <a:off x="-126998" y="262525"/>
          <a:ext cx="12573001" cy="6595475"/>
        </p:xfrm>
        <a:graphic>
          <a:graphicData uri="http://schemas.openxmlformats.org/drawingml/2006/table">
            <a:tbl>
              <a:tblPr/>
              <a:tblGrid>
                <a:gridCol w="1363738"/>
                <a:gridCol w="1363738"/>
                <a:gridCol w="1768322"/>
                <a:gridCol w="1930400"/>
                <a:gridCol w="1689100"/>
                <a:gridCol w="1778000"/>
                <a:gridCol w="1295400"/>
                <a:gridCol w="1384303"/>
              </a:tblGrid>
              <a:tr h="366351">
                <a:tc gridSpan="8"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 </a:t>
                      </a:r>
                      <a:r>
                        <a:rPr lang="fa-IR" sz="1800" b="1" dirty="0">
                          <a:solidFill>
                            <a:srgbClr val="FF0000"/>
                          </a:solidFill>
                          <a:cs typeface="2  Nazanin" panose="00000400000000000000" pitchFamily="2" charset="-78"/>
                        </a:rPr>
                        <a:t>(جدول توزیع فراوانی سطح هوشی 100 </a:t>
                      </a:r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2  Nazanin" panose="00000400000000000000" pitchFamily="2" charset="-78"/>
                        </a:rPr>
                        <a:t>دانشجو)مثال</a:t>
                      </a:r>
                      <a:endParaRPr lang="fa-IR" sz="1800" dirty="0">
                        <a:solidFill>
                          <a:srgbClr val="FF0000"/>
                        </a:solidFill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491">
                <a:tc>
                  <a:txBody>
                    <a:bodyPr/>
                    <a:lstStyle/>
                    <a:p>
                      <a:pPr algn="ctr"/>
                      <a:r>
                        <a:rPr lang="fa-IR" sz="1600" b="1">
                          <a:cs typeface="2  Nazanin" panose="00000400000000000000" pitchFamily="2" charset="-78"/>
                        </a:rPr>
                        <a:t>حدود واقعی طبقات</a:t>
                      </a:r>
                      <a:endParaRPr lang="fa-IR" sz="160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(نماینده کلاس)</a:t>
                      </a:r>
                      <a:r>
                        <a:rPr lang="en-US" sz="1600" b="1" dirty="0" err="1" smtClean="0">
                          <a:cs typeface="2  Nazanin" panose="00000400000000000000" pitchFamily="2" charset="-78"/>
                        </a:rPr>
                        <a:t>X</a:t>
                      </a:r>
                      <a:r>
                        <a:rPr lang="en-US" sz="1600" b="1" baseline="-25000" dirty="0" err="1" smtClean="0">
                          <a:cs typeface="2  Nazanin" panose="00000400000000000000" pitchFamily="2" charset="-78"/>
                        </a:rPr>
                        <a:t>c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(فراوانی تراکمی درصدی)</a:t>
                      </a:r>
                      <a:r>
                        <a:rPr lang="en-US" sz="1600" b="1" dirty="0" err="1" smtClean="0">
                          <a:cs typeface="2  Nazanin" panose="00000400000000000000" pitchFamily="2" charset="-78"/>
                        </a:rPr>
                        <a:t>P</a:t>
                      </a:r>
                      <a:r>
                        <a:rPr lang="en-US" sz="1600" b="1" baseline="-25000" dirty="0" err="1" smtClean="0">
                          <a:cs typeface="2  Nazanin" panose="00000400000000000000" pitchFamily="2" charset="-78"/>
                        </a:rPr>
                        <a:t>cf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(درصد فراوانی نسبی)</a:t>
                      </a:r>
                      <a:r>
                        <a:rPr lang="en-US" sz="1600" b="1" dirty="0" smtClean="0">
                          <a:cs typeface="2  Nazanin" panose="00000400000000000000" pitchFamily="2" charset="-78"/>
                        </a:rPr>
                        <a:t>P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(فراوانی نسبی)</a:t>
                      </a:r>
                      <a:r>
                        <a:rPr lang="en-US" sz="1600" b="1" dirty="0" smtClean="0">
                          <a:cs typeface="2  Nazanin" panose="00000400000000000000" pitchFamily="2" charset="-78"/>
                        </a:rPr>
                        <a:t>P</a:t>
                      </a:r>
                      <a:r>
                        <a:rPr lang="en-US" sz="1600" b="1" baseline="-25000" dirty="0" smtClean="0">
                          <a:cs typeface="2  Nazanin" panose="00000400000000000000" pitchFamily="2" charset="-78"/>
                        </a:rPr>
                        <a:t>f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cs typeface="2  Nazanin" panose="00000400000000000000" pitchFamily="2" charset="-78"/>
                        </a:rPr>
                        <a:t>cf</a:t>
                      </a:r>
                      <a:endParaRPr lang="fa-IR" sz="1600" b="1" dirty="0" smtClean="0">
                        <a:cs typeface="2  Nazanin" panose="00000400000000000000" pitchFamily="2" charset="-78"/>
                      </a:endParaRPr>
                    </a:p>
                    <a:p>
                      <a:pPr algn="ctr"/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  (فراوانی</a:t>
                      </a:r>
                      <a:r>
                        <a:rPr lang="fa-IR" sz="1600" b="1" baseline="0" dirty="0" smtClean="0">
                          <a:cs typeface="2  Nazanin" panose="00000400000000000000" pitchFamily="2" charset="-78"/>
                        </a:rPr>
                        <a:t> تراکمی نزولی)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cs typeface="2  Nazanin" panose="00000400000000000000" pitchFamily="2" charset="-78"/>
                        </a:rPr>
                        <a:t>F</a:t>
                      </a:r>
                      <a:r>
                        <a:rPr lang="fa-IR" sz="1600" b="1" dirty="0" smtClean="0">
                          <a:cs typeface="2  Nazanin" panose="00000400000000000000" pitchFamily="2" charset="-78"/>
                        </a:rPr>
                        <a:t>(فراوانی مطلق)</a:t>
                      </a:r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2  Nazanin" panose="00000400000000000000" pitchFamily="2" charset="-78"/>
                        </a:rPr>
                        <a:t>طبقات</a:t>
                      </a:r>
                      <a:r>
                        <a:rPr lang="fa-IR" sz="1600" dirty="0">
                          <a:cs typeface="2  Nazanin" panose="00000400000000000000" pitchFamily="2" charset="-78"/>
                        </a:rPr>
                        <a:t>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129.5-134.5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132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134-130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129.5-124.5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97.1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102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129-125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124.5-119.5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94.3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99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124-120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119.5-114.5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117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91.4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119-115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114.5-109.5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86.6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0.11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91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114-110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109.5-104.5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75.2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0.10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79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109-105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07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104.5-99.5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0.14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68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104-100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99.5-94.5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50.5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0.09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53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99-95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94.5-89.5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0.10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94-90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89.5-84.5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30.5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0.08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32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89-85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84.5-79.5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82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84-80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79.5-74.5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15.2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79-75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74.5-69.5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72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cs typeface="2  Nazanin" panose="00000400000000000000" pitchFamily="2" charset="-78"/>
                        </a:rPr>
                        <a:t>74-70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69.5-64.5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5.7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69-65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64.5-59.5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0.02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64-60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58"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100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1 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cs typeface="2  Nazanin" panose="00000400000000000000" pitchFamily="2" charset="-78"/>
                        </a:rPr>
                        <a:t>N=105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cs typeface="2  Nazanin" panose="00000400000000000000" pitchFamily="2" charset="-78"/>
                      </a:endParaRP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71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1_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453</Words>
  <Application>Microsoft Office PowerPoint</Application>
  <PresentationFormat>Widescreen</PresentationFormat>
  <Paragraphs>162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2  Mitra_1 (MRT)</vt:lpstr>
      <vt:lpstr>2  Nazanin</vt:lpstr>
      <vt:lpstr>2  Titr</vt:lpstr>
      <vt:lpstr>Arial</vt:lpstr>
      <vt:lpstr>B Nazanin</vt:lpstr>
      <vt:lpstr>Calibri</vt:lpstr>
      <vt:lpstr>Calibri Light</vt:lpstr>
      <vt:lpstr>Cambria Math</vt:lpstr>
      <vt:lpstr>Century Gothic</vt:lpstr>
      <vt:lpstr>Times New Roman</vt:lpstr>
      <vt:lpstr>Wingdings 3</vt:lpstr>
      <vt:lpstr>Office Theme</vt:lpstr>
      <vt:lpstr>Wisp</vt:lpstr>
      <vt:lpstr>1_Wisp</vt:lpstr>
      <vt:lpstr>PowerPoint Presentation</vt:lpstr>
      <vt:lpstr> درس آمارو احتمالات  رشته مهندسی علوم و صنایع غذایی  برگرفته از کتاب آمار کاربردی و طرح آزمایش ها برای علوم کشاورزی جلد اول تالیف دکتر سید احمد سادات نوری انتشارات دانشگاه تهران </vt:lpstr>
      <vt:lpstr>PowerPoint Presentation</vt:lpstr>
      <vt:lpstr>تعاریف و مفاهیم پایه</vt:lpstr>
      <vt:lpstr>انواع مقیاس ها </vt:lpstr>
      <vt:lpstr>نمادهای مهم درآمار در جدول ارائه شده</vt:lpstr>
      <vt:lpstr>علامت جمع در آمار بصورت ∑ می باشد  و به صورت زیر تعریف میشود.  ∑_(i=1)^N▒Xi=x_1+x_2+…+x_N</vt:lpstr>
      <vt:lpstr>PowerPoint Presentation</vt:lpstr>
      <vt:lpstr>PowerPoint Presentation</vt:lpstr>
      <vt:lpstr>انواع نمودارهای اماری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دامنه میان چارکی برای آنکه بتوان مشکل تاثیر پذیری دامنه تغییرات از مقدارهای بزرگ و کوچک را از بین برد، می‌توان فاصله بین بزرگترین و کوچکترین مقدار را براساس چارک‌ها محاسبه کرد. به این ترتیب برای داده‌هایی که دارای مقدارهای دور افتاده هستند، فاصله بین چارک اول و سوم، می‌تواند برآورد بهتری برای محاسبه حداکثر پراکندگی داده‌ها بدست دهد. به این شاخص «دامنه میان چارکی» می‌گویند. شکل محاسباتی دامنه میان چارکی به صورت زیر است: IQR=Q3−Q1 که در آن Q1 چارک اول و Q3 چارک سوم است.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hosseinzadeh</dc:creator>
  <cp:lastModifiedBy>hosseinzadeh</cp:lastModifiedBy>
  <cp:revision>71</cp:revision>
  <dcterms:created xsi:type="dcterms:W3CDTF">2020-04-01T15:06:39Z</dcterms:created>
  <dcterms:modified xsi:type="dcterms:W3CDTF">2020-04-01T21:07:13Z</dcterms:modified>
</cp:coreProperties>
</file>