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321" r:id="rId2"/>
    <p:sldId id="305" r:id="rId3"/>
    <p:sldId id="306" r:id="rId4"/>
    <p:sldId id="308" r:id="rId5"/>
    <p:sldId id="309" r:id="rId6"/>
    <p:sldId id="318" r:id="rId7"/>
    <p:sldId id="310" r:id="rId8"/>
    <p:sldId id="311" r:id="rId9"/>
    <p:sldId id="313" r:id="rId10"/>
    <p:sldId id="317" r:id="rId11"/>
    <p:sldId id="315" r:id="rId12"/>
    <p:sldId id="314" r:id="rId13"/>
    <p:sldId id="319" r:id="rId14"/>
    <p:sldId id="32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80" autoAdjust="0"/>
  </p:normalViewPr>
  <p:slideViewPr>
    <p:cSldViewPr>
      <p:cViewPr>
        <p:scale>
          <a:sx n="60" d="100"/>
          <a:sy n="60" d="100"/>
        </p:scale>
        <p:origin x="-1422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1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CB769-2B18-4CF8-9B3C-5C424CC1EB28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3A42B-0DBA-40D9-9353-269574D8FA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ECACC-5E6D-4B89-8BF5-CFAC2CF84629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CAEA-B7BC-469A-9256-143853BB7DC2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17E3B-0B0C-4926-9042-D704E6EC89B0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F14BB-9F5D-4B76-A50D-E13170E19324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BC25-17A8-40B7-B772-776EA205F1DC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CAAC-7EFC-47FC-9037-42AB74506016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B3B3B-CF03-47FC-AF88-DE7B13D01CE7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E8AA-763C-4970-829C-F541C50A8A3F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3DB8-3A7F-4392-87DD-FB7BC3370DFF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8B5B1-4DD6-4A44-8882-C52D6F7B83E3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3118-18B7-455D-BC66-D1E6E686D789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D6AB3ED-CE0C-4DD4-92A1-AD1C8CB6491A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E:\&#1580;&#1604;&#1587;&#1607;%204%20&#1578;&#1594;&#1584;&#1740;&#1607;\&#1608;&#1740;&#1587;%20&#1580;&#1604;&#1587;&#1607;%204\VID-20200408-WA0003.mp4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4%20&#1578;&#1594;&#1584;&#1740;&#1607;\&#1608;&#1740;&#1587;%20&#1580;&#1604;&#1587;&#1607;%204\&#1587;&#1740;&#1587;&#1578;&#1605;&#1575;&#1578;&#1740;&#1705;.m4a" TargetMode="External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4%20&#1578;&#1594;&#1584;&#1740;&#1607;\&#1608;&#1740;&#1587;%20&#1580;&#1604;&#1587;&#1607;%204\&#1575;&#1605;&#1711;&#1575;3%20&#1608;%206.m4a" TargetMode="External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4%20&#1578;&#1594;&#1584;&#1740;&#1607;\&#1608;&#1740;&#1587;%20&#1580;&#1604;&#1587;&#1607;%204\&#1601;&#1587;&#1601;&#1608;&#1604;&#1740;&#1662;&#1740;&#1583;&#1607;&#1575;.m4a" TargetMode="External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4%20&#1578;&#1594;&#1584;&#1740;&#1607;\&#1608;&#1740;&#1587;%20&#1580;&#1604;&#1587;&#1607;%204\&#1575;&#1587;&#1601;&#1606;&#1711;&#1608;&#1604;&#1740;&#1662;&#1740;&#1583;.m4a" TargetMode="External"/><Relationship Id="rId4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4%20&#1578;&#1594;&#1584;&#1740;&#1607;\&#1608;&#1740;&#1587;%20&#1580;&#1604;&#1587;&#1607;%204\&#1605;&#1583;&#1601;&#1608;&#1593;.m4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4%20&#1578;&#1594;&#1584;&#1740;&#1607;\&#1608;&#1740;&#1587;%20&#1580;&#1604;&#1587;&#1607;%204\5%20&#1602;&#1587;&#1605;&#1578;.m4a" TargetMode="Externa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4%20&#1578;&#1594;&#1584;&#1740;&#1607;\&#1608;&#1740;&#1587;%20&#1580;&#1604;&#1587;&#1607;%204\&#1583;&#1585;&#1740;&#1670;&#1607;%20&#1607;&#1575;.m4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4%20&#1578;&#1594;&#1584;&#1740;&#1607;\&#1608;&#1740;&#1587;%20&#1580;&#1604;&#1587;&#1607;%204\&#1576;&#1575;&#1705;&#1578;&#1585;&#1740;%20&#1585;&#1608;&#1583;&#1607;.m4a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4%20&#1578;&#1594;&#1584;&#1740;&#1607;\&#1608;&#1740;&#1587;%20&#1580;&#1604;&#1587;&#1607;%204\&#1605;&#1585;&#1608;&#1585;&#1740;%20&#1576;&#1585;%20&#1604;&#1740;&#1662;&#1740;&#1583;.m4a" TargetMode="Externa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4%20&#1578;&#1594;&#1584;&#1740;&#1607;\&#1608;&#1740;&#1587;%20&#1580;&#1604;&#1587;&#1607;%204\TG.m4a" TargetMode="Externa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4%20&#1578;&#1594;&#1584;&#1740;&#1607;\&#1608;&#1740;&#1587;%20&#1580;&#1604;&#1587;&#1607;%204\&#1575;&#1588;&#1576;&#1575;&#1593;%20&#1608;%20&#1594;%20&#1575;&#1588;&#1576;&#1575;&#1593;.m4a" TargetMode="External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4%20&#1578;&#1594;&#1584;&#1740;&#1607;\&#1608;&#1740;&#1587;%20&#1580;&#1604;&#1587;&#1607;%204\&#1587;&#1740;&#1587;%20&#1578;&#1585;&#1575;&#1606;&#1587;.m4a" TargetMode="Externa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1600200"/>
            <a:ext cx="6400800" cy="3484098"/>
          </a:xfrm>
        </p:spPr>
        <p:txBody>
          <a:bodyPr>
            <a:normAutofit fontScale="85000" lnSpcReduction="20000"/>
          </a:bodyPr>
          <a:lstStyle/>
          <a:p>
            <a:pPr rtl="1"/>
            <a:r>
              <a:rPr lang="fa-IR" dirty="0" smtClean="0">
                <a:cs typeface="B Nazanin" pitchFamily="2" charset="-78"/>
              </a:rPr>
              <a:t>بسمه تعالی</a:t>
            </a:r>
            <a:endParaRPr lang="en-US" dirty="0" smtClean="0">
              <a:cs typeface="B Nazanin" pitchFamily="2" charset="-78"/>
            </a:endParaRPr>
          </a:p>
          <a:p>
            <a:pPr rtl="1"/>
            <a:r>
              <a:rPr lang="fa-IR" dirty="0" smtClean="0">
                <a:cs typeface="B Nazanin" pitchFamily="2" charset="-78"/>
              </a:rPr>
              <a:t>وزارت علوم، تحقیقات و فناوری</a:t>
            </a:r>
          </a:p>
          <a:p>
            <a:pPr rtl="1"/>
            <a:r>
              <a:rPr lang="fa-IR" dirty="0" smtClean="0">
                <a:cs typeface="B Nazanin" pitchFamily="2" charset="-78"/>
              </a:rPr>
              <a:t>دانشگاه فنی و حرفه ای آذربایجان غربی</a:t>
            </a:r>
          </a:p>
          <a:p>
            <a:pPr rtl="1"/>
            <a:r>
              <a:rPr lang="fa-IR" dirty="0" smtClean="0">
                <a:cs typeface="B Nazanin" pitchFamily="2" charset="-78"/>
              </a:rPr>
              <a:t>آموزشکده فنی دختران ارومیه</a:t>
            </a:r>
          </a:p>
          <a:p>
            <a:pPr rtl="1"/>
            <a:r>
              <a:rPr lang="fa-IR" dirty="0" smtClean="0">
                <a:cs typeface="B Nazanin" pitchFamily="2" charset="-78"/>
              </a:rPr>
              <a:t>گروه صنایع غذایی</a:t>
            </a:r>
          </a:p>
          <a:p>
            <a:pPr rtl="1"/>
            <a:r>
              <a:rPr lang="fa-IR" dirty="0" smtClean="0">
                <a:cs typeface="B Nazanin" pitchFamily="2" charset="-78"/>
              </a:rPr>
              <a:t>اصول تغذیه</a:t>
            </a:r>
          </a:p>
          <a:p>
            <a:pPr rtl="1"/>
            <a:r>
              <a:rPr lang="fa-IR" dirty="0" smtClean="0">
                <a:cs typeface="B Nazanin" pitchFamily="2" charset="-78"/>
              </a:rPr>
              <a:t>(دوره کارشناسی)</a:t>
            </a:r>
          </a:p>
          <a:p>
            <a:pPr rtl="1"/>
            <a:r>
              <a:rPr lang="fa-IR" dirty="0" smtClean="0">
                <a:cs typeface="B Nazanin" pitchFamily="2" charset="-78"/>
              </a:rPr>
              <a:t>مدرس : فهیمه بابایی</a:t>
            </a:r>
          </a:p>
          <a:p>
            <a:pPr rtl="1"/>
            <a:r>
              <a:rPr lang="fa-IR" dirty="0" smtClean="0">
                <a:cs typeface="B Nazanin" pitchFamily="2" charset="-78"/>
              </a:rPr>
              <a:t>جلسه 4: ادامه گوارش و مروری بر لیپیدها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VID-20200408-WA0003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590800" cy="1943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+mn-cs"/>
              </a:rPr>
              <a:t>نامگذاری سیستماتیک</a:t>
            </a:r>
            <a:endParaRPr lang="en-US" dirty="0">
              <a:cs typeface="+mn-cs"/>
            </a:endParaRPr>
          </a:p>
        </p:txBody>
      </p:sp>
      <p:pic>
        <p:nvPicPr>
          <p:cNvPr id="6146" name="Picture 2" descr="C:\Users\babaee\Desktop\فهیمه بابایی\تصاویر\لیپید\نامگذاری+اسیدهای+چرب+غیراشباع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2057400"/>
            <a:ext cx="4681728" cy="3511296"/>
          </a:xfrm>
          <a:prstGeom prst="rect">
            <a:avLst/>
          </a:prstGeom>
          <a:noFill/>
        </p:spPr>
      </p:pic>
      <p:pic>
        <p:nvPicPr>
          <p:cNvPr id="4" name="سیستماتیک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533400" y="457200"/>
            <a:ext cx="304800" cy="304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+mn-cs"/>
              </a:rPr>
              <a:t>نامگذاری امگا</a:t>
            </a:r>
            <a:endParaRPr lang="en-US" dirty="0">
              <a:cs typeface="+mn-cs"/>
            </a:endParaRPr>
          </a:p>
        </p:txBody>
      </p:sp>
      <p:pic>
        <p:nvPicPr>
          <p:cNvPr id="5122" name="Picture 2" descr="C:\Users\babaee\Desktop\فهیمه بابایی\تصاویر\لیپید\downloadfile-1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1905000"/>
            <a:ext cx="4681728" cy="3511296"/>
          </a:xfrm>
          <a:prstGeom prst="rect">
            <a:avLst/>
          </a:prstGeom>
          <a:noFill/>
        </p:spPr>
      </p:pic>
      <p:pic>
        <p:nvPicPr>
          <p:cNvPr id="4" name="امگا3 و 6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685800" y="381000"/>
            <a:ext cx="304800" cy="304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+mn-cs"/>
              </a:rPr>
              <a:t>فسفولیپیدها</a:t>
            </a:r>
            <a:endParaRPr lang="en-US" dirty="0">
              <a:cs typeface="+mn-cs"/>
            </a:endParaRPr>
          </a:p>
        </p:txBody>
      </p:sp>
      <p:pic>
        <p:nvPicPr>
          <p:cNvPr id="8194" name="Picture 2" descr="C:\Users\babaee\Desktop\فهیمه بابایی\تصاویر\لیپید\فسفولیپیدها+(گلیسروفسفولیپید)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828800"/>
            <a:ext cx="6858000" cy="3881310"/>
          </a:xfrm>
          <a:prstGeom prst="rect">
            <a:avLst/>
          </a:prstGeom>
          <a:noFill/>
        </p:spPr>
      </p:pic>
      <p:pic>
        <p:nvPicPr>
          <p:cNvPr id="4" name="فسفولیپیدها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914400" y="228600"/>
            <a:ext cx="304800" cy="304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C:\Users\babaee\Desktop\فهیمه بابایی\تصاویر\لیپید\فسفاتیدیل+کولین+(لستین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838200"/>
            <a:ext cx="3665728" cy="2749296"/>
          </a:xfrm>
          <a:prstGeom prst="rect">
            <a:avLst/>
          </a:prstGeom>
          <a:noFill/>
        </p:spPr>
      </p:pic>
      <p:pic>
        <p:nvPicPr>
          <p:cNvPr id="9219" name="Picture 3" descr="C:\Users\babaee\Desktop\فهیمه بابایی\تصاویر\لیپید\images-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838200"/>
            <a:ext cx="3454531" cy="2739964"/>
          </a:xfrm>
          <a:prstGeom prst="rect">
            <a:avLst/>
          </a:prstGeom>
          <a:noFill/>
        </p:spPr>
      </p:pic>
      <p:pic>
        <p:nvPicPr>
          <p:cNvPr id="9220" name="Picture 4" descr="C:\Users\babaee\Desktop\فهیمه بابایی\تصاویر\لیپید\Phosphatidylethanolamin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3886200"/>
            <a:ext cx="4991100" cy="265747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81000" y="54864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فسفاتیدیل اتانول آمین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+mn-cs"/>
              </a:rPr>
              <a:t>اسفنگو لیپید ها </a:t>
            </a:r>
            <a:endParaRPr lang="en-US" dirty="0">
              <a:cs typeface="+mn-cs"/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905000"/>
            <a:ext cx="6019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اسفنگولیپید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219200" y="457200"/>
            <a:ext cx="304800" cy="304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2800" b="0" dirty="0" smtClean="0">
                <a:cs typeface="B Nazanin" pitchFamily="2" charset="-78"/>
              </a:rPr>
              <a:t>نقش روده بزرگ در دستگاه گوارش انسان</a:t>
            </a:r>
            <a:endParaRPr lang="en-US" sz="2800" b="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24200"/>
          </a:xfrm>
        </p:spPr>
        <p:txBody>
          <a:bodyPr>
            <a:normAutofit/>
          </a:bodyPr>
          <a:lstStyle/>
          <a:p>
            <a:pPr algn="r" rtl="1"/>
            <a:r>
              <a:rPr lang="ar-SA" sz="2800" b="0" dirty="0" smtClean="0">
                <a:cs typeface="B Nazanin" pitchFamily="2" charset="-78"/>
              </a:rPr>
              <a:t>آنچه در روده کوچک جذب نشده است وارد روده بزرگ می شود و به کندی مسیر روده بزرگ را می پیماید تا آب و مواد معدنی باقی مانده در آن جذب شده و در نهایت مدفوع ساخته می شود. مدفوع از سلولز تجزیه نشده مواد غذایی، آب و مواد معدنی جذب نشده تشکیل شده است</a:t>
            </a:r>
            <a:r>
              <a:rPr lang="en-US" sz="2800" b="0" dirty="0" smtClean="0">
                <a:cs typeface="B Nazanin" pitchFamily="2" charset="-78"/>
              </a:rPr>
              <a:t>.</a:t>
            </a:r>
          </a:p>
          <a:p>
            <a:pPr algn="r" rtl="1"/>
            <a:endParaRPr lang="en-US" sz="2800" b="0" dirty="0">
              <a:cs typeface="B Nazanin" pitchFamily="2" charset="-78"/>
            </a:endParaRPr>
          </a:p>
        </p:txBody>
      </p:sp>
      <p:pic>
        <p:nvPicPr>
          <p:cNvPr id="4" name="مدفوع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04800" y="381000"/>
            <a:ext cx="304800" cy="304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2800" b="0" dirty="0" smtClean="0">
                <a:cs typeface="B Nazanin" pitchFamily="2" charset="-78"/>
              </a:rPr>
              <a:t>روده بزرگ را به </a:t>
            </a:r>
            <a:r>
              <a:rPr lang="fa-IR" sz="2800" b="0" dirty="0" smtClean="0">
                <a:cs typeface="B Nazanin" pitchFamily="2" charset="-78"/>
              </a:rPr>
              <a:t>۵</a:t>
            </a:r>
            <a:r>
              <a:rPr lang="ar-SA" sz="2800" b="0" dirty="0" smtClean="0">
                <a:cs typeface="B Nazanin" pitchFamily="2" charset="-78"/>
              </a:rPr>
              <a:t> قسمت می توان تقسیم کرد</a:t>
            </a:r>
            <a:endParaRPr lang="en-US" sz="2800" b="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/>
            <a:r>
              <a:rPr lang="ar-SA" sz="2800" b="0" dirty="0" smtClean="0">
                <a:cs typeface="B Nazanin" pitchFamily="2" charset="-78"/>
              </a:rPr>
              <a:t>روده کور </a:t>
            </a:r>
            <a:r>
              <a:rPr lang="en-US" sz="2800" b="0" dirty="0" smtClean="0">
                <a:cs typeface="B Nazanin" pitchFamily="2" charset="-78"/>
              </a:rPr>
              <a:t>: </a:t>
            </a:r>
            <a:r>
              <a:rPr lang="ar-SA" sz="2800" b="0" dirty="0" smtClean="0">
                <a:cs typeface="B Nazanin" pitchFamily="2" charset="-78"/>
              </a:rPr>
              <a:t>قسمت ابتدایی روده بزرگ است و در انتهای آن</a:t>
            </a:r>
            <a:endParaRPr lang="fa-IR" sz="2800" b="0" dirty="0" smtClean="0">
              <a:cs typeface="B Nazanin" pitchFamily="2" charset="-78"/>
            </a:endParaRPr>
          </a:p>
          <a:p>
            <a:pPr lvl="0" algn="r" rtl="1">
              <a:buNone/>
            </a:pPr>
            <a:r>
              <a:rPr lang="ar-SA" sz="2800" b="0" dirty="0" smtClean="0">
                <a:cs typeface="B Nazanin" pitchFamily="2" charset="-78"/>
              </a:rPr>
              <a:t>( پایین و سمت راست شکم) زائده آپاندیس قرار دارد</a:t>
            </a:r>
            <a:r>
              <a:rPr lang="en-US" sz="2800" b="0" dirty="0" smtClean="0">
                <a:cs typeface="B Nazanin" pitchFamily="2" charset="-78"/>
              </a:rPr>
              <a:t>.</a:t>
            </a:r>
          </a:p>
          <a:p>
            <a:pPr lvl="0" algn="r" rtl="1"/>
            <a:r>
              <a:rPr lang="ar-SA" sz="2800" b="0" dirty="0" smtClean="0">
                <a:cs typeface="B Nazanin" pitchFamily="2" charset="-78"/>
              </a:rPr>
              <a:t>کولون بالارو </a:t>
            </a:r>
            <a:endParaRPr lang="en-US" sz="2800" b="0" dirty="0" smtClean="0">
              <a:cs typeface="B Nazanin" pitchFamily="2" charset="-78"/>
            </a:endParaRPr>
          </a:p>
          <a:p>
            <a:pPr lvl="0" algn="r" rtl="1"/>
            <a:r>
              <a:rPr lang="ar-SA" sz="2800" b="0" dirty="0" smtClean="0">
                <a:cs typeface="B Nazanin" pitchFamily="2" charset="-78"/>
              </a:rPr>
              <a:t>کولون افقی</a:t>
            </a:r>
            <a:endParaRPr lang="en-US" sz="2800" b="0" dirty="0" smtClean="0">
              <a:cs typeface="B Nazanin" pitchFamily="2" charset="-78"/>
            </a:endParaRPr>
          </a:p>
          <a:p>
            <a:pPr lvl="0" algn="r" rtl="1"/>
            <a:r>
              <a:rPr lang="ar-SA" sz="2800" b="0" dirty="0" smtClean="0">
                <a:cs typeface="B Nazanin" pitchFamily="2" charset="-78"/>
              </a:rPr>
              <a:t>کولون پایین رو</a:t>
            </a:r>
            <a:endParaRPr lang="en-US" sz="2800" b="0" dirty="0" smtClean="0">
              <a:cs typeface="B Nazanin" pitchFamily="2" charset="-78"/>
            </a:endParaRPr>
          </a:p>
          <a:p>
            <a:pPr lvl="0" algn="r" rtl="1"/>
            <a:r>
              <a:rPr lang="ar-SA" sz="2800" b="0" dirty="0" smtClean="0">
                <a:cs typeface="B Nazanin" pitchFamily="2" charset="-78"/>
              </a:rPr>
              <a:t>راست روده</a:t>
            </a:r>
            <a:endParaRPr lang="en-US" sz="2800" b="0" dirty="0" smtClean="0">
              <a:cs typeface="B Nazanin" pitchFamily="2" charset="-78"/>
            </a:endParaRPr>
          </a:p>
          <a:p>
            <a:pPr algn="r" rtl="1"/>
            <a:endParaRPr lang="en-US" sz="2800" b="0" dirty="0">
              <a:cs typeface="B Nazanin" pitchFamily="2" charset="-78"/>
            </a:endParaRPr>
          </a:p>
        </p:txBody>
      </p:sp>
      <p:pic>
        <p:nvPicPr>
          <p:cNvPr id="4" name="Picture 2" descr="C:\Users\babaee\Desktop\فهیمه بابایی\روده بزرگ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3048000"/>
            <a:ext cx="3810000" cy="2857500"/>
          </a:xfrm>
          <a:prstGeom prst="rect">
            <a:avLst/>
          </a:prstGeom>
          <a:noFill/>
        </p:spPr>
      </p:pic>
      <p:pic>
        <p:nvPicPr>
          <p:cNvPr id="5" name="5 قسمت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685800" y="381000"/>
            <a:ext cx="304800" cy="3048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r" rtl="1"/>
            <a:r>
              <a:rPr lang="ar-SA" sz="2800" b="0" dirty="0" smtClean="0">
                <a:cs typeface="B Nazanin" pitchFamily="2" charset="-78"/>
              </a:rPr>
              <a:t>دریچه ها یا اسفنکترهای لوله گوارش</a:t>
            </a:r>
            <a:r>
              <a:rPr lang="en-US" sz="2800" b="0" dirty="0" smtClean="0">
                <a:cs typeface="B Nazanin" pitchFamily="2" charset="-78"/>
              </a:rPr>
              <a:t>:</a:t>
            </a:r>
            <a:br>
              <a:rPr lang="en-US" sz="2800" b="0" dirty="0" smtClean="0">
                <a:cs typeface="B Nazanin" pitchFamily="2" charset="-78"/>
              </a:rPr>
            </a:br>
            <a:endParaRPr lang="en-US" sz="2800" b="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sz="2800" b="0" dirty="0" smtClean="0">
                <a:cs typeface="B Nazanin" pitchFamily="2" charset="-78"/>
              </a:rPr>
              <a:t>بخش های مختلف لوله گوارش با ماهیچه های</a:t>
            </a:r>
            <a:r>
              <a:rPr lang="en-US" sz="2800" b="0" dirty="0" smtClean="0">
                <a:cs typeface="B Nazanin" pitchFamily="2" charset="-78"/>
              </a:rPr>
              <a:t>  </a:t>
            </a:r>
            <a:r>
              <a:rPr lang="ar-SA" sz="2800" b="0" dirty="0" smtClean="0">
                <a:cs typeface="B Nazanin" pitchFamily="2" charset="-78"/>
              </a:rPr>
              <a:t>حلقوی از هم جدا می شوند که حکم دریچه را دارند. این درچه ها همیشه بسته و در حالت انقباض هستند و تنها در هنگام عبور غذا باز می شوند</a:t>
            </a:r>
            <a:r>
              <a:rPr lang="en-US" sz="2800" b="0" dirty="0" smtClean="0">
                <a:cs typeface="B Nazanin" pitchFamily="2" charset="-78"/>
              </a:rPr>
              <a:t>.</a:t>
            </a:r>
          </a:p>
          <a:p>
            <a:pPr algn="r" rtl="1"/>
            <a:endParaRPr lang="en-US" sz="2800" b="0" dirty="0">
              <a:cs typeface="B Nazanin" pitchFamily="2" charset="-78"/>
            </a:endParaRPr>
          </a:p>
        </p:txBody>
      </p:sp>
      <p:pic>
        <p:nvPicPr>
          <p:cNvPr id="4" name="دریچه ها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62000" y="457200"/>
            <a:ext cx="304800" cy="304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2800" b="0" dirty="0" smtClean="0">
                <a:cs typeface="B Nazanin" pitchFamily="2" charset="-78"/>
              </a:rPr>
              <a:t>آیا باکتری های روده بزرگ برای انسان مفید اند؟</a:t>
            </a:r>
            <a:r>
              <a:rPr lang="en-US" sz="2800" b="0" dirty="0" smtClean="0">
                <a:cs typeface="B Nazanin" pitchFamily="2" charset="-78"/>
              </a:rPr>
              <a:t/>
            </a:r>
            <a:br>
              <a:rPr lang="en-US" sz="2800" b="0" dirty="0" smtClean="0">
                <a:cs typeface="B Nazanin" pitchFamily="2" charset="-78"/>
              </a:rPr>
            </a:br>
            <a:endParaRPr lang="en-US" sz="2800" b="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sz="2800" b="0" dirty="0" smtClean="0">
                <a:cs typeface="B Nazanin" pitchFamily="2" charset="-78"/>
              </a:rPr>
              <a:t>علت مفید بودن این باکتری ها برای انسان تولید مقداری ویتامین</a:t>
            </a:r>
            <a:r>
              <a:rPr lang="en-US" sz="2800" b="0" dirty="0" smtClean="0">
                <a:cs typeface="B Nazanin" pitchFamily="2" charset="-78"/>
              </a:rPr>
              <a:t> K </a:t>
            </a:r>
            <a:r>
              <a:rPr lang="ar-SA" sz="2800" b="0" dirty="0" smtClean="0">
                <a:cs typeface="B Nazanin" pitchFamily="2" charset="-78"/>
              </a:rPr>
              <a:t>و</a:t>
            </a:r>
            <a:r>
              <a:rPr lang="en-US" sz="2800" b="0" dirty="0" smtClean="0">
                <a:cs typeface="B Nazanin" pitchFamily="2" charset="-78"/>
              </a:rPr>
              <a:t> B12 </a:t>
            </a:r>
            <a:r>
              <a:rPr lang="ar-SA" sz="2800" b="0" dirty="0" smtClean="0">
                <a:cs typeface="B Nazanin" pitchFamily="2" charset="-78"/>
              </a:rPr>
              <a:t>است که از روده جذب خون می شود. ویتامین</a:t>
            </a:r>
            <a:r>
              <a:rPr lang="en-US" sz="2800" b="0" dirty="0" smtClean="0">
                <a:cs typeface="B Nazanin" pitchFamily="2" charset="-78"/>
              </a:rPr>
              <a:t> B12 </a:t>
            </a:r>
            <a:r>
              <a:rPr lang="ar-SA" sz="2800" b="0" dirty="0" smtClean="0">
                <a:cs typeface="B Nazanin" pitchFamily="2" charset="-78"/>
              </a:rPr>
              <a:t>در تولید گلبول قرمز و ویتامین</a:t>
            </a:r>
            <a:r>
              <a:rPr lang="en-US" sz="2800" b="0" dirty="0" smtClean="0">
                <a:cs typeface="B Nazanin" pitchFamily="2" charset="-78"/>
              </a:rPr>
              <a:t> K </a:t>
            </a:r>
            <a:r>
              <a:rPr lang="ar-SA" sz="2800" b="0" dirty="0" smtClean="0">
                <a:cs typeface="B Nazanin" pitchFamily="2" charset="-78"/>
              </a:rPr>
              <a:t>در فرآیند انعقاد خون نقش دارند</a:t>
            </a:r>
            <a:r>
              <a:rPr lang="en-US" sz="2800" b="0" dirty="0" smtClean="0">
                <a:cs typeface="B Nazanin" pitchFamily="2" charset="-78"/>
              </a:rPr>
              <a:t>.</a:t>
            </a:r>
          </a:p>
          <a:p>
            <a:pPr algn="r" rtl="1"/>
            <a:endParaRPr lang="en-US" sz="2800" b="0" dirty="0">
              <a:cs typeface="B Nazanin" pitchFamily="2" charset="-78"/>
            </a:endParaRPr>
          </a:p>
        </p:txBody>
      </p:sp>
      <p:pic>
        <p:nvPicPr>
          <p:cNvPr id="4" name="باکتری روده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143000" y="381000"/>
            <a:ext cx="304800" cy="304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+mn-cs"/>
              </a:rPr>
              <a:t>مروری بر شیمی لیپیدها</a:t>
            </a:r>
            <a:endParaRPr lang="en-US" dirty="0">
              <a:cs typeface="+mn-cs"/>
            </a:endParaRPr>
          </a:p>
        </p:txBody>
      </p:sp>
      <p:pic>
        <p:nvPicPr>
          <p:cNvPr id="7170" name="Picture 2" descr="C:\Users\babaee\Desktop\فهیمه بابایی\Fat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447800"/>
            <a:ext cx="5791200" cy="3882862"/>
          </a:xfrm>
          <a:prstGeom prst="rect">
            <a:avLst/>
          </a:prstGeom>
          <a:noFill/>
        </p:spPr>
      </p:pic>
      <p:pic>
        <p:nvPicPr>
          <p:cNvPr id="4" name="مروری بر لیپید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685800" y="304800"/>
            <a:ext cx="304800" cy="3048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828800" y="5486400"/>
            <a:ext cx="5638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dirty="0" smtClean="0"/>
              <a:t>دانشجویان عزیز توجه فرمایید اسلایدهای مروری شیمی لیپیدها جهت آشنایی بیشتر شما بوده  و در امتحان پایانی مد نظر نمی باشد.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+mn-cs"/>
              </a:rPr>
              <a:t>بررسی ساختمان تری گلیسیرید</a:t>
            </a:r>
            <a:endParaRPr lang="en-US" dirty="0">
              <a:cs typeface="+mn-cs"/>
            </a:endParaRPr>
          </a:p>
        </p:txBody>
      </p:sp>
      <p:pic>
        <p:nvPicPr>
          <p:cNvPr id="1031" name="Picture 7" descr="C:\Users\babaee\Desktop\فهیمه بابایی\تصاویر\لیپید\تری گلیسیرید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1981200"/>
            <a:ext cx="4800600" cy="3276600"/>
          </a:xfrm>
          <a:prstGeom prst="rect">
            <a:avLst/>
          </a:prstGeom>
          <a:noFill/>
        </p:spPr>
      </p:pic>
      <p:pic>
        <p:nvPicPr>
          <p:cNvPr id="4" name="TG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38200" y="304800"/>
            <a:ext cx="304800" cy="304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+mn-cs"/>
              </a:rPr>
              <a:t>اسید چرب اشباع و غیر اشباع</a:t>
            </a:r>
            <a:endParaRPr lang="en-US" dirty="0">
              <a:cs typeface="+mn-cs"/>
            </a:endParaRPr>
          </a:p>
        </p:txBody>
      </p:sp>
      <p:pic>
        <p:nvPicPr>
          <p:cNvPr id="2050" name="Picture 2" descr="C:\Users\babaee\Desktop\فهیمه بابایی\تصاویر\لیپید\downloadfile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71600"/>
            <a:ext cx="4495800" cy="2774752"/>
          </a:xfrm>
          <a:prstGeom prst="rect">
            <a:avLst/>
          </a:prstGeom>
          <a:noFill/>
        </p:spPr>
      </p:pic>
      <p:pic>
        <p:nvPicPr>
          <p:cNvPr id="6" name="Picture 2" descr="C:\Users\babaee\Desktop\فهیمه بابایی\تصاویر\لیپید\slide15-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42367" y="2971800"/>
            <a:ext cx="4601633" cy="3451225"/>
          </a:xfrm>
          <a:prstGeom prst="rect">
            <a:avLst/>
          </a:prstGeom>
          <a:noFill/>
        </p:spPr>
      </p:pic>
      <p:pic>
        <p:nvPicPr>
          <p:cNvPr id="5" name="اشباع و غ اشباع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533400" y="304800"/>
            <a:ext cx="304800" cy="3048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+mn-cs"/>
              </a:rPr>
              <a:t>مفهوم سیس و ترانس</a:t>
            </a:r>
            <a:endParaRPr lang="en-US" dirty="0">
              <a:cs typeface="+mn-cs"/>
            </a:endParaRPr>
          </a:p>
        </p:txBody>
      </p:sp>
      <p:pic>
        <p:nvPicPr>
          <p:cNvPr id="4098" name="Picture 2" descr="C:\Users\babaee\Desktop\فهیمه بابایی\تصاویر\لیپید\images-6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3733800"/>
            <a:ext cx="4267200" cy="2897187"/>
          </a:xfrm>
          <a:prstGeom prst="rect">
            <a:avLst/>
          </a:prstGeom>
          <a:noFill/>
        </p:spPr>
      </p:pic>
      <p:pic>
        <p:nvPicPr>
          <p:cNvPr id="4100" name="Picture 4" descr="C:\Users\babaee\Desktop\فهیمه بابایی\تصاویر\لیپید\2020-04-12-11-20-27--90754241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1524000"/>
            <a:ext cx="4191000" cy="2057400"/>
          </a:xfrm>
          <a:prstGeom prst="rect">
            <a:avLst/>
          </a:prstGeom>
          <a:noFill/>
        </p:spPr>
      </p:pic>
      <p:pic>
        <p:nvPicPr>
          <p:cNvPr id="5" name="سیس ترانس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533400" y="304800"/>
            <a:ext cx="304800" cy="3048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2011</TotalTime>
  <Words>278</Words>
  <Application>Microsoft Office PowerPoint</Application>
  <PresentationFormat>On-screen Show (4:3)</PresentationFormat>
  <Paragraphs>46</Paragraphs>
  <Slides>14</Slides>
  <Notes>0</Notes>
  <HiddenSlides>0</HiddenSlides>
  <MMClips>13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Apex</vt:lpstr>
      <vt:lpstr>Slide 1</vt:lpstr>
      <vt:lpstr>نقش روده بزرگ در دستگاه گوارش انسان</vt:lpstr>
      <vt:lpstr>روده بزرگ را به ۵ قسمت می توان تقسیم کرد</vt:lpstr>
      <vt:lpstr>دریچه ها یا اسفنکترهای لوله گوارش: </vt:lpstr>
      <vt:lpstr>آیا باکتری های روده بزرگ برای انسان مفید اند؟ </vt:lpstr>
      <vt:lpstr>مروری بر شیمی لیپیدها</vt:lpstr>
      <vt:lpstr>بررسی ساختمان تری گلیسیرید</vt:lpstr>
      <vt:lpstr>اسید چرب اشباع و غیر اشباع</vt:lpstr>
      <vt:lpstr>مفهوم سیس و ترانس</vt:lpstr>
      <vt:lpstr>نامگذاری سیستماتیک</vt:lpstr>
      <vt:lpstr>نامگذاری امگا</vt:lpstr>
      <vt:lpstr>فسفولیپیدها</vt:lpstr>
      <vt:lpstr>Slide 13</vt:lpstr>
      <vt:lpstr>اسفنگو لیپید ها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babaee</dc:creator>
  <cp:lastModifiedBy>babaee</cp:lastModifiedBy>
  <cp:revision>116</cp:revision>
  <dcterms:created xsi:type="dcterms:W3CDTF">2006-08-16T00:00:00Z</dcterms:created>
  <dcterms:modified xsi:type="dcterms:W3CDTF">2020-04-13T09:47:14Z</dcterms:modified>
</cp:coreProperties>
</file>