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9"/>
  </p:notesMasterIdLst>
  <p:sldIdLst>
    <p:sldId id="269" r:id="rId2"/>
    <p:sldId id="270" r:id="rId3"/>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71" r:id="rId17"/>
    <p:sldId id="272" r:id="rId18"/>
  </p:sldIdLst>
  <p:sldSz cx="12192000" cy="6858000"/>
  <p:notesSz cx="6858000" cy="9144000"/>
  <p:defaultTextStyle>
    <a:defPPr>
      <a:defRPr lang="fa-I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44" autoAdjust="0"/>
    <p:restoredTop sz="94343" autoAdjust="0"/>
  </p:normalViewPr>
  <p:slideViewPr>
    <p:cSldViewPr snapToGrid="0">
      <p:cViewPr>
        <p:scale>
          <a:sx n="60" d="100"/>
          <a:sy n="60" d="100"/>
        </p:scale>
        <p:origin x="1074" y="27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r">
              <a:defRPr sz="1200"/>
            </a:lvl1pPr>
          </a:lstStyle>
          <a:p>
            <a:endParaRPr lang="fa-I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l">
              <a:defRPr sz="1200"/>
            </a:lvl1pPr>
          </a:lstStyle>
          <a:p>
            <a:fld id="{E6D65483-267A-4436-89FE-5AD5B778CF74}" type="datetimeFigureOut">
              <a:rPr lang="fa-IR" smtClean="0"/>
              <a:t>17/08/1441</a:t>
            </a:fld>
            <a:endParaRPr lang="fa-I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a-I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r">
              <a:defRPr sz="1200"/>
            </a:lvl1pPr>
          </a:lstStyle>
          <a:p>
            <a:endParaRPr lang="fa-I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l">
              <a:defRPr sz="1200"/>
            </a:lvl1pPr>
          </a:lstStyle>
          <a:p>
            <a:fld id="{157691EA-6135-4636-B3A3-A0228920F049}" type="slidenum">
              <a:rPr lang="fa-IR" smtClean="0"/>
              <a:t>‹#›</a:t>
            </a:fld>
            <a:endParaRPr lang="fa-IR"/>
          </a:p>
        </p:txBody>
      </p:sp>
    </p:spTree>
    <p:extLst>
      <p:ext uri="{BB962C8B-B14F-4D97-AF65-F5344CB8AC3E}">
        <p14:creationId xmlns:p14="http://schemas.microsoft.com/office/powerpoint/2010/main" val="41629584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7691EA-6135-4636-B3A3-A0228920F049}" type="slidenum">
              <a:rPr lang="fa-IR" smtClean="0"/>
              <a:t>8</a:t>
            </a:fld>
            <a:endParaRPr lang="fa-IR"/>
          </a:p>
        </p:txBody>
      </p:sp>
    </p:spTree>
    <p:extLst>
      <p:ext uri="{BB962C8B-B14F-4D97-AF65-F5344CB8AC3E}">
        <p14:creationId xmlns:p14="http://schemas.microsoft.com/office/powerpoint/2010/main" val="32771160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5"/>
          </p:nvPr>
        </p:nvSpPr>
        <p:spPr/>
        <p:txBody>
          <a:bodyPr/>
          <a:lstStyle/>
          <a:p>
            <a:fld id="{157691EA-6135-4636-B3A3-A0228920F049}" type="slidenum">
              <a:rPr lang="fa-IR" smtClean="0"/>
              <a:t>10</a:t>
            </a:fld>
            <a:endParaRPr lang="fa-IR"/>
          </a:p>
        </p:txBody>
      </p:sp>
    </p:spTree>
    <p:extLst>
      <p:ext uri="{BB962C8B-B14F-4D97-AF65-F5344CB8AC3E}">
        <p14:creationId xmlns:p14="http://schemas.microsoft.com/office/powerpoint/2010/main" val="41007546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fa-I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fa-IR"/>
          </a:p>
        </p:txBody>
      </p:sp>
      <p:sp>
        <p:nvSpPr>
          <p:cNvPr id="4" name="Date Placeholder 3"/>
          <p:cNvSpPr>
            <a:spLocks noGrp="1"/>
          </p:cNvSpPr>
          <p:nvPr>
            <p:ph type="dt" sz="half" idx="10"/>
          </p:nvPr>
        </p:nvSpPr>
        <p:spPr/>
        <p:txBody>
          <a:bodyPr/>
          <a:lstStyle/>
          <a:p>
            <a:fld id="{C1E039B7-1E2E-43C5-84DC-08943A69AC6E}" type="datetimeFigureOut">
              <a:rPr lang="fa-IR" smtClean="0"/>
              <a:t>17/08/1441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8EB48C2-887B-47C2-8409-6AE5496EC106}" type="slidenum">
              <a:rPr lang="fa-IR" smtClean="0"/>
              <a:t>‹#›</a:t>
            </a:fld>
            <a:endParaRPr lang="fa-IR"/>
          </a:p>
        </p:txBody>
      </p:sp>
    </p:spTree>
    <p:extLst>
      <p:ext uri="{BB962C8B-B14F-4D97-AF65-F5344CB8AC3E}">
        <p14:creationId xmlns:p14="http://schemas.microsoft.com/office/powerpoint/2010/main" val="7693806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extLst mod="1">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C1E039B7-1E2E-43C5-84DC-08943A69AC6E}" type="datetimeFigureOut">
              <a:rPr lang="fa-IR" smtClean="0"/>
              <a:t>17/08/1441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8EB48C2-887B-47C2-8409-6AE5496EC106}" type="slidenum">
              <a:rPr lang="fa-IR" smtClean="0"/>
              <a:t>‹#›</a:t>
            </a:fld>
            <a:endParaRPr lang="fa-IR"/>
          </a:p>
        </p:txBody>
      </p:sp>
    </p:spTree>
    <p:extLst>
      <p:ext uri="{BB962C8B-B14F-4D97-AF65-F5344CB8AC3E}">
        <p14:creationId xmlns:p14="http://schemas.microsoft.com/office/powerpoint/2010/main" val="10911398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C1E039B7-1E2E-43C5-84DC-08943A69AC6E}" type="datetimeFigureOut">
              <a:rPr lang="fa-IR" smtClean="0"/>
              <a:t>17/08/1441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8EB48C2-887B-47C2-8409-6AE5496EC106}" type="slidenum">
              <a:rPr lang="fa-IR" smtClean="0"/>
              <a:t>‹#›</a:t>
            </a:fld>
            <a:endParaRPr lang="fa-IR"/>
          </a:p>
        </p:txBody>
      </p:sp>
    </p:spTree>
    <p:extLst>
      <p:ext uri="{BB962C8B-B14F-4D97-AF65-F5344CB8AC3E}">
        <p14:creationId xmlns:p14="http://schemas.microsoft.com/office/powerpoint/2010/main" val="13137273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extLst mod="1">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C1E039B7-1E2E-43C5-84DC-08943A69AC6E}" type="datetimeFigureOut">
              <a:rPr lang="fa-IR" smtClean="0"/>
              <a:t>17/08/1441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8EB48C2-887B-47C2-8409-6AE5496EC106}" type="slidenum">
              <a:rPr lang="fa-IR" smtClean="0"/>
              <a:t>‹#›</a:t>
            </a:fld>
            <a:endParaRPr lang="fa-IR"/>
          </a:p>
        </p:txBody>
      </p:sp>
    </p:spTree>
    <p:extLst>
      <p:ext uri="{BB962C8B-B14F-4D97-AF65-F5344CB8AC3E}">
        <p14:creationId xmlns:p14="http://schemas.microsoft.com/office/powerpoint/2010/main" val="6531492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fa-I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1E039B7-1E2E-43C5-84DC-08943A69AC6E}" type="datetimeFigureOut">
              <a:rPr lang="fa-IR" smtClean="0"/>
              <a:t>17/08/1441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8EB48C2-887B-47C2-8409-6AE5496EC106}" type="slidenum">
              <a:rPr lang="fa-IR" smtClean="0"/>
              <a:t>‹#›</a:t>
            </a:fld>
            <a:endParaRPr lang="fa-IR"/>
          </a:p>
        </p:txBody>
      </p:sp>
    </p:spTree>
    <p:extLst>
      <p:ext uri="{BB962C8B-B14F-4D97-AF65-F5344CB8AC3E}">
        <p14:creationId xmlns:p14="http://schemas.microsoft.com/office/powerpoint/2010/main" val="26200754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extLst mod="1">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4"/>
          <p:cNvSpPr>
            <a:spLocks noGrp="1"/>
          </p:cNvSpPr>
          <p:nvPr>
            <p:ph type="dt" sz="half" idx="10"/>
          </p:nvPr>
        </p:nvSpPr>
        <p:spPr/>
        <p:txBody>
          <a:bodyPr/>
          <a:lstStyle/>
          <a:p>
            <a:fld id="{C1E039B7-1E2E-43C5-84DC-08943A69AC6E}" type="datetimeFigureOut">
              <a:rPr lang="fa-IR" smtClean="0"/>
              <a:t>17/08/1441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E8EB48C2-887B-47C2-8409-6AE5496EC106}" type="slidenum">
              <a:rPr lang="fa-IR" smtClean="0"/>
              <a:t>‹#›</a:t>
            </a:fld>
            <a:endParaRPr lang="fa-IR"/>
          </a:p>
        </p:txBody>
      </p:sp>
    </p:spTree>
    <p:extLst>
      <p:ext uri="{BB962C8B-B14F-4D97-AF65-F5344CB8AC3E}">
        <p14:creationId xmlns:p14="http://schemas.microsoft.com/office/powerpoint/2010/main" val="24757172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fa-I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Date Placeholder 6"/>
          <p:cNvSpPr>
            <a:spLocks noGrp="1"/>
          </p:cNvSpPr>
          <p:nvPr>
            <p:ph type="dt" sz="half" idx="10"/>
          </p:nvPr>
        </p:nvSpPr>
        <p:spPr/>
        <p:txBody>
          <a:bodyPr/>
          <a:lstStyle/>
          <a:p>
            <a:fld id="{C1E039B7-1E2E-43C5-84DC-08943A69AC6E}" type="datetimeFigureOut">
              <a:rPr lang="fa-IR" smtClean="0"/>
              <a:t>17/08/1441</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E8EB48C2-887B-47C2-8409-6AE5496EC106}" type="slidenum">
              <a:rPr lang="fa-IR" smtClean="0"/>
              <a:t>‹#›</a:t>
            </a:fld>
            <a:endParaRPr lang="fa-IR"/>
          </a:p>
        </p:txBody>
      </p:sp>
    </p:spTree>
    <p:extLst>
      <p:ext uri="{BB962C8B-B14F-4D97-AF65-F5344CB8AC3E}">
        <p14:creationId xmlns:p14="http://schemas.microsoft.com/office/powerpoint/2010/main" val="40777477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Date Placeholder 2"/>
          <p:cNvSpPr>
            <a:spLocks noGrp="1"/>
          </p:cNvSpPr>
          <p:nvPr>
            <p:ph type="dt" sz="half" idx="10"/>
          </p:nvPr>
        </p:nvSpPr>
        <p:spPr/>
        <p:txBody>
          <a:bodyPr/>
          <a:lstStyle/>
          <a:p>
            <a:fld id="{C1E039B7-1E2E-43C5-84DC-08943A69AC6E}" type="datetimeFigureOut">
              <a:rPr lang="fa-IR" smtClean="0"/>
              <a:t>17/08/1441</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E8EB48C2-887B-47C2-8409-6AE5496EC106}" type="slidenum">
              <a:rPr lang="fa-IR" smtClean="0"/>
              <a:t>‹#›</a:t>
            </a:fld>
            <a:endParaRPr lang="fa-IR"/>
          </a:p>
        </p:txBody>
      </p:sp>
    </p:spTree>
    <p:extLst>
      <p:ext uri="{BB962C8B-B14F-4D97-AF65-F5344CB8AC3E}">
        <p14:creationId xmlns:p14="http://schemas.microsoft.com/office/powerpoint/2010/main" val="15519922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E039B7-1E2E-43C5-84DC-08943A69AC6E}" type="datetimeFigureOut">
              <a:rPr lang="fa-IR" smtClean="0"/>
              <a:t>17/08/1441</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E8EB48C2-887B-47C2-8409-6AE5496EC106}" type="slidenum">
              <a:rPr lang="fa-IR" smtClean="0"/>
              <a:t>‹#›</a:t>
            </a:fld>
            <a:endParaRPr lang="fa-IR"/>
          </a:p>
        </p:txBody>
      </p:sp>
    </p:spTree>
    <p:extLst>
      <p:ext uri="{BB962C8B-B14F-4D97-AF65-F5344CB8AC3E}">
        <p14:creationId xmlns:p14="http://schemas.microsoft.com/office/powerpoint/2010/main" val="11488863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fa-I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1E039B7-1E2E-43C5-84DC-08943A69AC6E}" type="datetimeFigureOut">
              <a:rPr lang="fa-IR" smtClean="0"/>
              <a:t>17/08/1441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E8EB48C2-887B-47C2-8409-6AE5496EC106}" type="slidenum">
              <a:rPr lang="fa-IR" smtClean="0"/>
              <a:t>‹#›</a:t>
            </a:fld>
            <a:endParaRPr lang="fa-IR"/>
          </a:p>
        </p:txBody>
      </p:sp>
    </p:spTree>
    <p:extLst>
      <p:ext uri="{BB962C8B-B14F-4D97-AF65-F5344CB8AC3E}">
        <p14:creationId xmlns:p14="http://schemas.microsoft.com/office/powerpoint/2010/main" val="6305408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extLst mod="1">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fa-I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fa-I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1E039B7-1E2E-43C5-84DC-08943A69AC6E}" type="datetimeFigureOut">
              <a:rPr lang="fa-IR" smtClean="0"/>
              <a:t>17/08/1441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E8EB48C2-887B-47C2-8409-6AE5496EC106}" type="slidenum">
              <a:rPr lang="fa-IR" smtClean="0"/>
              <a:t>‹#›</a:t>
            </a:fld>
            <a:endParaRPr lang="fa-IR"/>
          </a:p>
        </p:txBody>
      </p:sp>
    </p:spTree>
    <p:extLst>
      <p:ext uri="{BB962C8B-B14F-4D97-AF65-F5344CB8AC3E}">
        <p14:creationId xmlns:p14="http://schemas.microsoft.com/office/powerpoint/2010/main" val="15649490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fa-I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E039B7-1E2E-43C5-84DC-08943A69AC6E}" type="datetimeFigureOut">
              <a:rPr lang="fa-IR" smtClean="0"/>
              <a:t>17/08/1441</a:t>
            </a:fld>
            <a:endParaRPr lang="fa-I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a-I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EB48C2-887B-47C2-8409-6AE5496EC106}" type="slidenum">
              <a:rPr lang="fa-IR" smtClean="0"/>
              <a:t>‹#›</a:t>
            </a:fld>
            <a:endParaRPr lang="fa-IR"/>
          </a:p>
        </p:txBody>
      </p:sp>
    </p:spTree>
    <p:extLst>
      <p:ext uri="{BB962C8B-B14F-4D97-AF65-F5344CB8AC3E}">
        <p14:creationId xmlns:p14="http://schemas.microsoft.com/office/powerpoint/2010/main" val="21866570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a-I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0.m4a"/><Relationship Id="rId1" Type="http://schemas.microsoft.com/office/2007/relationships/media" Target="../media/media10.m4a"/><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microsoft.com/office/2007/relationships/hdphoto" Target="../media/hdphoto1.wdp"/><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4_579614044707199548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9237822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D12FBB-1F7D-49B6-ABAB-627422498BC6}"/>
              </a:ext>
            </a:extLst>
          </p:cNvPr>
          <p:cNvSpPr/>
          <p:nvPr/>
        </p:nvSpPr>
        <p:spPr>
          <a:xfrm>
            <a:off x="3048000" y="590843"/>
            <a:ext cx="6292948" cy="383823"/>
          </a:xfrm>
          <a:prstGeom prst="rect">
            <a:avLst/>
          </a:prstGeom>
        </p:spPr>
        <p:txBody>
          <a:bodyPr wrap="square">
            <a:spAutoFit/>
          </a:bodyPr>
          <a:lstStyle/>
          <a:p>
            <a:pPr algn="r" rtl="1">
              <a:lnSpc>
                <a:spcPct val="115000"/>
              </a:lnSpc>
              <a:spcAft>
                <a:spcPts val="1000"/>
              </a:spcAft>
            </a:pPr>
            <a:endParaRPr lang="fa-IR" dirty="0"/>
          </a:p>
        </p:txBody>
      </p:sp>
      <p:sp>
        <p:nvSpPr>
          <p:cNvPr id="3" name="Rectangle 2">
            <a:extLst>
              <a:ext uri="{FF2B5EF4-FFF2-40B4-BE49-F238E27FC236}">
                <a16:creationId xmlns:a16="http://schemas.microsoft.com/office/drawing/2014/main" id="{65428F83-A2D1-4FE6-B3DF-0B84E27904A6}"/>
              </a:ext>
            </a:extLst>
          </p:cNvPr>
          <p:cNvSpPr/>
          <p:nvPr/>
        </p:nvSpPr>
        <p:spPr>
          <a:xfrm>
            <a:off x="785447" y="590843"/>
            <a:ext cx="10818054" cy="5577937"/>
          </a:xfrm>
          <a:prstGeom prst="rect">
            <a:avLst/>
          </a:prstGeom>
        </p:spPr>
        <p:txBody>
          <a:bodyPr wrap="square">
            <a:spAutoFit/>
          </a:bodyPr>
          <a:lstStyle/>
          <a:p>
            <a:pPr algn="r" rtl="1">
              <a:lnSpc>
                <a:spcPct val="115000"/>
              </a:lnSpc>
              <a:spcAft>
                <a:spcPts val="1000"/>
              </a:spcAft>
            </a:pPr>
            <a:r>
              <a:rPr lang="fa-IR" sz="3200" dirty="0">
                <a:solidFill>
                  <a:srgbClr val="FF0000"/>
                </a:solidFill>
                <a:latin typeface="B Lotus"/>
                <a:ea typeface="Calibri" panose="020F0502020204030204" pitchFamily="34" charset="0"/>
                <a:cs typeface="B Titr" panose="00000700000000000000" pitchFamily="2" charset="-78"/>
              </a:rPr>
              <a:t>اصول تغذیه </a:t>
            </a:r>
            <a:r>
              <a:rPr lang="fa-IR" sz="3200" dirty="0" smtClean="0">
                <a:solidFill>
                  <a:srgbClr val="FF0000"/>
                </a:solidFill>
                <a:latin typeface="B Lotus"/>
                <a:ea typeface="Calibri" panose="020F0502020204030204" pitchFamily="34" charset="0"/>
                <a:cs typeface="B Titr" panose="00000700000000000000" pitchFamily="2" charset="-78"/>
              </a:rPr>
              <a:t>تکمیلی</a:t>
            </a:r>
          </a:p>
          <a:p>
            <a:pPr algn="r" rtl="1">
              <a:lnSpc>
                <a:spcPct val="115000"/>
              </a:lnSpc>
              <a:spcAft>
                <a:spcPts val="1000"/>
              </a:spcAft>
            </a:pPr>
            <a:r>
              <a:rPr lang="fa-IR" sz="2000" dirty="0">
                <a:latin typeface="B Lotus"/>
                <a:ea typeface="Calibri" panose="020F0502020204030204" pitchFamily="34" charset="0"/>
                <a:cs typeface="B Nazanin"/>
              </a:rPr>
              <a:t>بهترین سن برای شروع غذاهای کمکی </a:t>
            </a:r>
            <a:r>
              <a:rPr lang="fa-IR" sz="2000" dirty="0" smtClean="0">
                <a:latin typeface="B Lotus"/>
                <a:ea typeface="Calibri" panose="020F0502020204030204" pitchFamily="34" charset="0"/>
                <a:cs typeface="B Nazanin"/>
              </a:rPr>
              <a:t>هفته </a:t>
            </a:r>
            <a:r>
              <a:rPr lang="fa-IR" sz="2000" dirty="0">
                <a:latin typeface="B Lotus"/>
                <a:ea typeface="Calibri" panose="020F0502020204030204" pitchFamily="34" charset="0"/>
                <a:cs typeface="B Nazanin"/>
              </a:rPr>
              <a:t>اول ماه هفتم تولد کودک سن شروع تغذیه تکمیلی است .ولی چنانچه بین 4 تا 6 ماهگی با وجود تلاش والدین و کارکنان بهداشتی منحنی رشد کودک نشان دهنده رشد نامناسب کودک باشد ، می توان غذای کمکی را زودتر شروع </a:t>
            </a:r>
            <a:r>
              <a:rPr lang="fa-IR" sz="2000" dirty="0" smtClean="0">
                <a:latin typeface="B Lotus"/>
                <a:ea typeface="Calibri" panose="020F0502020204030204" pitchFamily="34" charset="0"/>
                <a:cs typeface="B Nazanin"/>
              </a:rPr>
              <a:t>کرد</a:t>
            </a:r>
            <a:endParaRPr lang="fa-IR" sz="2000" b="1" dirty="0" smtClean="0">
              <a:solidFill>
                <a:srgbClr val="FF0000"/>
              </a:solidFill>
              <a:latin typeface="B Lotus"/>
              <a:ea typeface="Calibri" panose="020F0502020204030204" pitchFamily="34" charset="0"/>
              <a:cs typeface="B Nazanin"/>
            </a:endParaRPr>
          </a:p>
          <a:p>
            <a:pPr algn="r" rtl="1">
              <a:lnSpc>
                <a:spcPct val="115000"/>
              </a:lnSpc>
              <a:spcAft>
                <a:spcPts val="1000"/>
              </a:spcAft>
            </a:pPr>
            <a:r>
              <a:rPr lang="fa-IR" sz="2000" dirty="0" smtClean="0">
                <a:latin typeface="B Lotus"/>
                <a:ea typeface="Calibri" panose="020F0502020204030204" pitchFamily="34" charset="0"/>
                <a:cs typeface="B Nazanin"/>
              </a:rPr>
              <a:t>حتما </a:t>
            </a:r>
            <a:r>
              <a:rPr lang="fa-IR" sz="2000" dirty="0">
                <a:latin typeface="B Lotus"/>
                <a:ea typeface="Calibri" panose="020F0502020204030204" pitchFamily="34" charset="0"/>
                <a:cs typeface="B Nazanin"/>
              </a:rPr>
              <a:t>از موادی استفاده شود که بعد ها در سفره خانواده وجوددارد</a:t>
            </a:r>
            <a:endParaRPr lang="en-US" sz="2000" dirty="0">
              <a:latin typeface="B Lotus"/>
              <a:ea typeface="Calibri" panose="020F0502020204030204" pitchFamily="34" charset="0"/>
            </a:endParaRPr>
          </a:p>
          <a:p>
            <a:pPr algn="r" rtl="1">
              <a:lnSpc>
                <a:spcPct val="115000"/>
              </a:lnSpc>
              <a:spcAft>
                <a:spcPts val="1000"/>
              </a:spcAft>
            </a:pPr>
            <a:r>
              <a:rPr lang="fa-IR" sz="2000" dirty="0">
                <a:latin typeface="B Lotus"/>
                <a:ea typeface="Calibri" panose="020F0502020204030204" pitchFamily="34" charset="0"/>
                <a:cs typeface="B Nazanin"/>
              </a:rPr>
              <a:t>بعد از تغذیه شیرخوار با شیر مادر ، غذای کمکی به او داده شود و هرگز قبل و یا در فواصل تغذیه با شیر مادر از غذای کمکی استفاده نشود.</a:t>
            </a:r>
            <a:endParaRPr lang="en-US" sz="2000" dirty="0">
              <a:latin typeface="B Lotus"/>
              <a:ea typeface="Calibri" panose="020F0502020204030204" pitchFamily="34" charset="0"/>
            </a:endParaRPr>
          </a:p>
          <a:p>
            <a:pPr algn="r" rtl="1">
              <a:lnSpc>
                <a:spcPct val="115000"/>
              </a:lnSpc>
              <a:spcAft>
                <a:spcPts val="1000"/>
              </a:spcAft>
            </a:pPr>
            <a:r>
              <a:rPr lang="fa-IR" sz="2000" dirty="0">
                <a:latin typeface="B Lotus"/>
                <a:ea typeface="Calibri" panose="020F0502020204030204" pitchFamily="34" charset="0"/>
                <a:cs typeface="B Nazanin"/>
              </a:rPr>
              <a:t>از یک نوع ماده غذایی ساده شروع شود و کم کم به مخلوطی از چند نوع افزایش یابد.</a:t>
            </a:r>
            <a:endParaRPr lang="en-US" sz="2000" dirty="0">
              <a:latin typeface="B Lotus"/>
              <a:ea typeface="Calibri" panose="020F0502020204030204" pitchFamily="34" charset="0"/>
            </a:endParaRPr>
          </a:p>
          <a:p>
            <a:pPr algn="r" rtl="1">
              <a:lnSpc>
                <a:spcPct val="115000"/>
              </a:lnSpc>
              <a:spcAft>
                <a:spcPts val="1000"/>
              </a:spcAft>
            </a:pPr>
            <a:r>
              <a:rPr lang="fa-IR" sz="2000" dirty="0">
                <a:latin typeface="B Lotus"/>
                <a:ea typeface="Calibri" panose="020F0502020204030204" pitchFamily="34" charset="0"/>
                <a:cs typeface="B Nazanin"/>
              </a:rPr>
              <a:t>از یک قاشق مرباخوری شروع و بتدریج بر مقدار آن اضافه شود ( به استثنای زرده تخم مرغ که به اندازه یک نخود شروع می شود )</a:t>
            </a:r>
            <a:endParaRPr lang="en-US" sz="2000" dirty="0">
              <a:latin typeface="B Lotus"/>
              <a:ea typeface="Calibri" panose="020F0502020204030204" pitchFamily="34" charset="0"/>
            </a:endParaRPr>
          </a:p>
          <a:p>
            <a:pPr algn="r" rtl="1">
              <a:lnSpc>
                <a:spcPct val="115000"/>
              </a:lnSpc>
              <a:spcAft>
                <a:spcPts val="1000"/>
              </a:spcAft>
            </a:pPr>
            <a:r>
              <a:rPr lang="fa-IR" sz="2000" dirty="0">
                <a:latin typeface="B Lotus"/>
                <a:ea typeface="Calibri" panose="020F0502020204030204" pitchFamily="34" charset="0"/>
                <a:cs typeface="B Nazanin"/>
              </a:rPr>
              <a:t>مواد غذایی چه از نظر نوع و چه از نظر مقدارباید بتدریج به غذای شیرخوار اضافه شود.</a:t>
            </a:r>
            <a:endParaRPr lang="en-US" sz="2000" dirty="0">
              <a:latin typeface="B Lotus"/>
              <a:ea typeface="Calibri" panose="020F0502020204030204" pitchFamily="34" charset="0"/>
            </a:endParaRPr>
          </a:p>
          <a:p>
            <a:pPr algn="r" rtl="1">
              <a:lnSpc>
                <a:spcPct val="115000"/>
              </a:lnSpc>
              <a:spcAft>
                <a:spcPts val="1000"/>
              </a:spcAft>
            </a:pPr>
            <a:r>
              <a:rPr lang="fa-IR" sz="2000" dirty="0">
                <a:latin typeface="B Lotus"/>
                <a:ea typeface="Calibri" panose="020F0502020204030204" pitchFamily="34" charset="0"/>
                <a:cs typeface="B Nazanin"/>
              </a:rPr>
              <a:t>بین اضافه کردن مواد غذایی مختلف 5 تا 7 روز فاصله باشد تا شیرخوار اول به یک غذا عادت کند ، بعد غذای جدیدی به او داده شود </a:t>
            </a:r>
            <a:endParaRPr lang="en-US" sz="2000" dirty="0">
              <a:latin typeface="B Lotus"/>
              <a:ea typeface="Calibri" panose="020F0502020204030204" pitchFamily="34" charset="0"/>
            </a:endParaRPr>
          </a:p>
          <a:p>
            <a:pPr algn="r" rtl="1">
              <a:lnSpc>
                <a:spcPct val="115000"/>
              </a:lnSpc>
              <a:spcAft>
                <a:spcPts val="1000"/>
              </a:spcAft>
            </a:pPr>
            <a:r>
              <a:rPr lang="fa-IR" sz="2000" dirty="0">
                <a:latin typeface="B Lotus"/>
                <a:ea typeface="Calibri" panose="020F0502020204030204" pitchFamily="34" charset="0"/>
                <a:cs typeface="B Nazanin"/>
              </a:rPr>
              <a:t>در شروع ، غذاها باید نسبتا رقیق و غلظت آنها کمی بیشتر از شیر مادر باشد و بتدریج بر غلظت آنها افزوده گردد این کار به یاد گرفتن عمل جویدن کمک می کند.</a:t>
            </a:r>
            <a:endParaRPr lang="en-US" sz="2000" dirty="0">
              <a:latin typeface="B Lotus"/>
              <a:ea typeface="Calibri" panose="020F0502020204030204" pitchFamily="34" charset="0"/>
              <a:cs typeface="B Nazanin"/>
            </a:endParaRPr>
          </a:p>
        </p:txBody>
      </p:sp>
      <p:pic>
        <p:nvPicPr>
          <p:cNvPr id="4" name="Picture 3"/>
          <p:cNvPicPr>
            <a:picLocks noChangeAspect="1"/>
          </p:cNvPicPr>
          <p:nvPr/>
        </p:nvPicPr>
        <p:blipFill>
          <a:blip r:embed="rId5" cstate="print">
            <a:extLst>
              <a:ext uri="{BEBA8EAE-BF5A-486C-A8C5-ECC9F3942E4B}">
                <a14:imgProps xmlns:a14="http://schemas.microsoft.com/office/drawing/2010/main">
                  <a14:imgLayer r:embed="rId6">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pic>
        <p:nvPicPr>
          <p:cNvPr id="5" name="۱۰">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82400" y="0"/>
            <a:ext cx="609600" cy="609600"/>
          </a:xfrm>
          <a:prstGeom prst="rect">
            <a:avLst/>
          </a:prstGeom>
        </p:spPr>
      </p:pic>
    </p:spTree>
    <p:extLst>
      <p:ext uri="{BB962C8B-B14F-4D97-AF65-F5344CB8AC3E}">
        <p14:creationId xmlns:p14="http://schemas.microsoft.com/office/powerpoint/2010/main" val="38458812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73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5FC5FF9-C664-48CC-A764-8886C78F93EA}"/>
              </a:ext>
            </a:extLst>
          </p:cNvPr>
          <p:cNvSpPr/>
          <p:nvPr/>
        </p:nvSpPr>
        <p:spPr>
          <a:xfrm>
            <a:off x="290946" y="558871"/>
            <a:ext cx="11366695" cy="6707157"/>
          </a:xfrm>
          <a:prstGeom prst="rect">
            <a:avLst/>
          </a:prstGeom>
        </p:spPr>
        <p:txBody>
          <a:bodyPr wrap="square">
            <a:spAutoFit/>
          </a:bodyPr>
          <a:lstStyle/>
          <a:p>
            <a:pPr algn="r" rtl="1">
              <a:lnSpc>
                <a:spcPct val="115000"/>
              </a:lnSpc>
              <a:spcAft>
                <a:spcPts val="1000"/>
              </a:spcAft>
            </a:pPr>
            <a:r>
              <a:rPr lang="fa-IR" sz="3200" dirty="0">
                <a:solidFill>
                  <a:srgbClr val="FF0000"/>
                </a:solidFill>
                <a:latin typeface="B Lotus"/>
                <a:ea typeface="Calibri" panose="020F0502020204030204" pitchFamily="34" charset="0"/>
                <a:cs typeface="B Titr" panose="00000700000000000000" pitchFamily="2" charset="-78"/>
              </a:rPr>
              <a:t>نحوه شروع و ادامه غذای کمکی</a:t>
            </a:r>
            <a:endParaRPr lang="en-US" sz="3200" dirty="0">
              <a:solidFill>
                <a:srgbClr val="FF0000"/>
              </a:solidFill>
              <a:latin typeface="B Lotus"/>
              <a:ea typeface="Calibri" panose="020F0502020204030204" pitchFamily="34" charset="0"/>
              <a:cs typeface="B Titr" panose="00000700000000000000" pitchFamily="2" charset="-78"/>
            </a:endParaRPr>
          </a:p>
          <a:p>
            <a:pPr algn="r" rtl="1">
              <a:lnSpc>
                <a:spcPct val="115000"/>
              </a:lnSpc>
              <a:spcAft>
                <a:spcPts val="1000"/>
              </a:spcAft>
            </a:pPr>
            <a:r>
              <a:rPr lang="fa-IR" sz="2000" dirty="0">
                <a:latin typeface="B Lotus"/>
                <a:ea typeface="Calibri" panose="020F0502020204030204" pitchFamily="34" charset="0"/>
                <a:cs typeface="B Nazanin" panose="00000400000000000000" pitchFamily="2" charset="-78"/>
              </a:rPr>
              <a:t>غذای کمکی با فرنی آرد برنج شروع می شود </a:t>
            </a:r>
            <a:r>
              <a:rPr lang="fa-IR" sz="2000" dirty="0" smtClean="0">
                <a:latin typeface="B Lotus"/>
                <a:ea typeface="Calibri" panose="020F0502020204030204" pitchFamily="34" charset="0"/>
                <a:cs typeface="B Nazanin" panose="00000400000000000000" pitchFamily="2" charset="-78"/>
              </a:rPr>
              <a:t>سپس </a:t>
            </a:r>
            <a:r>
              <a:rPr lang="fa-IR" sz="2000" dirty="0">
                <a:latin typeface="B Lotus"/>
                <a:ea typeface="Calibri" panose="020F0502020204030204" pitchFamily="34" charset="0"/>
                <a:cs typeface="B Nazanin" panose="00000400000000000000" pitchFamily="2" charset="-78"/>
              </a:rPr>
              <a:t>در هفته دوم می توان حریره بادام را به رژیم غذایی کودک افزود . در دو هفته آخر ماه هفتم می توان سوپ را به رژیم غذایی نوزاد افزود که این سوپ حاوی گوشت بدون </a:t>
            </a:r>
            <a:r>
              <a:rPr lang="fa-IR" sz="2000" dirty="0" smtClean="0">
                <a:latin typeface="B Lotus"/>
                <a:ea typeface="Calibri" panose="020F0502020204030204" pitchFamily="34" charset="0"/>
                <a:cs typeface="B Nazanin" panose="00000400000000000000" pitchFamily="2" charset="-78"/>
              </a:rPr>
              <a:t>چربی، </a:t>
            </a:r>
            <a:r>
              <a:rPr lang="fa-IR" sz="2000" dirty="0">
                <a:latin typeface="B Lotus"/>
                <a:ea typeface="Calibri" panose="020F0502020204030204" pitchFamily="34" charset="0"/>
                <a:cs typeface="B Nazanin" panose="00000400000000000000" pitchFamily="2" charset="-78"/>
              </a:rPr>
              <a:t>برنج و هویج است. سپس هر سه روز یکبار یک نوع سبزی به سوپ اضافه </a:t>
            </a:r>
            <a:r>
              <a:rPr lang="fa-IR" sz="2000" dirty="0" smtClean="0">
                <a:latin typeface="B Lotus"/>
                <a:ea typeface="Calibri" panose="020F0502020204030204" pitchFamily="34" charset="0"/>
                <a:cs typeface="B Nazanin" panose="00000400000000000000" pitchFamily="2" charset="-78"/>
              </a:rPr>
              <a:t>گرددبه </a:t>
            </a:r>
            <a:r>
              <a:rPr lang="fa-IR" sz="2000" dirty="0">
                <a:latin typeface="B Lotus"/>
                <a:ea typeface="Calibri" panose="020F0502020204030204" pitchFamily="34" charset="0"/>
                <a:cs typeface="B Nazanin" panose="00000400000000000000" pitchFamily="2" charset="-78"/>
              </a:rPr>
              <a:t>سوپ نمک ، </a:t>
            </a:r>
            <a:r>
              <a:rPr lang="fa-IR" sz="2000" dirty="0" smtClean="0">
                <a:latin typeface="B Lotus"/>
                <a:ea typeface="Calibri" panose="020F0502020204030204" pitchFamily="34" charset="0"/>
                <a:cs typeface="B Nazanin" panose="00000400000000000000" pitchFamily="2" charset="-78"/>
              </a:rPr>
              <a:t>شکر </a:t>
            </a:r>
            <a:r>
              <a:rPr lang="fa-IR" sz="2000" dirty="0">
                <a:latin typeface="B Lotus"/>
                <a:ea typeface="Calibri" panose="020F0502020204030204" pitchFamily="34" charset="0"/>
                <a:cs typeface="B Nazanin" panose="00000400000000000000" pitchFamily="2" charset="-78"/>
              </a:rPr>
              <a:t>یا چاشنی نباید افزود. </a:t>
            </a:r>
            <a:endParaRPr lang="fa-IR" sz="2000" dirty="0" smtClean="0">
              <a:latin typeface="B Lotus"/>
              <a:ea typeface="Calibri" panose="020F0502020204030204" pitchFamily="34" charset="0"/>
              <a:cs typeface="B Nazanin" panose="00000400000000000000" pitchFamily="2" charset="-78"/>
            </a:endParaRPr>
          </a:p>
          <a:p>
            <a:pPr algn="r" rtl="1">
              <a:lnSpc>
                <a:spcPct val="115000"/>
              </a:lnSpc>
              <a:spcAft>
                <a:spcPts val="1000"/>
              </a:spcAft>
            </a:pPr>
            <a:r>
              <a:rPr lang="fa-IR" sz="2000" dirty="0" smtClean="0">
                <a:latin typeface="B Lotus"/>
                <a:ea typeface="Calibri" panose="020F0502020204030204" pitchFamily="34" charset="0"/>
                <a:cs typeface="B Nazanin" panose="00000400000000000000" pitchFamily="2" charset="-78"/>
              </a:rPr>
              <a:t>در </a:t>
            </a:r>
            <a:r>
              <a:rPr lang="fa-IR" sz="2000" dirty="0">
                <a:latin typeface="B Lotus"/>
                <a:ea typeface="Calibri" panose="020F0502020204030204" pitchFamily="34" charset="0"/>
                <a:cs typeface="B Nazanin" panose="00000400000000000000" pitchFamily="2" charset="-78"/>
              </a:rPr>
              <a:t>ماه هشتم زرده تخم مرغ به رژیم غذایی شیرخوار اضافه می شود ( تا یک سالگی از مصرف سفیده تخم مرغ توسط کودک باید اجتناب شود) </a:t>
            </a:r>
            <a:r>
              <a:rPr lang="fa-IR" sz="2000" dirty="0" smtClean="0">
                <a:latin typeface="B Lotus"/>
                <a:ea typeface="Calibri" panose="020F0502020204030204" pitchFamily="34" charset="0"/>
                <a:cs typeface="B Nazanin" panose="00000400000000000000" pitchFamily="2" charset="-78"/>
              </a:rPr>
              <a:t>در </a:t>
            </a:r>
            <a:r>
              <a:rPr lang="fa-IR" sz="2000" dirty="0">
                <a:latin typeface="B Lotus"/>
                <a:ea typeface="Calibri" panose="020F0502020204030204" pitchFamily="34" charset="0"/>
                <a:cs typeface="B Nazanin" panose="00000400000000000000" pitchFamily="2" charset="-78"/>
              </a:rPr>
              <a:t>دوهفته دوم ماه هشتم ، ماست نیز داده میشود . بعلاوه از پوره های سیب زمینی و هویج نیز می توان استفاده کرد . در ماه نهم در هفته اول می توان از حبوبات نیز در سوپ شیرخوار استفاده کرد. مصرف حبوبات از عدس و ماش که هضم آسانتری دارند ، شروع می شود. اضافه کردن کره یا روغن مایع به سوپ برای شیرخوارنی که خوب وزن نمی گیرند ،توصیه می شود . </a:t>
            </a:r>
            <a:endParaRPr lang="fa-IR" sz="2000" dirty="0" smtClean="0">
              <a:latin typeface="B Lotus"/>
              <a:ea typeface="Calibri" panose="020F0502020204030204" pitchFamily="34" charset="0"/>
              <a:cs typeface="B Nazanin" panose="00000400000000000000" pitchFamily="2" charset="-78"/>
            </a:endParaRPr>
          </a:p>
          <a:p>
            <a:pPr algn="r" rtl="1">
              <a:lnSpc>
                <a:spcPct val="115000"/>
              </a:lnSpc>
              <a:spcAft>
                <a:spcPts val="1000"/>
              </a:spcAft>
            </a:pPr>
            <a:r>
              <a:rPr lang="fa-IR" sz="2000" dirty="0" smtClean="0">
                <a:latin typeface="B Lotus"/>
                <a:ea typeface="Calibri" panose="020F0502020204030204" pitchFamily="34" charset="0"/>
                <a:cs typeface="B Nazanin" panose="00000400000000000000" pitchFamily="2" charset="-78"/>
              </a:rPr>
              <a:t>در </a:t>
            </a:r>
            <a:r>
              <a:rPr lang="fa-IR" sz="2000" dirty="0">
                <a:latin typeface="B Lotus"/>
                <a:ea typeface="Calibri" panose="020F0502020204030204" pitchFamily="34" charset="0"/>
                <a:cs typeface="B Nazanin" panose="00000400000000000000" pitchFamily="2" charset="-78"/>
              </a:rPr>
              <a:t>دو هفته آخر ماه نهم ، آب میوه را نیز می توان شروع کرد ( کیوی ، توت ، خربزه ، آلبالو و کیلاس به علت ایجاد حساسیت در شیرخوار ، تا یک سالگی توصیه نمی شود ) </a:t>
            </a:r>
            <a:endParaRPr lang="fa-IR" sz="2000" dirty="0" smtClean="0">
              <a:latin typeface="B Lotus"/>
              <a:ea typeface="Calibri" panose="020F0502020204030204" pitchFamily="34" charset="0"/>
              <a:cs typeface="B Nazanin" panose="00000400000000000000" pitchFamily="2" charset="-78"/>
            </a:endParaRPr>
          </a:p>
          <a:p>
            <a:pPr algn="r" rtl="1">
              <a:lnSpc>
                <a:spcPct val="115000"/>
              </a:lnSpc>
              <a:spcAft>
                <a:spcPts val="1000"/>
              </a:spcAft>
            </a:pPr>
            <a:r>
              <a:rPr lang="fa-IR" sz="2000" dirty="0" smtClean="0">
                <a:latin typeface="B Lotus"/>
                <a:ea typeface="Calibri" panose="020F0502020204030204" pitchFamily="34" charset="0"/>
                <a:cs typeface="B Nazanin" panose="00000400000000000000" pitchFamily="2" charset="-78"/>
              </a:rPr>
              <a:t>در </a:t>
            </a:r>
            <a:r>
              <a:rPr lang="fa-IR" sz="2000" dirty="0">
                <a:latin typeface="B Lotus"/>
                <a:ea typeface="Calibri" panose="020F0502020204030204" pitchFamily="34" charset="0"/>
                <a:cs typeface="B Nazanin" panose="00000400000000000000" pitchFamily="2" charset="-78"/>
              </a:rPr>
              <a:t>دوهفته اول ماه دهم می توان ازخود میوه استفاده نمود. و در دوهفته دوم ماه دهم می توان از سبزیهای سبز نیز در سوپ استفاده نمود. در دوماه دیگر نیز با توجه به اشتهای کودک از انواع سوپ ، کته و پوره می توان استفاده نمود</a:t>
            </a:r>
            <a:r>
              <a:rPr lang="fa-IR" sz="2000" dirty="0" smtClean="0">
                <a:latin typeface="B Lotus"/>
                <a:ea typeface="Calibri" panose="020F0502020204030204" pitchFamily="34" charset="0"/>
                <a:cs typeface="B Nazanin" panose="00000400000000000000" pitchFamily="2" charset="-78"/>
              </a:rPr>
              <a:t>.</a:t>
            </a:r>
          </a:p>
          <a:p>
            <a:pPr algn="r" rtl="1">
              <a:lnSpc>
                <a:spcPct val="115000"/>
              </a:lnSpc>
              <a:spcAft>
                <a:spcPts val="1000"/>
              </a:spcAft>
            </a:pPr>
            <a:r>
              <a:rPr lang="fa-IR" sz="2000" dirty="0" smtClean="0">
                <a:latin typeface="B Lotus"/>
                <a:ea typeface="Calibri" panose="020F0502020204030204" pitchFamily="34" charset="0"/>
                <a:cs typeface="B Nazanin" panose="00000400000000000000" pitchFamily="2" charset="-78"/>
              </a:rPr>
              <a:t>بطور </a:t>
            </a:r>
            <a:r>
              <a:rPr lang="fa-IR" sz="2000" dirty="0">
                <a:latin typeface="B Lotus"/>
                <a:ea typeface="Calibri" panose="020F0502020204030204" pitchFamily="34" charset="0"/>
                <a:cs typeface="B Nazanin" panose="00000400000000000000" pitchFamily="2" charset="-78"/>
              </a:rPr>
              <a:t>کلی در کودکان زیر یک سال از دادن غذاهای زیر باید اجتناب کرد( شیرگاو ، سفیده تخم مرغ ، انواع توت ، کیوی ، گیلاس ، آلبالو ، بادام زمینی ، پنیر ، شکلات ، میگو، فلفل، ادویه ، ترشی، نمک، نوشابه های رنگی گازدار ، لپه و نخود ، عسل ، اسفناج، کلم ، قهوه و چای ، آجیل ،سوسیس، ذرت ، دانه انگور،دانه کشمش</a:t>
            </a:r>
            <a:endParaRPr lang="en-US" sz="2000" dirty="0">
              <a:latin typeface="B Lotus"/>
              <a:ea typeface="Calibri" panose="020F0502020204030204" pitchFamily="34" charset="0"/>
              <a:cs typeface="B Nazanin" panose="00000400000000000000" pitchFamily="2" charset="-78"/>
            </a:endParaRPr>
          </a:p>
          <a:p>
            <a:pPr algn="r" rtl="1">
              <a:lnSpc>
                <a:spcPct val="115000"/>
              </a:lnSpc>
              <a:spcAft>
                <a:spcPts val="1000"/>
              </a:spcAft>
            </a:pPr>
            <a:r>
              <a:rPr lang="fa-IR" sz="2000" dirty="0">
                <a:latin typeface="B Lotus"/>
                <a:ea typeface="Calibri" panose="020F0502020204030204" pitchFamily="34" charset="0"/>
                <a:cs typeface="B Nazanin" panose="00000400000000000000" pitchFamily="2" charset="-78"/>
              </a:rPr>
              <a:t> </a:t>
            </a:r>
            <a:endParaRPr lang="en-US" sz="2000" dirty="0">
              <a:latin typeface="B Lotus"/>
              <a:ea typeface="Calibri" panose="020F0502020204030204" pitchFamily="34" charset="0"/>
              <a:cs typeface="B Nazanin" panose="00000400000000000000" pitchFamily="2" charset="-78"/>
            </a:endParaRPr>
          </a:p>
        </p:txBody>
      </p:sp>
      <p:pic>
        <p:nvPicPr>
          <p:cNvPr id="3" name="Picture 2"/>
          <p:cNvPicPr>
            <a:picLocks noChangeAspect="1"/>
          </p:cNvPicPr>
          <p:nvPr/>
        </p:nvPicPr>
        <p:blipFill>
          <a:blip r:embed="rId4" cstate="print">
            <a:extLst>
              <a:ext uri="{BEBA8EAE-BF5A-486C-A8C5-ECC9F3942E4B}">
                <a14:imgProps xmlns:a14="http://schemas.microsoft.com/office/drawing/2010/main">
                  <a14:imgLayer r:embed="rId5">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pic>
        <p:nvPicPr>
          <p:cNvPr id="4" name="۱۱">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82400" y="0"/>
            <a:ext cx="609600" cy="609600"/>
          </a:xfrm>
          <a:prstGeom prst="rect">
            <a:avLst/>
          </a:prstGeom>
        </p:spPr>
      </p:pic>
    </p:spTree>
    <p:extLst>
      <p:ext uri="{BB962C8B-B14F-4D97-AF65-F5344CB8AC3E}">
        <p14:creationId xmlns:p14="http://schemas.microsoft.com/office/powerpoint/2010/main" val="29141448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041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D0E891E-24A1-48A9-BD9A-7D8B5DFB1AD7}"/>
              </a:ext>
            </a:extLst>
          </p:cNvPr>
          <p:cNvSpPr/>
          <p:nvPr/>
        </p:nvSpPr>
        <p:spPr>
          <a:xfrm>
            <a:off x="1745673" y="900547"/>
            <a:ext cx="9074726" cy="4724370"/>
          </a:xfrm>
          <a:prstGeom prst="rect">
            <a:avLst/>
          </a:prstGeom>
        </p:spPr>
        <p:txBody>
          <a:bodyPr wrap="square">
            <a:spAutoFit/>
          </a:bodyPr>
          <a:lstStyle/>
          <a:p>
            <a:pPr algn="r" rtl="1">
              <a:lnSpc>
                <a:spcPct val="115000"/>
              </a:lnSpc>
              <a:spcAft>
                <a:spcPts val="1000"/>
              </a:spcAft>
            </a:pPr>
            <a:r>
              <a:rPr lang="fa-IR" sz="3200" dirty="0">
                <a:solidFill>
                  <a:srgbClr val="FF0000"/>
                </a:solidFill>
                <a:latin typeface="B Lotus"/>
                <a:ea typeface="Calibri" panose="020F0502020204030204" pitchFamily="34" charset="0"/>
                <a:cs typeface="B Titr" panose="00000700000000000000" pitchFamily="2" charset="-78"/>
              </a:rPr>
              <a:t>تغذیه در سال دوم </a:t>
            </a:r>
            <a:r>
              <a:rPr lang="fa-IR" sz="3200" dirty="0" smtClean="0">
                <a:solidFill>
                  <a:srgbClr val="FF0000"/>
                </a:solidFill>
                <a:latin typeface="B Lotus"/>
                <a:ea typeface="Calibri" panose="020F0502020204030204" pitchFamily="34" charset="0"/>
                <a:cs typeface="B Titr" panose="00000700000000000000" pitchFamily="2" charset="-78"/>
              </a:rPr>
              <a:t>زندگی</a:t>
            </a:r>
          </a:p>
          <a:p>
            <a:pPr algn="r" rtl="1">
              <a:lnSpc>
                <a:spcPct val="115000"/>
              </a:lnSpc>
              <a:spcAft>
                <a:spcPts val="1000"/>
              </a:spcAft>
            </a:pPr>
            <a:endParaRPr lang="en-US" sz="3600" b="1" dirty="0">
              <a:solidFill>
                <a:srgbClr val="FF0000"/>
              </a:solidFill>
              <a:latin typeface="B Lotus"/>
              <a:ea typeface="Calibri" panose="020F0502020204030204" pitchFamily="34" charset="0"/>
              <a:cs typeface="B Nazanin" panose="00000400000000000000" pitchFamily="2" charset="-78"/>
            </a:endParaRPr>
          </a:p>
          <a:p>
            <a:pPr algn="r" rtl="1">
              <a:lnSpc>
                <a:spcPct val="115000"/>
              </a:lnSpc>
              <a:spcAft>
                <a:spcPts val="1000"/>
              </a:spcAft>
            </a:pPr>
            <a:r>
              <a:rPr lang="fa-IR" sz="2800" dirty="0">
                <a:latin typeface="B Lotus"/>
                <a:ea typeface="Calibri" panose="020F0502020204030204" pitchFamily="34" charset="0"/>
                <a:cs typeface="B Nazanin" panose="00000400000000000000" pitchFamily="2" charset="-78"/>
              </a:rPr>
              <a:t>در دومین سال زندگی هنگامی که روند رشد کودک آرام می شود نیاز به غذاهای پر انرژی کاهش می یابد .مصرف میوه ها، سبزیها و حبوبات بسیار مهم است. </a:t>
            </a:r>
            <a:endParaRPr lang="fa-IR" sz="2800" dirty="0" smtClean="0">
              <a:latin typeface="B Lotus"/>
              <a:ea typeface="Calibri" panose="020F0502020204030204" pitchFamily="34" charset="0"/>
              <a:cs typeface="B Nazanin" panose="00000400000000000000" pitchFamily="2" charset="-78"/>
            </a:endParaRPr>
          </a:p>
          <a:p>
            <a:pPr algn="r" rtl="1">
              <a:lnSpc>
                <a:spcPct val="115000"/>
              </a:lnSpc>
              <a:spcAft>
                <a:spcPts val="1000"/>
              </a:spcAft>
            </a:pPr>
            <a:r>
              <a:rPr lang="fa-IR" sz="2800" dirty="0" smtClean="0">
                <a:latin typeface="B Lotus"/>
                <a:ea typeface="Calibri" panose="020F0502020204030204" pitchFamily="34" charset="0"/>
                <a:cs typeface="B Nazanin" panose="00000400000000000000" pitchFamily="2" charset="-78"/>
              </a:rPr>
              <a:t>بهتراست </a:t>
            </a:r>
            <a:r>
              <a:rPr lang="fa-IR" sz="2800" dirty="0">
                <a:latin typeface="B Lotus"/>
                <a:ea typeface="Calibri" panose="020F0502020204030204" pitchFamily="34" charset="0"/>
                <a:cs typeface="B Nazanin" panose="00000400000000000000" pitchFamily="2" charset="-78"/>
              </a:rPr>
              <a:t>از شیرهای معمولی و غذاهای پرفبیر در حد متعادل مصرف شود. کودکان در ضمن به مواد قندی نیز نیاز دارند منتها سلامت دندانها نباید فراموش شود. وجود مقادیر متعادل نمک نیز لازم است بعلاوه مقادیر کافی لنبیات ، گوشت ها و حبوبات در سال دوم زندگی کودکان باید مورد توجه قرار گیرد. </a:t>
            </a:r>
            <a:endParaRPr lang="en-US" sz="2800" dirty="0">
              <a:latin typeface="B Lotus"/>
              <a:ea typeface="Calibri" panose="020F0502020204030204" pitchFamily="34" charset="0"/>
              <a:cs typeface="B Nazanin" panose="00000400000000000000" pitchFamily="2" charset="-78"/>
            </a:endParaRPr>
          </a:p>
        </p:txBody>
      </p:sp>
      <p:pic>
        <p:nvPicPr>
          <p:cNvPr id="3" name="Picture 2"/>
          <p:cNvPicPr>
            <a:picLocks noChangeAspect="1"/>
          </p:cNvPicPr>
          <p:nvPr/>
        </p:nvPicPr>
        <p:blipFill>
          <a:blip r:embed="rId4" cstate="print">
            <a:extLst>
              <a:ext uri="{BEBA8EAE-BF5A-486C-A8C5-ECC9F3942E4B}">
                <a14:imgProps xmlns:a14="http://schemas.microsoft.com/office/drawing/2010/main">
                  <a14:imgLayer r:embed="rId5">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pic>
        <p:nvPicPr>
          <p:cNvPr id="4" name="۱۲">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82400" y="0"/>
            <a:ext cx="609600" cy="609600"/>
          </a:xfrm>
          <a:prstGeom prst="rect">
            <a:avLst/>
          </a:prstGeom>
        </p:spPr>
      </p:pic>
    </p:spTree>
    <p:extLst>
      <p:ext uri="{BB962C8B-B14F-4D97-AF65-F5344CB8AC3E}">
        <p14:creationId xmlns:p14="http://schemas.microsoft.com/office/powerpoint/2010/main" val="9224826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1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BDD57D-7865-40B5-AFF7-D0E47AFCB318}"/>
              </a:ext>
            </a:extLst>
          </p:cNvPr>
          <p:cNvSpPr/>
          <p:nvPr/>
        </p:nvSpPr>
        <p:spPr>
          <a:xfrm>
            <a:off x="1482436" y="443346"/>
            <a:ext cx="9143999" cy="6197594"/>
          </a:xfrm>
          <a:prstGeom prst="rect">
            <a:avLst/>
          </a:prstGeom>
        </p:spPr>
        <p:txBody>
          <a:bodyPr wrap="square">
            <a:spAutoFit/>
          </a:bodyPr>
          <a:lstStyle/>
          <a:p>
            <a:pPr algn="r" rtl="1">
              <a:lnSpc>
                <a:spcPct val="115000"/>
              </a:lnSpc>
              <a:spcAft>
                <a:spcPts val="1000"/>
              </a:spcAft>
            </a:pPr>
            <a:r>
              <a:rPr lang="fa-IR" sz="3200" dirty="0">
                <a:solidFill>
                  <a:srgbClr val="FF0000"/>
                </a:solidFill>
                <a:latin typeface="B Lotus"/>
                <a:ea typeface="Calibri" panose="020F0502020204030204" pitchFamily="34" charset="0"/>
                <a:cs typeface="B Titr" panose="00000700000000000000" pitchFamily="2" charset="-78"/>
              </a:rPr>
              <a:t>تغذیه کودک 3 تا 5 سال</a:t>
            </a:r>
            <a:endParaRPr lang="en-US" sz="3200" dirty="0">
              <a:solidFill>
                <a:srgbClr val="FF0000"/>
              </a:solidFill>
              <a:latin typeface="B Lotus"/>
              <a:ea typeface="Calibri" panose="020F0502020204030204" pitchFamily="34" charset="0"/>
              <a:cs typeface="B Titr" panose="00000700000000000000" pitchFamily="2" charset="-78"/>
            </a:endParaRPr>
          </a:p>
          <a:p>
            <a:pPr algn="r" rtl="1">
              <a:lnSpc>
                <a:spcPct val="115000"/>
              </a:lnSpc>
              <a:spcAft>
                <a:spcPts val="1000"/>
              </a:spcAft>
            </a:pPr>
            <a:r>
              <a:rPr lang="fa-IR" sz="2800" dirty="0">
                <a:latin typeface="B Lotus"/>
                <a:ea typeface="Calibri" panose="020F0502020204030204" pitchFamily="34" charset="0"/>
                <a:cs typeface="B Nazanin" panose="00000400000000000000" pitchFamily="2" charset="-78"/>
              </a:rPr>
              <a:t>بعد از دو سالگی با آهسته شدن رشد ، اشتهای کودک هم کاهش می یابد . بنابر این با توجه به روند رشد کودک تقاضا برای دریافت غذا نیز تغییر می کند . هرچند میزان دریافت انرژی از یک غذا تا غذای دیگر متفاوت است اما کل غذای دریافتی روزانه کودک ثابت است . </a:t>
            </a:r>
            <a:endParaRPr lang="fa-IR" sz="2800" dirty="0" smtClean="0">
              <a:latin typeface="B Lotus"/>
              <a:ea typeface="Calibri" panose="020F0502020204030204" pitchFamily="34" charset="0"/>
              <a:cs typeface="B Nazanin" panose="00000400000000000000" pitchFamily="2" charset="-78"/>
            </a:endParaRPr>
          </a:p>
          <a:p>
            <a:pPr algn="r" rtl="1">
              <a:lnSpc>
                <a:spcPct val="115000"/>
              </a:lnSpc>
              <a:spcAft>
                <a:spcPts val="1000"/>
              </a:spcAft>
            </a:pPr>
            <a:r>
              <a:rPr lang="fa-IR" sz="2800" dirty="0" smtClean="0">
                <a:latin typeface="B Lotus"/>
                <a:ea typeface="Calibri" panose="020F0502020204030204" pitchFamily="34" charset="0"/>
                <a:cs typeface="B Nazanin" panose="00000400000000000000" pitchFamily="2" charset="-78"/>
              </a:rPr>
              <a:t>کودک </a:t>
            </a:r>
            <a:r>
              <a:rPr lang="fa-IR" sz="2800" dirty="0">
                <a:latin typeface="B Lotus"/>
                <a:ea typeface="Calibri" panose="020F0502020204030204" pitchFamily="34" charset="0"/>
                <a:cs typeface="B Nazanin" panose="00000400000000000000" pitchFamily="2" charset="-78"/>
              </a:rPr>
              <a:t>در یک سالگی به 1000 کیلو کالری و در 3 سالگی به 1300 کیلو کالری انرژی نیاز دارد البته نیاز به انرژی کودکان بر اساس میزان فعالیت فیزیکی آن ها متفاوت است .</a:t>
            </a:r>
            <a:endParaRPr lang="en-US" sz="2800" dirty="0">
              <a:latin typeface="B Lotus"/>
              <a:ea typeface="Calibri" panose="020F0502020204030204" pitchFamily="34" charset="0"/>
              <a:cs typeface="B Nazanin" panose="00000400000000000000" pitchFamily="2" charset="-78"/>
            </a:endParaRPr>
          </a:p>
          <a:p>
            <a:pPr algn="r" rtl="1">
              <a:lnSpc>
                <a:spcPct val="115000"/>
              </a:lnSpc>
              <a:spcAft>
                <a:spcPts val="1000"/>
              </a:spcAft>
            </a:pPr>
            <a:r>
              <a:rPr lang="fa-IR" sz="2800" dirty="0">
                <a:latin typeface="B Lotus"/>
                <a:ea typeface="Calibri" panose="020F0502020204030204" pitchFamily="34" charset="0"/>
                <a:cs typeface="B Nazanin" panose="00000400000000000000" pitchFamily="2" charset="-78"/>
              </a:rPr>
              <a:t>برنامه غذایی </a:t>
            </a:r>
            <a:r>
              <a:rPr lang="fa-IR" sz="2800" dirty="0" smtClean="0">
                <a:latin typeface="B Lotus"/>
                <a:ea typeface="Calibri" panose="020F0502020204030204" pitchFamily="34" charset="0"/>
                <a:cs typeface="B Nazanin" panose="00000400000000000000" pitchFamily="2" charset="-78"/>
              </a:rPr>
              <a:t>کودک</a:t>
            </a:r>
          </a:p>
          <a:p>
            <a:pPr algn="r" rtl="1">
              <a:lnSpc>
                <a:spcPct val="115000"/>
              </a:lnSpc>
              <a:spcAft>
                <a:spcPts val="1000"/>
              </a:spcAft>
            </a:pPr>
            <a:r>
              <a:rPr lang="fa-IR" sz="2800" dirty="0" smtClean="0">
                <a:latin typeface="B Lotus"/>
                <a:ea typeface="Calibri" panose="020F0502020204030204" pitchFamily="34" charset="0"/>
                <a:cs typeface="B Nazanin" panose="00000400000000000000" pitchFamily="2" charset="-78"/>
              </a:rPr>
              <a:t>در </a:t>
            </a:r>
            <a:r>
              <a:rPr lang="fa-IR" sz="2800" dirty="0">
                <a:latin typeface="B Lotus"/>
                <a:ea typeface="Calibri" panose="020F0502020204030204" pitchFamily="34" charset="0"/>
                <a:cs typeface="B Nazanin" panose="00000400000000000000" pitchFamily="2" charset="-78"/>
              </a:rPr>
              <a:t>برنامه غذایی کودک باید از 5 گروه غذایی اصلی یعنی گروه نان و غلات ، میوه ها ، سبزی ها ، شیر و لنبیات و گروه گوشت و جایگزین های آن استفاده شود </a:t>
            </a:r>
            <a:endParaRPr lang="en-US" sz="2800" dirty="0">
              <a:latin typeface="B Lotus"/>
              <a:ea typeface="Calibri" panose="020F0502020204030204" pitchFamily="34" charset="0"/>
              <a:cs typeface="B Nazanin" panose="00000400000000000000" pitchFamily="2" charset="-78"/>
            </a:endParaRPr>
          </a:p>
        </p:txBody>
      </p:sp>
      <p:pic>
        <p:nvPicPr>
          <p:cNvPr id="3" name="Picture 2"/>
          <p:cNvPicPr>
            <a:picLocks noChangeAspect="1"/>
          </p:cNvPicPr>
          <p:nvPr/>
        </p:nvPicPr>
        <p:blipFill>
          <a:blip r:embed="rId4" cstate="print">
            <a:extLst>
              <a:ext uri="{BEBA8EAE-BF5A-486C-A8C5-ECC9F3942E4B}">
                <a14:imgProps xmlns:a14="http://schemas.microsoft.com/office/drawing/2010/main">
                  <a14:imgLayer r:embed="rId5">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pic>
        <p:nvPicPr>
          <p:cNvPr id="4" name="۱۳">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82400" y="0"/>
            <a:ext cx="609600" cy="609600"/>
          </a:xfrm>
          <a:prstGeom prst="rect">
            <a:avLst/>
          </a:prstGeom>
        </p:spPr>
      </p:pic>
    </p:spTree>
    <p:extLst>
      <p:ext uri="{BB962C8B-B14F-4D97-AF65-F5344CB8AC3E}">
        <p14:creationId xmlns:p14="http://schemas.microsoft.com/office/powerpoint/2010/main" val="41995723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3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289C7F5-D68A-4CAE-BC17-0818DD57FE49}"/>
              </a:ext>
            </a:extLst>
          </p:cNvPr>
          <p:cNvSpPr/>
          <p:nvPr/>
        </p:nvSpPr>
        <p:spPr>
          <a:xfrm>
            <a:off x="609601" y="682386"/>
            <a:ext cx="10584873" cy="5503045"/>
          </a:xfrm>
          <a:prstGeom prst="rect">
            <a:avLst/>
          </a:prstGeom>
        </p:spPr>
        <p:txBody>
          <a:bodyPr wrap="square">
            <a:spAutoFit/>
          </a:bodyPr>
          <a:lstStyle/>
          <a:p>
            <a:pPr algn="r" rtl="1">
              <a:lnSpc>
                <a:spcPct val="115000"/>
              </a:lnSpc>
              <a:spcAft>
                <a:spcPts val="1000"/>
              </a:spcAft>
            </a:pPr>
            <a:r>
              <a:rPr lang="fa-IR" sz="3200" b="1" dirty="0">
                <a:solidFill>
                  <a:srgbClr val="FF0000"/>
                </a:solidFill>
                <a:latin typeface="B Lotus"/>
                <a:ea typeface="Calibri" panose="020F0502020204030204" pitchFamily="34" charset="0"/>
                <a:cs typeface="B Titr" panose="00000700000000000000" pitchFamily="2" charset="-78"/>
              </a:rPr>
              <a:t>نیازهای تغذیه ای دوران بلوغ</a:t>
            </a:r>
            <a:endParaRPr lang="en-US" sz="3200" b="1" dirty="0">
              <a:solidFill>
                <a:srgbClr val="FF0000"/>
              </a:solidFill>
              <a:latin typeface="B Lotus"/>
              <a:ea typeface="Calibri" panose="020F0502020204030204" pitchFamily="34" charset="0"/>
              <a:cs typeface="B Titr" panose="00000700000000000000" pitchFamily="2" charset="-78"/>
            </a:endParaRPr>
          </a:p>
          <a:p>
            <a:pPr algn="r" rtl="1">
              <a:lnSpc>
                <a:spcPct val="115000"/>
              </a:lnSpc>
              <a:spcAft>
                <a:spcPts val="1000"/>
              </a:spcAft>
            </a:pPr>
            <a:r>
              <a:rPr lang="fa-IR" sz="2800" dirty="0">
                <a:latin typeface="B Lotus"/>
                <a:ea typeface="Calibri" panose="020F0502020204030204" pitchFamily="34" charset="0"/>
                <a:cs typeface="B Nazanin"/>
              </a:rPr>
              <a:t>نوجوانان باید با مصرف روزانه پنج گروه اصلی غذایی ویتامین و املاح مورد نیاز خود را تامین نمایند </a:t>
            </a:r>
            <a:r>
              <a:rPr lang="fa-IR" sz="2800" dirty="0" smtClean="0">
                <a:latin typeface="B Lotus"/>
                <a:ea typeface="Calibri" panose="020F0502020204030204" pitchFamily="34" charset="0"/>
                <a:cs typeface="B Nazanin"/>
              </a:rPr>
              <a:t>.</a:t>
            </a:r>
          </a:p>
          <a:p>
            <a:pPr algn="r" rtl="1">
              <a:lnSpc>
                <a:spcPct val="115000"/>
              </a:lnSpc>
              <a:spcAft>
                <a:spcPts val="1000"/>
              </a:spcAft>
            </a:pPr>
            <a:r>
              <a:rPr lang="fa-IR" sz="2800" dirty="0" smtClean="0">
                <a:latin typeface="B Lotus"/>
                <a:ea typeface="Calibri" panose="020F0502020204030204" pitchFamily="34" charset="0"/>
                <a:cs typeface="B Nazanin"/>
              </a:rPr>
              <a:t>نیاز </a:t>
            </a:r>
            <a:r>
              <a:rPr lang="fa-IR" sz="2800" dirty="0">
                <a:latin typeface="B Lotus"/>
                <a:ea typeface="Calibri" panose="020F0502020204030204" pitchFamily="34" charset="0"/>
                <a:cs typeface="B Nazanin"/>
              </a:rPr>
              <a:t>به انرژی در نوجوانان به دلیل متفاوت بودن سرعت رشد و میزان فعالیت جسمی متفاوت است نیاز به انرژی در پسران نوجوان زیادتر است زیرا افزایش سرعت رشد پسران بیشتر بوده و حجم عضلانی آنان بیش از دختران است توصیه می </a:t>
            </a:r>
            <a:r>
              <a:rPr lang="fa-IR" sz="2800" dirty="0" smtClean="0">
                <a:latin typeface="B Lotus"/>
                <a:ea typeface="Calibri" panose="020F0502020204030204" pitchFamily="34" charset="0"/>
                <a:cs typeface="B Nazanin"/>
              </a:rPr>
              <a:t>شود</a:t>
            </a:r>
          </a:p>
          <a:p>
            <a:pPr algn="r" rtl="1">
              <a:lnSpc>
                <a:spcPct val="115000"/>
              </a:lnSpc>
              <a:spcAft>
                <a:spcPts val="1000"/>
              </a:spcAft>
            </a:pPr>
            <a:r>
              <a:rPr lang="fa-IR" sz="2800" dirty="0" smtClean="0">
                <a:latin typeface="B Lotus"/>
                <a:ea typeface="Calibri" panose="020F0502020204030204" pitchFamily="34" charset="0"/>
                <a:cs typeface="B Nazanin"/>
              </a:rPr>
              <a:t> </a:t>
            </a:r>
            <a:r>
              <a:rPr lang="fa-IR" sz="2800" dirty="0">
                <a:latin typeface="B Lotus"/>
                <a:ea typeface="Calibri" panose="020F0502020204030204" pitchFamily="34" charset="0"/>
                <a:cs typeface="B Nazanin"/>
              </a:rPr>
              <a:t>در برنامه غذایی روزانه نوجوانان مواد نشاسته ای به مقدار کافی گنجانده شود تا بخش عمده انرژی مورد نیاز آنان از این مواد تامین گردد.در دوران بلوغ سرعت رشد بیشتر می شود و نیاز به پروتئین افزایش می یابد لذا نوجوانان باید در برنامه غذایی روزانه خود از منابع پروتئین حیوانی و پروتئین گیاهی بیشتر استفاده نمایند.</a:t>
            </a:r>
            <a:endParaRPr lang="en-US" sz="2800" dirty="0">
              <a:latin typeface="B Lotus"/>
              <a:ea typeface="Calibri" panose="020F0502020204030204" pitchFamily="34" charset="0"/>
            </a:endParaRPr>
          </a:p>
        </p:txBody>
      </p:sp>
      <p:pic>
        <p:nvPicPr>
          <p:cNvPr id="3" name="Picture 2"/>
          <p:cNvPicPr>
            <a:picLocks noChangeAspect="1"/>
          </p:cNvPicPr>
          <p:nvPr/>
        </p:nvPicPr>
        <p:blipFill>
          <a:blip r:embed="rId4" cstate="print">
            <a:extLst>
              <a:ext uri="{BEBA8EAE-BF5A-486C-A8C5-ECC9F3942E4B}">
                <a14:imgProps xmlns:a14="http://schemas.microsoft.com/office/drawing/2010/main">
                  <a14:imgLayer r:embed="rId5">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pic>
        <p:nvPicPr>
          <p:cNvPr id="4" name="۱۴">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82400" y="0"/>
            <a:ext cx="609600" cy="609600"/>
          </a:xfrm>
          <a:prstGeom prst="rect">
            <a:avLst/>
          </a:prstGeom>
        </p:spPr>
      </p:pic>
    </p:spTree>
    <p:extLst>
      <p:ext uri="{BB962C8B-B14F-4D97-AF65-F5344CB8AC3E}">
        <p14:creationId xmlns:p14="http://schemas.microsoft.com/office/powerpoint/2010/main" val="32988795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2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41ABF1-041F-40DB-9262-80C784C4AF29}"/>
              </a:ext>
            </a:extLst>
          </p:cNvPr>
          <p:cNvSpPr/>
          <p:nvPr/>
        </p:nvSpPr>
        <p:spPr>
          <a:xfrm>
            <a:off x="1131384" y="609600"/>
            <a:ext cx="10451016" cy="6255046"/>
          </a:xfrm>
          <a:prstGeom prst="rect">
            <a:avLst/>
          </a:prstGeom>
        </p:spPr>
        <p:txBody>
          <a:bodyPr wrap="square">
            <a:spAutoFit/>
          </a:bodyPr>
          <a:lstStyle/>
          <a:p>
            <a:pPr algn="r" rtl="1">
              <a:lnSpc>
                <a:spcPct val="115000"/>
              </a:lnSpc>
              <a:spcAft>
                <a:spcPts val="1000"/>
              </a:spcAft>
            </a:pPr>
            <a:r>
              <a:rPr lang="fa-IR" sz="2800" b="1" dirty="0" smtClean="0">
                <a:solidFill>
                  <a:srgbClr val="FF0000"/>
                </a:solidFill>
                <a:latin typeface="B Lotus"/>
                <a:ea typeface="Calibri" panose="020F0502020204030204" pitchFamily="34" charset="0"/>
                <a:cs typeface="B Titr" panose="00000700000000000000" pitchFamily="2" charset="-78"/>
              </a:rPr>
              <a:t>تغذیه در میانسالان (60-25 سال)</a:t>
            </a:r>
            <a:endParaRPr lang="en-US" sz="2800" dirty="0" smtClean="0">
              <a:solidFill>
                <a:srgbClr val="FF0000"/>
              </a:solidFill>
              <a:latin typeface="B Lotus"/>
              <a:ea typeface="Calibri" panose="020F0502020204030204" pitchFamily="34" charset="0"/>
              <a:cs typeface="B Titr" panose="00000700000000000000" pitchFamily="2" charset="-78"/>
            </a:endParaRPr>
          </a:p>
          <a:p>
            <a:pPr algn="r" rtl="1">
              <a:lnSpc>
                <a:spcPct val="115000"/>
              </a:lnSpc>
              <a:spcAft>
                <a:spcPts val="1000"/>
              </a:spcAft>
            </a:pPr>
            <a:r>
              <a:rPr lang="fa-IR" sz="2000" dirty="0" smtClean="0">
                <a:latin typeface="B Lotus"/>
                <a:ea typeface="Calibri" panose="020F0502020204030204" pitchFamily="34" charset="0"/>
                <a:cs typeface="B Nazanin" panose="00000400000000000000" pitchFamily="2" charset="-78"/>
              </a:rPr>
              <a:t>دوران بزرگسالی طیف وسیعی از زندگی انسان را تشکیل می دهد . حداکثر قدرت باروری انسان در این سنین می باشد و سهم عمده ای از بهره وری اجتماعی و اقتصادی کشور مربوط به نیروی کار و تلاش و تحقیق و تفکر این سنین است . لذا سلامت میانسالان جامعه می تواند تضمین کننده رشد و توسعه اجتماعی ، اقتصادی و فرهنگی آن کشور باشد .شرط اصلی سالم زیستن ، داشتن تغذیه صحیح است و اصول تغذیه سالم در رعایت تنوع ، تعادل و اعتدال در مصرف مواد غذایی می باشد. </a:t>
            </a:r>
            <a:endParaRPr lang="en-US" sz="2000" dirty="0" smtClean="0">
              <a:latin typeface="B Lotus"/>
              <a:ea typeface="Calibri" panose="020F0502020204030204" pitchFamily="34" charset="0"/>
              <a:cs typeface="B Nazanin" panose="00000400000000000000" pitchFamily="2" charset="-78"/>
            </a:endParaRPr>
          </a:p>
          <a:p>
            <a:pPr algn="r" rtl="1">
              <a:lnSpc>
                <a:spcPct val="115000"/>
              </a:lnSpc>
              <a:spcAft>
                <a:spcPts val="1000"/>
              </a:spcAft>
            </a:pPr>
            <a:r>
              <a:rPr lang="fa-IR" sz="2800" dirty="0" smtClean="0">
                <a:solidFill>
                  <a:srgbClr val="FF0000"/>
                </a:solidFill>
                <a:latin typeface="B Lotus"/>
                <a:ea typeface="Calibri" panose="020F0502020204030204" pitchFamily="34" charset="0"/>
                <a:cs typeface="B Titr" panose="00000700000000000000" pitchFamily="2" charset="-78"/>
              </a:rPr>
              <a:t>نقش تغذیه در پیشگیری و کنترل بیماریهای غیر واگیر دوران میانسالی و سالمندی</a:t>
            </a:r>
            <a:endParaRPr lang="en-US" sz="2800" dirty="0" smtClean="0">
              <a:solidFill>
                <a:srgbClr val="FF0000"/>
              </a:solidFill>
              <a:latin typeface="B Lotus"/>
              <a:ea typeface="Calibri" panose="020F0502020204030204" pitchFamily="34" charset="0"/>
              <a:cs typeface="B Titr" panose="00000700000000000000" pitchFamily="2" charset="-78"/>
            </a:endParaRPr>
          </a:p>
          <a:p>
            <a:pPr algn="r" rtl="1">
              <a:lnSpc>
                <a:spcPct val="115000"/>
              </a:lnSpc>
              <a:spcAft>
                <a:spcPts val="1000"/>
              </a:spcAft>
            </a:pPr>
            <a:r>
              <a:rPr lang="fa-IR" sz="2000" dirty="0" smtClean="0">
                <a:latin typeface="B Lotus"/>
                <a:ea typeface="Calibri" panose="020F0502020204030204" pitchFamily="34" charset="0"/>
                <a:cs typeface="B Nazanin" panose="00000400000000000000" pitchFamily="2" charset="-78"/>
              </a:rPr>
              <a:t>بیماریهای مزمن غیرواگیر عمدتا بر اساس شیوه زندگی و تغذیه در سال های اول زندگی تا دوره میانسالی شکل می گیرد . با توجه به اینکه میانسالی مدت زمان طولانی تری را نسبت به سایر دوره های سنی به خود اختصاص می دهد. اصلاح شیوه زندگی و تغذیه می تواند در پیشگیری و کنترل بسیاری از بیماریهای مزمن این دوره و سنین سالمندی موثر باشد . </a:t>
            </a:r>
          </a:p>
          <a:p>
            <a:pPr algn="r" rtl="1">
              <a:lnSpc>
                <a:spcPct val="115000"/>
              </a:lnSpc>
              <a:spcAft>
                <a:spcPts val="1000"/>
              </a:spcAft>
            </a:pPr>
            <a:r>
              <a:rPr lang="fa-IR" sz="2000" dirty="0" smtClean="0">
                <a:latin typeface="B Lotus"/>
                <a:ea typeface="Calibri" panose="020F0502020204030204" pitchFamily="34" charset="0"/>
                <a:cs typeface="B Nazanin" panose="00000400000000000000" pitchFamily="2" charset="-78"/>
              </a:rPr>
              <a:t>برخی از عوامل خطر عمده موثر بر بروز بیماریهای غیر واگیر عبارتند از :عادات غذایی نادرست (مصرف کم میوه ، سبزی ، لبنیات و مصرف زیاد چربی اشباع و....)،سابقه خانوادگی بیماریهای غیر واگیر مزمن ، اضافه وزن و چاقی، فشارخون بالا، استعمال دخانیات ، کلسترول خون بالا ،کم تحرکی ، استرس و فشارهای روانی . عوامل خطر فوق الذکر با رعایت تغذیه صحیح و آموزش قابل پیشگیری و کنترل هستند </a:t>
            </a:r>
            <a:endParaRPr lang="en-US" sz="2000" dirty="0" smtClean="0">
              <a:latin typeface="B Lotus"/>
              <a:ea typeface="Calibri" panose="020F0502020204030204" pitchFamily="34" charset="0"/>
              <a:cs typeface="B Nazanin" panose="00000400000000000000" pitchFamily="2" charset="-78"/>
            </a:endParaRPr>
          </a:p>
          <a:p>
            <a:pPr algn="r" rtl="1">
              <a:lnSpc>
                <a:spcPct val="115000"/>
              </a:lnSpc>
              <a:spcAft>
                <a:spcPts val="1000"/>
              </a:spcAft>
            </a:pPr>
            <a:r>
              <a:rPr lang="fa-IR" b="1" dirty="0" smtClean="0">
                <a:latin typeface="B Lotus"/>
                <a:ea typeface="Calibri" panose="020F0502020204030204" pitchFamily="34" charset="0"/>
                <a:cs typeface="B Nazanin" panose="00000400000000000000" pitchFamily="2" charset="-78"/>
              </a:rPr>
              <a:t/>
            </a:r>
            <a:br>
              <a:rPr lang="fa-IR" b="1" dirty="0" smtClean="0">
                <a:latin typeface="B Lotus"/>
                <a:ea typeface="Calibri" panose="020F0502020204030204" pitchFamily="34" charset="0"/>
                <a:cs typeface="B Nazanin" panose="00000400000000000000" pitchFamily="2" charset="-78"/>
              </a:rPr>
            </a:br>
            <a:r>
              <a:rPr lang="fa-IR" b="1" dirty="0" smtClean="0">
                <a:latin typeface="B Lotus"/>
                <a:ea typeface="Calibri" panose="020F0502020204030204" pitchFamily="34" charset="0"/>
                <a:cs typeface="B Nazanin" panose="00000400000000000000" pitchFamily="2" charset="-78"/>
              </a:rPr>
              <a:t> </a:t>
            </a:r>
            <a:endParaRPr lang="en-US" dirty="0">
              <a:latin typeface="B Lotus"/>
              <a:ea typeface="Calibri" panose="020F0502020204030204" pitchFamily="34" charset="0"/>
              <a:cs typeface="B Nazanin" panose="00000400000000000000" pitchFamily="2" charset="-78"/>
            </a:endParaRPr>
          </a:p>
        </p:txBody>
      </p:sp>
      <p:pic>
        <p:nvPicPr>
          <p:cNvPr id="3" name="Picture 2"/>
          <p:cNvPicPr>
            <a:picLocks noChangeAspect="1"/>
          </p:cNvPicPr>
          <p:nvPr/>
        </p:nvPicPr>
        <p:blipFill>
          <a:blip r:embed="rId4" cstate="print">
            <a:extLst>
              <a:ext uri="{BEBA8EAE-BF5A-486C-A8C5-ECC9F3942E4B}">
                <a14:imgProps xmlns:a14="http://schemas.microsoft.com/office/drawing/2010/main">
                  <a14:imgLayer r:embed="rId5">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pic>
        <p:nvPicPr>
          <p:cNvPr id="4" name="۱۵">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82400" y="0"/>
            <a:ext cx="609600" cy="609600"/>
          </a:xfrm>
          <a:prstGeom prst="rect">
            <a:avLst/>
          </a:prstGeom>
        </p:spPr>
      </p:pic>
    </p:spTree>
    <p:extLst>
      <p:ext uri="{BB962C8B-B14F-4D97-AF65-F5344CB8AC3E}">
        <p14:creationId xmlns:p14="http://schemas.microsoft.com/office/powerpoint/2010/main" val="7695488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962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b="1" dirty="0">
                <a:solidFill>
                  <a:schemeClr val="accent4"/>
                </a:solidFill>
                <a:cs typeface="B Titr" panose="00000700000000000000" pitchFamily="2" charset="-78"/>
              </a:rPr>
              <a:t>آزمون فصل </a:t>
            </a:r>
            <a:r>
              <a:rPr lang="fa-IR" b="1" dirty="0" smtClean="0">
                <a:solidFill>
                  <a:schemeClr val="accent4"/>
                </a:solidFill>
                <a:cs typeface="B Titr" panose="00000700000000000000" pitchFamily="2" charset="-78"/>
              </a:rPr>
              <a:t>هفتم </a:t>
            </a:r>
            <a:r>
              <a:rPr lang="fa-IR" b="1" dirty="0">
                <a:solidFill>
                  <a:schemeClr val="accent4"/>
                </a:solidFill>
                <a:cs typeface="B Titr" panose="00000700000000000000" pitchFamily="2" charset="-78"/>
              </a:rPr>
              <a:t>درس تغذيه كاربردي</a:t>
            </a:r>
            <a:r>
              <a:rPr lang="en-US" dirty="0">
                <a:solidFill>
                  <a:schemeClr val="accent4"/>
                </a:solidFill>
                <a:cs typeface="B Titr" panose="00000700000000000000" pitchFamily="2" charset="-78"/>
              </a:rPr>
              <a:t/>
            </a:r>
            <a:br>
              <a:rPr lang="en-US" dirty="0">
                <a:solidFill>
                  <a:schemeClr val="accent4"/>
                </a:solidFill>
                <a:cs typeface="B Titr" panose="00000700000000000000" pitchFamily="2" charset="-78"/>
              </a:rPr>
            </a:br>
            <a:endParaRPr lang="en-US" dirty="0"/>
          </a:p>
        </p:txBody>
      </p:sp>
      <p:sp>
        <p:nvSpPr>
          <p:cNvPr id="3" name="Content Placeholder 2"/>
          <p:cNvSpPr>
            <a:spLocks noGrp="1"/>
          </p:cNvSpPr>
          <p:nvPr>
            <p:ph idx="1"/>
          </p:nvPr>
        </p:nvSpPr>
        <p:spPr>
          <a:xfrm>
            <a:off x="838200" y="2055813"/>
            <a:ext cx="10515600" cy="4351338"/>
          </a:xfrm>
        </p:spPr>
        <p:txBody>
          <a:bodyPr/>
          <a:lstStyle/>
          <a:p>
            <a:pPr marL="0" indent="0" algn="r">
              <a:buNone/>
            </a:pPr>
            <a:r>
              <a:rPr lang="fa-IR" dirty="0" smtClean="0">
                <a:solidFill>
                  <a:srgbClr val="00B050"/>
                </a:solidFill>
                <a:cs typeface="B Nazanin" panose="00000400000000000000" pitchFamily="2" charset="-78"/>
              </a:rPr>
              <a:t>1-</a:t>
            </a:r>
            <a:r>
              <a:rPr lang="fa-IR" dirty="0" smtClean="0">
                <a:cs typeface="B Nazanin" panose="00000400000000000000" pitchFamily="2" charset="-78"/>
              </a:rPr>
              <a:t> يک بچه سالم موقع تولد چند کيلو وزن و قد دارد؟</a:t>
            </a:r>
            <a:endParaRPr lang="fa-IR" dirty="0">
              <a:cs typeface="B Nazanin" panose="00000400000000000000" pitchFamily="2" charset="-78"/>
            </a:endParaRPr>
          </a:p>
          <a:p>
            <a:pPr marL="0" indent="0" algn="r">
              <a:buNone/>
            </a:pPr>
            <a:r>
              <a:rPr lang="fa-IR" dirty="0" smtClean="0">
                <a:solidFill>
                  <a:srgbClr val="00B050"/>
                </a:solidFill>
                <a:cs typeface="B Nazanin" panose="00000400000000000000" pitchFamily="2" charset="-78"/>
              </a:rPr>
              <a:t>2-</a:t>
            </a:r>
            <a:r>
              <a:rPr lang="fa-IR" dirty="0" smtClean="0">
                <a:cs typeface="B Nazanin" panose="00000400000000000000" pitchFamily="2" charset="-78"/>
              </a:rPr>
              <a:t> مزاياي شير مادر چيست؟</a:t>
            </a:r>
          </a:p>
          <a:p>
            <a:pPr marL="0" indent="0" algn="r">
              <a:buNone/>
            </a:pPr>
            <a:r>
              <a:rPr lang="fa-IR" dirty="0" smtClean="0">
                <a:solidFill>
                  <a:srgbClr val="00B050"/>
                </a:solidFill>
                <a:cs typeface="B Nazanin" panose="00000400000000000000" pitchFamily="2" charset="-78"/>
              </a:rPr>
              <a:t>3-</a:t>
            </a:r>
            <a:r>
              <a:rPr lang="fa-IR" dirty="0" smtClean="0">
                <a:cs typeface="B Nazanin" panose="00000400000000000000" pitchFamily="2" charset="-78"/>
              </a:rPr>
              <a:t>خصوصيات غذاي کمکي بچه هارا توضيح دهيد؟</a:t>
            </a:r>
          </a:p>
          <a:p>
            <a:pPr marL="0" indent="0" algn="r">
              <a:buNone/>
            </a:pPr>
            <a:r>
              <a:rPr lang="fa-IR" dirty="0" smtClean="0">
                <a:solidFill>
                  <a:srgbClr val="00B050"/>
                </a:solidFill>
                <a:cs typeface="B Nazanin" panose="00000400000000000000" pitchFamily="2" charset="-78"/>
              </a:rPr>
              <a:t>4-</a:t>
            </a:r>
            <a:r>
              <a:rPr lang="fa-IR" dirty="0" smtClean="0">
                <a:cs typeface="B Nazanin" panose="00000400000000000000" pitchFamily="2" charset="-78"/>
              </a:rPr>
              <a:t>مناسبترين زمان شروع غذاي کمکي بچه ها کدام زمان ميباشد؟</a:t>
            </a:r>
          </a:p>
          <a:p>
            <a:pPr marL="0" indent="0" algn="r">
              <a:buNone/>
            </a:pPr>
            <a:r>
              <a:rPr lang="fa-IR" dirty="0" smtClean="0">
                <a:solidFill>
                  <a:srgbClr val="00B050"/>
                </a:solidFill>
                <a:cs typeface="B Nazanin" panose="00000400000000000000" pitchFamily="2" charset="-78"/>
              </a:rPr>
              <a:t>5-</a:t>
            </a:r>
            <a:r>
              <a:rPr lang="fa-IR" dirty="0" smtClean="0">
                <a:cs typeface="B Nazanin" panose="00000400000000000000" pitchFamily="2" charset="-78"/>
              </a:rPr>
              <a:t> به کودکان زير يک سال چه غذاهاي را نبايد داد؟</a:t>
            </a:r>
          </a:p>
          <a:p>
            <a:pPr marL="0" indent="0" algn="r">
              <a:buNone/>
            </a:pPr>
            <a:r>
              <a:rPr lang="fa-IR" dirty="0" smtClean="0">
                <a:solidFill>
                  <a:srgbClr val="00B050"/>
                </a:solidFill>
                <a:cs typeface="B Nazanin" panose="00000400000000000000" pitchFamily="2" charset="-78"/>
              </a:rPr>
              <a:t>6-</a:t>
            </a:r>
            <a:r>
              <a:rPr lang="fa-IR" dirty="0" smtClean="0">
                <a:cs typeface="B Nazanin" panose="00000400000000000000" pitchFamily="2" charset="-78"/>
              </a:rPr>
              <a:t>چرا نياز به انرژي پسران نوجوان از دختران بيشتر است؟</a:t>
            </a:r>
          </a:p>
          <a:p>
            <a:pPr marL="0" indent="0" algn="r">
              <a:buNone/>
            </a:pPr>
            <a:r>
              <a:rPr lang="fa-IR" dirty="0" smtClean="0">
                <a:solidFill>
                  <a:srgbClr val="00B050"/>
                </a:solidFill>
                <a:cs typeface="B Nazanin" panose="00000400000000000000" pitchFamily="2" charset="-78"/>
              </a:rPr>
              <a:t>7-</a:t>
            </a:r>
            <a:r>
              <a:rPr lang="fa-IR" dirty="0" smtClean="0">
                <a:cs typeface="B Nazanin" panose="00000400000000000000" pitchFamily="2" charset="-78"/>
              </a:rPr>
              <a:t>چرا تغذيه ميانسالان مهم است؟</a:t>
            </a:r>
          </a:p>
          <a:p>
            <a:pPr marL="0" indent="0" algn="r">
              <a:buNone/>
            </a:pPr>
            <a:endParaRPr lang="en-US" dirty="0"/>
          </a:p>
        </p:txBody>
      </p:sp>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spTree>
    <p:extLst>
      <p:ext uri="{BB962C8B-B14F-4D97-AF65-F5344CB8AC3E}">
        <p14:creationId xmlns:p14="http://schemas.microsoft.com/office/powerpoint/2010/main" val="25888476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5581"/>
            <a:ext cx="10515600" cy="1325563"/>
          </a:xfrm>
        </p:spPr>
        <p:txBody>
          <a:bodyPr/>
          <a:lstStyle/>
          <a:p>
            <a:pPr algn="ctr"/>
            <a:r>
              <a:rPr lang="fa-IR" dirty="0" smtClean="0">
                <a:solidFill>
                  <a:srgbClr val="FFC000"/>
                </a:solidFill>
                <a:cs typeface="B Titr" panose="00000700000000000000" pitchFamily="2" charset="-78"/>
              </a:rPr>
              <a:t>خلاصه ي فصل هفتم</a:t>
            </a:r>
            <a:endParaRPr lang="en-US" dirty="0">
              <a:solidFill>
                <a:srgbClr val="FFC000"/>
              </a:solidFill>
              <a:cs typeface="B Titr" panose="00000700000000000000" pitchFamily="2" charset="-78"/>
            </a:endParaRPr>
          </a:p>
        </p:txBody>
      </p:sp>
      <p:sp>
        <p:nvSpPr>
          <p:cNvPr id="3" name="Content Placeholder 2"/>
          <p:cNvSpPr>
            <a:spLocks noGrp="1"/>
          </p:cNvSpPr>
          <p:nvPr>
            <p:ph idx="1"/>
          </p:nvPr>
        </p:nvSpPr>
        <p:spPr>
          <a:xfrm>
            <a:off x="838200" y="1690688"/>
            <a:ext cx="10515600" cy="4351338"/>
          </a:xfrm>
        </p:spPr>
        <p:txBody>
          <a:bodyPr>
            <a:noAutofit/>
          </a:bodyPr>
          <a:lstStyle/>
          <a:p>
            <a:pPr marL="0" indent="0" algn="r">
              <a:buNone/>
            </a:pPr>
            <a:r>
              <a:rPr lang="fa-IR" sz="2400" dirty="0" smtClean="0">
                <a:latin typeface="B Lotus"/>
                <a:ea typeface="Calibri" panose="020F0502020204030204" pitchFamily="34" charset="0"/>
                <a:cs typeface="B Nazanin" panose="00000400000000000000" pitchFamily="2" charset="-78"/>
              </a:rPr>
              <a:t>یک </a:t>
            </a:r>
            <a:r>
              <a:rPr lang="fa-IR" sz="2400" dirty="0">
                <a:latin typeface="B Lotus"/>
                <a:ea typeface="Calibri" panose="020F0502020204030204" pitchFamily="34" charset="0"/>
                <a:cs typeface="B Nazanin" panose="00000400000000000000" pitchFamily="2" charset="-78"/>
              </a:rPr>
              <a:t>جنین سالم </a:t>
            </a:r>
            <a:r>
              <a:rPr lang="fa-IR" sz="2400" dirty="0" smtClean="0">
                <a:latin typeface="B Lotus"/>
                <a:ea typeface="Calibri" panose="020F0502020204030204" pitchFamily="34" charset="0"/>
                <a:cs typeface="B Nazanin" panose="00000400000000000000" pitchFamily="2" charset="-78"/>
              </a:rPr>
              <a:t> در موقع تولد </a:t>
            </a:r>
            <a:r>
              <a:rPr lang="fa-IR" sz="2400" dirty="0">
                <a:latin typeface="B Lotus"/>
                <a:ea typeface="Calibri" panose="020F0502020204030204" pitchFamily="34" charset="0"/>
                <a:cs typeface="B Nazanin" panose="00000400000000000000" pitchFamily="2" charset="-78"/>
              </a:rPr>
              <a:t>وزن حدود4-3 کیلوگرم و قد حدود50 سانتیمتر </a:t>
            </a:r>
            <a:r>
              <a:rPr lang="fa-IR" sz="2400" dirty="0" smtClean="0">
                <a:latin typeface="B Lotus"/>
                <a:ea typeface="Calibri" panose="020F0502020204030204" pitchFamily="34" charset="0"/>
                <a:cs typeface="B Nazanin" panose="00000400000000000000" pitchFamily="2" charset="-78"/>
              </a:rPr>
              <a:t>دارد.</a:t>
            </a:r>
          </a:p>
          <a:p>
            <a:pPr marL="0" indent="0" algn="r">
              <a:buNone/>
            </a:pPr>
            <a:r>
              <a:rPr lang="fa-IR" sz="2400" dirty="0" smtClean="0">
                <a:latin typeface="B Lotus"/>
                <a:cs typeface="B Nazanin" panose="00000400000000000000" pitchFamily="2" charset="-78"/>
              </a:rPr>
              <a:t>شيرمادر براي بچه بهترين و کامل ترين غذا بوده و داراي هضم آسان ميباشد و آن را در مقابل بيمارييها محافظت نموده وسبب رشد بهتر و در مقابل بيماريهاي مزمن مثل چاقي ، ديابت و سرطانها مخانظت مي نمايد</a:t>
            </a:r>
          </a:p>
          <a:p>
            <a:pPr marL="0" indent="0" algn="r">
              <a:buNone/>
            </a:pPr>
            <a:r>
              <a:rPr lang="fa-IR" sz="2400" dirty="0">
                <a:latin typeface="B Lotus"/>
                <a:ea typeface="Calibri" panose="020F0502020204030204" pitchFamily="34" charset="0"/>
                <a:cs typeface="B Nazanin"/>
              </a:rPr>
              <a:t>بهترین سن برای شروع غذاهای کمکی </a:t>
            </a:r>
            <a:r>
              <a:rPr lang="fa-IR" sz="2400" dirty="0" smtClean="0">
                <a:latin typeface="B Lotus"/>
                <a:ea typeface="Calibri" panose="020F0502020204030204" pitchFamily="34" charset="0"/>
                <a:cs typeface="B Nazanin"/>
              </a:rPr>
              <a:t>4 </a:t>
            </a:r>
            <a:r>
              <a:rPr lang="fa-IR" sz="2400" dirty="0">
                <a:latin typeface="B Lotus"/>
                <a:ea typeface="Calibri" panose="020F0502020204030204" pitchFamily="34" charset="0"/>
                <a:cs typeface="B Nazanin"/>
              </a:rPr>
              <a:t>تا 6 </a:t>
            </a:r>
            <a:r>
              <a:rPr lang="fa-IR" sz="2400" dirty="0" smtClean="0">
                <a:latin typeface="B Lotus"/>
                <a:ea typeface="Calibri" panose="020F0502020204030204" pitchFamily="34" charset="0"/>
                <a:cs typeface="B Nazanin"/>
              </a:rPr>
              <a:t>ماهگی ميباشد</a:t>
            </a:r>
            <a:endParaRPr lang="fa-IR" sz="2400" dirty="0" smtClean="0">
              <a:latin typeface="B Lotus"/>
              <a:cs typeface="B Nazanin" panose="00000400000000000000" pitchFamily="2" charset="-78"/>
            </a:endParaRPr>
          </a:p>
          <a:p>
            <a:pPr marL="0" indent="0" algn="r">
              <a:buNone/>
            </a:pPr>
            <a:r>
              <a:rPr lang="fa-IR" sz="2400" dirty="0" smtClean="0">
                <a:latin typeface="B Lotus"/>
                <a:ea typeface="Calibri" panose="020F0502020204030204" pitchFamily="34" charset="0"/>
                <a:cs typeface="B Nazanin"/>
              </a:rPr>
              <a:t>غذاي کمکي بچه ها با </a:t>
            </a:r>
            <a:r>
              <a:rPr lang="fa-IR" sz="2400" dirty="0">
                <a:latin typeface="B Lotus"/>
                <a:ea typeface="Calibri" panose="020F0502020204030204" pitchFamily="34" charset="0"/>
                <a:cs typeface="B Nazanin"/>
              </a:rPr>
              <a:t>حجم </a:t>
            </a:r>
            <a:r>
              <a:rPr lang="fa-IR" sz="2400" dirty="0" smtClean="0">
                <a:latin typeface="B Lotus"/>
                <a:ea typeface="Calibri" panose="020F0502020204030204" pitchFamily="34" charset="0"/>
                <a:cs typeface="B Nazanin"/>
              </a:rPr>
              <a:t>کم ،بیشترین انرژی و نرم </a:t>
            </a:r>
            <a:r>
              <a:rPr lang="fa-IR" sz="2400" dirty="0">
                <a:latin typeface="B Lotus"/>
                <a:ea typeface="Calibri" panose="020F0502020204030204" pitchFamily="34" charset="0"/>
                <a:cs typeface="B Nazanin"/>
              </a:rPr>
              <a:t>بوده و هضم آن آسان باشد </a:t>
            </a:r>
            <a:r>
              <a:rPr lang="fa-IR" sz="2400" dirty="0" smtClean="0">
                <a:latin typeface="B Lotus"/>
                <a:ea typeface="Calibri" panose="020F0502020204030204" pitchFamily="34" charset="0"/>
                <a:cs typeface="B Nazanin"/>
              </a:rPr>
              <a:t>، قابل </a:t>
            </a:r>
            <a:r>
              <a:rPr lang="fa-IR" sz="2400" dirty="0">
                <a:latin typeface="B Lotus"/>
                <a:ea typeface="Calibri" panose="020F0502020204030204" pitchFamily="34" charset="0"/>
                <a:cs typeface="B Nazanin"/>
              </a:rPr>
              <a:t>تهیه ،در دسترس ،ارزان و مناسب عادات غذایی خانواده باشد</a:t>
            </a:r>
            <a:r>
              <a:rPr lang="fa-IR" sz="2400" dirty="0" smtClean="0">
                <a:latin typeface="B Lotus"/>
                <a:ea typeface="Calibri" panose="020F0502020204030204" pitchFamily="34" charset="0"/>
                <a:cs typeface="B Nazanin"/>
              </a:rPr>
              <a:t>.، </a:t>
            </a:r>
            <a:r>
              <a:rPr lang="fa-IR" sz="2400" dirty="0">
                <a:latin typeface="B Lotus"/>
                <a:ea typeface="Calibri" panose="020F0502020204030204" pitchFamily="34" charset="0"/>
                <a:cs typeface="B Nazanin"/>
              </a:rPr>
              <a:t>تازه ،پاکیزه و </a:t>
            </a:r>
            <a:r>
              <a:rPr lang="fa-IR" sz="2400" dirty="0" smtClean="0">
                <a:latin typeface="B Lotus"/>
                <a:ea typeface="Calibri" panose="020F0502020204030204" pitchFamily="34" charset="0"/>
                <a:cs typeface="B Nazanin"/>
              </a:rPr>
              <a:t>بهداشتی تهيه گردد</a:t>
            </a:r>
          </a:p>
          <a:p>
            <a:pPr marL="0" indent="0" algn="r">
              <a:buNone/>
            </a:pPr>
            <a:r>
              <a:rPr lang="fa-IR" sz="2400" dirty="0">
                <a:latin typeface="B Lotus"/>
                <a:ea typeface="Calibri" panose="020F0502020204030204" pitchFamily="34" charset="0"/>
                <a:cs typeface="B Nazanin"/>
              </a:rPr>
              <a:t>بطور کلی در کودکان زیر یک سال از دادن غذاهای زیر باید اجتناب کرد( شیرگاو ، سفیده تخم مرغ ، انواع توت ، کیوی ، گیلاس ، آلبالو ، بادام زمینی ، پنیر ، شکلات ، میگو، فلفل، ادویه ، ترشی، نمک، نوشابه های رنگی گازدار ، لپه و نخود ، عسل ، اسفناج، کلم ، قهوه و چای ، آجیل ،سوسیس، ذرت ، دانه انگور،دانه </a:t>
            </a:r>
            <a:r>
              <a:rPr lang="fa-IR" sz="2400" dirty="0" smtClean="0">
                <a:latin typeface="B Lotus"/>
                <a:ea typeface="Calibri" panose="020F0502020204030204" pitchFamily="34" charset="0"/>
                <a:cs typeface="B Nazanin"/>
              </a:rPr>
              <a:t>کشمش</a:t>
            </a:r>
          </a:p>
          <a:p>
            <a:pPr marL="0" indent="0" algn="r">
              <a:buNone/>
            </a:pPr>
            <a:r>
              <a:rPr lang="fa-IR" sz="2400" dirty="0" smtClean="0">
                <a:latin typeface="B Lotus"/>
                <a:ea typeface="Calibri" panose="020F0502020204030204" pitchFamily="34" charset="0"/>
                <a:cs typeface="B Nazanin"/>
              </a:rPr>
              <a:t>نیاز </a:t>
            </a:r>
            <a:r>
              <a:rPr lang="fa-IR" sz="2400" dirty="0">
                <a:latin typeface="B Lotus"/>
                <a:ea typeface="Calibri" panose="020F0502020204030204" pitchFamily="34" charset="0"/>
                <a:cs typeface="B Nazanin"/>
              </a:rPr>
              <a:t>به انرژی در پسران نوجوان زیادتر است زیرا افزایش سرعت رشد پسران بیشتر بوده و حجم عضلانی آنان بیش از دختران </a:t>
            </a:r>
            <a:r>
              <a:rPr lang="fa-IR" sz="2400" dirty="0" smtClean="0">
                <a:latin typeface="B Lotus"/>
                <a:ea typeface="Calibri" panose="020F0502020204030204" pitchFamily="34" charset="0"/>
                <a:cs typeface="B Nazanin"/>
              </a:rPr>
              <a:t>است</a:t>
            </a:r>
          </a:p>
          <a:p>
            <a:pPr marL="0" indent="0" algn="r">
              <a:buNone/>
            </a:pPr>
            <a:r>
              <a:rPr lang="fa-IR" sz="2400" dirty="0" smtClean="0">
                <a:latin typeface="B Lotus"/>
                <a:ea typeface="Calibri" panose="020F0502020204030204" pitchFamily="34" charset="0"/>
                <a:cs typeface="B Nazanin" panose="00000400000000000000" pitchFamily="2" charset="-78"/>
              </a:rPr>
              <a:t>تغذيه ميانسالان به دليل اين که حداکثر </a:t>
            </a:r>
            <a:r>
              <a:rPr lang="fa-IR" sz="2400" dirty="0">
                <a:latin typeface="B Lotus"/>
                <a:ea typeface="Calibri" panose="020F0502020204030204" pitchFamily="34" charset="0"/>
                <a:cs typeface="B Nazanin" panose="00000400000000000000" pitchFamily="2" charset="-78"/>
              </a:rPr>
              <a:t>قدرت باروری انسان در این سنین </a:t>
            </a:r>
            <a:r>
              <a:rPr lang="fa-IR" sz="2400" dirty="0" smtClean="0">
                <a:latin typeface="B Lotus"/>
                <a:ea typeface="Calibri" panose="020F0502020204030204" pitchFamily="34" charset="0"/>
                <a:cs typeface="B Nazanin" panose="00000400000000000000" pitchFamily="2" charset="-78"/>
              </a:rPr>
              <a:t>بوده و </a:t>
            </a:r>
            <a:r>
              <a:rPr lang="fa-IR" sz="2400" dirty="0">
                <a:latin typeface="B Lotus"/>
                <a:ea typeface="Calibri" panose="020F0502020204030204" pitchFamily="34" charset="0"/>
                <a:cs typeface="B Nazanin" panose="00000400000000000000" pitchFamily="2" charset="-78"/>
              </a:rPr>
              <a:t>سهم عمده ای از بهره وری اجتماعی و اقتصادی کشور مربوط به نیروی کار و تلاش و تحقیق و </a:t>
            </a:r>
            <a:r>
              <a:rPr lang="fa-IR" sz="2400" dirty="0" smtClean="0">
                <a:latin typeface="B Lotus"/>
                <a:ea typeface="Calibri" panose="020F0502020204030204" pitchFamily="34" charset="0"/>
                <a:cs typeface="B Nazanin" panose="00000400000000000000" pitchFamily="2" charset="-78"/>
              </a:rPr>
              <a:t>تفکربه اين قشر ميباشد مهم است</a:t>
            </a:r>
            <a:endParaRPr lang="en-US" sz="2400" dirty="0">
              <a:latin typeface="B Lotus"/>
              <a:ea typeface="Calibri" panose="020F0502020204030204" pitchFamily="34" charset="0"/>
            </a:endParaRPr>
          </a:p>
        </p:txBody>
      </p:sp>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spTree>
    <p:extLst>
      <p:ext uri="{BB962C8B-B14F-4D97-AF65-F5344CB8AC3E}">
        <p14:creationId xmlns:p14="http://schemas.microsoft.com/office/powerpoint/2010/main" val="40536216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
            <a:ext cx="12192000" cy="6857998"/>
          </a:xfrm>
          <a:prstGeom prst="rect">
            <a:avLst/>
          </a:prstGeom>
        </p:spPr>
      </p:pic>
      <p:sp>
        <p:nvSpPr>
          <p:cNvPr id="8" name="TextBox 7"/>
          <p:cNvSpPr txBox="1"/>
          <p:nvPr/>
        </p:nvSpPr>
        <p:spPr>
          <a:xfrm>
            <a:off x="2564173" y="1371600"/>
            <a:ext cx="7008225" cy="4154984"/>
          </a:xfrm>
          <a:prstGeom prst="rect">
            <a:avLst/>
          </a:prstGeom>
          <a:noFill/>
        </p:spPr>
        <p:txBody>
          <a:bodyPr wrap="square" rtlCol="1">
            <a:spAutoFit/>
          </a:bodyPr>
          <a:lstStyle/>
          <a:p>
            <a:pPr algn="ctr"/>
            <a:r>
              <a:rPr lang="fa-IR" sz="2400" b="1" dirty="0">
                <a:ln w="13462">
                  <a:solidFill>
                    <a:schemeClr val="bg1"/>
                  </a:solidFill>
                  <a:prstDash val="solid"/>
                </a:ln>
                <a:solidFill>
                  <a:srgbClr val="00B050"/>
                </a:solidFill>
                <a:effectLst>
                  <a:outerShdw dist="38100" dir="2700000" algn="bl" rotWithShape="0">
                    <a:schemeClr val="accent5"/>
                  </a:outerShdw>
                </a:effectLst>
                <a:cs typeface="B Titr" panose="00000700000000000000" pitchFamily="2" charset="-78"/>
              </a:rPr>
              <a:t>وزارت علوم تحقیقات </a:t>
            </a:r>
            <a:r>
              <a:rPr lang="fa-IR" sz="2400" b="1" dirty="0" smtClean="0">
                <a:ln w="13462">
                  <a:solidFill>
                    <a:schemeClr val="bg1"/>
                  </a:solidFill>
                  <a:prstDash val="solid"/>
                </a:ln>
                <a:solidFill>
                  <a:srgbClr val="00B050"/>
                </a:solidFill>
                <a:effectLst>
                  <a:outerShdw dist="38100" dir="2700000" algn="bl" rotWithShape="0">
                    <a:schemeClr val="accent5"/>
                  </a:outerShdw>
                </a:effectLst>
                <a:cs typeface="B Titr" panose="00000700000000000000" pitchFamily="2" charset="-78"/>
              </a:rPr>
              <a:t>فناوري</a:t>
            </a:r>
          </a:p>
          <a:p>
            <a:pPr algn="ctr"/>
            <a:endParaRPr lang="en-US" sz="2400" b="1" dirty="0" smtClean="0">
              <a:solidFill>
                <a:srgbClr val="00B050"/>
              </a:solidFill>
              <a:cs typeface="B Titr" panose="00000700000000000000" pitchFamily="2" charset="-78"/>
            </a:endParaRPr>
          </a:p>
          <a:p>
            <a:pPr algn="ctr"/>
            <a:r>
              <a:rPr lang="fa-IR" sz="2400" b="1" dirty="0">
                <a:ln w="13462">
                  <a:solidFill>
                    <a:schemeClr val="bg1"/>
                  </a:solidFill>
                  <a:prstDash val="solid"/>
                </a:ln>
                <a:solidFill>
                  <a:srgbClr val="00B050"/>
                </a:solidFill>
                <a:effectLst>
                  <a:outerShdw dist="38100" dir="2700000" algn="bl" rotWithShape="0">
                    <a:schemeClr val="accent5"/>
                  </a:outerShdw>
                </a:effectLst>
                <a:cs typeface="B Titr" panose="00000700000000000000" pitchFamily="2" charset="-78"/>
              </a:rPr>
              <a:t>دانشگاه فنی و حرفه </a:t>
            </a:r>
            <a:r>
              <a:rPr lang="fa-IR" sz="2400" b="1" dirty="0" smtClean="0">
                <a:ln w="13462">
                  <a:solidFill>
                    <a:schemeClr val="bg1"/>
                  </a:solidFill>
                  <a:prstDash val="solid"/>
                </a:ln>
                <a:solidFill>
                  <a:srgbClr val="00B050"/>
                </a:solidFill>
                <a:effectLst>
                  <a:outerShdw dist="38100" dir="2700000" algn="bl" rotWithShape="0">
                    <a:schemeClr val="accent5"/>
                  </a:outerShdw>
                </a:effectLst>
                <a:cs typeface="B Titr" panose="00000700000000000000" pitchFamily="2" charset="-78"/>
              </a:rPr>
              <a:t>اي</a:t>
            </a:r>
          </a:p>
          <a:p>
            <a:pPr algn="ctr"/>
            <a:endParaRPr lang="en-US" sz="2400" b="1" dirty="0">
              <a:solidFill>
                <a:srgbClr val="00B050"/>
              </a:solidFill>
              <a:cs typeface="B Titr" panose="00000700000000000000" pitchFamily="2" charset="-78"/>
            </a:endParaRPr>
          </a:p>
          <a:p>
            <a:pPr algn="ctr"/>
            <a:r>
              <a:rPr lang="fa-IR" sz="2400" b="1" dirty="0" smtClean="0">
                <a:ln w="12700">
                  <a:solidFill>
                    <a:schemeClr val="tx2">
                      <a:lumMod val="75000"/>
                    </a:schemeClr>
                  </a:solidFill>
                  <a:prstDash val="solid"/>
                </a:ln>
                <a:solidFill>
                  <a:schemeClr val="bg1"/>
                </a:solidFill>
                <a:effectLst>
                  <a:outerShdw dist="38100" dir="2640000" algn="bl" rotWithShape="0">
                    <a:schemeClr val="tx2">
                      <a:lumMod val="75000"/>
                    </a:schemeClr>
                  </a:outerShdw>
                </a:effectLst>
                <a:cs typeface="B Titr" panose="00000700000000000000" pitchFamily="2" charset="-78"/>
              </a:rPr>
              <a:t>آموزشکده فنی و حرفه ای دختران ارومیه</a:t>
            </a:r>
          </a:p>
          <a:p>
            <a:pPr algn="ctr"/>
            <a:endParaRPr lang="fa-IR" sz="2400" b="1" dirty="0" smtClean="0">
              <a:ln w="12700">
                <a:solidFill>
                  <a:schemeClr val="tx2">
                    <a:lumMod val="75000"/>
                  </a:schemeClr>
                </a:solidFill>
                <a:prstDash val="solid"/>
              </a:ln>
              <a:solidFill>
                <a:schemeClr val="bg1"/>
              </a:solidFill>
              <a:effectLst>
                <a:outerShdw dist="38100" dir="2640000" algn="bl" rotWithShape="0">
                  <a:schemeClr val="tx2">
                    <a:lumMod val="75000"/>
                  </a:schemeClr>
                </a:outerShdw>
              </a:effectLst>
              <a:cs typeface="B Titr" panose="00000700000000000000" pitchFamily="2" charset="-78"/>
            </a:endParaRPr>
          </a:p>
          <a:p>
            <a:pPr algn="ctr"/>
            <a:r>
              <a:rPr lang="fa-IR" sz="2400" b="1" dirty="0">
                <a:ln w="13462">
                  <a:solidFill>
                    <a:schemeClr val="bg1"/>
                  </a:solidFill>
                  <a:prstDash val="solid"/>
                </a:ln>
                <a:solidFill>
                  <a:srgbClr val="0070C0"/>
                </a:solidFill>
                <a:effectLst>
                  <a:outerShdw dist="38100" dir="2700000" algn="bl" rotWithShape="0">
                    <a:schemeClr val="accent5"/>
                  </a:outerShdw>
                </a:effectLst>
                <a:cs typeface="B Titr" panose="00000700000000000000" pitchFamily="2" charset="-78"/>
              </a:rPr>
              <a:t>مدرس:حمیده ژاله </a:t>
            </a:r>
            <a:r>
              <a:rPr lang="fa-IR" sz="2400" b="1" dirty="0" smtClean="0">
                <a:ln w="13462">
                  <a:solidFill>
                    <a:schemeClr val="bg1"/>
                  </a:solidFill>
                  <a:prstDash val="solid"/>
                </a:ln>
                <a:solidFill>
                  <a:srgbClr val="0070C0"/>
                </a:solidFill>
                <a:effectLst>
                  <a:outerShdw dist="38100" dir="2700000" algn="bl" rotWithShape="0">
                    <a:schemeClr val="accent5"/>
                  </a:outerShdw>
                </a:effectLst>
                <a:cs typeface="B Titr" panose="00000700000000000000" pitchFamily="2" charset="-78"/>
              </a:rPr>
              <a:t>رضایی</a:t>
            </a:r>
          </a:p>
          <a:p>
            <a:pPr algn="ctr"/>
            <a:endParaRPr lang="en-US" sz="2400" b="1" dirty="0" smtClean="0">
              <a:ln w="13462">
                <a:solidFill>
                  <a:schemeClr val="bg1"/>
                </a:solidFill>
                <a:prstDash val="solid"/>
              </a:ln>
              <a:solidFill>
                <a:srgbClr val="0070C0"/>
              </a:solidFill>
              <a:effectLst>
                <a:outerShdw dist="38100" dir="2700000" algn="bl" rotWithShape="0">
                  <a:schemeClr val="accent5"/>
                </a:outerShdw>
              </a:effectLst>
              <a:cs typeface="B Titr" panose="00000700000000000000" pitchFamily="2" charset="-78"/>
            </a:endParaRPr>
          </a:p>
          <a:p>
            <a:pPr algn="ctr"/>
            <a:r>
              <a:rPr lang="fa-IR" sz="2400" b="1" dirty="0" smtClean="0">
                <a:ln w="13462">
                  <a:solidFill>
                    <a:schemeClr val="bg1"/>
                  </a:solidFill>
                  <a:prstDash val="solid"/>
                </a:ln>
                <a:solidFill>
                  <a:srgbClr val="FF0000"/>
                </a:solidFill>
                <a:effectLst>
                  <a:outerShdw dist="38100" dir="2700000" algn="bl" rotWithShape="0">
                    <a:schemeClr val="accent5"/>
                  </a:outerShdw>
                </a:effectLst>
                <a:cs typeface="B Titr" panose="00000700000000000000" pitchFamily="2" charset="-78"/>
              </a:rPr>
              <a:t>مقطع کاردانی _ </a:t>
            </a:r>
            <a:r>
              <a:rPr lang="fa-IR" sz="2400" b="1" dirty="0">
                <a:ln w="13462">
                  <a:solidFill>
                    <a:schemeClr val="bg1"/>
                  </a:solidFill>
                  <a:prstDash val="solid"/>
                </a:ln>
                <a:solidFill>
                  <a:srgbClr val="FF0000"/>
                </a:solidFill>
                <a:effectLst>
                  <a:outerShdw dist="38100" dir="2700000" algn="bl" rotWithShape="0">
                    <a:schemeClr val="accent5"/>
                  </a:outerShdw>
                </a:effectLst>
                <a:cs typeface="B Titr" panose="00000700000000000000" pitchFamily="2" charset="-78"/>
              </a:rPr>
              <a:t>رشته صنایع </a:t>
            </a:r>
            <a:r>
              <a:rPr lang="fa-IR" sz="2400" b="1" dirty="0" smtClean="0">
                <a:ln w="13462">
                  <a:solidFill>
                    <a:schemeClr val="bg1"/>
                  </a:solidFill>
                  <a:prstDash val="solid"/>
                </a:ln>
                <a:solidFill>
                  <a:srgbClr val="FF0000"/>
                </a:solidFill>
                <a:effectLst>
                  <a:outerShdw dist="38100" dir="2700000" algn="bl" rotWithShape="0">
                    <a:schemeClr val="accent5"/>
                  </a:outerShdw>
                </a:effectLst>
                <a:cs typeface="B Titr" panose="00000700000000000000" pitchFamily="2" charset="-78"/>
              </a:rPr>
              <a:t>غذایی</a:t>
            </a:r>
            <a:endParaRPr lang="fa-IR" sz="2400" b="1" dirty="0" smtClean="0">
              <a:ln w="12700">
                <a:solidFill>
                  <a:schemeClr val="tx2">
                    <a:lumMod val="75000"/>
                  </a:schemeClr>
                </a:solidFill>
                <a:prstDash val="solid"/>
              </a:ln>
              <a:solidFill>
                <a:schemeClr val="bg1"/>
              </a:solidFill>
              <a:effectLst>
                <a:outerShdw dist="38100" dir="2640000" algn="bl" rotWithShape="0">
                  <a:schemeClr val="tx2">
                    <a:lumMod val="75000"/>
                  </a:schemeClr>
                </a:outerShdw>
              </a:effectLst>
              <a:cs typeface="B Titr" panose="00000700000000000000" pitchFamily="2" charset="-78"/>
            </a:endParaRPr>
          </a:p>
          <a:p>
            <a:pPr algn="ctr"/>
            <a:endParaRPr lang="fa-IR" sz="2400" b="1" dirty="0">
              <a:ln w="13462">
                <a:solidFill>
                  <a:schemeClr val="bg1"/>
                </a:solidFill>
                <a:prstDash val="solid"/>
              </a:ln>
              <a:solidFill>
                <a:srgbClr val="FF0000"/>
              </a:solidFill>
              <a:effectLst>
                <a:outerShdw dist="38100" dir="2700000" algn="bl" rotWithShape="0">
                  <a:schemeClr val="accent5"/>
                </a:outerShdw>
              </a:effectLst>
              <a:cs typeface="B Titr" panose="00000700000000000000" pitchFamily="2" charset="-78"/>
            </a:endParaRPr>
          </a:p>
          <a:p>
            <a:pPr algn="ctr"/>
            <a:r>
              <a:rPr lang="fa-IR" sz="2400" b="1" dirty="0">
                <a:ln w="13462">
                  <a:solidFill>
                    <a:schemeClr val="bg1"/>
                  </a:solidFill>
                  <a:prstDash val="solid"/>
                </a:ln>
                <a:solidFill>
                  <a:srgbClr val="FF0000"/>
                </a:solidFill>
                <a:effectLst>
                  <a:outerShdw dist="38100" dir="2700000" algn="bl" rotWithShape="0">
                    <a:schemeClr val="accent5"/>
                  </a:outerShdw>
                </a:effectLst>
                <a:cs typeface="B Titr" panose="00000700000000000000" pitchFamily="2" charset="-78"/>
              </a:rPr>
              <a:t>درس تغذیه </a:t>
            </a:r>
            <a:r>
              <a:rPr lang="fa-IR" sz="2400" b="1" dirty="0" smtClean="0">
                <a:ln w="13462">
                  <a:solidFill>
                    <a:schemeClr val="bg1"/>
                  </a:solidFill>
                  <a:prstDash val="solid"/>
                </a:ln>
                <a:solidFill>
                  <a:srgbClr val="FF0000"/>
                </a:solidFill>
                <a:effectLst>
                  <a:outerShdw dist="38100" dir="2700000" algn="bl" rotWithShape="0">
                    <a:schemeClr val="accent5"/>
                  </a:outerShdw>
                </a:effectLst>
                <a:cs typeface="B Titr" panose="00000700000000000000" pitchFamily="2" charset="-78"/>
              </a:rPr>
              <a:t>کاربردی</a:t>
            </a:r>
          </a:p>
        </p:txBody>
      </p:sp>
      <p:pic>
        <p:nvPicPr>
          <p:cNvPr id="2" name="24760B8E">
            <a:hlinkClick r:id="" action="ppaction://media"/>
            <a:extLst>
              <a:ext uri="{FF2B5EF4-FFF2-40B4-BE49-F238E27FC236}">
                <a16:creationId xmlns:a16="http://schemas.microsoft.com/office/drawing/2014/main" id="{41D35FDC-6041-48A3-AA61-4C3E25BA315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82399" y="2"/>
            <a:ext cx="609600" cy="609600"/>
          </a:xfrm>
          <a:prstGeom prst="rect">
            <a:avLst/>
          </a:prstGeom>
        </p:spPr>
      </p:pic>
      <p:pic>
        <p:nvPicPr>
          <p:cNvPr id="4" name="Picture 3"/>
          <p:cNvPicPr>
            <a:picLocks noChangeAspect="1"/>
          </p:cNvPicPr>
          <p:nvPr/>
        </p:nvPicPr>
        <p:blipFill>
          <a:blip r:embed="rId6" cstate="print">
            <a:extLst>
              <a:ext uri="{BEBA8EAE-BF5A-486C-A8C5-ECC9F3942E4B}">
                <a14:imgProps xmlns:a14="http://schemas.microsoft.com/office/drawing/2010/main">
                  <a14:imgLayer r:embed="rId7">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pic>
        <p:nvPicPr>
          <p:cNvPr id="6" name="Picture 5"/>
          <p:cNvPicPr>
            <a:picLocks noChangeAspect="1"/>
          </p:cNvPicPr>
          <p:nvPr/>
        </p:nvPicPr>
        <p:blipFill>
          <a:blip r:embed="rId8" cstate="print">
            <a:extLst>
              <a:ext uri="{BEBA8EAE-BF5A-486C-A8C5-ECC9F3942E4B}">
                <a14:imgProps xmlns:a14="http://schemas.microsoft.com/office/drawing/2010/main">
                  <a14:imgLayer r:embed="rId9">
                    <a14:imgEffect>
                      <a14:backgroundRemoval t="238" b="100000" l="0" r="100000">
                        <a14:backgroundMark x1="9048" y1="11429" x2="9048" y2="11429"/>
                        <a14:backgroundMark x1="2262" y1="23571" x2="22143" y2="4048"/>
                        <a14:backgroundMark x1="3452" y1="66905" x2="30714" y2="93810"/>
                        <a14:backgroundMark x1="61190" y1="94524" x2="89762" y2="85000"/>
                        <a14:backgroundMark x1="79048" y1="7619" x2="95000" y2="22143"/>
                      </a14:backgroundRemoval>
                    </a14:imgEffect>
                  </a14:imgLayer>
                </a14:imgProps>
              </a:ext>
              <a:ext uri="{28A0092B-C50C-407E-A947-70E740481C1C}">
                <a14:useLocalDpi xmlns:a14="http://schemas.microsoft.com/office/drawing/2010/main" val="0"/>
              </a:ext>
            </a:extLst>
          </a:blip>
          <a:stretch>
            <a:fillRect/>
          </a:stretch>
        </p:blipFill>
        <p:spPr>
          <a:xfrm>
            <a:off x="4429368" y="0"/>
            <a:ext cx="3333254" cy="1546321"/>
          </a:xfrm>
          <a:prstGeom prst="rect">
            <a:avLst/>
          </a:prstGeom>
          <a:ln>
            <a:noFill/>
          </a:ln>
          <a:effectLst>
            <a:softEdge rad="112500"/>
          </a:effectLst>
        </p:spPr>
      </p:pic>
    </p:spTree>
    <p:extLst>
      <p:ext uri="{BB962C8B-B14F-4D97-AF65-F5344CB8AC3E}">
        <p14:creationId xmlns:p14="http://schemas.microsoft.com/office/powerpoint/2010/main" val="15077093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4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6FBB9-95FC-40CE-869E-8D3EB1D26DF2}"/>
              </a:ext>
            </a:extLst>
          </p:cNvPr>
          <p:cNvSpPr>
            <a:spLocks noGrp="1"/>
          </p:cNvSpPr>
          <p:nvPr>
            <p:ph type="ctrTitle"/>
          </p:nvPr>
        </p:nvSpPr>
        <p:spPr>
          <a:xfrm>
            <a:off x="1588177" y="554181"/>
            <a:ext cx="9240725" cy="1243713"/>
          </a:xfrm>
        </p:spPr>
        <p:txBody>
          <a:bodyPr>
            <a:noAutofit/>
          </a:bodyPr>
          <a:lstStyle/>
          <a:p>
            <a:pPr rtl="1"/>
            <a:r>
              <a:rPr lang="en-US" sz="3600" b="1" dirty="0" smtClean="0">
                <a:solidFill>
                  <a:srgbClr val="00B050"/>
                </a:solidFill>
                <a:cs typeface="B Titr" panose="00000700000000000000" pitchFamily="2" charset="-78"/>
              </a:rPr>
              <a:t> </a:t>
            </a:r>
            <a:r>
              <a:rPr lang="fa-IR" sz="3600" b="1" dirty="0" smtClean="0">
                <a:solidFill>
                  <a:srgbClr val="00B050"/>
                </a:solidFill>
                <a:cs typeface="B Titr" panose="00000700000000000000" pitchFamily="2" charset="-78"/>
              </a:rPr>
              <a:t>فصل هفتم  </a:t>
            </a:r>
            <a:r>
              <a:rPr lang="fa-IR" sz="3600" b="1" dirty="0">
                <a:solidFill>
                  <a:srgbClr val="00B050"/>
                </a:solidFill>
                <a:cs typeface="B Titr" panose="00000700000000000000" pitchFamily="2" charset="-78"/>
              </a:rPr>
              <a:t>:تغذیه طبیعی در دوره های مختلف زندگی</a:t>
            </a:r>
            <a:r>
              <a:rPr lang="fa-IR" sz="3600" b="1" dirty="0" smtClean="0">
                <a:solidFill>
                  <a:srgbClr val="00B050"/>
                </a:solidFill>
                <a:cs typeface="B Titr" panose="00000700000000000000" pitchFamily="2" charset="-78"/>
              </a:rPr>
              <a:t/>
            </a:r>
            <a:br>
              <a:rPr lang="fa-IR" sz="3600" b="1" dirty="0" smtClean="0">
                <a:solidFill>
                  <a:srgbClr val="00B050"/>
                </a:solidFill>
                <a:cs typeface="B Titr" panose="00000700000000000000" pitchFamily="2" charset="-78"/>
              </a:rPr>
            </a:br>
            <a:r>
              <a:rPr lang="fa-IR" sz="3600" b="1" dirty="0" smtClean="0">
                <a:solidFill>
                  <a:srgbClr val="00B050"/>
                </a:solidFill>
                <a:cs typeface="B Titr" panose="00000700000000000000" pitchFamily="2" charset="-78"/>
              </a:rPr>
              <a:t>(</a:t>
            </a:r>
            <a:r>
              <a:rPr lang="fa-IR" sz="3600" b="1" dirty="0">
                <a:solidFill>
                  <a:srgbClr val="00B050"/>
                </a:solidFill>
                <a:cs typeface="B Titr" panose="00000700000000000000" pitchFamily="2" charset="-78"/>
              </a:rPr>
              <a:t>بارداری ، شیردهی ، کودکی ، سنین مختلف</a:t>
            </a:r>
            <a:r>
              <a:rPr lang="fa-IR" sz="3600" b="1" dirty="0" smtClean="0">
                <a:solidFill>
                  <a:srgbClr val="00B050"/>
                </a:solidFill>
                <a:cs typeface="B Titr" panose="00000700000000000000" pitchFamily="2" charset="-78"/>
              </a:rPr>
              <a:t>)</a:t>
            </a:r>
            <a:endParaRPr lang="fa-IR" sz="3600" dirty="0">
              <a:solidFill>
                <a:srgbClr val="00B050"/>
              </a:solidFill>
              <a:cs typeface="B Titr" panose="00000700000000000000" pitchFamily="2" charset="-78"/>
            </a:endParaRPr>
          </a:p>
        </p:txBody>
      </p:sp>
      <p:sp>
        <p:nvSpPr>
          <p:cNvPr id="3" name="Subtitle 2">
            <a:extLst>
              <a:ext uri="{FF2B5EF4-FFF2-40B4-BE49-F238E27FC236}">
                <a16:creationId xmlns:a16="http://schemas.microsoft.com/office/drawing/2014/main" id="{F1DEC7C0-AB65-4CAE-BBAA-8756168C6ACE}"/>
              </a:ext>
            </a:extLst>
          </p:cNvPr>
          <p:cNvSpPr>
            <a:spLocks noGrp="1"/>
          </p:cNvSpPr>
          <p:nvPr>
            <p:ph type="subTitle" idx="1"/>
          </p:nvPr>
        </p:nvSpPr>
        <p:spPr>
          <a:xfrm>
            <a:off x="1684902" y="2319037"/>
            <a:ext cx="9144000" cy="3749253"/>
          </a:xfrm>
        </p:spPr>
        <p:txBody>
          <a:bodyPr>
            <a:normAutofit fontScale="92500" lnSpcReduction="10000"/>
          </a:bodyPr>
          <a:lstStyle/>
          <a:p>
            <a:pPr algn="r" rtl="1"/>
            <a:r>
              <a:rPr lang="en-US" sz="2800" dirty="0">
                <a:solidFill>
                  <a:srgbClr val="FFC000"/>
                </a:solidFill>
                <a:cs typeface="B Titr" panose="00000700000000000000" pitchFamily="2" charset="-78"/>
              </a:rPr>
              <a:t> </a:t>
            </a:r>
            <a:r>
              <a:rPr lang="fa-IR" sz="2800" dirty="0">
                <a:solidFill>
                  <a:srgbClr val="FFC000"/>
                </a:solidFill>
                <a:cs typeface="B Titr" panose="00000700000000000000" pitchFamily="2" charset="-78"/>
              </a:rPr>
              <a:t>تنظیم برنامه غذایی در دوران </a:t>
            </a:r>
            <a:r>
              <a:rPr lang="fa-IR" sz="2800" dirty="0" smtClean="0">
                <a:solidFill>
                  <a:srgbClr val="FFC000"/>
                </a:solidFill>
                <a:cs typeface="B Titr" panose="00000700000000000000" pitchFamily="2" charset="-78"/>
              </a:rPr>
              <a:t>بارداری</a:t>
            </a:r>
          </a:p>
          <a:p>
            <a:pPr algn="r" rtl="1"/>
            <a:endParaRPr lang="en-US" sz="2800" dirty="0">
              <a:solidFill>
                <a:schemeClr val="accent6"/>
              </a:solidFill>
              <a:cs typeface="B Titr" panose="00000700000000000000" pitchFamily="2" charset="-78"/>
            </a:endParaRPr>
          </a:p>
          <a:p>
            <a:pPr algn="just" rtl="1"/>
            <a:r>
              <a:rPr lang="fa-IR" sz="2800" dirty="0">
                <a:cs typeface="B Nazanin" panose="00000400000000000000" pitchFamily="2" charset="-78"/>
              </a:rPr>
              <a:t>از آنجایی که حرکت در جاده تندرستی مدیون بذل توجه و دقت از همان لحظه های نخستین زندگی انسان یعنی از اوایل دوران جنینی است ، اهمیت بارداری بر همگان روشن می گردد. عوامل زیادی در تعیین روند صحیح بارداری و نتیجه بارداری موثرهستند که از جمله می توان به این موارد اشاره کرد. </a:t>
            </a:r>
            <a:endParaRPr lang="fa-IR" sz="2800" dirty="0" smtClean="0">
              <a:cs typeface="B Nazanin" panose="00000400000000000000" pitchFamily="2" charset="-78"/>
            </a:endParaRPr>
          </a:p>
          <a:p>
            <a:pPr algn="just" rtl="1"/>
            <a:r>
              <a:rPr lang="fa-IR" sz="2800" dirty="0" smtClean="0">
                <a:cs typeface="B Nazanin" panose="00000400000000000000" pitchFamily="2" charset="-78"/>
              </a:rPr>
              <a:t>ویژگیهای </a:t>
            </a:r>
            <a:r>
              <a:rPr lang="fa-IR" sz="2800" dirty="0">
                <a:cs typeface="B Nazanin" panose="00000400000000000000" pitchFamily="2" charset="-78"/>
              </a:rPr>
              <a:t>ارثی، ضربه و بیماریهایی که در طول بارداری ،مادر به آن مبتلا می شود ؛ عفونت ،سیکار کشیدن ،مصرف مشروبات </a:t>
            </a:r>
            <a:r>
              <a:rPr lang="fa-IR" sz="2800" dirty="0" smtClean="0">
                <a:cs typeface="B Nazanin" panose="00000400000000000000" pitchFamily="2" charset="-78"/>
              </a:rPr>
              <a:t>الکلی، قرار </a:t>
            </a:r>
            <a:r>
              <a:rPr lang="fa-IR" sz="2800" dirty="0">
                <a:cs typeface="B Nazanin" panose="00000400000000000000" pitchFamily="2" charset="-78"/>
              </a:rPr>
              <a:t>گرفتن در معرض مواد شیمیایی ،مصرف بی رویه داروها ،سن مادر (بالای 35 و زیر 18) ،فقر غذایی قبل از دوران بارداری و یا در زمان بارداری </a:t>
            </a:r>
          </a:p>
        </p:txBody>
      </p:sp>
      <p:pic>
        <p:nvPicPr>
          <p:cNvPr id="4" name="Picture 3"/>
          <p:cNvPicPr>
            <a:picLocks noChangeAspect="1"/>
          </p:cNvPicPr>
          <p:nvPr/>
        </p:nvPicPr>
        <p:blipFill>
          <a:blip r:embed="rId4" cstate="print">
            <a:extLst>
              <a:ext uri="{BEBA8EAE-BF5A-486C-A8C5-ECC9F3942E4B}">
                <a14:imgProps xmlns:a14="http://schemas.microsoft.com/office/drawing/2010/main">
                  <a14:imgLayer r:embed="rId5">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pic>
        <p:nvPicPr>
          <p:cNvPr id="5" name="۳">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82400" y="0"/>
            <a:ext cx="609600" cy="609600"/>
          </a:xfrm>
          <a:prstGeom prst="rect">
            <a:avLst/>
          </a:prstGeom>
        </p:spPr>
      </p:pic>
    </p:spTree>
    <p:extLst>
      <p:ext uri="{BB962C8B-B14F-4D97-AF65-F5344CB8AC3E}">
        <p14:creationId xmlns:p14="http://schemas.microsoft.com/office/powerpoint/2010/main" val="26521183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19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347095D-BB7A-4D45-8D6C-9EAEED3CC210}"/>
              </a:ext>
            </a:extLst>
          </p:cNvPr>
          <p:cNvSpPr/>
          <p:nvPr/>
        </p:nvSpPr>
        <p:spPr>
          <a:xfrm>
            <a:off x="1393767" y="331870"/>
            <a:ext cx="9256542" cy="6494085"/>
          </a:xfrm>
          <a:prstGeom prst="rect">
            <a:avLst/>
          </a:prstGeom>
        </p:spPr>
        <p:txBody>
          <a:bodyPr wrap="square">
            <a:spAutoFit/>
          </a:bodyPr>
          <a:lstStyle/>
          <a:p>
            <a:pPr algn="r" rtl="1">
              <a:lnSpc>
                <a:spcPct val="115000"/>
              </a:lnSpc>
              <a:spcAft>
                <a:spcPts val="1000"/>
              </a:spcAft>
            </a:pPr>
            <a:r>
              <a:rPr lang="fa-IR" sz="3200" dirty="0">
                <a:solidFill>
                  <a:srgbClr val="FFC000"/>
                </a:solidFill>
                <a:latin typeface="B Lotus"/>
                <a:ea typeface="Calibri" panose="020F0502020204030204" pitchFamily="34" charset="0"/>
                <a:cs typeface="B Titr" panose="00000700000000000000" pitchFamily="2" charset="-78"/>
              </a:rPr>
              <a:t>نیازمندیهای تغذیه در دوران بارداری و شیردهی</a:t>
            </a:r>
            <a:endParaRPr lang="en-US" sz="3200" dirty="0">
              <a:solidFill>
                <a:srgbClr val="FFC000"/>
              </a:solidFill>
              <a:latin typeface="B Lotus"/>
              <a:ea typeface="Calibri" panose="020F0502020204030204" pitchFamily="34" charset="0"/>
              <a:cs typeface="B Titr" panose="00000700000000000000" pitchFamily="2" charset="-78"/>
            </a:endParaRPr>
          </a:p>
          <a:p>
            <a:pPr algn="r" rtl="1">
              <a:lnSpc>
                <a:spcPct val="115000"/>
              </a:lnSpc>
              <a:spcAft>
                <a:spcPts val="1000"/>
              </a:spcAft>
            </a:pPr>
            <a:r>
              <a:rPr lang="fa-IR" sz="2800" dirty="0">
                <a:latin typeface="B Lotus"/>
                <a:ea typeface="Calibri" panose="020F0502020204030204" pitchFamily="34" charset="0"/>
                <a:cs typeface="B Nazanin" panose="00000400000000000000" pitchFamily="2" charset="-78"/>
              </a:rPr>
              <a:t>آرزوی تمام والدین داشتن کودک سالم است زن سالمی که قبل از آبستنی و دوران بارداری تغذیه خوبی داشته باشد ، بهترین شانس را برای داشتن یک بارداری بدون عوارض ، کودک سالم و توانایی شیر دادن فرزندش دارد.</a:t>
            </a:r>
            <a:endParaRPr lang="en-US" sz="2800" dirty="0">
              <a:latin typeface="B Lotus"/>
              <a:ea typeface="Calibri" panose="020F0502020204030204" pitchFamily="34" charset="0"/>
              <a:cs typeface="B Nazanin" panose="00000400000000000000" pitchFamily="2" charset="-78"/>
            </a:endParaRPr>
          </a:p>
          <a:p>
            <a:pPr algn="r" rtl="1">
              <a:lnSpc>
                <a:spcPct val="115000"/>
              </a:lnSpc>
              <a:spcAft>
                <a:spcPts val="1000"/>
              </a:spcAft>
            </a:pPr>
            <a:r>
              <a:rPr lang="fa-IR" sz="2800" dirty="0">
                <a:latin typeface="B Lotus"/>
                <a:ea typeface="Calibri" panose="020F0502020204030204" pitchFamily="34" charset="0"/>
                <a:cs typeface="B Nazanin" panose="00000400000000000000" pitchFamily="2" charset="-78"/>
              </a:rPr>
              <a:t>بارداری:در طول 9 ماه بارداری ، یک جنین سالم به وزن حدود4-3 کیلوگرم و قد حدود50 سانتیمتر می رسد. پوست ، اسکلت ، لوله گوارش ، </a:t>
            </a:r>
            <a:r>
              <a:rPr lang="fa-IR" sz="2800" dirty="0" smtClean="0">
                <a:latin typeface="B Lotus"/>
                <a:ea typeface="Calibri" panose="020F0502020204030204" pitchFamily="34" charset="0"/>
                <a:cs typeface="B Nazanin" panose="00000400000000000000" pitchFamily="2" charset="-78"/>
              </a:rPr>
              <a:t>قلب </a:t>
            </a:r>
            <a:r>
              <a:rPr lang="fa-IR" sz="2800" dirty="0">
                <a:latin typeface="B Lotus"/>
                <a:ea typeface="Calibri" panose="020F0502020204030204" pitchFamily="34" charset="0"/>
                <a:cs typeface="B Nazanin" panose="00000400000000000000" pitchFamily="2" charset="-78"/>
              </a:rPr>
              <a:t>، ریه ،کبد  ، سیستم های عصبی و کلیه ها در طی هفته های دوم تا هشتم تکامل می یابند .هر مشکلی از قبیل کمبود یا مسمومیت تغذیه ای یا یک ماده محیطی مضر ، در این مرحله بحرانی در تکامل جنین اختلال ایجاد می کند </a:t>
            </a:r>
            <a:r>
              <a:rPr lang="fa-IR" sz="2800" dirty="0" smtClean="0">
                <a:latin typeface="B Lotus"/>
                <a:ea typeface="Calibri" panose="020F0502020204030204" pitchFamily="34" charset="0"/>
                <a:cs typeface="B Nazanin" panose="00000400000000000000" pitchFamily="2" charset="-78"/>
              </a:rPr>
              <a:t>.</a:t>
            </a:r>
          </a:p>
          <a:p>
            <a:pPr algn="r" rtl="1">
              <a:lnSpc>
                <a:spcPct val="115000"/>
              </a:lnSpc>
              <a:spcAft>
                <a:spcPts val="1000"/>
              </a:spcAft>
            </a:pPr>
            <a:r>
              <a:rPr lang="fa-IR" sz="2800" dirty="0" smtClean="0">
                <a:latin typeface="B Lotus"/>
                <a:ea typeface="Calibri" panose="020F0502020204030204" pitchFamily="34" charset="0"/>
                <a:cs typeface="B Nazanin" panose="00000400000000000000" pitchFamily="2" charset="-78"/>
              </a:rPr>
              <a:t> </a:t>
            </a:r>
            <a:r>
              <a:rPr lang="fa-IR" sz="2800" dirty="0">
                <a:latin typeface="B Lotus"/>
                <a:ea typeface="Calibri" panose="020F0502020204030204" pitchFamily="34" charset="0"/>
                <a:cs typeface="B Nazanin" panose="00000400000000000000" pitchFamily="2" charset="-78"/>
              </a:rPr>
              <a:t>وزن کم هنگام تولد  ( کمتر از 2500گرم) عامل اصلی در مرگ های نوزادی و اختلالات دراز مدت مانند اختلال در رشد مغزی و یادگیری است وزن کم نوزاد ممکن است به علت تغذیه ضعیف و نامناسب دوران بارداری باشد.</a:t>
            </a:r>
            <a:endParaRPr lang="en-US" sz="2800" dirty="0">
              <a:latin typeface="B Lotus"/>
              <a:ea typeface="Calibri" panose="020F0502020204030204" pitchFamily="34" charset="0"/>
              <a:cs typeface="B Nazanin" panose="00000400000000000000" pitchFamily="2" charset="-78"/>
            </a:endParaRPr>
          </a:p>
        </p:txBody>
      </p:sp>
      <p:pic>
        <p:nvPicPr>
          <p:cNvPr id="3" name="Picture 2"/>
          <p:cNvPicPr>
            <a:picLocks noChangeAspect="1"/>
          </p:cNvPicPr>
          <p:nvPr/>
        </p:nvPicPr>
        <p:blipFill>
          <a:blip r:embed="rId4" cstate="print">
            <a:extLst>
              <a:ext uri="{BEBA8EAE-BF5A-486C-A8C5-ECC9F3942E4B}">
                <a14:imgProps xmlns:a14="http://schemas.microsoft.com/office/drawing/2010/main">
                  <a14:imgLayer r:embed="rId5">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pic>
        <p:nvPicPr>
          <p:cNvPr id="4" name="۴">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82400" y="0"/>
            <a:ext cx="609600" cy="609600"/>
          </a:xfrm>
          <a:prstGeom prst="rect">
            <a:avLst/>
          </a:prstGeom>
        </p:spPr>
      </p:pic>
    </p:spTree>
    <p:extLst>
      <p:ext uri="{BB962C8B-B14F-4D97-AF65-F5344CB8AC3E}">
        <p14:creationId xmlns:p14="http://schemas.microsoft.com/office/powerpoint/2010/main" val="40262650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1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1C4FC7-BE05-4F8D-B8DB-973A30C6F188}"/>
              </a:ext>
            </a:extLst>
          </p:cNvPr>
          <p:cNvSpPr/>
          <p:nvPr/>
        </p:nvSpPr>
        <p:spPr>
          <a:xfrm>
            <a:off x="1181685" y="773722"/>
            <a:ext cx="9945859" cy="5503045"/>
          </a:xfrm>
          <a:prstGeom prst="rect">
            <a:avLst/>
          </a:prstGeom>
        </p:spPr>
        <p:txBody>
          <a:bodyPr wrap="square">
            <a:spAutoFit/>
          </a:bodyPr>
          <a:lstStyle/>
          <a:p>
            <a:pPr algn="r" rtl="1">
              <a:lnSpc>
                <a:spcPct val="115000"/>
              </a:lnSpc>
              <a:spcAft>
                <a:spcPts val="1000"/>
              </a:spcAft>
            </a:pPr>
            <a:r>
              <a:rPr lang="fa-IR" sz="3200" dirty="0">
                <a:solidFill>
                  <a:srgbClr val="FF0000"/>
                </a:solidFill>
                <a:latin typeface="B Lotus"/>
                <a:ea typeface="Calibri" panose="020F0502020204030204" pitchFamily="34" charset="0"/>
                <a:cs typeface="B Titr" panose="00000700000000000000" pitchFamily="2" charset="-78"/>
              </a:rPr>
              <a:t>تغییرات </a:t>
            </a:r>
            <a:r>
              <a:rPr lang="fa-IR" sz="3200" dirty="0" smtClean="0">
                <a:solidFill>
                  <a:srgbClr val="FF0000"/>
                </a:solidFill>
                <a:latin typeface="B Lotus"/>
                <a:ea typeface="Calibri" panose="020F0502020204030204" pitchFamily="34" charset="0"/>
                <a:cs typeface="B Titr" panose="00000700000000000000" pitchFamily="2" charset="-78"/>
              </a:rPr>
              <a:t>مادری</a:t>
            </a:r>
            <a:endParaRPr lang="fa-IR" sz="3200" dirty="0">
              <a:latin typeface="B Lotus"/>
              <a:ea typeface="Calibri" panose="020F0502020204030204" pitchFamily="34" charset="0"/>
              <a:cs typeface="B Titr" panose="00000700000000000000" pitchFamily="2" charset="-78"/>
            </a:endParaRPr>
          </a:p>
          <a:p>
            <a:pPr algn="r" rtl="1">
              <a:lnSpc>
                <a:spcPct val="115000"/>
              </a:lnSpc>
              <a:spcAft>
                <a:spcPts val="1000"/>
              </a:spcAft>
            </a:pPr>
            <a:r>
              <a:rPr lang="fa-IR" sz="2800" dirty="0">
                <a:latin typeface="B Lotus"/>
                <a:ea typeface="Calibri" panose="020F0502020204030204" pitchFamily="34" charset="0"/>
                <a:cs typeface="B Nazanin"/>
              </a:rPr>
              <a:t>اندازه رحم ، جفت ، مایع آمنیوتیک و حجم خون برای تامین نیازهای جنین در حال تکامل، افزایش می یابد. پستانها برای تهیه شیر بزرگ می شوند و افزایش وزن تا حدود 9 کیلو گرم می رسد. </a:t>
            </a:r>
            <a:endParaRPr lang="fa-IR" sz="2800" dirty="0" smtClean="0">
              <a:latin typeface="B Lotus"/>
              <a:ea typeface="Calibri" panose="020F0502020204030204" pitchFamily="34" charset="0"/>
              <a:cs typeface="B Nazanin"/>
            </a:endParaRPr>
          </a:p>
          <a:p>
            <a:pPr algn="r" rtl="1">
              <a:lnSpc>
                <a:spcPct val="115000"/>
              </a:lnSpc>
              <a:spcAft>
                <a:spcPts val="1000"/>
              </a:spcAft>
            </a:pPr>
            <a:r>
              <a:rPr lang="fa-IR" sz="2800" dirty="0" smtClean="0">
                <a:latin typeface="B Lotus"/>
                <a:ea typeface="Calibri" panose="020F0502020204030204" pitchFamily="34" charset="0"/>
                <a:cs typeface="B Nazanin"/>
              </a:rPr>
              <a:t>برای </a:t>
            </a:r>
            <a:r>
              <a:rPr lang="fa-IR" sz="2800" dirty="0">
                <a:latin typeface="B Lotus"/>
                <a:ea typeface="Calibri" panose="020F0502020204030204" pitchFamily="34" charset="0"/>
                <a:cs typeface="B Nazanin"/>
              </a:rPr>
              <a:t>یک مادر با نمایه توده بدنی طبیعی افزایش وزن بین </a:t>
            </a:r>
            <a:r>
              <a:rPr lang="fa-IR" sz="2800" dirty="0" smtClean="0">
                <a:latin typeface="B Lotus"/>
                <a:ea typeface="Calibri" panose="020F0502020204030204" pitchFamily="34" charset="0"/>
                <a:cs typeface="B Nazanin"/>
              </a:rPr>
              <a:t>11-5 </a:t>
            </a:r>
            <a:r>
              <a:rPr lang="fa-IR" sz="2800" dirty="0">
                <a:latin typeface="B Lotus"/>
                <a:ea typeface="Calibri" panose="020F0502020204030204" pitchFamily="34" charset="0"/>
                <a:cs typeface="B Nazanin"/>
              </a:rPr>
              <a:t>کیلوگرم است و مادران با نمایه توده بدنی پایین ، افزایش وزن بیشتر و مادران با نمایه توده بدنی بالاتر از حد طبیعی ، افزایش وزن کمتری باید بدست بیاورند</a:t>
            </a:r>
            <a:r>
              <a:rPr lang="fa-IR" sz="2800" dirty="0" smtClean="0">
                <a:latin typeface="B Lotus"/>
                <a:ea typeface="Calibri" panose="020F0502020204030204" pitchFamily="34" charset="0"/>
                <a:cs typeface="B Nazanin"/>
              </a:rPr>
              <a:t>.</a:t>
            </a:r>
          </a:p>
          <a:p>
            <a:pPr algn="r" rtl="1">
              <a:lnSpc>
                <a:spcPct val="115000"/>
              </a:lnSpc>
              <a:spcAft>
                <a:spcPts val="1000"/>
              </a:spcAft>
            </a:pPr>
            <a:r>
              <a:rPr lang="fa-IR" sz="2800" dirty="0" smtClean="0">
                <a:latin typeface="B Lotus"/>
                <a:ea typeface="Calibri" panose="020F0502020204030204" pitchFamily="34" charset="0"/>
                <a:cs typeface="B Nazanin"/>
              </a:rPr>
              <a:t> </a:t>
            </a:r>
            <a:r>
              <a:rPr lang="fa-IR" sz="2800" dirty="0">
                <a:latin typeface="B Lotus"/>
                <a:ea typeface="Calibri" panose="020F0502020204030204" pitchFamily="34" charset="0"/>
                <a:cs typeface="B Nazanin"/>
              </a:rPr>
              <a:t>روند افزایش وزن با نمایه توده بدنی طبیعی در طی دومین و سومین ماهه بارداری </a:t>
            </a:r>
            <a:r>
              <a:rPr lang="fa-IR" sz="2800" dirty="0" smtClean="0">
                <a:latin typeface="B Lotus"/>
                <a:ea typeface="Calibri" panose="020F0502020204030204" pitchFamily="34" charset="0"/>
                <a:cs typeface="B Nazanin"/>
              </a:rPr>
              <a:t>حدود4 </a:t>
            </a:r>
            <a:r>
              <a:rPr lang="fa-IR" sz="2800" dirty="0">
                <a:latin typeface="B Lotus"/>
                <a:ea typeface="Calibri" panose="020F0502020204030204" pitchFamily="34" charset="0"/>
                <a:cs typeface="B Nazanin"/>
              </a:rPr>
              <a:t>کیلوگرم در هفته پیشنهاد می شود.و برای زنان با وزن پایین تر اضافه وزن </a:t>
            </a:r>
            <a:r>
              <a:rPr lang="fa-IR" sz="2800" dirty="0" smtClean="0">
                <a:latin typeface="B Lotus"/>
                <a:ea typeface="Calibri" panose="020F0502020204030204" pitchFamily="34" charset="0"/>
                <a:cs typeface="B Nazanin"/>
              </a:rPr>
              <a:t>5 </a:t>
            </a:r>
            <a:r>
              <a:rPr lang="fa-IR" sz="2800" dirty="0">
                <a:latin typeface="B Lotus"/>
                <a:ea typeface="Calibri" panose="020F0502020204030204" pitchFamily="34" charset="0"/>
                <a:cs typeface="B Nazanin"/>
              </a:rPr>
              <a:t>کیلو گرم و برای زنان دارای اضافه وزن </a:t>
            </a:r>
            <a:r>
              <a:rPr lang="fa-IR" sz="2800" dirty="0" smtClean="0">
                <a:latin typeface="B Lotus"/>
                <a:ea typeface="Calibri" panose="020F0502020204030204" pitchFamily="34" charset="0"/>
                <a:cs typeface="B Nazanin"/>
              </a:rPr>
              <a:t>3کیلو </a:t>
            </a:r>
            <a:r>
              <a:rPr lang="fa-IR" sz="2800" dirty="0">
                <a:latin typeface="B Lotus"/>
                <a:ea typeface="Calibri" panose="020F0502020204030204" pitchFamily="34" charset="0"/>
                <a:cs typeface="B Nazanin"/>
              </a:rPr>
              <a:t>گرم توصیه شده است.</a:t>
            </a:r>
            <a:endParaRPr lang="en-US" sz="2800" dirty="0">
              <a:latin typeface="B Lotus"/>
              <a:ea typeface="Calibri" panose="020F0502020204030204" pitchFamily="34" charset="0"/>
            </a:endParaRPr>
          </a:p>
        </p:txBody>
      </p:sp>
      <p:pic>
        <p:nvPicPr>
          <p:cNvPr id="3" name="Picture 2"/>
          <p:cNvPicPr>
            <a:picLocks noChangeAspect="1"/>
          </p:cNvPicPr>
          <p:nvPr/>
        </p:nvPicPr>
        <p:blipFill>
          <a:blip r:embed="rId4" cstate="print">
            <a:extLst>
              <a:ext uri="{BEBA8EAE-BF5A-486C-A8C5-ECC9F3942E4B}">
                <a14:imgProps xmlns:a14="http://schemas.microsoft.com/office/drawing/2010/main">
                  <a14:imgLayer r:embed="rId5">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pic>
        <p:nvPicPr>
          <p:cNvPr id="4" name="۵">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82400" y="0"/>
            <a:ext cx="609600" cy="609600"/>
          </a:xfrm>
          <a:prstGeom prst="rect">
            <a:avLst/>
          </a:prstGeom>
        </p:spPr>
      </p:pic>
    </p:spTree>
    <p:extLst>
      <p:ext uri="{BB962C8B-B14F-4D97-AF65-F5344CB8AC3E}">
        <p14:creationId xmlns:p14="http://schemas.microsoft.com/office/powerpoint/2010/main" val="27160962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3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BC87CE8-C084-4BB2-94E3-F6695CC07206}"/>
              </a:ext>
            </a:extLst>
          </p:cNvPr>
          <p:cNvSpPr/>
          <p:nvPr/>
        </p:nvSpPr>
        <p:spPr>
          <a:xfrm>
            <a:off x="1293588" y="262597"/>
            <a:ext cx="9256541" cy="6069354"/>
          </a:xfrm>
          <a:prstGeom prst="rect">
            <a:avLst/>
          </a:prstGeom>
        </p:spPr>
        <p:txBody>
          <a:bodyPr wrap="square">
            <a:spAutoFit/>
          </a:bodyPr>
          <a:lstStyle/>
          <a:p>
            <a:pPr algn="r" rtl="1">
              <a:lnSpc>
                <a:spcPct val="115000"/>
              </a:lnSpc>
              <a:spcAft>
                <a:spcPts val="1000"/>
              </a:spcAft>
            </a:pPr>
            <a:r>
              <a:rPr lang="fa-IR" sz="3200" dirty="0">
                <a:solidFill>
                  <a:srgbClr val="FF0000"/>
                </a:solidFill>
                <a:latin typeface="B Lotus"/>
                <a:ea typeface="Calibri" panose="020F0502020204030204" pitchFamily="34" charset="0"/>
                <a:cs typeface="B Titr" panose="00000700000000000000" pitchFamily="2" charset="-78"/>
              </a:rPr>
              <a:t>تنظیم برنامه غذایی در دوران شیردهی</a:t>
            </a:r>
            <a:endParaRPr lang="en-US" sz="3200" dirty="0">
              <a:solidFill>
                <a:srgbClr val="FF0000"/>
              </a:solidFill>
              <a:latin typeface="B Lotus"/>
              <a:ea typeface="Calibri" panose="020F0502020204030204" pitchFamily="34" charset="0"/>
              <a:cs typeface="B Titr" panose="00000700000000000000" pitchFamily="2" charset="-78"/>
            </a:endParaRPr>
          </a:p>
          <a:p>
            <a:pPr algn="r" rtl="1">
              <a:lnSpc>
                <a:spcPct val="115000"/>
              </a:lnSpc>
              <a:spcAft>
                <a:spcPts val="1000"/>
              </a:spcAft>
            </a:pPr>
            <a:r>
              <a:rPr lang="ar-SA" sz="2800" dirty="0">
                <a:solidFill>
                  <a:srgbClr val="000000"/>
                </a:solidFill>
                <a:latin typeface="B Lotus"/>
                <a:ea typeface="Calibri" panose="020F0502020204030204" pitchFamily="34" charset="0"/>
                <a:cs typeface="B Nazanin" panose="00000400000000000000" pitchFamily="2" charset="-78"/>
              </a:rPr>
              <a:t>ماده اولیه برای ساختن شیر در بدن، خون می باشد. شیر تنها غذای نوزاد پستانداران در هنگام تولد می باشد. ترکیبات شیر متناسب با ویژگی های هر جاندار متفاوت است. در بین شیر دام های مختلف، شیر گاو از نظر ترکیب به شیر انسان نزدیک تر است</a:t>
            </a:r>
            <a:r>
              <a:rPr lang="en-US" sz="2800" dirty="0" smtClean="0">
                <a:solidFill>
                  <a:srgbClr val="000000"/>
                </a:solidFill>
                <a:latin typeface="B Lotus"/>
                <a:ea typeface="Calibri" panose="020F0502020204030204" pitchFamily="34" charset="0"/>
                <a:cs typeface="B Nazanin" panose="00000400000000000000" pitchFamily="2" charset="-78"/>
              </a:rPr>
              <a:t>.</a:t>
            </a:r>
            <a:endParaRPr lang="fa-IR" sz="2800" dirty="0" smtClean="0">
              <a:solidFill>
                <a:srgbClr val="000000"/>
              </a:solidFill>
              <a:latin typeface="B Lotus"/>
              <a:ea typeface="Calibri" panose="020F0502020204030204" pitchFamily="34" charset="0"/>
              <a:cs typeface="B Nazanin" panose="00000400000000000000" pitchFamily="2" charset="-78"/>
            </a:endParaRPr>
          </a:p>
          <a:p>
            <a:pPr algn="r" rtl="1">
              <a:lnSpc>
                <a:spcPct val="115000"/>
              </a:lnSpc>
              <a:spcAft>
                <a:spcPts val="1000"/>
              </a:spcAft>
            </a:pPr>
            <a:r>
              <a:rPr lang="ar-SA" sz="2800" dirty="0" smtClean="0">
                <a:solidFill>
                  <a:srgbClr val="000000"/>
                </a:solidFill>
                <a:latin typeface="B Lotus"/>
                <a:ea typeface="Calibri" panose="020F0502020204030204" pitchFamily="34" charset="0"/>
                <a:cs typeface="B Nazanin" panose="00000400000000000000" pitchFamily="2" charset="-78"/>
              </a:rPr>
              <a:t>شیر </a:t>
            </a:r>
            <a:r>
              <a:rPr lang="ar-SA" sz="2800" dirty="0">
                <a:solidFill>
                  <a:srgbClr val="000000"/>
                </a:solidFill>
                <a:latin typeface="B Lotus"/>
                <a:ea typeface="Calibri" panose="020F0502020204030204" pitchFamily="34" charset="0"/>
                <a:cs typeface="B Nazanin" panose="00000400000000000000" pitchFamily="2" charset="-78"/>
              </a:rPr>
              <a:t>در غدد پستانیِ پستانداران تولید می شود. برای تولید هر لیتر شیر باید حدود </a:t>
            </a:r>
            <a:r>
              <a:rPr lang="en-US" sz="2800" dirty="0">
                <a:solidFill>
                  <a:srgbClr val="000000"/>
                </a:solidFill>
                <a:latin typeface="B Lotus"/>
                <a:ea typeface="Calibri" panose="020F0502020204030204" pitchFamily="34" charset="0"/>
                <a:cs typeface="B Nazanin" panose="00000400000000000000" pitchFamily="2" charset="-78"/>
              </a:rPr>
              <a:t>800 </a:t>
            </a:r>
            <a:r>
              <a:rPr lang="ar-SA" sz="2800" dirty="0">
                <a:solidFill>
                  <a:srgbClr val="000000"/>
                </a:solidFill>
                <a:latin typeface="B Lotus"/>
                <a:ea typeface="Calibri" panose="020F0502020204030204" pitchFamily="34" charset="0"/>
                <a:cs typeface="B Nazanin" panose="00000400000000000000" pitchFamily="2" charset="-78"/>
              </a:rPr>
              <a:t>تا 900 لیتر خون از غدد پستانی عبور کند</a:t>
            </a:r>
            <a:r>
              <a:rPr lang="en-US" sz="2800" dirty="0">
                <a:solidFill>
                  <a:srgbClr val="000000"/>
                </a:solidFill>
                <a:latin typeface="B Lotus"/>
                <a:ea typeface="Calibri" panose="020F0502020204030204" pitchFamily="34" charset="0"/>
                <a:cs typeface="B Nazanin" panose="00000400000000000000" pitchFamily="2" charset="-78"/>
              </a:rPr>
              <a:t>.</a:t>
            </a:r>
            <a:endParaRPr lang="en-US" sz="2800" dirty="0">
              <a:latin typeface="B Lotus"/>
              <a:ea typeface="Calibri" panose="020F0502020204030204" pitchFamily="34" charset="0"/>
              <a:cs typeface="B Nazanin" panose="00000400000000000000" pitchFamily="2" charset="-78"/>
            </a:endParaRPr>
          </a:p>
          <a:p>
            <a:pPr algn="r" rtl="1">
              <a:lnSpc>
                <a:spcPct val="115000"/>
              </a:lnSpc>
              <a:spcAft>
                <a:spcPts val="1000"/>
              </a:spcAft>
            </a:pPr>
            <a:r>
              <a:rPr lang="fa-IR" sz="2800" dirty="0">
                <a:latin typeface="B Lotus"/>
                <a:ea typeface="Calibri" panose="020F0502020204030204" pitchFamily="34" charset="0"/>
                <a:cs typeface="B Nazanin" panose="00000400000000000000" pitchFamily="2" charset="-78"/>
              </a:rPr>
              <a:t>تولید 100 میلی لیتر شیر که در حدود 67 کیلوکالری انرژی دارد، نیاز به صرف انرژی معادل 85 کیلوکالری دارد. در شش ماه اول پس از زایمان میزان تولید شیر بطور متوسط 750 میلی لیتر در روز می باشد .جهت تولید بیشتر شیر ،تشویق مادران به نوشیدن زیاد شیر و مایعات ( 2 تا 3 لیتر در روز) لازم است .</a:t>
            </a:r>
            <a:endParaRPr lang="en-US" sz="2800" dirty="0">
              <a:latin typeface="B Lotus"/>
              <a:ea typeface="Calibri" panose="020F0502020204030204" pitchFamily="34" charset="0"/>
              <a:cs typeface="B Nazanin" panose="00000400000000000000" pitchFamily="2" charset="-78"/>
            </a:endParaRPr>
          </a:p>
        </p:txBody>
      </p:sp>
      <p:pic>
        <p:nvPicPr>
          <p:cNvPr id="3" name="Picture 2"/>
          <p:cNvPicPr>
            <a:picLocks noChangeAspect="1"/>
          </p:cNvPicPr>
          <p:nvPr/>
        </p:nvPicPr>
        <p:blipFill>
          <a:blip r:embed="rId4" cstate="print">
            <a:extLst>
              <a:ext uri="{BEBA8EAE-BF5A-486C-A8C5-ECC9F3942E4B}">
                <a14:imgProps xmlns:a14="http://schemas.microsoft.com/office/drawing/2010/main">
                  <a14:imgLayer r:embed="rId5">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pic>
        <p:nvPicPr>
          <p:cNvPr id="4" name="۶">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38917" y="0"/>
            <a:ext cx="609600" cy="609600"/>
          </a:xfrm>
          <a:prstGeom prst="rect">
            <a:avLst/>
          </a:prstGeom>
        </p:spPr>
      </p:pic>
    </p:spTree>
    <p:extLst>
      <p:ext uri="{BB962C8B-B14F-4D97-AF65-F5344CB8AC3E}">
        <p14:creationId xmlns:p14="http://schemas.microsoft.com/office/powerpoint/2010/main" val="26983982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3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F16D0D6-BD13-4FFC-B37A-150C3441FCC8}"/>
              </a:ext>
            </a:extLst>
          </p:cNvPr>
          <p:cNvSpPr/>
          <p:nvPr/>
        </p:nvSpPr>
        <p:spPr>
          <a:xfrm>
            <a:off x="815557" y="221624"/>
            <a:ext cx="10276764" cy="6511526"/>
          </a:xfrm>
          <a:prstGeom prst="rect">
            <a:avLst/>
          </a:prstGeom>
        </p:spPr>
        <p:txBody>
          <a:bodyPr wrap="square">
            <a:spAutoFit/>
          </a:bodyPr>
          <a:lstStyle/>
          <a:p>
            <a:pPr algn="r" rtl="1">
              <a:lnSpc>
                <a:spcPct val="115000"/>
              </a:lnSpc>
              <a:spcAft>
                <a:spcPts val="1000"/>
              </a:spcAft>
            </a:pPr>
            <a:r>
              <a:rPr lang="fa-IR" sz="3200" b="1" dirty="0">
                <a:solidFill>
                  <a:srgbClr val="FF0000"/>
                </a:solidFill>
                <a:latin typeface="B Lotus"/>
                <a:ea typeface="Calibri" panose="020F0502020204030204" pitchFamily="34" charset="0"/>
                <a:cs typeface="B Titr" panose="00000700000000000000" pitchFamily="2" charset="-78"/>
              </a:rPr>
              <a:t>تغذیه کودکان در شش ماه اول زندگی</a:t>
            </a:r>
            <a:endParaRPr lang="en-US" sz="3200" dirty="0">
              <a:solidFill>
                <a:srgbClr val="FF0000"/>
              </a:solidFill>
              <a:latin typeface="B Lotus"/>
              <a:ea typeface="Calibri" panose="020F0502020204030204" pitchFamily="34" charset="0"/>
              <a:cs typeface="B Titr" panose="00000700000000000000" pitchFamily="2" charset="-78"/>
            </a:endParaRPr>
          </a:p>
          <a:p>
            <a:pPr algn="r" rtl="1">
              <a:lnSpc>
                <a:spcPct val="115000"/>
              </a:lnSpc>
              <a:spcAft>
                <a:spcPts val="1000"/>
              </a:spcAft>
            </a:pPr>
            <a:r>
              <a:rPr lang="fa-IR" sz="2800" dirty="0">
                <a:latin typeface="B Lotus"/>
                <a:ea typeface="Calibri" panose="020F0502020204030204" pitchFamily="34" charset="0"/>
                <a:cs typeface="B Nazanin" panose="00000400000000000000" pitchFamily="2" charset="-78"/>
              </a:rPr>
              <a:t>تغذیه انحصاری با شیر مادر در شش ماه اول زندگی برای رشد و تکامل کودکان از اهمیت ویزه برخوردار است . در مدت تغذیه انحصاری با شیر مادر، کودک نیاز به مصرف هیچ گونه ماده غذایی و حتی آب ندارد . البته مصرف قطره مولتی ویتامین ضروری است </a:t>
            </a:r>
            <a:endParaRPr lang="en-US" sz="2800" dirty="0">
              <a:latin typeface="B Lotus"/>
              <a:ea typeface="Calibri" panose="020F0502020204030204" pitchFamily="34" charset="0"/>
              <a:cs typeface="B Nazanin" panose="00000400000000000000" pitchFamily="2" charset="-78"/>
            </a:endParaRPr>
          </a:p>
          <a:p>
            <a:pPr algn="r" rtl="1">
              <a:lnSpc>
                <a:spcPct val="115000"/>
              </a:lnSpc>
              <a:spcAft>
                <a:spcPts val="1000"/>
              </a:spcAft>
            </a:pPr>
            <a:r>
              <a:rPr lang="fa-IR" sz="2800" dirty="0">
                <a:latin typeface="B Lotus"/>
                <a:ea typeface="Calibri" panose="020F0502020204030204" pitchFamily="34" charset="0"/>
                <a:cs typeface="B Nazanin" panose="00000400000000000000" pitchFamily="2" charset="-78"/>
              </a:rPr>
              <a:t>در شش ماه اول زندگی شیر مادر به تنهایی برای تغذیه کودک کافی است زیرا:</a:t>
            </a:r>
            <a:endParaRPr lang="en-US" sz="2800" dirty="0">
              <a:latin typeface="B Lotus"/>
              <a:ea typeface="Calibri" panose="020F0502020204030204" pitchFamily="34" charset="0"/>
              <a:cs typeface="B Nazanin" panose="00000400000000000000" pitchFamily="2" charset="-78"/>
            </a:endParaRPr>
          </a:p>
          <a:p>
            <a:pPr algn="r" rtl="1">
              <a:lnSpc>
                <a:spcPct val="115000"/>
              </a:lnSpc>
              <a:spcAft>
                <a:spcPts val="1000"/>
              </a:spcAft>
            </a:pPr>
            <a:r>
              <a:rPr lang="fa-IR" sz="2800" dirty="0">
                <a:latin typeface="B Lotus"/>
                <a:ea typeface="Calibri" panose="020F0502020204030204" pitchFamily="34" charset="0"/>
                <a:cs typeface="B Nazanin" panose="00000400000000000000" pitchFamily="2" charset="-78"/>
              </a:rPr>
              <a:t>- با توجه به رشد فزاینده کودک تمام نیازهای غذایی را تامین می کند.</a:t>
            </a:r>
            <a:endParaRPr lang="en-US" sz="2800" dirty="0">
              <a:latin typeface="B Lotus"/>
              <a:ea typeface="Calibri" panose="020F0502020204030204" pitchFamily="34" charset="0"/>
              <a:cs typeface="B Nazanin" panose="00000400000000000000" pitchFamily="2" charset="-78"/>
            </a:endParaRPr>
          </a:p>
          <a:p>
            <a:pPr algn="r" rtl="1">
              <a:lnSpc>
                <a:spcPct val="115000"/>
              </a:lnSpc>
              <a:spcAft>
                <a:spcPts val="1000"/>
              </a:spcAft>
            </a:pPr>
            <a:r>
              <a:rPr lang="fa-IR" sz="2800" dirty="0">
                <a:latin typeface="B Lotus"/>
                <a:ea typeface="Calibri" panose="020F0502020204030204" pitchFamily="34" charset="0"/>
                <a:cs typeface="B Nazanin" panose="00000400000000000000" pitchFamily="2" charset="-78"/>
              </a:rPr>
              <a:t>- بهترین و کاملترین غذا با آلرژی کمتر در مقایسه با شیر مصنوعی است.</a:t>
            </a:r>
            <a:endParaRPr lang="en-US" sz="2800" dirty="0">
              <a:latin typeface="B Lotus"/>
              <a:ea typeface="Calibri" panose="020F0502020204030204" pitchFamily="34" charset="0"/>
              <a:cs typeface="B Nazanin" panose="00000400000000000000" pitchFamily="2" charset="-78"/>
            </a:endParaRPr>
          </a:p>
          <a:p>
            <a:pPr algn="r" rtl="1">
              <a:lnSpc>
                <a:spcPct val="115000"/>
              </a:lnSpc>
              <a:spcAft>
                <a:spcPts val="1000"/>
              </a:spcAft>
            </a:pPr>
            <a:r>
              <a:rPr lang="fa-IR" sz="2800" dirty="0">
                <a:latin typeface="B Lotus"/>
                <a:ea typeface="Calibri" panose="020F0502020204030204" pitchFamily="34" charset="0"/>
                <a:cs typeface="B Nazanin" panose="00000400000000000000" pitchFamily="2" charset="-78"/>
              </a:rPr>
              <a:t>- حاوی آنتی بادی های ضد باکتری وویرسی است.</a:t>
            </a:r>
            <a:endParaRPr lang="en-US" sz="2800" dirty="0">
              <a:latin typeface="B Lotus"/>
              <a:ea typeface="Calibri" panose="020F0502020204030204" pitchFamily="34" charset="0"/>
              <a:cs typeface="B Nazanin" panose="00000400000000000000" pitchFamily="2" charset="-78"/>
            </a:endParaRPr>
          </a:p>
          <a:p>
            <a:pPr algn="r" rtl="1">
              <a:lnSpc>
                <a:spcPct val="115000"/>
              </a:lnSpc>
              <a:spcAft>
                <a:spcPts val="1000"/>
              </a:spcAft>
            </a:pPr>
            <a:r>
              <a:rPr lang="fa-IR" sz="2800" dirty="0">
                <a:latin typeface="B Lotus"/>
                <a:ea typeface="Calibri" panose="020F0502020204030204" pitchFamily="34" charset="0"/>
                <a:cs typeface="B Nazanin" panose="00000400000000000000" pitchFamily="2" charset="-78"/>
              </a:rPr>
              <a:t>-رشد ویروس اوریون ،آنفلونزا ،آبله ،رتاویروس و ویروس آنسفالیت ، توسط ماده ای در شیر مادر مهار می شوند.</a:t>
            </a:r>
            <a:endParaRPr lang="en-US" sz="2800" dirty="0">
              <a:latin typeface="B Lotus"/>
              <a:ea typeface="Calibri" panose="020F0502020204030204" pitchFamily="34" charset="0"/>
              <a:cs typeface="B Nazanin" panose="00000400000000000000" pitchFamily="2" charset="-78"/>
            </a:endParaRPr>
          </a:p>
          <a:p>
            <a:pPr algn="r" rtl="1">
              <a:lnSpc>
                <a:spcPct val="115000"/>
              </a:lnSpc>
              <a:spcAft>
                <a:spcPts val="1000"/>
              </a:spcAft>
            </a:pPr>
            <a:r>
              <a:rPr lang="fa-IR" sz="2800" dirty="0">
                <a:latin typeface="B Lotus"/>
                <a:ea typeface="Calibri" panose="020F0502020204030204" pitchFamily="34" charset="0"/>
                <a:cs typeface="B Nazanin" panose="00000400000000000000" pitchFamily="2" charset="-78"/>
              </a:rPr>
              <a:t>- </a:t>
            </a:r>
            <a:r>
              <a:rPr lang="fa-IR" sz="2800" dirty="0" smtClean="0">
                <a:latin typeface="B Lotus"/>
                <a:ea typeface="Calibri" panose="020F0502020204030204" pitchFamily="34" charset="0"/>
                <a:cs typeface="B Nazanin" panose="00000400000000000000" pitchFamily="2" charset="-78"/>
              </a:rPr>
              <a:t>آغوز(کلستروم </a:t>
            </a:r>
            <a:r>
              <a:rPr lang="fa-IR" sz="2800" dirty="0">
                <a:latin typeface="B Lotus"/>
                <a:ea typeface="Calibri" panose="020F0502020204030204" pitchFamily="34" charset="0"/>
                <a:cs typeface="B Nazanin" panose="00000400000000000000" pitchFamily="2" charset="-78"/>
              </a:rPr>
              <a:t>) باعث سنتز لیزوزیم و لاکتو فرین می شود.</a:t>
            </a:r>
            <a:endParaRPr lang="en-US" sz="2800" dirty="0">
              <a:latin typeface="B Lotus"/>
              <a:ea typeface="Calibri" panose="020F0502020204030204" pitchFamily="34" charset="0"/>
              <a:cs typeface="B Nazanin" panose="00000400000000000000" pitchFamily="2" charset="-78"/>
            </a:endParaRPr>
          </a:p>
        </p:txBody>
      </p:sp>
      <p:pic>
        <p:nvPicPr>
          <p:cNvPr id="3" name="Picture 2"/>
          <p:cNvPicPr>
            <a:picLocks noChangeAspect="1"/>
          </p:cNvPicPr>
          <p:nvPr/>
        </p:nvPicPr>
        <p:blipFill>
          <a:blip r:embed="rId4" cstate="print">
            <a:extLst>
              <a:ext uri="{BEBA8EAE-BF5A-486C-A8C5-ECC9F3942E4B}">
                <a14:imgProps xmlns:a14="http://schemas.microsoft.com/office/drawing/2010/main">
                  <a14:imgLayer r:embed="rId5">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pic>
        <p:nvPicPr>
          <p:cNvPr id="4" name="۷">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82400" y="0"/>
            <a:ext cx="609600" cy="609600"/>
          </a:xfrm>
          <a:prstGeom prst="rect">
            <a:avLst/>
          </a:prstGeom>
        </p:spPr>
      </p:pic>
    </p:spTree>
    <p:extLst>
      <p:ext uri="{BB962C8B-B14F-4D97-AF65-F5344CB8AC3E}">
        <p14:creationId xmlns:p14="http://schemas.microsoft.com/office/powerpoint/2010/main" val="20718951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9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79BAE812-1A2D-4EA2-9277-C5D4D9153653}"/>
              </a:ext>
            </a:extLst>
          </p:cNvPr>
          <p:cNvGraphicFramePr>
            <a:graphicFrameLocks noGrp="1"/>
          </p:cNvGraphicFramePr>
          <p:nvPr>
            <p:extLst>
              <p:ext uri="{D42A27DB-BD31-4B8C-83A1-F6EECF244321}">
                <p14:modId xmlns:p14="http://schemas.microsoft.com/office/powerpoint/2010/main" val="2069709112"/>
              </p:ext>
            </p:extLst>
          </p:nvPr>
        </p:nvGraphicFramePr>
        <p:xfrm>
          <a:off x="0" y="0"/>
          <a:ext cx="12192000" cy="6858001"/>
        </p:xfrm>
        <a:graphic>
          <a:graphicData uri="http://schemas.openxmlformats.org/drawingml/2006/table">
            <a:tbl>
              <a:tblPr firstRow="1" firstCol="1" bandRow="1">
                <a:tableStyleId>{93296810-A885-4BE3-A3E7-6D5BEEA58F35}</a:tableStyleId>
              </a:tblPr>
              <a:tblGrid>
                <a:gridCol w="4026895">
                  <a:extLst>
                    <a:ext uri="{9D8B030D-6E8A-4147-A177-3AD203B41FA5}">
                      <a16:colId xmlns:a16="http://schemas.microsoft.com/office/drawing/2014/main" val="2259477944"/>
                    </a:ext>
                  </a:extLst>
                </a:gridCol>
                <a:gridCol w="8165105">
                  <a:extLst>
                    <a:ext uri="{9D8B030D-6E8A-4147-A177-3AD203B41FA5}">
                      <a16:colId xmlns:a16="http://schemas.microsoft.com/office/drawing/2014/main" val="3612126723"/>
                    </a:ext>
                  </a:extLst>
                </a:gridCol>
              </a:tblGrid>
              <a:tr h="614745">
                <a:tc>
                  <a:txBody>
                    <a:bodyPr/>
                    <a:lstStyle/>
                    <a:p>
                      <a:pPr marL="0" marR="0" algn="r" rtl="1">
                        <a:lnSpc>
                          <a:spcPct val="115000"/>
                        </a:lnSpc>
                        <a:spcBef>
                          <a:spcPts val="0"/>
                        </a:spcBef>
                        <a:spcAft>
                          <a:spcPts val="0"/>
                        </a:spcAft>
                      </a:pPr>
                      <a:r>
                        <a:rPr lang="fa-IR" sz="2400" dirty="0">
                          <a:cs typeface="B Titr" panose="00000700000000000000" pitchFamily="2" charset="-78"/>
                        </a:rPr>
                        <a:t>مزایا برای مادر</a:t>
                      </a:r>
                      <a:endParaRPr lang="en-US" sz="2400" dirty="0">
                        <a:cs typeface="B Titr" panose="00000700000000000000" pitchFamily="2" charset="-78"/>
                      </a:endParaRPr>
                    </a:p>
                  </a:txBody>
                  <a:tcPr marL="68580" marR="68580" marT="0" marB="0"/>
                </a:tc>
                <a:tc>
                  <a:txBody>
                    <a:bodyPr/>
                    <a:lstStyle/>
                    <a:p>
                      <a:pPr marL="0" marR="0" algn="r" rtl="1">
                        <a:lnSpc>
                          <a:spcPct val="115000"/>
                        </a:lnSpc>
                        <a:spcBef>
                          <a:spcPts val="0"/>
                        </a:spcBef>
                        <a:spcAft>
                          <a:spcPts val="0"/>
                        </a:spcAft>
                      </a:pPr>
                      <a:r>
                        <a:rPr lang="en-US" sz="2400" dirty="0" smtClean="0">
                          <a:cs typeface="B Titr" panose="00000700000000000000" pitchFamily="2" charset="-78"/>
                        </a:rPr>
                        <a:t>           </a:t>
                      </a:r>
                      <a:r>
                        <a:rPr lang="fa-IR" sz="2400" dirty="0" smtClean="0">
                          <a:cs typeface="B Titr" panose="00000700000000000000" pitchFamily="2" charset="-78"/>
                        </a:rPr>
                        <a:t>مزایا </a:t>
                      </a:r>
                      <a:r>
                        <a:rPr lang="fa-IR" sz="2400" dirty="0">
                          <a:cs typeface="B Titr" panose="00000700000000000000" pitchFamily="2" charset="-78"/>
                        </a:rPr>
                        <a:t>برای نوزاد</a:t>
                      </a:r>
                      <a:endParaRPr lang="en-US" sz="2400" dirty="0">
                        <a:cs typeface="B Titr" panose="00000700000000000000" pitchFamily="2" charset="-78"/>
                      </a:endParaRPr>
                    </a:p>
                  </a:txBody>
                  <a:tcPr marL="68580" marR="68580" marT="0" marB="0"/>
                </a:tc>
                <a:extLst>
                  <a:ext uri="{0D108BD9-81ED-4DB2-BD59-A6C34878D82A}">
                    <a16:rowId xmlns:a16="http://schemas.microsoft.com/office/drawing/2014/main" val="1201334297"/>
                  </a:ext>
                </a:extLst>
              </a:tr>
              <a:tr h="1271741">
                <a:tc>
                  <a:txBody>
                    <a:bodyPr/>
                    <a:lstStyle/>
                    <a:p>
                      <a:pPr marL="0" marR="0" algn="r" rtl="1">
                        <a:lnSpc>
                          <a:spcPct val="115000"/>
                        </a:lnSpc>
                        <a:spcBef>
                          <a:spcPts val="0"/>
                        </a:spcBef>
                        <a:spcAft>
                          <a:spcPts val="0"/>
                        </a:spcAft>
                      </a:pPr>
                      <a:r>
                        <a:rPr lang="fa-IR" sz="2400">
                          <a:cs typeface="B Titr" panose="00000700000000000000" pitchFamily="2" charset="-78"/>
                        </a:rPr>
                        <a:t>تقویت رابطه عاطفی بین مادر و نوزاد</a:t>
                      </a:r>
                      <a:endParaRPr lang="en-US" sz="2400">
                        <a:cs typeface="B Titr" panose="00000700000000000000" pitchFamily="2" charset="-78"/>
                      </a:endParaRPr>
                    </a:p>
                  </a:txBody>
                  <a:tcPr marL="68580" marR="68580" marT="0" marB="0"/>
                </a:tc>
                <a:tc>
                  <a:txBody>
                    <a:bodyPr/>
                    <a:lstStyle/>
                    <a:p>
                      <a:pPr marL="0" marR="0" algn="r" rtl="1">
                        <a:lnSpc>
                          <a:spcPct val="115000"/>
                        </a:lnSpc>
                        <a:spcBef>
                          <a:spcPts val="0"/>
                        </a:spcBef>
                        <a:spcAft>
                          <a:spcPts val="0"/>
                        </a:spcAft>
                      </a:pPr>
                      <a:r>
                        <a:rPr lang="fa-IR" sz="2400" dirty="0">
                          <a:cs typeface="B Titr" panose="00000700000000000000" pitchFamily="2" charset="-78"/>
                        </a:rPr>
                        <a:t>کاملترین غذا است</a:t>
                      </a:r>
                      <a:endParaRPr lang="en-US" sz="2400" dirty="0">
                        <a:solidFill>
                          <a:schemeClr val="tx1"/>
                        </a:solidFill>
                        <a:cs typeface="B Titr" panose="00000700000000000000" pitchFamily="2" charset="-78"/>
                      </a:endParaRPr>
                    </a:p>
                  </a:txBody>
                  <a:tcPr marL="68580" marR="68580" marT="0" marB="0"/>
                </a:tc>
                <a:extLst>
                  <a:ext uri="{0D108BD9-81ED-4DB2-BD59-A6C34878D82A}">
                    <a16:rowId xmlns:a16="http://schemas.microsoft.com/office/drawing/2014/main" val="2917834592"/>
                  </a:ext>
                </a:extLst>
              </a:tr>
              <a:tr h="614745">
                <a:tc>
                  <a:txBody>
                    <a:bodyPr/>
                    <a:lstStyle/>
                    <a:p>
                      <a:pPr marL="0" marR="0" algn="r" rtl="1">
                        <a:lnSpc>
                          <a:spcPct val="115000"/>
                        </a:lnSpc>
                        <a:spcBef>
                          <a:spcPts val="0"/>
                        </a:spcBef>
                        <a:spcAft>
                          <a:spcPts val="0"/>
                        </a:spcAft>
                      </a:pPr>
                      <a:r>
                        <a:rPr lang="fa-IR" sz="2400" dirty="0">
                          <a:cs typeface="B Titr" panose="00000700000000000000" pitchFamily="2" charset="-78"/>
                        </a:rPr>
                        <a:t>تاخیر در </a:t>
                      </a:r>
                      <a:r>
                        <a:rPr lang="fa-IR" sz="2400" dirty="0" smtClean="0">
                          <a:cs typeface="B Titr" panose="00000700000000000000" pitchFamily="2" charset="-78"/>
                        </a:rPr>
                        <a:t>حاملگی </a:t>
                      </a:r>
                      <a:r>
                        <a:rPr lang="fa-IR" sz="2400" dirty="0">
                          <a:cs typeface="B Titr" panose="00000700000000000000" pitchFamily="2" charset="-78"/>
                        </a:rPr>
                        <a:t>مجدد</a:t>
                      </a:r>
                      <a:endParaRPr lang="en-US" sz="2400" dirty="0">
                        <a:cs typeface="B Titr" panose="00000700000000000000" pitchFamily="2" charset="-78"/>
                      </a:endParaRPr>
                    </a:p>
                  </a:txBody>
                  <a:tcPr marL="68580" marR="68580" marT="0" marB="0"/>
                </a:tc>
                <a:tc>
                  <a:txBody>
                    <a:bodyPr/>
                    <a:lstStyle/>
                    <a:p>
                      <a:pPr marL="0" marR="0" algn="r" rtl="1">
                        <a:lnSpc>
                          <a:spcPct val="115000"/>
                        </a:lnSpc>
                        <a:spcBef>
                          <a:spcPts val="0"/>
                        </a:spcBef>
                        <a:spcAft>
                          <a:spcPts val="0"/>
                        </a:spcAft>
                      </a:pPr>
                      <a:r>
                        <a:rPr lang="fa-IR" sz="2400" dirty="0">
                          <a:cs typeface="B Titr" panose="00000700000000000000" pitchFamily="2" charset="-78"/>
                        </a:rPr>
                        <a:t>هضم آسان</a:t>
                      </a:r>
                      <a:endParaRPr lang="en-US" sz="2400" dirty="0">
                        <a:solidFill>
                          <a:schemeClr val="tx1"/>
                        </a:solidFill>
                        <a:cs typeface="B Titr" panose="00000700000000000000" pitchFamily="2" charset="-78"/>
                      </a:endParaRPr>
                    </a:p>
                  </a:txBody>
                  <a:tcPr marL="68580" marR="68580" marT="0" marB="0"/>
                </a:tc>
                <a:extLst>
                  <a:ext uri="{0D108BD9-81ED-4DB2-BD59-A6C34878D82A}">
                    <a16:rowId xmlns:a16="http://schemas.microsoft.com/office/drawing/2014/main" val="4017064367"/>
                  </a:ext>
                </a:extLst>
              </a:tr>
              <a:tr h="614745">
                <a:tc>
                  <a:txBody>
                    <a:bodyPr/>
                    <a:lstStyle/>
                    <a:p>
                      <a:pPr marL="0" marR="0" algn="r" rtl="1">
                        <a:lnSpc>
                          <a:spcPct val="115000"/>
                        </a:lnSpc>
                        <a:spcBef>
                          <a:spcPts val="0"/>
                        </a:spcBef>
                        <a:spcAft>
                          <a:spcPts val="0"/>
                        </a:spcAft>
                      </a:pPr>
                      <a:r>
                        <a:rPr lang="fa-IR" sz="2400">
                          <a:cs typeface="B Titr" panose="00000700000000000000" pitchFamily="2" charset="-78"/>
                        </a:rPr>
                        <a:t>کمک به اقتصاد خانواده</a:t>
                      </a:r>
                      <a:endParaRPr lang="en-US" sz="2400">
                        <a:cs typeface="B Titr" panose="00000700000000000000" pitchFamily="2" charset="-78"/>
                      </a:endParaRPr>
                    </a:p>
                  </a:txBody>
                  <a:tcPr marL="68580" marR="68580" marT="0" marB="0"/>
                </a:tc>
                <a:tc>
                  <a:txBody>
                    <a:bodyPr/>
                    <a:lstStyle/>
                    <a:p>
                      <a:pPr marL="0" marR="0" algn="r" rtl="1">
                        <a:lnSpc>
                          <a:spcPct val="115000"/>
                        </a:lnSpc>
                        <a:spcBef>
                          <a:spcPts val="0"/>
                        </a:spcBef>
                        <a:spcAft>
                          <a:spcPts val="0"/>
                        </a:spcAft>
                      </a:pPr>
                      <a:r>
                        <a:rPr lang="fa-IR" sz="2400" dirty="0">
                          <a:cs typeface="B Titr" panose="00000700000000000000" pitchFamily="2" charset="-78"/>
                        </a:rPr>
                        <a:t>محافظت از شیرخوار در برابر ابتلا به عفونت ها</a:t>
                      </a:r>
                      <a:endParaRPr lang="en-US" sz="2400" dirty="0">
                        <a:solidFill>
                          <a:schemeClr val="tx1"/>
                        </a:solidFill>
                        <a:cs typeface="B Titr" panose="00000700000000000000" pitchFamily="2" charset="-78"/>
                      </a:endParaRPr>
                    </a:p>
                  </a:txBody>
                  <a:tcPr marL="68580" marR="68580" marT="0" marB="0"/>
                </a:tc>
                <a:extLst>
                  <a:ext uri="{0D108BD9-81ED-4DB2-BD59-A6C34878D82A}">
                    <a16:rowId xmlns:a16="http://schemas.microsoft.com/office/drawing/2014/main" val="1349169056"/>
                  </a:ext>
                </a:extLst>
              </a:tr>
              <a:tr h="614745">
                <a:tc>
                  <a:txBody>
                    <a:bodyPr/>
                    <a:lstStyle/>
                    <a:p>
                      <a:pPr marL="0" marR="0" algn="r" rtl="1">
                        <a:lnSpc>
                          <a:spcPct val="115000"/>
                        </a:lnSpc>
                        <a:spcBef>
                          <a:spcPts val="0"/>
                        </a:spcBef>
                        <a:spcAft>
                          <a:spcPts val="0"/>
                        </a:spcAft>
                      </a:pPr>
                      <a:r>
                        <a:rPr lang="fa-IR" sz="2400">
                          <a:cs typeface="B Titr" panose="00000700000000000000" pitchFamily="2" charset="-78"/>
                        </a:rPr>
                        <a:t>تضمین سلامت مادر</a:t>
                      </a:r>
                      <a:endParaRPr lang="en-US" sz="2400">
                        <a:cs typeface="B Titr" panose="00000700000000000000" pitchFamily="2" charset="-78"/>
                      </a:endParaRPr>
                    </a:p>
                  </a:txBody>
                  <a:tcPr marL="68580" marR="68580" marT="0" marB="0"/>
                </a:tc>
                <a:tc>
                  <a:txBody>
                    <a:bodyPr/>
                    <a:lstStyle/>
                    <a:p>
                      <a:pPr marL="0" marR="0" algn="r" rtl="1">
                        <a:lnSpc>
                          <a:spcPct val="115000"/>
                        </a:lnSpc>
                        <a:spcBef>
                          <a:spcPts val="0"/>
                        </a:spcBef>
                        <a:spcAft>
                          <a:spcPts val="0"/>
                        </a:spcAft>
                      </a:pPr>
                      <a:r>
                        <a:rPr lang="fa-IR" sz="2400" dirty="0">
                          <a:cs typeface="B Titr" panose="00000700000000000000" pitchFamily="2" charset="-78"/>
                        </a:rPr>
                        <a:t>افزایش هوش کودکان</a:t>
                      </a:r>
                      <a:endParaRPr lang="en-US" sz="2400" dirty="0">
                        <a:solidFill>
                          <a:schemeClr val="tx1"/>
                        </a:solidFill>
                        <a:cs typeface="B Titr" panose="00000700000000000000" pitchFamily="2" charset="-78"/>
                      </a:endParaRPr>
                    </a:p>
                  </a:txBody>
                  <a:tcPr marL="68580" marR="68580" marT="0" marB="0"/>
                </a:tc>
                <a:extLst>
                  <a:ext uri="{0D108BD9-81ED-4DB2-BD59-A6C34878D82A}">
                    <a16:rowId xmlns:a16="http://schemas.microsoft.com/office/drawing/2014/main" val="1006368141"/>
                  </a:ext>
                </a:extLst>
              </a:tr>
              <a:tr h="618513">
                <a:tc>
                  <a:txBody>
                    <a:bodyPr/>
                    <a:lstStyle/>
                    <a:p>
                      <a:pPr marL="0" marR="0" algn="r" rtl="1">
                        <a:lnSpc>
                          <a:spcPct val="115000"/>
                        </a:lnSpc>
                        <a:spcBef>
                          <a:spcPts val="0"/>
                        </a:spcBef>
                        <a:spcAft>
                          <a:spcPts val="0"/>
                        </a:spcAft>
                      </a:pPr>
                      <a:r>
                        <a:rPr lang="en-US" sz="2400">
                          <a:cs typeface="B Titr" panose="00000700000000000000" pitchFamily="2" charset="-78"/>
                        </a:rPr>
                        <a:t> </a:t>
                      </a:r>
                    </a:p>
                  </a:txBody>
                  <a:tcPr marL="68580" marR="68580" marT="0" marB="0"/>
                </a:tc>
                <a:tc>
                  <a:txBody>
                    <a:bodyPr/>
                    <a:lstStyle/>
                    <a:p>
                      <a:pPr marL="0" marR="0" algn="r" rtl="1">
                        <a:lnSpc>
                          <a:spcPct val="115000"/>
                        </a:lnSpc>
                        <a:spcBef>
                          <a:spcPts val="0"/>
                        </a:spcBef>
                        <a:spcAft>
                          <a:spcPts val="0"/>
                        </a:spcAft>
                      </a:pPr>
                      <a:r>
                        <a:rPr lang="fa-IR" sz="2400" dirty="0">
                          <a:cs typeface="B Titr" panose="00000700000000000000" pitchFamily="2" charset="-78"/>
                        </a:rPr>
                        <a:t>رشد بهتر</a:t>
                      </a:r>
                      <a:endParaRPr lang="en-US" sz="2400" dirty="0">
                        <a:solidFill>
                          <a:schemeClr val="tx1"/>
                        </a:solidFill>
                        <a:cs typeface="B Titr" panose="00000700000000000000" pitchFamily="2" charset="-78"/>
                      </a:endParaRPr>
                    </a:p>
                  </a:txBody>
                  <a:tcPr marL="68580" marR="68580" marT="0" marB="0"/>
                </a:tc>
                <a:extLst>
                  <a:ext uri="{0D108BD9-81ED-4DB2-BD59-A6C34878D82A}">
                    <a16:rowId xmlns:a16="http://schemas.microsoft.com/office/drawing/2014/main" val="1350294965"/>
                  </a:ext>
                </a:extLst>
              </a:tr>
              <a:tr h="618513">
                <a:tc>
                  <a:txBody>
                    <a:bodyPr/>
                    <a:lstStyle/>
                    <a:p>
                      <a:pPr marL="0" marR="0" algn="r" rtl="1">
                        <a:lnSpc>
                          <a:spcPct val="115000"/>
                        </a:lnSpc>
                        <a:spcBef>
                          <a:spcPts val="0"/>
                        </a:spcBef>
                        <a:spcAft>
                          <a:spcPts val="0"/>
                        </a:spcAft>
                      </a:pPr>
                      <a:r>
                        <a:rPr lang="en-US" sz="2400">
                          <a:cs typeface="B Titr" panose="00000700000000000000" pitchFamily="2" charset="-78"/>
                        </a:rPr>
                        <a:t> </a:t>
                      </a:r>
                    </a:p>
                  </a:txBody>
                  <a:tcPr marL="68580" marR="68580" marT="0" marB="0"/>
                </a:tc>
                <a:tc>
                  <a:txBody>
                    <a:bodyPr/>
                    <a:lstStyle/>
                    <a:p>
                      <a:pPr marL="0" marR="0" algn="r" rtl="1">
                        <a:lnSpc>
                          <a:spcPct val="115000"/>
                        </a:lnSpc>
                        <a:spcBef>
                          <a:spcPts val="0"/>
                        </a:spcBef>
                        <a:spcAft>
                          <a:spcPts val="0"/>
                        </a:spcAft>
                      </a:pPr>
                      <a:r>
                        <a:rPr lang="fa-IR" sz="2400" dirty="0">
                          <a:cs typeface="B Titr" panose="00000700000000000000" pitchFamily="2" charset="-78"/>
                        </a:rPr>
                        <a:t>بهبود سریع بیماریها</a:t>
                      </a:r>
                      <a:endParaRPr lang="en-US" sz="2400" dirty="0">
                        <a:solidFill>
                          <a:schemeClr val="tx1"/>
                        </a:solidFill>
                        <a:cs typeface="B Titr" panose="00000700000000000000" pitchFamily="2" charset="-78"/>
                      </a:endParaRPr>
                    </a:p>
                  </a:txBody>
                  <a:tcPr marL="68580" marR="68580" marT="0" marB="0"/>
                </a:tc>
                <a:extLst>
                  <a:ext uri="{0D108BD9-81ED-4DB2-BD59-A6C34878D82A}">
                    <a16:rowId xmlns:a16="http://schemas.microsoft.com/office/drawing/2014/main" val="1117606887"/>
                  </a:ext>
                </a:extLst>
              </a:tr>
              <a:tr h="618513">
                <a:tc>
                  <a:txBody>
                    <a:bodyPr/>
                    <a:lstStyle/>
                    <a:p>
                      <a:pPr marL="0" marR="0" algn="r" rtl="1">
                        <a:lnSpc>
                          <a:spcPct val="115000"/>
                        </a:lnSpc>
                        <a:spcBef>
                          <a:spcPts val="0"/>
                        </a:spcBef>
                        <a:spcAft>
                          <a:spcPts val="0"/>
                        </a:spcAft>
                      </a:pPr>
                      <a:r>
                        <a:rPr lang="en-US" sz="2400">
                          <a:cs typeface="B Titr" panose="00000700000000000000" pitchFamily="2" charset="-78"/>
                        </a:rPr>
                        <a:t> </a:t>
                      </a:r>
                    </a:p>
                  </a:txBody>
                  <a:tcPr marL="68580" marR="68580" marT="0" marB="0"/>
                </a:tc>
                <a:tc>
                  <a:txBody>
                    <a:bodyPr/>
                    <a:lstStyle/>
                    <a:p>
                      <a:pPr marL="0" marR="0" algn="r" rtl="1">
                        <a:lnSpc>
                          <a:spcPct val="115000"/>
                        </a:lnSpc>
                        <a:spcBef>
                          <a:spcPts val="0"/>
                        </a:spcBef>
                        <a:spcAft>
                          <a:spcPts val="0"/>
                        </a:spcAft>
                      </a:pPr>
                      <a:r>
                        <a:rPr lang="fa-IR" sz="2400" dirty="0">
                          <a:cs typeface="B Titr" panose="00000700000000000000" pitchFamily="2" charset="-78"/>
                        </a:rPr>
                        <a:t>کاهش بروز حساسیت</a:t>
                      </a:r>
                      <a:endParaRPr lang="en-US" sz="2400" dirty="0">
                        <a:solidFill>
                          <a:schemeClr val="tx1"/>
                        </a:solidFill>
                        <a:cs typeface="B Titr" panose="00000700000000000000" pitchFamily="2" charset="-78"/>
                      </a:endParaRPr>
                    </a:p>
                  </a:txBody>
                  <a:tcPr marL="68580" marR="68580" marT="0" marB="0"/>
                </a:tc>
                <a:extLst>
                  <a:ext uri="{0D108BD9-81ED-4DB2-BD59-A6C34878D82A}">
                    <a16:rowId xmlns:a16="http://schemas.microsoft.com/office/drawing/2014/main" val="1022945583"/>
                  </a:ext>
                </a:extLst>
              </a:tr>
              <a:tr h="1271741">
                <a:tc>
                  <a:txBody>
                    <a:bodyPr/>
                    <a:lstStyle/>
                    <a:p>
                      <a:pPr marL="0" marR="0" algn="r" rtl="1">
                        <a:lnSpc>
                          <a:spcPct val="115000"/>
                        </a:lnSpc>
                        <a:spcBef>
                          <a:spcPts val="0"/>
                        </a:spcBef>
                        <a:spcAft>
                          <a:spcPts val="0"/>
                        </a:spcAft>
                      </a:pPr>
                      <a:r>
                        <a:rPr lang="en-US" sz="2400" dirty="0">
                          <a:cs typeface="B Titr" panose="00000700000000000000" pitchFamily="2" charset="-78"/>
                        </a:rPr>
                        <a:t> </a:t>
                      </a:r>
                    </a:p>
                  </a:txBody>
                  <a:tcPr marL="68580" marR="68580" marT="0" marB="0"/>
                </a:tc>
                <a:tc>
                  <a:txBody>
                    <a:bodyPr/>
                    <a:lstStyle/>
                    <a:p>
                      <a:pPr marL="0" marR="0" algn="r" rtl="1">
                        <a:lnSpc>
                          <a:spcPct val="115000"/>
                        </a:lnSpc>
                        <a:spcBef>
                          <a:spcPts val="0"/>
                        </a:spcBef>
                        <a:spcAft>
                          <a:spcPts val="0"/>
                        </a:spcAft>
                      </a:pPr>
                      <a:r>
                        <a:rPr lang="fa-IR" sz="2400" dirty="0">
                          <a:cs typeface="B Titr" panose="00000700000000000000" pitchFamily="2" charset="-78"/>
                        </a:rPr>
                        <a:t>پیشگیری از برخی بیماریهای مزمن مانند بروز چاقی ، دیابت ،فشار خون در بزرگسالی</a:t>
                      </a:r>
                      <a:endParaRPr lang="en-US" sz="2400" dirty="0">
                        <a:solidFill>
                          <a:schemeClr val="tx1"/>
                        </a:solidFill>
                        <a:cs typeface="B Titr" panose="00000700000000000000" pitchFamily="2" charset="-78"/>
                      </a:endParaRPr>
                    </a:p>
                  </a:txBody>
                  <a:tcPr marL="68580" marR="68580" marT="0" marB="0"/>
                </a:tc>
                <a:extLst>
                  <a:ext uri="{0D108BD9-81ED-4DB2-BD59-A6C34878D82A}">
                    <a16:rowId xmlns:a16="http://schemas.microsoft.com/office/drawing/2014/main" val="990544068"/>
                  </a:ext>
                </a:extLst>
              </a:tr>
            </a:tbl>
          </a:graphicData>
        </a:graphic>
      </p:graphicFrame>
      <p:pic>
        <p:nvPicPr>
          <p:cNvPr id="4" name="۸">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82400" y="0"/>
            <a:ext cx="609600" cy="609600"/>
          </a:xfrm>
          <a:prstGeom prst="rect">
            <a:avLst/>
          </a:prstGeom>
        </p:spPr>
      </p:pic>
    </p:spTree>
    <p:extLst>
      <p:ext uri="{BB962C8B-B14F-4D97-AF65-F5344CB8AC3E}">
        <p14:creationId xmlns:p14="http://schemas.microsoft.com/office/powerpoint/2010/main" val="15718407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07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F0C8603-FDFC-49EE-AB8D-0993ABEE057E}"/>
              </a:ext>
            </a:extLst>
          </p:cNvPr>
          <p:cNvSpPr/>
          <p:nvPr/>
        </p:nvSpPr>
        <p:spPr>
          <a:xfrm>
            <a:off x="1225197" y="914400"/>
            <a:ext cx="9853683" cy="5560497"/>
          </a:xfrm>
          <a:prstGeom prst="rect">
            <a:avLst/>
          </a:prstGeom>
        </p:spPr>
        <p:txBody>
          <a:bodyPr wrap="square">
            <a:spAutoFit/>
          </a:bodyPr>
          <a:lstStyle/>
          <a:p>
            <a:pPr algn="r" rtl="1">
              <a:lnSpc>
                <a:spcPct val="115000"/>
              </a:lnSpc>
              <a:spcAft>
                <a:spcPts val="1000"/>
              </a:spcAft>
            </a:pPr>
            <a:r>
              <a:rPr lang="fa-IR" sz="3200" b="1" dirty="0">
                <a:solidFill>
                  <a:srgbClr val="FF0000"/>
                </a:solidFill>
                <a:latin typeface="B Lotus"/>
                <a:ea typeface="Calibri" panose="020F0502020204030204" pitchFamily="34" charset="0"/>
                <a:cs typeface="B Titr" panose="00000700000000000000" pitchFamily="2" charset="-78"/>
              </a:rPr>
              <a:t>تغذیه کودکان 12-6 ماهه</a:t>
            </a:r>
            <a:endParaRPr lang="en-US" sz="3200" dirty="0">
              <a:solidFill>
                <a:srgbClr val="FF0000"/>
              </a:solidFill>
              <a:latin typeface="B Lotus"/>
              <a:ea typeface="Calibri" panose="020F0502020204030204" pitchFamily="34" charset="0"/>
              <a:cs typeface="B Titr" panose="00000700000000000000" pitchFamily="2" charset="-78"/>
            </a:endParaRPr>
          </a:p>
          <a:p>
            <a:pPr algn="r" rtl="1">
              <a:lnSpc>
                <a:spcPct val="115000"/>
              </a:lnSpc>
              <a:spcAft>
                <a:spcPts val="1000"/>
              </a:spcAft>
            </a:pPr>
            <a:r>
              <a:rPr lang="fa-IR" sz="2400" dirty="0">
                <a:latin typeface="B Lotus"/>
                <a:ea typeface="Calibri" panose="020F0502020204030204" pitchFamily="34" charset="0"/>
                <a:cs typeface="B Nazanin"/>
              </a:rPr>
              <a:t>شیر مادر تا پایان شش ماهگی به تنهایی و بدون اضافه کردن هر نوع غذای کمکی برای رشد طبیعی شیرخوار کافی است . اما از سن شش ماهگی به بعد ، شیرخوار علاوه بر شیر مادر به غذای سالم، مناسب ، کم حجم و پر انرژی نیازدارد. </a:t>
            </a:r>
            <a:endParaRPr lang="fa-IR" sz="2400" dirty="0" smtClean="0">
              <a:latin typeface="B Lotus"/>
              <a:ea typeface="Calibri" panose="020F0502020204030204" pitchFamily="34" charset="0"/>
              <a:cs typeface="B Nazanin"/>
            </a:endParaRPr>
          </a:p>
          <a:p>
            <a:pPr algn="r" rtl="1">
              <a:lnSpc>
                <a:spcPct val="115000"/>
              </a:lnSpc>
              <a:spcAft>
                <a:spcPts val="1000"/>
              </a:spcAft>
            </a:pPr>
            <a:r>
              <a:rPr lang="fa-IR" sz="2400" dirty="0" smtClean="0">
                <a:latin typeface="B Lotus"/>
                <a:ea typeface="Calibri" panose="020F0502020204030204" pitchFamily="34" charset="0"/>
                <a:cs typeface="B Nazanin"/>
              </a:rPr>
              <a:t>این </a:t>
            </a:r>
            <a:r>
              <a:rPr lang="fa-IR" sz="2400" dirty="0">
                <a:latin typeface="B Lotus"/>
                <a:ea typeface="Calibri" panose="020F0502020204030204" pitchFamily="34" charset="0"/>
                <a:cs typeface="B Nazanin"/>
              </a:rPr>
              <a:t>غذاها در شروع غلظتی کمی بیشتر از شیر مادر دارند و بتدریج بر مقدار ،غلظت و تنوع آنها افزوده می شود. البته در این مدت هم هنوز غذای اصلی شیرخوار ،شیر مادر است . اما فقط و بطور انحصاری شیر مادر غذای وی نمی باشد بلکه، با استفاده از یک روش صحیح می باید مصرف غذاهای کمکی را آغاز نمود.</a:t>
            </a:r>
            <a:endParaRPr lang="en-US" sz="2400" dirty="0">
              <a:latin typeface="B Lotus"/>
              <a:ea typeface="Calibri" panose="020F0502020204030204" pitchFamily="34" charset="0"/>
            </a:endParaRPr>
          </a:p>
          <a:p>
            <a:pPr algn="r" rtl="1">
              <a:lnSpc>
                <a:spcPct val="115000"/>
              </a:lnSpc>
              <a:spcAft>
                <a:spcPts val="1000"/>
              </a:spcAft>
            </a:pPr>
            <a:r>
              <a:rPr lang="fa-IR" sz="3200" dirty="0">
                <a:solidFill>
                  <a:srgbClr val="FF0000"/>
                </a:solidFill>
                <a:latin typeface="B Lotus"/>
                <a:ea typeface="Calibri" panose="020F0502020204030204" pitchFamily="34" charset="0"/>
                <a:cs typeface="B Titr" panose="00000700000000000000" pitchFamily="2" charset="-78"/>
              </a:rPr>
              <a:t>ویژگیهای غذاهای </a:t>
            </a:r>
            <a:r>
              <a:rPr lang="fa-IR" sz="3200" dirty="0" smtClean="0">
                <a:solidFill>
                  <a:srgbClr val="FF0000"/>
                </a:solidFill>
                <a:latin typeface="B Lotus"/>
                <a:ea typeface="Calibri" panose="020F0502020204030204" pitchFamily="34" charset="0"/>
                <a:cs typeface="B Titr" panose="00000700000000000000" pitchFamily="2" charset="-78"/>
              </a:rPr>
              <a:t>کمکی</a:t>
            </a:r>
          </a:p>
          <a:p>
            <a:pPr algn="r" rtl="1">
              <a:lnSpc>
                <a:spcPct val="115000"/>
              </a:lnSpc>
              <a:spcAft>
                <a:spcPts val="1000"/>
              </a:spcAft>
            </a:pPr>
            <a:r>
              <a:rPr lang="fa-IR" sz="2400" dirty="0" smtClean="0">
                <a:latin typeface="B Lotus"/>
                <a:ea typeface="Calibri" panose="020F0502020204030204" pitchFamily="34" charset="0"/>
                <a:cs typeface="B Nazanin"/>
              </a:rPr>
              <a:t>1- </a:t>
            </a:r>
            <a:r>
              <a:rPr lang="fa-IR" sz="2400" dirty="0">
                <a:latin typeface="B Lotus"/>
                <a:ea typeface="Calibri" panose="020F0502020204030204" pitchFamily="34" charset="0"/>
                <a:cs typeface="B Nazanin"/>
              </a:rPr>
              <a:t>با حجم کم دارای بیشترین انرژی باشد 2- نرم بوده و هضم آن آسان باشد 3- قابل تهیه ،در دسترس ،ارزان و مناسب عادات غذایی خانواده باشد.4- تازه ،پاکیزه و بهداشتی تهیه گردد ،بطور کامل پخته شود و بعد از خنک شدن مصرف شود 5- امکان استفاده از آن در حجم کم و به دفعات وجود داشته باشد.</a:t>
            </a:r>
            <a:endParaRPr lang="en-US" sz="2400" dirty="0">
              <a:latin typeface="B Lotus"/>
              <a:ea typeface="Calibri" panose="020F0502020204030204" pitchFamily="34" charset="0"/>
            </a:endParaRPr>
          </a:p>
        </p:txBody>
      </p:sp>
      <p:pic>
        <p:nvPicPr>
          <p:cNvPr id="3" name="Picture 2"/>
          <p:cNvPicPr>
            <a:picLocks noChangeAspect="1"/>
          </p:cNvPicPr>
          <p:nvPr/>
        </p:nvPicPr>
        <p:blipFill>
          <a:blip r:embed="rId4" cstate="print">
            <a:extLst>
              <a:ext uri="{BEBA8EAE-BF5A-486C-A8C5-ECC9F3942E4B}">
                <a14:imgProps xmlns:a14="http://schemas.microsoft.com/office/drawing/2010/main">
                  <a14:imgLayer r:embed="rId5">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pic>
        <p:nvPicPr>
          <p:cNvPr id="4" name="۹">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82400" y="0"/>
            <a:ext cx="609600" cy="609600"/>
          </a:xfrm>
          <a:prstGeom prst="rect">
            <a:avLst/>
          </a:prstGeom>
        </p:spPr>
      </p:pic>
    </p:spTree>
    <p:extLst>
      <p:ext uri="{BB962C8B-B14F-4D97-AF65-F5344CB8AC3E}">
        <p14:creationId xmlns:p14="http://schemas.microsoft.com/office/powerpoint/2010/main" val="6774475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71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Theme1">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E1588AD6-FB81-4C22-A257-50C2BF7D7EF4}" vid="{45E3F008-0B26-477B-AAB1-F801B229F23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Theme1</Template>
  <TotalTime>156</TotalTime>
  <Words>2510</Words>
  <Application>Microsoft Office PowerPoint</Application>
  <PresentationFormat>Widescreen</PresentationFormat>
  <Paragraphs>112</Paragraphs>
  <Slides>17</Slides>
  <Notes>2</Notes>
  <HiddenSlides>0</HiddenSlides>
  <MMClips>15</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Arial</vt:lpstr>
      <vt:lpstr>B Lotus</vt:lpstr>
      <vt:lpstr>B Nazanin</vt:lpstr>
      <vt:lpstr>B Titr</vt:lpstr>
      <vt:lpstr>Calibri</vt:lpstr>
      <vt:lpstr>Calibri Light</vt:lpstr>
      <vt:lpstr>Times New Roman</vt:lpstr>
      <vt:lpstr>Theme1</vt:lpstr>
      <vt:lpstr>PowerPoint Presentation</vt:lpstr>
      <vt:lpstr>PowerPoint Presentation</vt:lpstr>
      <vt:lpstr> فصل هفتم  :تغذیه طبیعی در دوره های مختلف زندگی (بارداری ، شیردهی ، کودکی ، سنین مختلف)</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آزمون فصل هفتم درس تغذيه كاربردي </vt:lpstr>
      <vt:lpstr>خلاصه ي فصل هفتم</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فصل هفتم :تغذیه طبیعی در دوره های مختلف زندگی(بارداری ، شیردهی ، کودکی ، سنین مختلف)  </dc:title>
  <dc:creator>SAMAN</dc:creator>
  <cp:lastModifiedBy>Windows User</cp:lastModifiedBy>
  <cp:revision>59</cp:revision>
  <dcterms:created xsi:type="dcterms:W3CDTF">2020-04-07T15:17:08Z</dcterms:created>
  <dcterms:modified xsi:type="dcterms:W3CDTF">2020-04-10T17:02:57Z</dcterms:modified>
</cp:coreProperties>
</file>