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94" r:id="rId1"/>
  </p:sldMasterIdLst>
  <p:notesMasterIdLst>
    <p:notesMasterId r:id="rId21"/>
  </p:notesMasterIdLst>
  <p:handoutMasterIdLst>
    <p:handoutMasterId r:id="rId22"/>
  </p:handoutMasterIdLst>
  <p:sldIdLst>
    <p:sldId id="342" r:id="rId2"/>
    <p:sldId id="344" r:id="rId3"/>
    <p:sldId id="340"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41" r:id="rId19"/>
    <p:sldId id="343" r:id="rId20"/>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7A922"/>
    <a:srgbClr val="FF6600"/>
    <a:srgbClr val="FF5050"/>
    <a:srgbClr val="CCCC00"/>
    <a:srgbClr val="C8E72D"/>
    <a:srgbClr val="FF0000"/>
    <a:srgbClr val="345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94660"/>
  </p:normalViewPr>
  <p:slideViewPr>
    <p:cSldViewPr snapToGrid="0">
      <p:cViewPr varScale="1">
        <p:scale>
          <a:sx n="69" d="100"/>
          <a:sy n="69" d="100"/>
        </p:scale>
        <p:origin x="81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EEDBAD06-AFE1-441F-95E4-0DCC2F299EC5}" type="datetimeFigureOut">
              <a:rPr lang="fa-IR" smtClean="0"/>
              <a:t>17/08/1441</a:t>
            </a:fld>
            <a:endParaRPr lang="fa-I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4D35FDB9-4BDF-433B-A775-A0758AA16D7F}" type="slidenum">
              <a:rPr lang="fa-IR" smtClean="0"/>
              <a:t>‹#›</a:t>
            </a:fld>
            <a:endParaRPr lang="fa-IR"/>
          </a:p>
        </p:txBody>
      </p:sp>
    </p:spTree>
    <p:extLst>
      <p:ext uri="{BB962C8B-B14F-4D97-AF65-F5344CB8AC3E}">
        <p14:creationId xmlns:p14="http://schemas.microsoft.com/office/powerpoint/2010/main" val="250734477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FDC6E503-81E2-48D1-9014-B62654CC00E0}" type="datetimeFigureOut">
              <a:rPr lang="fa-IR" smtClean="0"/>
              <a:t>17/08/1441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5071D8A0-4924-4FA8-9712-DEDC0C7980BE}" type="slidenum">
              <a:rPr lang="fa-IR" smtClean="0"/>
              <a:t>‹#›</a:t>
            </a:fld>
            <a:endParaRPr lang="fa-IR"/>
          </a:p>
        </p:txBody>
      </p:sp>
    </p:spTree>
    <p:extLst>
      <p:ext uri="{BB962C8B-B14F-4D97-AF65-F5344CB8AC3E}">
        <p14:creationId xmlns:p14="http://schemas.microsoft.com/office/powerpoint/2010/main" val="7977891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B38D63C1-80EA-4762-9FC3-AF2C9A7E13C6}" type="datetime8">
              <a:rPr lang="fa-IR" smtClean="0"/>
              <a:t>10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2287619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7270D0C-E301-4965-9DB7-FD9F0B9A25C5}" type="datetime8">
              <a:rPr lang="fa-IR" smtClean="0"/>
              <a:t>10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932607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AABF1145-BF8D-441C-9800-8C7945EA45FD}" type="datetime8">
              <a:rPr lang="fa-IR" smtClean="0"/>
              <a:t>10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3508276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A08BF28B-1AA0-440A-811F-10B55419E0E1}" type="datetime8">
              <a:rPr lang="fa-IR" smtClean="0"/>
              <a:t>10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1418409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36CBD6-7DDA-4B33-95D9-4FEF028BB839}" type="datetime8">
              <a:rPr lang="fa-IR" smtClean="0"/>
              <a:t>10 آوريل 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2465059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AF8625D0-F5A0-4FD9-8F4A-75303FD86925}" type="datetime8">
              <a:rPr lang="fa-IR" smtClean="0"/>
              <a:t>10 آوريل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4067309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F4F1D1D3-B183-4B55-B554-33EC33D2E43E}" type="datetime8">
              <a:rPr lang="fa-IR" smtClean="0"/>
              <a:t>10 آوريل 20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1348908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8BFA508C-DED9-4143-8874-A66D4F8CB9DB}" type="datetime8">
              <a:rPr lang="fa-IR" smtClean="0"/>
              <a:t>10 آوريل 20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3558778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32BA7-8B1D-4A56-9E05-8EF2EBA3FB5A}" type="datetime8">
              <a:rPr lang="fa-IR" smtClean="0"/>
              <a:t>10 آوريل 20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165020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E32274-F449-40C0-A013-D173419A946C}" type="datetime8">
              <a:rPr lang="fa-IR" smtClean="0"/>
              <a:t>10 آوريل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2600910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5C5FF-B49A-4112-96DB-A285E8E39312}" type="datetime8">
              <a:rPr lang="fa-IR" smtClean="0"/>
              <a:t>10 آوريل 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10DE575-FB72-4192-BE09-08F27D644825}" type="slidenum">
              <a:rPr lang="fa-IR" smtClean="0"/>
              <a:t>‹#›</a:t>
            </a:fld>
            <a:endParaRPr lang="fa-IR"/>
          </a:p>
        </p:txBody>
      </p:sp>
    </p:spTree>
    <p:extLst>
      <p:ext uri="{BB962C8B-B14F-4D97-AF65-F5344CB8AC3E}">
        <p14:creationId xmlns:p14="http://schemas.microsoft.com/office/powerpoint/2010/main" val="2604191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84B64-1701-4348-B51B-09E05BE5FB07}" type="datetime8">
              <a:rPr lang="fa-IR" smtClean="0"/>
              <a:t>10 آوريل 20</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DE575-FB72-4192-BE09-08F27D644825}" type="slidenum">
              <a:rPr lang="fa-IR" smtClean="0"/>
              <a:t>‹#›</a:t>
            </a:fld>
            <a:endParaRPr lang="fa-IR"/>
          </a:p>
        </p:txBody>
      </p:sp>
    </p:spTree>
    <p:extLst>
      <p:ext uri="{BB962C8B-B14F-4D97-AF65-F5344CB8AC3E}">
        <p14:creationId xmlns:p14="http://schemas.microsoft.com/office/powerpoint/2010/main" val="233135315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galb.ir/archives/135"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rastineh.ir/%d9%87%d9%85%d9%87-%da%86%db%8c%d8%b1-%d8%af%d8%b1%d8%a8%d8%a7%d8%b1%d9%87-%da%86%d8%a7%d9%82%db%8c/"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4_57961404470719954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6132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2304" y="907868"/>
            <a:ext cx="9962016" cy="5120640"/>
          </a:xfrm>
        </p:spPr>
        <p:txBody>
          <a:bodyPr>
            <a:noAutofit/>
          </a:bodyPr>
          <a:lstStyle/>
          <a:p>
            <a:pPr marL="0" indent="0" algn="r">
              <a:buNone/>
            </a:pPr>
            <a:r>
              <a:rPr lang="fa-IR" sz="2400" dirty="0">
                <a:effectLst/>
                <a:cs typeface="B Nazanin" panose="00000400000000000000" pitchFamily="2" charset="-78"/>
              </a:rPr>
              <a:t>اگرچه خطرات ناشی از بیماریهای عفونی و مسری بدلیل ماهیت واگیری آنها سریع است امّا عوارض ناشی از بیماریهای مزمن مثل بیماریهای قلبی عروقی برای بیمار و جامعه،  ماندگارتر ، ناتوان کننده تر و پرهزینه تر بودن،  در عین حال قابل پیشگیری</a:t>
            </a:r>
            <a:r>
              <a:rPr lang="fa-IR" sz="2400" dirty="0">
                <a:effectLst/>
                <a:cs typeface="B Nazanin" panose="00000400000000000000" pitchFamily="2" charset="-78"/>
                <a:hlinkClick r:id="rId4" tooltip="پیشگیری از بیماری های قلبی عروقی با شناخت عوامل خطر"/>
              </a:rPr>
              <a:t> </a:t>
            </a:r>
            <a:r>
              <a:rPr lang="fa-IR" sz="2400" dirty="0">
                <a:effectLst/>
                <a:cs typeface="B Nazanin" panose="00000400000000000000" pitchFamily="2" charset="-78"/>
              </a:rPr>
              <a:t>می باشند. امکان ایجاد بیماریهای قلبی عروقی بعد از سن ۴۰ سالگی در مردان ۵۰% و در زنان ۴۰% است. </a:t>
            </a:r>
          </a:p>
          <a:p>
            <a:pPr marL="0" indent="0" algn="r">
              <a:buNone/>
            </a:pPr>
            <a:r>
              <a:rPr lang="en-US" sz="2400" dirty="0">
                <a:solidFill>
                  <a:srgbClr val="FF0000"/>
                </a:solidFill>
                <a:effectLst/>
                <a:cs typeface="B Titr" panose="00000700000000000000" pitchFamily="2" charset="-78"/>
              </a:rPr>
              <a:t> </a:t>
            </a:r>
            <a:r>
              <a:rPr lang="fa-IR" sz="2400" dirty="0">
                <a:solidFill>
                  <a:srgbClr val="FF0000"/>
                </a:solidFill>
                <a:effectLst/>
                <a:cs typeface="B Titr" panose="00000700000000000000" pitchFamily="2" charset="-78"/>
              </a:rPr>
              <a:t>عوامل خطر غیر قابل تغییر</a:t>
            </a:r>
            <a:endParaRPr lang="en-US" sz="2400" dirty="0">
              <a:solidFill>
                <a:srgbClr val="FF0000"/>
              </a:solidFill>
              <a:effectLst/>
              <a:cs typeface="B Titr" panose="00000700000000000000" pitchFamily="2" charset="-78"/>
            </a:endParaRPr>
          </a:p>
          <a:p>
            <a:pPr marL="0" indent="0" algn="r">
              <a:buNone/>
            </a:pPr>
            <a:r>
              <a:rPr lang="fa-IR" sz="2400" dirty="0">
                <a:solidFill>
                  <a:srgbClr val="FF0000"/>
                </a:solidFill>
                <a:effectLst/>
                <a:cs typeface="B Nazanin" panose="00000400000000000000" pitchFamily="2" charset="-78"/>
              </a:rPr>
              <a:t>افزایش سن</a:t>
            </a:r>
            <a:r>
              <a:rPr lang="fa-IR" sz="2400" dirty="0">
                <a:effectLst/>
                <a:cs typeface="B Nazanin" panose="00000400000000000000" pitchFamily="2" charset="-78"/>
              </a:rPr>
              <a:t>: حدود 83 درصد از کسانی که در اثر بیماریهای عروقی قلب می میرند در سنین بالای 65 سال قرار دارند</a:t>
            </a:r>
            <a:endParaRPr lang="en-US" sz="2400" dirty="0">
              <a:effectLst/>
              <a:cs typeface="B Nazanin" panose="00000400000000000000" pitchFamily="2" charset="-78"/>
            </a:endParaRPr>
          </a:p>
          <a:p>
            <a:pPr marL="0" indent="0" algn="r">
              <a:buNone/>
            </a:pPr>
            <a:r>
              <a:rPr lang="fa-IR" sz="2400" dirty="0">
                <a:effectLst/>
                <a:cs typeface="B Nazanin" panose="00000400000000000000" pitchFamily="2" charset="-78"/>
              </a:rPr>
              <a:t>در سنین بالاتر زنانی که دچار حملات قلبی می شوند بیش از مردان در خطر مرگ در هفته های اول بعد از حمله قلبی قرار دارند</a:t>
            </a:r>
            <a:r>
              <a:rPr lang="en-US" sz="2400" dirty="0">
                <a:effectLst/>
                <a:cs typeface="B Nazanin" panose="00000400000000000000" pitchFamily="2" charset="-78"/>
              </a:rPr>
              <a:t/>
            </a:r>
            <a:br>
              <a:rPr lang="en-US" sz="2400" dirty="0">
                <a:effectLst/>
                <a:cs typeface="B Nazanin" panose="00000400000000000000" pitchFamily="2" charset="-78"/>
              </a:rPr>
            </a:br>
            <a:r>
              <a:rPr lang="fa-IR" sz="2400" dirty="0">
                <a:solidFill>
                  <a:srgbClr val="FF0000"/>
                </a:solidFill>
                <a:effectLst/>
                <a:cs typeface="B Nazanin" panose="00000400000000000000" pitchFamily="2" charset="-78"/>
              </a:rPr>
              <a:t>جنسیت(مرد بودن): </a:t>
            </a:r>
            <a:r>
              <a:rPr lang="fa-IR" sz="2400" dirty="0">
                <a:effectLst/>
                <a:cs typeface="B Nazanin" panose="00000400000000000000" pitchFamily="2" charset="-78"/>
              </a:rPr>
              <a:t>مردان بیش از زنان و در سنین پایینتری دچار حملات قلبی می شوند. در زنان حتی بعد از یائسگی ، با وجودیکه میزان مرگ ناشی از حملات قلبی در زنان زیادتر می شود ، ولی به حد مردان نمی رسد.توارث ( از جمله نژاد): کودکان والدین بیمار قلبی بیش از دیگر کودکان در خطر بروز بیماری قلبی عروقی قرار دارند</a:t>
            </a:r>
            <a:r>
              <a:rPr lang="en-US" sz="2400" dirty="0">
                <a:effectLst/>
                <a:cs typeface="B Nazanin" panose="00000400000000000000" pitchFamily="2" charset="-78"/>
              </a:rPr>
              <a:t/>
            </a:r>
            <a:br>
              <a:rPr lang="en-US" sz="2400" dirty="0">
                <a:effectLst/>
                <a:cs typeface="B Nazanin" panose="00000400000000000000" pitchFamily="2" charset="-78"/>
              </a:rPr>
            </a:br>
            <a:endParaRPr lang="fa-IR" sz="2400" dirty="0">
              <a:cs typeface="B Nazanin" panose="00000400000000000000" pitchFamily="2" charset="-78"/>
            </a:endParaRPr>
          </a:p>
        </p:txBody>
      </p:sp>
      <p:pic>
        <p:nvPicPr>
          <p:cNvPr id="2" name="59A375BB">
            <a:hlinkClick r:id="" action="ppaction://media"/>
            <a:extLst>
              <a:ext uri="{FF2B5EF4-FFF2-40B4-BE49-F238E27FC236}">
                <a16:creationId xmlns:a16="http://schemas.microsoft.com/office/drawing/2014/main" id="{C96D3D19-360F-450D-880D-487E16C8EE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499889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1768430" y="574675"/>
            <a:ext cx="9906000" cy="6283325"/>
          </a:xfrm>
        </p:spPr>
        <p:txBody>
          <a:bodyPr>
            <a:noAutofit/>
          </a:bodyPr>
          <a:lstStyle/>
          <a:p>
            <a:pPr marL="0" indent="0" algn="r">
              <a:buNone/>
            </a:pPr>
            <a:r>
              <a:rPr lang="fa-IR" dirty="0">
                <a:solidFill>
                  <a:srgbClr val="FF0000"/>
                </a:solidFill>
                <a:effectLst/>
                <a:latin typeface="2  Titr"/>
                <a:cs typeface="B Titr" panose="00000700000000000000" pitchFamily="2" charset="-78"/>
              </a:rPr>
              <a:t>عوامل خطر قابل </a:t>
            </a:r>
            <a:r>
              <a:rPr lang="fa-IR" dirty="0" smtClean="0">
                <a:solidFill>
                  <a:srgbClr val="FF0000"/>
                </a:solidFill>
                <a:effectLst/>
                <a:latin typeface="2  Titr"/>
                <a:cs typeface="B Titr" panose="00000700000000000000" pitchFamily="2" charset="-78"/>
              </a:rPr>
              <a:t>تعدیل</a:t>
            </a:r>
            <a:endParaRPr lang="en-US" dirty="0">
              <a:solidFill>
                <a:srgbClr val="FF0000"/>
              </a:solidFill>
              <a:latin typeface="2  Titr"/>
              <a:cs typeface="B Titr" panose="00000700000000000000" pitchFamily="2" charset="-78"/>
            </a:endParaRPr>
          </a:p>
          <a:p>
            <a:pPr marL="0" indent="0" algn="r">
              <a:buNone/>
            </a:pPr>
            <a:r>
              <a:rPr lang="en-US" sz="2400" dirty="0">
                <a:effectLst/>
                <a:cs typeface="B Nazanin" panose="00000400000000000000" pitchFamily="2" charset="-78"/>
              </a:rPr>
              <a:t/>
            </a:r>
            <a:br>
              <a:rPr lang="en-US" sz="2400" dirty="0">
                <a:effectLst/>
                <a:cs typeface="B Nazanin" panose="00000400000000000000" pitchFamily="2" charset="-78"/>
              </a:rPr>
            </a:br>
            <a:r>
              <a:rPr lang="fa-IR" sz="2400" dirty="0">
                <a:solidFill>
                  <a:srgbClr val="FF0000"/>
                </a:solidFill>
                <a:effectLst/>
                <a:cs typeface="B Nazanin" panose="00000400000000000000" pitchFamily="2" charset="-78"/>
              </a:rPr>
              <a:t>مصرف دخانیات</a:t>
            </a:r>
            <a:r>
              <a:rPr lang="fa-IR" sz="2400" dirty="0">
                <a:effectLst/>
                <a:cs typeface="B Nazanin" panose="00000400000000000000" pitchFamily="2" charset="-78"/>
              </a:rPr>
              <a:t>: شانس بروز بیماری عروق  قلبی در سیگاریها 2 تا 4 برابر غیر سیگاریها است.مصرف سیگار یک عامل خطر مستقل جدی  برای مرگ ناگهانی در بیماری عروق کرونر است (2 برابرغیرسیگاریها)</a:t>
            </a:r>
            <a:r>
              <a:rPr lang="en-US" sz="2400" dirty="0">
                <a:effectLst/>
                <a:cs typeface="B Nazanin" panose="00000400000000000000" pitchFamily="2" charset="-78"/>
              </a:rPr>
              <a:t> . </a:t>
            </a:r>
            <a:br>
              <a:rPr lang="en-US" sz="2400" dirty="0">
                <a:effectLst/>
                <a:cs typeface="B Nazanin" panose="00000400000000000000" pitchFamily="2" charset="-78"/>
              </a:rPr>
            </a:br>
            <a:r>
              <a:rPr lang="fa-IR" sz="2400" dirty="0">
                <a:solidFill>
                  <a:srgbClr val="FF0000"/>
                </a:solidFill>
                <a:effectLst/>
                <a:cs typeface="B Nazanin" panose="00000400000000000000" pitchFamily="2" charset="-78"/>
              </a:rPr>
              <a:t>بالا بودن کلسترول خون</a:t>
            </a:r>
            <a:r>
              <a:rPr lang="fa-IR" sz="2400" dirty="0">
                <a:effectLst/>
                <a:cs typeface="B Nazanin" panose="00000400000000000000" pitchFamily="2" charset="-78"/>
              </a:rPr>
              <a:t>: هر چه میزان کلسترول خون بالاتر رود میزان بروز بیماری کرونر قلب افزایش می یابد. اگر عامل خطر دیگر همچون مصرف دخانیات و پرفشاری خون نیز وجود داشته باشد، این خطر بیشتر افزایش می یابد. کلسترول خون افراد به سن ، جنس ، وراثت و نژاد نیز بستگی دارد</a:t>
            </a:r>
            <a:r>
              <a:rPr lang="en-US" sz="2400" dirty="0">
                <a:effectLst/>
                <a:cs typeface="B Nazanin" panose="00000400000000000000" pitchFamily="2" charset="-78"/>
              </a:rPr>
              <a:t>.</a:t>
            </a:r>
          </a:p>
          <a:p>
            <a:pPr marL="0" indent="0" algn="r">
              <a:buNone/>
            </a:pPr>
            <a:r>
              <a:rPr lang="fa-IR" sz="2400" dirty="0">
                <a:solidFill>
                  <a:srgbClr val="FF0000"/>
                </a:solidFill>
                <a:effectLst/>
                <a:cs typeface="B Nazanin" panose="00000400000000000000" pitchFamily="2" charset="-78"/>
              </a:rPr>
              <a:t>پرفشاری خون</a:t>
            </a:r>
            <a:r>
              <a:rPr lang="fa-IR" sz="2400" dirty="0">
                <a:effectLst/>
                <a:cs typeface="B Nazanin" panose="00000400000000000000" pitchFamily="2" charset="-78"/>
              </a:rPr>
              <a:t>: فشار خون بالا میزان بار قلب را افزایش و از این طریق موجب ضخیم شدن و سخت شدن قلب می شود. علاوه براین شانس سکته مغزی ، حمله قلبی ، نارسایی کلیه و نارسایی احتقانی قلب را افزایش می دهد.در حضور دیگر عوامل خطر شانس حمله قلبی در بیماران مبتلا به پرفشاری خون چندین برابرخواهد شد</a:t>
            </a:r>
            <a:r>
              <a:rPr lang="en-US" sz="2400" dirty="0">
                <a:effectLst/>
                <a:cs typeface="B Nazanin" panose="00000400000000000000" pitchFamily="2" charset="-78"/>
              </a:rPr>
              <a:t>.</a:t>
            </a:r>
          </a:p>
          <a:p>
            <a:pPr marL="0" indent="0" algn="r">
              <a:buNone/>
            </a:pPr>
            <a:r>
              <a:rPr lang="fa-IR" sz="2400" dirty="0">
                <a:solidFill>
                  <a:srgbClr val="FF0000"/>
                </a:solidFill>
                <a:effectLst/>
                <a:cs typeface="B Nazanin" panose="00000400000000000000" pitchFamily="2" charset="-78"/>
              </a:rPr>
              <a:t>کم تحرکی</a:t>
            </a:r>
            <a:r>
              <a:rPr lang="fa-IR" sz="2400" dirty="0">
                <a:effectLst/>
                <a:cs typeface="B Nazanin" panose="00000400000000000000" pitchFamily="2" charset="-78"/>
              </a:rPr>
              <a:t>: زندگی بدون فعالیت یک عامل خطر برا ی بروز بیماری عروق کرونر است. فعالیت جسمانی متوسط تا شدید  بصورت منظم  از بیماری عروق خونی و قلب جلوگیری می کند</a:t>
            </a:r>
            <a:r>
              <a:rPr lang="en-US" sz="2400" dirty="0">
                <a:effectLst/>
                <a:cs typeface="B Nazanin" panose="00000400000000000000" pitchFamily="2" charset="-78"/>
              </a:rPr>
              <a:t>.</a:t>
            </a:r>
            <a:br>
              <a:rPr lang="en-US" sz="2400" dirty="0">
                <a:effectLst/>
                <a:cs typeface="B Nazanin" panose="00000400000000000000" pitchFamily="2" charset="-78"/>
              </a:rPr>
            </a:br>
            <a:r>
              <a:rPr lang="fa-IR" sz="2400" dirty="0">
                <a:solidFill>
                  <a:srgbClr val="FF0000"/>
                </a:solidFill>
                <a:effectLst/>
                <a:cs typeface="B Nazanin" panose="00000400000000000000" pitchFamily="2" charset="-78"/>
              </a:rPr>
              <a:t>چاقی و اضافه وزن</a:t>
            </a:r>
            <a:r>
              <a:rPr lang="fa-IR" sz="2400" dirty="0">
                <a:effectLst/>
                <a:cs typeface="B Nazanin" panose="00000400000000000000" pitchFamily="2" charset="-78"/>
              </a:rPr>
              <a:t>: کسانی که چربی اضافه بخصوص در ناحیه شکمی دارندبیش از دیگران به بیماریهای قلبی دچار می شوند. افزایش وزن منجر به بالا رفتن بار قلب ، افزایش کلسترول خون و بالارفتن فشار خون از طرف دیگر می شود. این عامل خطر بروز دیابت را نیز در افراد افزایش می دهد. </a:t>
            </a:r>
            <a:endParaRPr lang="en-US" sz="2400" dirty="0">
              <a:effectLst/>
              <a:cs typeface="B Nazanin" panose="00000400000000000000" pitchFamily="2" charset="-78"/>
            </a:endParaRPr>
          </a:p>
          <a:p>
            <a:pPr marL="0" indent="0" algn="r">
              <a:buNone/>
            </a:pPr>
            <a:endParaRPr lang="fa-IR" sz="2400" dirty="0">
              <a:cs typeface="B Nazanin" panose="00000400000000000000" pitchFamily="2" charset="-78"/>
            </a:endParaRPr>
          </a:p>
        </p:txBody>
      </p:sp>
      <p:pic>
        <p:nvPicPr>
          <p:cNvPr id="2" name="781D1D88">
            <a:hlinkClick r:id="" action="ppaction://media"/>
            <a:extLst>
              <a:ext uri="{FF2B5EF4-FFF2-40B4-BE49-F238E27FC236}">
                <a16:creationId xmlns:a16="http://schemas.microsoft.com/office/drawing/2014/main" id="{E9BCE41F-A952-4690-8C69-BFD33BBF1E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326883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742304" y="326390"/>
            <a:ext cx="9906000" cy="6310313"/>
          </a:xfrm>
        </p:spPr>
        <p:txBody>
          <a:bodyPr>
            <a:noAutofit/>
          </a:bodyPr>
          <a:lstStyle/>
          <a:p>
            <a:pPr marL="0" indent="0" algn="r">
              <a:buNone/>
            </a:pPr>
            <a:r>
              <a:rPr lang="fa-IR" sz="2400" dirty="0">
                <a:solidFill>
                  <a:srgbClr val="FF0000"/>
                </a:solidFill>
                <a:effectLst/>
                <a:cs typeface="B Nazanin" panose="00000400000000000000" pitchFamily="2" charset="-78"/>
              </a:rPr>
              <a:t>دیابت</a:t>
            </a:r>
            <a:r>
              <a:rPr lang="fa-IR" sz="2400" dirty="0">
                <a:effectLst/>
                <a:cs typeface="B Nazanin" panose="00000400000000000000" pitchFamily="2" charset="-78"/>
              </a:rPr>
              <a:t>: دیابت بطور جدی شانس بروز بیماریهای قلبی عروقی را  افزایش می دهد. حتی با وجود کنترل قند خون ، دیابت شانس بیماری قلبی را افزایش می دهد ولی در صورت عدم کنترل این خطر به مراتب بالاتر خواهد رفت</a:t>
            </a:r>
            <a:r>
              <a:rPr lang="en-US" sz="2400" dirty="0">
                <a:effectLst/>
                <a:cs typeface="B Nazanin" panose="00000400000000000000" pitchFamily="2" charset="-78"/>
              </a:rPr>
              <a:t>.</a:t>
            </a:r>
            <a:br>
              <a:rPr lang="en-US" sz="2400" dirty="0">
                <a:effectLst/>
                <a:cs typeface="B Nazanin" panose="00000400000000000000" pitchFamily="2" charset="-78"/>
              </a:rPr>
            </a:br>
            <a:r>
              <a:rPr lang="en-US" sz="2400" dirty="0">
                <a:effectLst/>
                <a:cs typeface="B Nazanin" panose="00000400000000000000" pitchFamily="2" charset="-78"/>
              </a:rPr>
              <a:t> </a:t>
            </a:r>
            <a:r>
              <a:rPr lang="fa-IR" sz="2400" dirty="0">
                <a:effectLst/>
                <a:cs typeface="B Nazanin" panose="00000400000000000000" pitchFamily="2" charset="-78"/>
              </a:rPr>
              <a:t>دیگر عوامل خطر:پاسخ افراد به استرس های روزمره نیز می تواند در ایجاد بیماری قلبی سهم داشته باشد. بطور مثال بعضی از افراد در اثر استرسهای روزمره به مصرف دخانیات روی آورده یا بیش از حد غذا می خورند و بدین صورت  خود را در معرض عوامل خطر ثابت شده بیماریهای قلبی عروقی قرار می دهند</a:t>
            </a:r>
            <a:r>
              <a:rPr lang="en-US" sz="2400" dirty="0">
                <a:effectLst/>
                <a:cs typeface="B Nazanin" panose="00000400000000000000" pitchFamily="2" charset="-78"/>
              </a:rPr>
              <a:t>.</a:t>
            </a:r>
          </a:p>
          <a:p>
            <a:pPr marL="0" indent="0" algn="r">
              <a:buNone/>
            </a:pPr>
            <a:r>
              <a:rPr lang="fa-IR" sz="2400" dirty="0">
                <a:solidFill>
                  <a:srgbClr val="FF0000"/>
                </a:solidFill>
                <a:effectLst/>
                <a:cs typeface="B Nazanin" panose="00000400000000000000" pitchFamily="2" charset="-78"/>
              </a:rPr>
              <a:t>مصرف الکل</a:t>
            </a:r>
            <a:r>
              <a:rPr lang="fa-IR" sz="2400" dirty="0">
                <a:effectLst/>
                <a:cs typeface="B Nazanin" panose="00000400000000000000" pitchFamily="2" charset="-78"/>
              </a:rPr>
              <a:t>: نوشیدن زیاد نوشابه های الکلی منجر به افزایش فشار خون و بروز بیماری نارسایی احتقانی قلب می شود.  با اینکه بنظر می رسد، بعلت عوارض بیشمار الکل مصرف آن توصیه  نمی شود</a:t>
            </a:r>
            <a:endParaRPr lang="en-US" sz="2400" dirty="0">
              <a:effectLst/>
              <a:cs typeface="B Nazanin" panose="00000400000000000000" pitchFamily="2" charset="-78"/>
            </a:endParaRPr>
          </a:p>
          <a:p>
            <a:pPr marL="0" indent="0" algn="r">
              <a:buNone/>
            </a:pPr>
            <a:r>
              <a:rPr lang="fa-IR" sz="2400" dirty="0">
                <a:solidFill>
                  <a:srgbClr val="FF0000"/>
                </a:solidFill>
                <a:effectLst/>
                <a:cs typeface="B Nazanin" panose="00000400000000000000" pitchFamily="2" charset="-78"/>
              </a:rPr>
              <a:t>دیابت نوع دوم</a:t>
            </a:r>
            <a:r>
              <a:rPr lang="fa-IR" sz="2400" dirty="0">
                <a:effectLst/>
                <a:cs typeface="B Nazanin" panose="00000400000000000000" pitchFamily="2" charset="-78"/>
              </a:rPr>
              <a:t>:.</a:t>
            </a:r>
            <a:r>
              <a:rPr lang="ar-SA" sz="2400" dirty="0">
                <a:effectLst/>
                <a:cs typeface="B Nazanin" panose="00000400000000000000" pitchFamily="2" charset="-78"/>
              </a:rPr>
              <a:t>دیابت نوع 2 (دیابت بزرگسالان یا دیابت غیروابسته به انسولین)، یکی از شایع‌ترین انواع دیابت بوده و حدود 90 درصد بیماران دیابتی را تشکیل می‌دهد. برخلاف دیابت نوع 1، بدن در زمان ابتلا به دیابت نوع 2 انسولین تولید می‌کند؛ اما یا میزان انسولین تولید شده توسط پانکراس کافی نبوده و یا بدن نمی‌تواند از انسولین تولید شده، استفاده کند. متاسفانه هنوز درمان کاملی برای این بیماری وجودندارد، اما با رژیم غذایی سالم، ورزش و حفظ تناسب اندام، می شود آنرا بهبود بخشید. </a:t>
            </a:r>
            <a:endParaRPr lang="en-US" sz="2400" dirty="0">
              <a:effectLst/>
              <a:cs typeface="B Nazanin" panose="00000400000000000000" pitchFamily="2" charset="-78"/>
            </a:endParaRPr>
          </a:p>
          <a:p>
            <a:pPr marL="0" indent="0" algn="r">
              <a:buNone/>
            </a:pPr>
            <a:endParaRPr lang="fa-IR" sz="2400" dirty="0">
              <a:cs typeface="B Nazanin" panose="00000400000000000000" pitchFamily="2" charset="-78"/>
            </a:endParaRPr>
          </a:p>
        </p:txBody>
      </p:sp>
      <p:pic>
        <p:nvPicPr>
          <p:cNvPr id="2" name="E2942967">
            <a:hlinkClick r:id="" action="ppaction://media"/>
            <a:extLst>
              <a:ext uri="{FF2B5EF4-FFF2-40B4-BE49-F238E27FC236}">
                <a16:creationId xmlns:a16="http://schemas.microsoft.com/office/drawing/2014/main" id="{3FE515E6-ED87-44A0-BE12-861F6762E2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398464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3745" y="600892"/>
            <a:ext cx="9883638" cy="5826034"/>
          </a:xfrm>
        </p:spPr>
        <p:txBody>
          <a:bodyPr>
            <a:normAutofit/>
          </a:bodyPr>
          <a:lstStyle/>
          <a:p>
            <a:pPr marL="0" indent="0" algn="r">
              <a:buNone/>
            </a:pPr>
            <a:r>
              <a:rPr lang="ar-SA" sz="2400" dirty="0">
                <a:effectLst/>
                <a:cs typeface="B Nazanin" panose="00000400000000000000" pitchFamily="2" charset="-78"/>
              </a:rPr>
              <a:t>نشانه های دیابت نوع 2:علایم دیابت نوع 2 معمولا آرام آرام خود را نشان می‌دهند. ممکن است شما سالها بدون اینکه بدانید به دیابت نوع 2 مبتلا باشید. این علایم شامل</a:t>
            </a:r>
            <a:r>
              <a:rPr lang="en-US" sz="2400" dirty="0">
                <a:effectLst/>
                <a:cs typeface="B Nazanin" panose="00000400000000000000" pitchFamily="2" charset="-78"/>
              </a:rPr>
              <a:t>……</a:t>
            </a:r>
            <a:r>
              <a:rPr lang="ar-SA" sz="2400" dirty="0">
                <a:effectLst/>
                <a:cs typeface="B Nazanin" panose="00000400000000000000" pitchFamily="2" charset="-78"/>
              </a:rPr>
              <a:t>افزایش تشنگی </a:t>
            </a:r>
            <a:r>
              <a:rPr lang="fa-IR" sz="2400" dirty="0">
                <a:effectLst/>
                <a:cs typeface="B Nazanin" panose="00000400000000000000" pitchFamily="2" charset="-78"/>
              </a:rPr>
              <a:t>، خشکی </a:t>
            </a:r>
            <a:r>
              <a:rPr lang="ar-SA" sz="2400" dirty="0">
                <a:effectLst/>
                <a:cs typeface="B Nazanin" panose="00000400000000000000" pitchFamily="2" charset="-78"/>
              </a:rPr>
              <a:t>دهان، تهوع و گاهی استفراغ،خستگی و یا ضعف بی حسی و یا سوزن سوزن شدن دست و پا،عفونت پی در پی پوست، دستگاه ادرار و یا واژن،تاری دید،زخم هایی که دیر درمان می‌شوند</a:t>
            </a:r>
            <a:r>
              <a:rPr lang="fa-IR" sz="2400" dirty="0">
                <a:effectLst/>
                <a:cs typeface="B Nazanin" panose="00000400000000000000" pitchFamily="2" charset="-78"/>
              </a:rPr>
              <a:t>.</a:t>
            </a:r>
            <a:endParaRPr lang="en-US" sz="2400" dirty="0">
              <a:effectLst/>
              <a:cs typeface="B Nazanin" panose="00000400000000000000" pitchFamily="2" charset="-78"/>
            </a:endParaRPr>
          </a:p>
          <a:p>
            <a:pPr marL="0" indent="0" algn="r">
              <a:buNone/>
            </a:pPr>
            <a:r>
              <a:rPr lang="ar-SA" sz="2400" dirty="0">
                <a:effectLst/>
                <a:cs typeface="B Nazanin" panose="00000400000000000000" pitchFamily="2" charset="-78"/>
              </a:rPr>
              <a:t>دلایل ابتلا به دیابت نوع 2:زمانی دیابت نوع 2 رخ می‌دهد که  غده پانکراس انسولین کافی تولید نمی‌کند. هرچند دلیل این اتفاق هنوز مشخص نیست، اما عوامل زیر بر این بیماری تاثیر داشته و خطر ابتلا به آن را افزایش می‌دهد.وزن زیاد و یا چاقی</a:t>
            </a:r>
            <a:r>
              <a:rPr lang="en-US" sz="2400" dirty="0">
                <a:effectLst/>
                <a:cs typeface="B Nazanin" panose="00000400000000000000" pitchFamily="2" charset="-78"/>
                <a:hlinkClick r:id="rId4"/>
              </a:rPr>
              <a:t> </a:t>
            </a:r>
            <a:r>
              <a:rPr lang="ar-SA" sz="2400" dirty="0">
                <a:effectLst/>
                <a:cs typeface="B Nazanin" panose="00000400000000000000" pitchFamily="2" charset="-78"/>
              </a:rPr>
              <a:t>، سن بالای 45 سال، ابتلا به دیابت حاملگی، ابتلای سایر افراد خانواده ، عدم تحرک کافی </a:t>
            </a:r>
            <a:r>
              <a:rPr lang="fa-IR" sz="2400" dirty="0">
                <a:effectLst/>
                <a:cs typeface="B Nazanin" panose="00000400000000000000" pitchFamily="2" charset="-78"/>
              </a:rPr>
              <a:t>.......</a:t>
            </a:r>
            <a:r>
              <a:rPr lang="ar-SA" sz="2400" dirty="0">
                <a:effectLst/>
                <a:cs typeface="B Nazanin" panose="00000400000000000000" pitchFamily="2" charset="-78"/>
              </a:rPr>
              <a:t> </a:t>
            </a:r>
            <a:r>
              <a:rPr lang="en-US" sz="2400" dirty="0">
                <a:effectLst/>
                <a:cs typeface="B Nazanin" panose="00000400000000000000" pitchFamily="2" charset="-78"/>
              </a:rPr>
              <a:t> </a:t>
            </a:r>
            <a:r>
              <a:rPr lang="ar-SA" sz="2400" dirty="0">
                <a:effectLst/>
                <a:cs typeface="B Nazanin" panose="00000400000000000000" pitchFamily="2" charset="-78"/>
              </a:rPr>
              <a:t> </a:t>
            </a:r>
            <a:r>
              <a:rPr lang="fa-IR" sz="2400" dirty="0">
                <a:effectLst/>
                <a:cs typeface="B Nazanin" panose="00000400000000000000" pitchFamily="2" charset="-78"/>
              </a:rPr>
              <a:t>،</a:t>
            </a:r>
            <a:r>
              <a:rPr lang="ar-SA" sz="2400" dirty="0">
                <a:effectLst/>
                <a:cs typeface="B Nazanin" panose="00000400000000000000" pitchFamily="2" charset="-78"/>
              </a:rPr>
              <a:t>گلیسیرید بالا، فشارخون بالا، نژاد </a:t>
            </a:r>
            <a:r>
              <a:rPr lang="en-US" sz="2400" dirty="0">
                <a:effectLst/>
                <a:cs typeface="B Nazanin" panose="00000400000000000000" pitchFamily="2" charset="-78"/>
              </a:rPr>
              <a:t> </a:t>
            </a:r>
            <a:r>
              <a:rPr lang="ar-SA" sz="2400" dirty="0">
                <a:cs typeface="B Nazanin" panose="00000400000000000000" pitchFamily="2" charset="-78"/>
              </a:rPr>
              <a:t>ژنتیک</a:t>
            </a:r>
            <a:r>
              <a:rPr lang="en-US" sz="2400" dirty="0">
                <a:cs typeface="B Nazanin" panose="00000400000000000000" pitchFamily="2" charset="-78"/>
              </a:rPr>
              <a:t> </a:t>
            </a:r>
            <a:r>
              <a:rPr lang="ar-SA" sz="2400" dirty="0">
                <a:cs typeface="B Nazanin" panose="00000400000000000000" pitchFamily="2" charset="-78"/>
              </a:rPr>
              <a:t>داشتن</a:t>
            </a:r>
            <a:r>
              <a:rPr lang="en-US" sz="2400" dirty="0">
                <a:cs typeface="B Nazanin" panose="00000400000000000000" pitchFamily="2" charset="-78"/>
              </a:rPr>
              <a:t> </a:t>
            </a:r>
            <a:r>
              <a:rPr lang="ar-SA" sz="2400" dirty="0">
                <a:cs typeface="B Nazanin" panose="00000400000000000000" pitchFamily="2" charset="-78"/>
              </a:rPr>
              <a:t>و یا</a:t>
            </a:r>
            <a:endParaRPr lang="en-US" sz="2400" dirty="0">
              <a:effectLst/>
              <a:cs typeface="B Nazanin" panose="00000400000000000000" pitchFamily="2" charset="-78"/>
            </a:endParaRPr>
          </a:p>
          <a:p>
            <a:pPr marL="0" indent="0" algn="r">
              <a:buNone/>
            </a:pPr>
            <a:r>
              <a:rPr lang="fa-IR" sz="2400" dirty="0">
                <a:solidFill>
                  <a:srgbClr val="FF0000"/>
                </a:solidFill>
                <a:effectLst/>
                <a:cs typeface="B Nazanin" panose="00000400000000000000" pitchFamily="2" charset="-78"/>
              </a:rPr>
              <a:t>پوسیدگی دندان </a:t>
            </a:r>
            <a:r>
              <a:rPr lang="fa-IR" sz="2400" dirty="0">
                <a:effectLst/>
                <a:cs typeface="B Nazanin" panose="00000400000000000000" pitchFamily="2" charset="-78"/>
              </a:rPr>
              <a:t>: پوسیدگی دندان به اندازه ای شایع است که مردم تصور نمی کنند یک بیماری باشد. تشکیل دندانهای سالم و مناسب در دوران جنینی شروع می شود و تا کودکی ادامه می یابد . کلسیم ، فسفر ، </a:t>
            </a:r>
            <a:r>
              <a:rPr lang="fa-IR" sz="2400" dirty="0">
                <a:cs typeface="B Nazanin" panose="00000400000000000000" pitchFamily="2" charset="-78"/>
              </a:rPr>
              <a:t>فلوراید ازجمله مواد مغذی مهم در این دوره هستند.   عامل مهم پوسیدگی دندان تماس</a:t>
            </a:r>
            <a:r>
              <a:rPr lang="en-US" sz="2400" dirty="0">
                <a:cs typeface="B Nazanin" panose="00000400000000000000" pitchFamily="2" charset="-78"/>
              </a:rPr>
              <a:t> </a:t>
            </a:r>
            <a:r>
              <a:rPr lang="fa-IR" sz="2400" dirty="0">
                <a:cs typeface="B Nazanin" panose="00000400000000000000" pitchFamily="2" charset="-78"/>
              </a:rPr>
              <a:t>،</a:t>
            </a:r>
            <a:r>
              <a:rPr lang="fa-IR" sz="2400" dirty="0">
                <a:effectLst/>
                <a:cs typeface="B Nazanin" panose="00000400000000000000" pitchFamily="2" charset="-78"/>
              </a:rPr>
              <a:t> مکرردندان ها با قند است .توارث ،فقدان مراقبت های تخصصی و بهداشت ضعیف دندان ،عوامل غیر غذایی پوسیدگی هستند.</a:t>
            </a:r>
            <a:endParaRPr lang="en-US" sz="2400" dirty="0">
              <a:effectLst/>
              <a:cs typeface="B Nazanin" panose="00000400000000000000" pitchFamily="2" charset="-78"/>
            </a:endParaRPr>
          </a:p>
          <a:p>
            <a:pPr marL="0" indent="0" algn="r">
              <a:buNone/>
            </a:pPr>
            <a:endParaRPr lang="fa-IR" sz="2400" dirty="0">
              <a:cs typeface="B Nazanin" panose="00000400000000000000" pitchFamily="2" charset="-78"/>
            </a:endParaRPr>
          </a:p>
        </p:txBody>
      </p:sp>
      <p:pic>
        <p:nvPicPr>
          <p:cNvPr id="2" name="6E7F25B5">
            <a:hlinkClick r:id="" action="ppaction://media"/>
            <a:extLst>
              <a:ext uri="{FF2B5EF4-FFF2-40B4-BE49-F238E27FC236}">
                <a16:creationId xmlns:a16="http://schemas.microsoft.com/office/drawing/2014/main" id="{95A82E98-90FF-4EAD-BC21-4FD1CC51AF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4337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2980" y="446313"/>
            <a:ext cx="9905998" cy="6241870"/>
          </a:xfrm>
        </p:spPr>
        <p:txBody>
          <a:bodyPr>
            <a:normAutofit/>
          </a:bodyPr>
          <a:lstStyle/>
          <a:p>
            <a:pPr marL="0" indent="0" algn="r">
              <a:buNone/>
            </a:pPr>
            <a:r>
              <a:rPr lang="fa-IR" dirty="0">
                <a:solidFill>
                  <a:srgbClr val="FF0000"/>
                </a:solidFill>
                <a:effectLst/>
                <a:cs typeface="B Titr" panose="00000700000000000000" pitchFamily="2" charset="-78"/>
              </a:rPr>
              <a:t>فشار خون بالا </a:t>
            </a:r>
            <a:endParaRPr lang="en-US" dirty="0">
              <a:solidFill>
                <a:srgbClr val="FF0000"/>
              </a:solidFill>
              <a:effectLst/>
              <a:cs typeface="B Titr" panose="00000700000000000000" pitchFamily="2" charset="-78"/>
            </a:endParaRPr>
          </a:p>
          <a:p>
            <a:pPr marL="0" indent="0" algn="just" rtl="1">
              <a:buNone/>
            </a:pPr>
            <a:endParaRPr lang="fa-IR" sz="3200" dirty="0">
              <a:solidFill>
                <a:srgbClr val="FF0000"/>
              </a:solidFill>
              <a:effectLst/>
              <a:cs typeface="B Nazanin" panose="00000400000000000000" pitchFamily="2" charset="-78"/>
            </a:endParaRPr>
          </a:p>
          <a:p>
            <a:pPr marL="0" indent="0" algn="just" rtl="1">
              <a:buNone/>
            </a:pPr>
            <a:r>
              <a:rPr lang="fa-IR" sz="3200" dirty="0">
                <a:solidFill>
                  <a:srgbClr val="FF0000"/>
                </a:solidFill>
                <a:effectLst/>
                <a:cs typeface="B Nazanin" panose="00000400000000000000" pitchFamily="2" charset="-78"/>
              </a:rPr>
              <a:t>نیروی فشاری وارده به دیواره سرخرگها (با ورود خون بداخل سرخرگها در اثر پمپاژ قلب)، فشارخون نامیده میشود</a:t>
            </a:r>
            <a:r>
              <a:rPr lang="fa-IR" sz="3200" dirty="0">
                <a:effectLst/>
                <a:cs typeface="B Nazanin" panose="00000400000000000000" pitchFamily="2" charset="-78"/>
              </a:rPr>
              <a:t>. </a:t>
            </a:r>
          </a:p>
          <a:p>
            <a:pPr marL="0" indent="0" algn="just" rtl="1">
              <a:buNone/>
            </a:pPr>
            <a:r>
              <a:rPr lang="fa-IR" sz="3200" dirty="0">
                <a:effectLst/>
                <a:cs typeface="B Nazanin" panose="00000400000000000000" pitchFamily="2" charset="-78"/>
              </a:rPr>
              <a:t>بعبارتی دیگر فشار خون یعنی فشاری که خون در هر انقباض عضله قلب به دیواره سرخرگها وارد می‌کند</a:t>
            </a:r>
            <a:r>
              <a:rPr lang="en-US" sz="3200" dirty="0">
                <a:effectLst/>
                <a:cs typeface="B Nazanin" panose="00000400000000000000" pitchFamily="2" charset="-78"/>
              </a:rPr>
              <a:t> .</a:t>
            </a:r>
            <a:r>
              <a:rPr lang="fa-IR" sz="3200" dirty="0">
                <a:effectLst/>
                <a:cs typeface="B Nazanin" panose="00000400000000000000" pitchFamily="2" charset="-78"/>
              </a:rPr>
              <a:t>بیماری پرفشاری خون قاتل خاموش نامیده می‌شود، زیرا بی‌سروصدا و بدون علامت شخص مبتلا را به مرگ و پایان زندگی نزدیک می‌کند و اگر پرفشاری خون در مراحل اولیه کنترل نشود، نه‌‌تنها فعالیت دستگاه قلب و عروق، بلکه سایراعضای بدن نیزدچار مشکل می‌شود</a:t>
            </a:r>
            <a:r>
              <a:rPr lang="en-US" sz="3200" dirty="0">
                <a:effectLst/>
                <a:cs typeface="B Nazanin" panose="00000400000000000000" pitchFamily="2" charset="-78"/>
              </a:rPr>
              <a:t>. </a:t>
            </a:r>
            <a:endParaRPr lang="fa-IR" sz="3200" dirty="0">
              <a:cs typeface="B Nazanin" panose="00000400000000000000" pitchFamily="2" charset="-78"/>
            </a:endParaRPr>
          </a:p>
        </p:txBody>
      </p:sp>
      <p:pic>
        <p:nvPicPr>
          <p:cNvPr id="2" name="8011648A">
            <a:hlinkClick r:id="" action="ppaction://media"/>
            <a:extLst>
              <a:ext uri="{FF2B5EF4-FFF2-40B4-BE49-F238E27FC236}">
                <a16:creationId xmlns:a16="http://schemas.microsoft.com/office/drawing/2014/main" id="{7ED2E4E5-F3CF-4713-9647-2599BDF24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7089"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920341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632980" y="508681"/>
            <a:ext cx="9906000" cy="6192837"/>
          </a:xfrm>
        </p:spPr>
        <p:txBody>
          <a:bodyPr>
            <a:normAutofit lnSpcReduction="10000"/>
          </a:bodyPr>
          <a:lstStyle/>
          <a:p>
            <a:pPr marL="0" indent="0" algn="r">
              <a:buNone/>
            </a:pPr>
            <a:r>
              <a:rPr lang="fa-IR" sz="2400" dirty="0">
                <a:solidFill>
                  <a:srgbClr val="FF0000"/>
                </a:solidFill>
                <a:effectLst/>
                <a:cs typeface="B Nazanin" panose="00000400000000000000" pitchFamily="2" charset="-78"/>
              </a:rPr>
              <a:t>جنس</a:t>
            </a:r>
            <a:r>
              <a:rPr lang="fa-IR" sz="2400" dirty="0">
                <a:effectLst/>
                <a:cs typeface="B Nazanin" panose="00000400000000000000" pitchFamily="2" charset="-78"/>
              </a:rPr>
              <a:t>:مرد تا سن ۶۰ سالگی،احتمال ابتلا به فشارخون بالا در مردان بیشتر از زنان است  ولی بعد از آن،  زنان در معرض خطر بیشتری هستند. احتمالا آسیب دیدن برخی سلولهای کلیوی مهمترین علت ابتلا به فشار خون در افراد مسن می‌باشد. بهترین راه برای جلوگیری ازآسیب دیدن سلولهای کلیوی با افزایش سن، </a:t>
            </a:r>
            <a:r>
              <a:rPr lang="en-US" sz="2400" dirty="0">
                <a:effectLst/>
                <a:cs typeface="B Nazanin" panose="00000400000000000000" pitchFamily="2" charset="-78"/>
              </a:rPr>
              <a:t> </a:t>
            </a:r>
            <a:r>
              <a:rPr lang="fa-IR" sz="2400" dirty="0">
                <a:effectLst/>
                <a:cs typeface="B Nazanin" panose="00000400000000000000" pitchFamily="2" charset="-78"/>
              </a:rPr>
              <a:t>اصلاح رژیم غذایی و استفاده از میوه‌ها و سبزیجات و دانه‌های کامل غلات و حبوبات و جلوگیری از افزایش وزن می‌باشد</a:t>
            </a:r>
            <a:r>
              <a:rPr lang="en-US" sz="2400" dirty="0">
                <a:effectLst/>
                <a:cs typeface="B Nazanin" panose="00000400000000000000" pitchFamily="2" charset="-78"/>
              </a:rPr>
              <a:t>.</a:t>
            </a:r>
          </a:p>
          <a:p>
            <a:pPr marL="0" indent="0" algn="r">
              <a:buNone/>
            </a:pPr>
            <a:r>
              <a:rPr lang="fa-IR" sz="2400" dirty="0">
                <a:effectLst/>
                <a:cs typeface="B Nazanin" panose="00000400000000000000" pitchFamily="2" charset="-78"/>
              </a:rPr>
              <a:t>سن :به طور عمومی احتمال ابتلا به فشارخون بالا با افزایش سن بیشتر میشود</a:t>
            </a:r>
            <a:r>
              <a:rPr lang="en-US" sz="2400" dirty="0">
                <a:effectLst/>
                <a:cs typeface="B Nazanin" panose="00000400000000000000" pitchFamily="2" charset="-78"/>
              </a:rPr>
              <a:t>. </a:t>
            </a:r>
            <a:r>
              <a:rPr lang="fa-IR" sz="2400" dirty="0">
                <a:effectLst/>
                <a:cs typeface="B Nazanin" panose="00000400000000000000" pitchFamily="2" charset="-78"/>
              </a:rPr>
              <a:t>درمردان پس از ۳۵ سالگی و در زنان پس از یائسگی، احتمال ابتلا به فشارخون بالا افزایش می یابد ولی ابتلا به فشارخون بالا یک روند حتمی در فرآیند سالمندی نبوده و برخی از افراد هرگز دچار آن نمیشوند اما حدود دو سوم افراد بالای ۶۵ سال دچار فشار خون بالا هستند</a:t>
            </a:r>
            <a:r>
              <a:rPr lang="en-US" sz="2400" dirty="0">
                <a:effectLst/>
                <a:cs typeface="B Nazanin" panose="00000400000000000000" pitchFamily="2" charset="-78"/>
              </a:rPr>
              <a:t> .</a:t>
            </a:r>
          </a:p>
          <a:p>
            <a:pPr marL="0" indent="0" algn="r">
              <a:buNone/>
            </a:pPr>
            <a:r>
              <a:rPr lang="fa-IR" sz="2400" dirty="0">
                <a:effectLst/>
                <a:cs typeface="B Nazanin" panose="00000400000000000000" pitchFamily="2" charset="-78"/>
              </a:rPr>
              <a:t>نژاد</a:t>
            </a:r>
            <a:r>
              <a:rPr lang="en-US" sz="2400" dirty="0">
                <a:effectLst/>
                <a:cs typeface="B Nazanin" panose="00000400000000000000" pitchFamily="2" charset="-78"/>
              </a:rPr>
              <a:t> :</a:t>
            </a:r>
            <a:r>
              <a:rPr lang="fa-IR" sz="2400" dirty="0">
                <a:effectLst/>
                <a:cs typeface="B Nazanin" panose="00000400000000000000" pitchFamily="2" charset="-78"/>
              </a:rPr>
              <a:t>سیاهپوستان بیش از سفیدپوستان مبتلا به فشارخون بالا میگردند. همچنین شدت بیماری در سیاهپوستان بیشتر بوده و به شکل زودتری نیز رخ میدهد</a:t>
            </a:r>
            <a:r>
              <a:rPr lang="en-US" sz="2400" dirty="0">
                <a:effectLst/>
                <a:cs typeface="B Nazanin" panose="00000400000000000000" pitchFamily="2" charset="-78"/>
              </a:rPr>
              <a:t>.</a:t>
            </a:r>
          </a:p>
          <a:p>
            <a:pPr marL="0" indent="0" algn="r">
              <a:buNone/>
            </a:pPr>
            <a:r>
              <a:rPr lang="fa-IR" sz="2400" dirty="0">
                <a:effectLst/>
                <a:cs typeface="B Nazanin" panose="00000400000000000000" pitchFamily="2" charset="-78"/>
              </a:rPr>
              <a:t>سابقه خانوادگی</a:t>
            </a:r>
            <a:r>
              <a:rPr lang="en-US" sz="2400" dirty="0">
                <a:effectLst/>
                <a:cs typeface="B Nazanin" panose="00000400000000000000" pitchFamily="2" charset="-78"/>
              </a:rPr>
              <a:t>:</a:t>
            </a:r>
            <a:r>
              <a:rPr lang="fa-IR" sz="2400" dirty="0">
                <a:effectLst/>
                <a:cs typeface="B Nazanin" panose="00000400000000000000" pitchFamily="2" charset="-78"/>
              </a:rPr>
              <a:t>  اگر والدین یا برادر و خواهر و یا عمو،عمه،خاله و دایی مبتلا به فشارخون بالا باشند، احتمال ابتلا به فشارخون بالا بیشتر خواهد شد</a:t>
            </a:r>
            <a:r>
              <a:rPr lang="en-US" sz="2400" dirty="0">
                <a:effectLst/>
                <a:cs typeface="B Nazanin" panose="00000400000000000000" pitchFamily="2" charset="-78"/>
              </a:rPr>
              <a:t>.</a:t>
            </a:r>
          </a:p>
          <a:p>
            <a:pPr marL="0" indent="0" algn="r">
              <a:buNone/>
            </a:pPr>
            <a:r>
              <a:rPr lang="fa-IR" sz="2400" dirty="0">
                <a:effectLst/>
                <a:cs typeface="B Nazanin" panose="00000400000000000000" pitchFamily="2" charset="-78"/>
              </a:rPr>
              <a:t>عدم فعالیت جسمانی</a:t>
            </a:r>
            <a:r>
              <a:rPr lang="en-US" sz="2400" dirty="0">
                <a:effectLst/>
                <a:cs typeface="B Nazanin" panose="00000400000000000000" pitchFamily="2" charset="-78"/>
              </a:rPr>
              <a:t> :</a:t>
            </a:r>
            <a:r>
              <a:rPr lang="fa-IR" sz="2400" dirty="0">
                <a:effectLst/>
                <a:cs typeface="B Nazanin" panose="00000400000000000000" pitchFamily="2" charset="-78"/>
              </a:rPr>
              <a:t>شیوه زندگی غیرفعال و بدون تحرک سبب افزایش احتمال ابتلا به فشارخون بالا و اضافه وزن میشود، با افزایش وزن ، فشارخون باز هم بیشتر میشود</a:t>
            </a:r>
            <a:endParaRPr lang="en-US" sz="2400" dirty="0">
              <a:effectLst/>
              <a:cs typeface="B Nazanin" panose="00000400000000000000" pitchFamily="2" charset="-78"/>
            </a:endParaRPr>
          </a:p>
          <a:p>
            <a:pPr marL="0" indent="0" algn="r">
              <a:buNone/>
            </a:pPr>
            <a:r>
              <a:rPr lang="fa-IR" sz="2400" dirty="0">
                <a:effectLst/>
                <a:cs typeface="B Nazanin" panose="00000400000000000000" pitchFamily="2" charset="-78"/>
              </a:rPr>
              <a:t>نمک و رژیم غذایی ناسالم</a:t>
            </a:r>
            <a:r>
              <a:rPr lang="en-US" sz="2400" dirty="0">
                <a:effectLst/>
                <a:cs typeface="B Nazanin" panose="00000400000000000000" pitchFamily="2" charset="-78"/>
              </a:rPr>
              <a:t> :</a:t>
            </a:r>
            <a:r>
              <a:rPr lang="fa-IR" sz="2400" dirty="0">
                <a:effectLst/>
                <a:cs typeface="B Nazanin" panose="00000400000000000000" pitchFamily="2" charset="-78"/>
              </a:rPr>
              <a:t>رژیم حاوی مقادیر اندک میوه و سبزیجات یا دارای مقادیر زیاد چربی، سبب افزایش خطر ابتلا به فشارخون بالا میشود. بسیاری از افراد مبتلا به فشارخون بالا به نمک حساس هستند و مصرف زیاد نمک، فشارخون را در اکثر افراد بالا میبرد</a:t>
            </a:r>
            <a:r>
              <a:rPr lang="en-US" sz="2000" dirty="0">
                <a:effectLst/>
                <a:cs typeface="B Nazanin" panose="00000400000000000000" pitchFamily="2" charset="-78"/>
              </a:rPr>
              <a:t>.</a:t>
            </a:r>
          </a:p>
        </p:txBody>
      </p:sp>
      <p:pic>
        <p:nvPicPr>
          <p:cNvPr id="2" name="CB5111B0">
            <a:hlinkClick r:id="" action="ppaction://media"/>
            <a:extLst>
              <a:ext uri="{FF2B5EF4-FFF2-40B4-BE49-F238E27FC236}">
                <a16:creationId xmlns:a16="http://schemas.microsoft.com/office/drawing/2014/main" id="{DB05A0F9-F05B-4ECA-8DC7-8EC92A33F2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345375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4110" y="783772"/>
            <a:ext cx="9905998" cy="5478483"/>
          </a:xfrm>
        </p:spPr>
        <p:txBody>
          <a:bodyPr>
            <a:normAutofit/>
          </a:bodyPr>
          <a:lstStyle/>
          <a:p>
            <a:pPr marL="0" indent="0" algn="r">
              <a:buNone/>
            </a:pPr>
            <a:r>
              <a:rPr lang="fa-IR" sz="2400" dirty="0">
                <a:effectLst/>
                <a:cs typeface="B Nazanin" panose="00000400000000000000" pitchFamily="2" charset="-78"/>
              </a:rPr>
              <a:t>مصرف مشروبات الکلی</a:t>
            </a:r>
            <a:r>
              <a:rPr lang="en-US" sz="2400" b="1" dirty="0">
                <a:effectLst/>
                <a:cs typeface="B Nazanin" panose="00000400000000000000" pitchFamily="2" charset="-78"/>
              </a:rPr>
              <a:t> :‌</a:t>
            </a:r>
            <a:r>
              <a:rPr lang="fa-IR" sz="2400" dirty="0">
                <a:effectLst/>
                <a:cs typeface="B Nazanin" panose="00000400000000000000" pitchFamily="2" charset="-78"/>
              </a:rPr>
              <a:t>سوء مصرف الکل ممکن است فشارخون را بطور قابل توجهی افزایش دهد</a:t>
            </a:r>
            <a:r>
              <a:rPr lang="en-US" sz="2400" dirty="0">
                <a:effectLst/>
                <a:cs typeface="B Nazanin" panose="00000400000000000000" pitchFamily="2" charset="-78"/>
              </a:rPr>
              <a:t>.</a:t>
            </a:r>
          </a:p>
          <a:p>
            <a:pPr marL="0" indent="0" algn="r">
              <a:buNone/>
            </a:pPr>
            <a:r>
              <a:rPr lang="fa-IR" sz="2400" dirty="0">
                <a:effectLst/>
                <a:cs typeface="B Nazanin" panose="00000400000000000000" pitchFamily="2" charset="-78"/>
              </a:rPr>
              <a:t>برخی داروها</a:t>
            </a:r>
            <a:r>
              <a:rPr lang="en-US" sz="2400" dirty="0">
                <a:effectLst/>
                <a:cs typeface="B Nazanin" panose="00000400000000000000" pitchFamily="2" charset="-78"/>
              </a:rPr>
              <a:t>:</a:t>
            </a:r>
            <a:r>
              <a:rPr lang="fa-IR" sz="2400" dirty="0">
                <a:effectLst/>
                <a:cs typeface="B Nazanin" panose="00000400000000000000" pitchFamily="2" charset="-78"/>
              </a:rPr>
              <a:t>  داروهای استروییدی، بعضی‌ از انواع‌ داروهای‌ مهارکننده‌ اشتها، ضد احتقانها ( دکونژستانت‌ها) درداروهای ضد سرماخوردگی ونیز برخی از مکملهای غذایی ممکن است فشارخون را افزایش دهند. قرصهای ضد حاملگی هم میتوانند سبب افزایش فشارخون در برخی از زنان شوند</a:t>
            </a:r>
            <a:r>
              <a:rPr lang="en-US" sz="2400" dirty="0">
                <a:effectLst/>
                <a:cs typeface="B Nazanin" panose="00000400000000000000" pitchFamily="2" charset="-78"/>
              </a:rPr>
              <a:t>.</a:t>
            </a:r>
          </a:p>
          <a:p>
            <a:pPr marL="0" indent="0" algn="r">
              <a:buNone/>
            </a:pPr>
            <a:r>
              <a:rPr lang="fa-IR" dirty="0">
                <a:solidFill>
                  <a:srgbClr val="FF0000"/>
                </a:solidFill>
                <a:effectLst/>
                <a:cs typeface="B Titr" panose="00000700000000000000" pitchFamily="2" charset="-78"/>
              </a:rPr>
              <a:t>سرطانها</a:t>
            </a:r>
            <a:endParaRPr lang="en-US" dirty="0">
              <a:solidFill>
                <a:srgbClr val="FF0000"/>
              </a:solidFill>
              <a:effectLst/>
              <a:cs typeface="B Titr" panose="00000700000000000000" pitchFamily="2" charset="-78"/>
            </a:endParaRPr>
          </a:p>
          <a:p>
            <a:pPr marL="0" indent="0" algn="r">
              <a:buNone/>
            </a:pPr>
            <a:r>
              <a:rPr lang="fa-IR" sz="2400" dirty="0">
                <a:effectLst/>
                <a:cs typeface="B Nazanin" panose="00000400000000000000" pitchFamily="2" charset="-78"/>
              </a:rPr>
              <a:t>سرطان پس از بیماریهای قلبی </a:t>
            </a:r>
            <a:r>
              <a:rPr lang="fa-IR" sz="2400" dirty="0">
                <a:solidFill>
                  <a:srgbClr val="FF0000"/>
                </a:solidFill>
                <a:effectLst/>
                <a:cs typeface="B Nazanin" panose="00000400000000000000" pitchFamily="2" charset="-78"/>
              </a:rPr>
              <a:t>، دومین </a:t>
            </a:r>
            <a:r>
              <a:rPr lang="fa-IR" sz="2400" dirty="0">
                <a:effectLst/>
                <a:cs typeface="B Nazanin" panose="00000400000000000000" pitchFamily="2" charset="-78"/>
              </a:rPr>
              <a:t>علت مرگ است . امروزه بسیاری از سرطانها قبل از پیشروی ، قابل معالجه می باشند .</a:t>
            </a:r>
            <a:r>
              <a:rPr lang="fa-IR" sz="2400" dirty="0">
                <a:solidFill>
                  <a:srgbClr val="FF0000"/>
                </a:solidFill>
                <a:effectLst/>
                <a:cs typeface="B Nazanin" panose="00000400000000000000" pitchFamily="2" charset="-78"/>
              </a:rPr>
              <a:t>منشاء بیش از 80 درصد سرطان ها عوامل محیطی هستند </a:t>
            </a:r>
            <a:r>
              <a:rPr lang="fa-IR" sz="2400" dirty="0">
                <a:effectLst/>
                <a:cs typeface="B Nazanin" panose="00000400000000000000" pitchFamily="2" charset="-78"/>
              </a:rPr>
              <a:t>و </a:t>
            </a:r>
            <a:r>
              <a:rPr lang="fa-IR" sz="2400" dirty="0" smtClean="0">
                <a:effectLst/>
                <a:cs typeface="B Nazanin" panose="00000400000000000000" pitchFamily="2" charset="-78"/>
              </a:rPr>
              <a:t>بنابراین </a:t>
            </a:r>
            <a:r>
              <a:rPr lang="fa-IR" sz="2400" dirty="0">
                <a:effectLst/>
                <a:cs typeface="B Nazanin" panose="00000400000000000000" pitchFamily="2" charset="-78"/>
              </a:rPr>
              <a:t>اگر شرایط محیطی تغییر داده شوند می توان از آنها پیشگیری کرد . </a:t>
            </a:r>
            <a:r>
              <a:rPr lang="fa-IR" sz="2400" dirty="0">
                <a:solidFill>
                  <a:srgbClr val="FF0000"/>
                </a:solidFill>
                <a:effectLst/>
                <a:cs typeface="B Nazanin" panose="00000400000000000000" pitchFamily="2" charset="-78"/>
              </a:rPr>
              <a:t>آلودگی های شیمیایی ، دخانیات، بعضی مواد غذایی ،  برخی پرتوها از جمله فرابنفش خورشید از عوامل سرطانزا است . همچنین از عوامل خطر زای غذایی می توان به مصرف زیاد چربی ،  الکل،  ماهی دودی یا نمک سود شده ، چاقی ، در یافت کم مواد فبیری و استفاده زیاد از فرآورده های گوشتی اشاره نمود</a:t>
            </a:r>
            <a:r>
              <a:rPr lang="fa-IR" sz="2400" dirty="0">
                <a:effectLst/>
                <a:cs typeface="B Nazanin" panose="00000400000000000000" pitchFamily="2" charset="-78"/>
              </a:rPr>
              <a:t>. علاوره بر عوامل فوق  تکثیر بعضی عفونت های باکتریایی و ویروس‌ها ، عوامل ژنتیکی و افزایش سن از دیگر موارد در افزایش آن می باشد.</a:t>
            </a:r>
            <a:endParaRPr lang="en-US" sz="2400" dirty="0">
              <a:effectLst/>
              <a:cs typeface="B Nazanin" panose="00000400000000000000" pitchFamily="2" charset="-78"/>
            </a:endParaRPr>
          </a:p>
          <a:p>
            <a:pPr marL="0" indent="0" algn="r">
              <a:buNone/>
            </a:pPr>
            <a:endParaRPr lang="fa-IR" sz="2400" dirty="0">
              <a:cs typeface="B Nazanin" panose="00000400000000000000" pitchFamily="2" charset="-78"/>
            </a:endParaRPr>
          </a:p>
        </p:txBody>
      </p:sp>
      <p:pic>
        <p:nvPicPr>
          <p:cNvPr id="2" name="E4D0224C">
            <a:hlinkClick r:id="" action="ppaction://media"/>
            <a:extLst>
              <a:ext uri="{FF2B5EF4-FFF2-40B4-BE49-F238E27FC236}">
                <a16:creationId xmlns:a16="http://schemas.microsoft.com/office/drawing/2014/main" id="{94D07DF7-ECCC-449A-A26E-3B57086A8D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238752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7220" y="518494"/>
            <a:ext cx="10053455" cy="5525589"/>
          </a:xfrm>
        </p:spPr>
        <p:txBody>
          <a:bodyPr>
            <a:noAutofit/>
          </a:bodyPr>
          <a:lstStyle/>
          <a:p>
            <a:pPr marL="0" indent="0" algn="r">
              <a:buNone/>
            </a:pPr>
            <a:r>
              <a:rPr lang="fa-IR" dirty="0">
                <a:solidFill>
                  <a:srgbClr val="FF0000"/>
                </a:solidFill>
                <a:effectLst/>
                <a:cs typeface="B Titr" panose="00000700000000000000" pitchFamily="2" charset="-78"/>
              </a:rPr>
              <a:t>پوکی استخوان</a:t>
            </a:r>
            <a:endParaRPr lang="en-US" dirty="0">
              <a:solidFill>
                <a:srgbClr val="FF0000"/>
              </a:solidFill>
              <a:effectLst/>
              <a:cs typeface="B Titr" panose="00000700000000000000" pitchFamily="2" charset="-78"/>
            </a:endParaRPr>
          </a:p>
          <a:p>
            <a:pPr marL="0" indent="0" algn="r">
              <a:buNone/>
            </a:pPr>
            <a:r>
              <a:rPr lang="fa-IR" sz="2000" dirty="0">
                <a:effectLst/>
                <a:cs typeface="B Nazanin" panose="00000400000000000000" pitchFamily="2" charset="-78"/>
              </a:rPr>
              <a:t>پوكي استخوان حالتي است كه در آن استخوان شكننده شده و احتمال شكستگي با ضربات كوچك افزايش مي‌يابد. پوكي استخوان از گرفتاري‌هاي بسيار شايع جوامع بشري است كه بعد از </a:t>
            </a:r>
            <a:r>
              <a:rPr lang="fa-IR" sz="2000" dirty="0">
                <a:solidFill>
                  <a:srgbClr val="FF0000"/>
                </a:solidFill>
                <a:effectLst/>
                <a:cs typeface="B Nazanin" panose="00000400000000000000" pitchFamily="2" charset="-78"/>
              </a:rPr>
              <a:t>سن 35 سالگي </a:t>
            </a:r>
            <a:r>
              <a:rPr lang="fa-IR" sz="2000" dirty="0">
                <a:effectLst/>
                <a:cs typeface="B Nazanin" panose="00000400000000000000" pitchFamily="2" charset="-78"/>
              </a:rPr>
              <a:t>روند آن در انسان آغاز مي‌شود. در زنان بعد از يائسگي به علت توقف ترشح هورمون‌هاي زنانه و نقش مهم اين هورمون‌ها در استحكام استخوان ها، شيوع پوكي استخوان زيادتر مي‌شود.</a:t>
            </a:r>
            <a:r>
              <a:rPr lang="fa-IR" sz="2000" dirty="0">
                <a:solidFill>
                  <a:srgbClr val="FF0000"/>
                </a:solidFill>
                <a:effectLst/>
                <a:cs typeface="B Nazanin" panose="00000400000000000000" pitchFamily="2" charset="-78"/>
              </a:rPr>
              <a:t>حدود نيمي‌از زنان مسن‌تر از 45 سال و 90 درصد زنان مسن‌تر از 75 سال به بيماري پوكي استخوان مبتلا مي‌شوند</a:t>
            </a:r>
            <a:r>
              <a:rPr lang="fa-IR" sz="2000" dirty="0">
                <a:effectLst/>
                <a:cs typeface="B Nazanin" panose="00000400000000000000" pitchFamily="2" charset="-78"/>
              </a:rPr>
              <a:t>. مردان مسن نيز به پوكي استخوان مبتلا مي‌شوند كه البته ميزان ابتلاي آنان كمتر از زنان</a:t>
            </a:r>
            <a:r>
              <a:rPr lang="en-US" sz="2000" dirty="0">
                <a:cs typeface="B Nazanin" panose="00000400000000000000" pitchFamily="2" charset="-78"/>
              </a:rPr>
              <a:t>j</a:t>
            </a:r>
            <a:r>
              <a:rPr lang="fa-IR" sz="2000" dirty="0">
                <a:effectLst/>
                <a:cs typeface="B Nazanin" panose="00000400000000000000" pitchFamily="2" charset="-78"/>
              </a:rPr>
              <a:t>.</a:t>
            </a:r>
            <a:r>
              <a:rPr lang="en-US" sz="2000" dirty="0">
                <a:effectLst/>
                <a:cs typeface="B Nazanin" panose="00000400000000000000" pitchFamily="2" charset="-78"/>
              </a:rPr>
              <a:t> </a:t>
            </a:r>
            <a:r>
              <a:rPr lang="fa-IR" sz="2000" dirty="0">
                <a:effectLst/>
                <a:cs typeface="B Nazanin" panose="00000400000000000000" pitchFamily="2" charset="-78"/>
              </a:rPr>
              <a:t>بنابراين بهترين روش </a:t>
            </a:r>
            <a:r>
              <a:rPr lang="fa-IR" sz="2000" dirty="0">
                <a:solidFill>
                  <a:srgbClr val="FF0000"/>
                </a:solidFill>
                <a:effectLst/>
                <a:cs typeface="B Nazanin" panose="00000400000000000000" pitchFamily="2" charset="-78"/>
              </a:rPr>
              <a:t>پيش‌گيري از پوكي استخوان و عوارض آن رعايت رژيم غذايي مناسب سرشار از کلسیم و پروتئین ، فعاليت ورزشي مناسب و دوري از عوامل كمك كننده در افزايش پوكي استخوان مانند مصرف سيگار است </a:t>
            </a:r>
            <a:r>
              <a:rPr lang="fa-IR" sz="2000" dirty="0">
                <a:effectLst/>
                <a:cs typeface="B Nazanin" panose="00000400000000000000" pitchFamily="2" charset="-78"/>
              </a:rPr>
              <a:t>.</a:t>
            </a:r>
            <a:endParaRPr lang="en-US" sz="2000" dirty="0">
              <a:effectLst/>
              <a:cs typeface="B Nazanin" panose="00000400000000000000" pitchFamily="2" charset="-78"/>
            </a:endParaRPr>
          </a:p>
          <a:p>
            <a:pPr marL="0" indent="0" algn="r">
              <a:buNone/>
            </a:pPr>
            <a:r>
              <a:rPr lang="fa-IR" b="1" dirty="0">
                <a:solidFill>
                  <a:srgbClr val="FF0000"/>
                </a:solidFill>
                <a:effectLst/>
                <a:cs typeface="B Titr" panose="00000700000000000000" pitchFamily="2" charset="-78"/>
              </a:rPr>
              <a:t>مواد مغذی</a:t>
            </a:r>
          </a:p>
          <a:p>
            <a:pPr marL="0" indent="0" algn="r">
              <a:buNone/>
            </a:pPr>
            <a:r>
              <a:rPr lang="fa-IR" sz="2000" dirty="0">
                <a:effectLst/>
                <a:cs typeface="B Nazanin" panose="00000400000000000000" pitchFamily="2" charset="-78"/>
              </a:rPr>
              <a:t>معمولا هر غذایی که انسان مصرف میکند از مواد مختلفی نظیر چربیها ، کربوهیدراتها ،پروتئین  ها و ویتامین ها و عناصری نظیر کلسیم ، فسفر ، سدیم ،آهن و غیره همچنین مقادیری آب تشکیل یافته است این مواد هریک به نام ماده مغذی نامیده می شوند.بعضی از غذاها فقط حاوی یک ماده مغذی هستند مثل شکر که فقط دارای کربوهیدرات می باشد و بعضی دیگر حاوی مقدار فراوان و متنوعی از مواد مغذی هستند نظیر شیر که حاوی پروتئین ، چربی ، کربوهیدرات و املاح مختلف و گروهی از ویتامین ها می باشد. بطور کلی ماده مغذی ممکن است یک یا چند عمل تغذیه ای در بدن انجام دهد. نظیر پروتئین ها که هم می توانند در بدن سوخته و ایجاد حرارت و انرژی کنند ، هم برای رشد و نمو و تولید سلولها و نسوج تازه به کار روند ،و هم برای ساختن هورمونها ، آنزیمها ، کوآنزیمها و پادتنها( موادی که بدن را در مقابل بیماریهای مختلف محافظت می نماید )به مصرف برسند. برای اینکه بدن بتواند تمام احتیاجات غذایی خود را بطور کامل بدست آورد باید از رژیم غذایی متعادلی برخودار باشد و بدین ترتیب مواد مغذی لازمه را دریافت نماید.</a:t>
            </a:r>
            <a:endParaRPr lang="fa-IR" sz="2000" dirty="0">
              <a:cs typeface="B Nazanin" panose="00000400000000000000" pitchFamily="2" charset="-78"/>
            </a:endParaRPr>
          </a:p>
        </p:txBody>
      </p:sp>
      <p:pic>
        <p:nvPicPr>
          <p:cNvPr id="2" name="DCB41225">
            <a:hlinkClick r:id="" action="ppaction://media"/>
            <a:extLst>
              <a:ext uri="{FF2B5EF4-FFF2-40B4-BE49-F238E27FC236}">
                <a16:creationId xmlns:a16="http://schemas.microsoft.com/office/drawing/2014/main" id="{5FB1561F-7146-44E9-9DDD-81CEDB893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145318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49"/>
            <a:ext cx="10515600" cy="1325563"/>
          </a:xfrm>
        </p:spPr>
        <p:txBody>
          <a:bodyPr>
            <a:normAutofit/>
          </a:bodyPr>
          <a:lstStyle/>
          <a:p>
            <a:pPr algn="ctr"/>
            <a:r>
              <a:rPr lang="fa-IR" sz="4000" b="1" dirty="0" smtClean="0">
                <a:solidFill>
                  <a:schemeClr val="accent4"/>
                </a:solidFill>
                <a:cs typeface="B Titr" panose="00000700000000000000" pitchFamily="2" charset="-78"/>
              </a:rPr>
              <a:t>آزمون فصل </a:t>
            </a:r>
            <a:r>
              <a:rPr lang="fa-IR" sz="4000" b="1" dirty="0">
                <a:solidFill>
                  <a:schemeClr val="accent4"/>
                </a:solidFill>
                <a:cs typeface="B Titr" panose="00000700000000000000" pitchFamily="2" charset="-78"/>
              </a:rPr>
              <a:t>اول درس تغذيه كاربردي</a:t>
            </a:r>
            <a:r>
              <a:rPr lang="fa-IR" sz="4000" dirty="0">
                <a:solidFill>
                  <a:schemeClr val="accent4"/>
                </a:solidFill>
                <a:cs typeface="B Titr" panose="00000700000000000000" pitchFamily="2" charset="-78"/>
              </a:rPr>
              <a:t> </a:t>
            </a:r>
            <a:r>
              <a:rPr lang="en-US" sz="4000" dirty="0">
                <a:solidFill>
                  <a:schemeClr val="accent4"/>
                </a:solidFill>
                <a:cs typeface="B Titr" panose="00000700000000000000" pitchFamily="2" charset="-78"/>
              </a:rPr>
              <a:t/>
            </a:r>
            <a:br>
              <a:rPr lang="en-US" sz="4000" dirty="0">
                <a:solidFill>
                  <a:schemeClr val="accent4"/>
                </a:solidFill>
                <a:cs typeface="B Titr" panose="00000700000000000000" pitchFamily="2" charset="-78"/>
              </a:rPr>
            </a:br>
            <a:endParaRPr lang="en-US" sz="4000" dirty="0">
              <a:solidFill>
                <a:schemeClr val="accent4"/>
              </a:solidFill>
              <a:cs typeface="B Titr" panose="00000700000000000000" pitchFamily="2" charset="-78"/>
            </a:endParaRPr>
          </a:p>
        </p:txBody>
      </p:sp>
      <p:sp>
        <p:nvSpPr>
          <p:cNvPr id="3" name="Content Placeholder 2"/>
          <p:cNvSpPr>
            <a:spLocks noGrp="1"/>
          </p:cNvSpPr>
          <p:nvPr>
            <p:ph idx="1"/>
          </p:nvPr>
        </p:nvSpPr>
        <p:spPr/>
        <p:txBody>
          <a:bodyPr>
            <a:normAutofit fontScale="77500" lnSpcReduction="20000"/>
          </a:bodyPr>
          <a:lstStyle/>
          <a:p>
            <a:pPr marL="0" indent="0" algn="r" rtl="1">
              <a:buNone/>
            </a:pPr>
            <a:r>
              <a:rPr lang="fa-IR" dirty="0">
                <a:solidFill>
                  <a:srgbClr val="07A922"/>
                </a:solidFill>
                <a:cs typeface="B Nazanin" panose="00000400000000000000" pitchFamily="2" charset="-78"/>
              </a:rPr>
              <a:t>1</a:t>
            </a:r>
            <a:r>
              <a:rPr lang="fa-IR" dirty="0" smtClean="0">
                <a:solidFill>
                  <a:srgbClr val="07A922"/>
                </a:solidFill>
                <a:cs typeface="B Nazanin" panose="00000400000000000000" pitchFamily="2" charset="-78"/>
              </a:rPr>
              <a:t>-</a:t>
            </a:r>
            <a:r>
              <a:rPr lang="fa-IR" dirty="0" smtClean="0">
                <a:cs typeface="B Nazanin" panose="00000400000000000000" pitchFamily="2" charset="-78"/>
              </a:rPr>
              <a:t>چهار </a:t>
            </a:r>
            <a:r>
              <a:rPr lang="fa-IR" dirty="0">
                <a:cs typeface="B Nazanin" panose="00000400000000000000" pitchFamily="2" charset="-78"/>
              </a:rPr>
              <a:t>بيماري ناشي از سوء تغذيه را نام </a:t>
            </a:r>
            <a:r>
              <a:rPr lang="fa-IR" dirty="0" smtClean="0">
                <a:cs typeface="B Nazanin" panose="00000400000000000000" pitchFamily="2" charset="-78"/>
              </a:rPr>
              <a:t>ببريد؟</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2-</a:t>
            </a:r>
            <a:r>
              <a:rPr lang="fa-IR" dirty="0">
                <a:cs typeface="B Nazanin" panose="00000400000000000000" pitchFamily="2" charset="-78"/>
              </a:rPr>
              <a:t> غذاي متعادل را توضيح </a:t>
            </a:r>
            <a:r>
              <a:rPr lang="fa-IR" dirty="0" smtClean="0">
                <a:cs typeface="B Nazanin" panose="00000400000000000000" pitchFamily="2" charset="-78"/>
              </a:rPr>
              <a:t>دهيد؟</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3- </a:t>
            </a:r>
            <a:r>
              <a:rPr lang="fa-IR" dirty="0">
                <a:cs typeface="B Nazanin" panose="00000400000000000000" pitchFamily="2" charset="-78"/>
              </a:rPr>
              <a:t>4مورد از نشانه هاي تغذيه خوب را </a:t>
            </a:r>
            <a:r>
              <a:rPr lang="fa-IR" dirty="0" smtClean="0">
                <a:cs typeface="B Nazanin" panose="00000400000000000000" pitchFamily="2" charset="-78"/>
              </a:rPr>
              <a:t>بنويسيد؟</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4-</a:t>
            </a:r>
            <a:r>
              <a:rPr lang="fa-IR" dirty="0">
                <a:cs typeface="B Nazanin" panose="00000400000000000000" pitchFamily="2" charset="-78"/>
              </a:rPr>
              <a:t> سوء تغذيه </a:t>
            </a:r>
            <a:r>
              <a:rPr lang="fa-IR" dirty="0" smtClean="0">
                <a:cs typeface="B Nazanin" panose="00000400000000000000" pitchFamily="2" charset="-78"/>
              </a:rPr>
              <a:t>چيست؟</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5-</a:t>
            </a:r>
            <a:r>
              <a:rPr lang="fa-IR" dirty="0">
                <a:cs typeface="B Nazanin" panose="00000400000000000000" pitchFamily="2" charset="-78"/>
              </a:rPr>
              <a:t> سلامت از ديدگاه سازمان بهداشت جهاني </a:t>
            </a:r>
            <a:r>
              <a:rPr lang="fa-IR" dirty="0" smtClean="0">
                <a:cs typeface="B Nazanin" panose="00000400000000000000" pitchFamily="2" charset="-78"/>
              </a:rPr>
              <a:t>چيست؟</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6-</a:t>
            </a:r>
            <a:r>
              <a:rPr lang="fa-IR" dirty="0">
                <a:cs typeface="B Nazanin" panose="00000400000000000000" pitchFamily="2" charset="-78"/>
              </a:rPr>
              <a:t> اپيدميولوژي را توضيح </a:t>
            </a:r>
            <a:r>
              <a:rPr lang="fa-IR" dirty="0" smtClean="0">
                <a:cs typeface="B Nazanin" panose="00000400000000000000" pitchFamily="2" charset="-78"/>
              </a:rPr>
              <a:t>دهيد؟</a:t>
            </a:r>
            <a:endParaRPr lang="en-US" dirty="0">
              <a:cs typeface="B Nazanin" panose="00000400000000000000" pitchFamily="2" charset="-78"/>
            </a:endParaRPr>
          </a:p>
          <a:p>
            <a:pPr marL="0" indent="0" algn="r">
              <a:buNone/>
            </a:pPr>
            <a:r>
              <a:rPr lang="fa-IR" dirty="0" smtClean="0">
                <a:solidFill>
                  <a:srgbClr val="07A922"/>
                </a:solidFill>
                <a:cs typeface="B Nazanin" panose="00000400000000000000" pitchFamily="2" charset="-78"/>
              </a:rPr>
              <a:t>7-</a:t>
            </a:r>
            <a:r>
              <a:rPr lang="fa-IR" dirty="0" smtClean="0">
                <a:cs typeface="B Nazanin" panose="00000400000000000000" pitchFamily="2" charset="-78"/>
              </a:rPr>
              <a:t> </a:t>
            </a:r>
            <a:r>
              <a:rPr lang="fa-IR" dirty="0">
                <a:cs typeface="B Nazanin" panose="00000400000000000000" pitchFamily="2" charset="-78"/>
              </a:rPr>
              <a:t>چهارمورد از بيماريهاي مزمن را نام </a:t>
            </a:r>
            <a:r>
              <a:rPr lang="fa-IR" dirty="0" smtClean="0">
                <a:cs typeface="B Nazanin" panose="00000400000000000000" pitchFamily="2" charset="-78"/>
              </a:rPr>
              <a:t>ببريد؟</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8- </a:t>
            </a:r>
            <a:r>
              <a:rPr lang="fa-IR" dirty="0">
                <a:cs typeface="B Nazanin" panose="00000400000000000000" pitchFamily="2" charset="-78"/>
              </a:rPr>
              <a:t>عوامل خطر غير قابل تغيير در بيماريهاي قلبي و عروقي را توضيح </a:t>
            </a:r>
            <a:r>
              <a:rPr lang="fa-IR" dirty="0" smtClean="0">
                <a:cs typeface="B Nazanin" panose="00000400000000000000" pitchFamily="2" charset="-78"/>
              </a:rPr>
              <a:t>دهيد؟</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9-</a:t>
            </a:r>
            <a:r>
              <a:rPr lang="fa-IR" dirty="0">
                <a:cs typeface="B Nazanin" panose="00000400000000000000" pitchFamily="2" charset="-78"/>
              </a:rPr>
              <a:t> چهار مورد از نشانه هاي ديابت نوع 2 را </a:t>
            </a:r>
            <a:r>
              <a:rPr lang="fa-IR" dirty="0" smtClean="0">
                <a:cs typeface="B Nazanin" panose="00000400000000000000" pitchFamily="2" charset="-78"/>
              </a:rPr>
              <a:t>بنويسيد؟</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10-</a:t>
            </a:r>
            <a:r>
              <a:rPr lang="fa-IR" dirty="0">
                <a:cs typeface="B Nazanin" panose="00000400000000000000" pitchFamily="2" charset="-78"/>
              </a:rPr>
              <a:t> عوامل مهم پوسيدگي دندان چيست </a:t>
            </a:r>
            <a:r>
              <a:rPr lang="fa-IR" dirty="0" smtClean="0">
                <a:cs typeface="B Nazanin" panose="00000400000000000000" pitchFamily="2" charset="-78"/>
              </a:rPr>
              <a:t>؟</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11-</a:t>
            </a:r>
            <a:r>
              <a:rPr lang="fa-IR" dirty="0">
                <a:cs typeface="B Nazanin" panose="00000400000000000000" pitchFamily="2" charset="-78"/>
              </a:rPr>
              <a:t>عوامل موثر در ايجاد سرطانها را توضيح </a:t>
            </a:r>
            <a:r>
              <a:rPr lang="fa-IR" dirty="0" smtClean="0">
                <a:cs typeface="B Nazanin" panose="00000400000000000000" pitchFamily="2" charset="-78"/>
              </a:rPr>
              <a:t>دهيد؟</a:t>
            </a:r>
            <a:endParaRPr lang="en-US" dirty="0">
              <a:cs typeface="B Nazanin" panose="00000400000000000000" pitchFamily="2" charset="-78"/>
            </a:endParaRPr>
          </a:p>
          <a:p>
            <a:pPr marL="0" indent="0" algn="r">
              <a:buNone/>
            </a:pPr>
            <a:r>
              <a:rPr lang="fa-IR" dirty="0">
                <a:solidFill>
                  <a:srgbClr val="07A922"/>
                </a:solidFill>
                <a:cs typeface="B Nazanin" panose="00000400000000000000" pitchFamily="2" charset="-78"/>
              </a:rPr>
              <a:t>12-</a:t>
            </a:r>
            <a:r>
              <a:rPr lang="fa-IR" dirty="0">
                <a:cs typeface="B Nazanin" panose="00000400000000000000" pitchFamily="2" charset="-78"/>
              </a:rPr>
              <a:t> براي جلوگيري از پوكي استخوان چه رژيم غذايي را توصيه ميكنيد </a:t>
            </a:r>
            <a:r>
              <a:rPr lang="fa-IR" dirty="0" smtClean="0">
                <a:cs typeface="B Nazanin" panose="00000400000000000000" pitchFamily="2" charset="-78"/>
              </a:rPr>
              <a:t>؟</a:t>
            </a:r>
            <a:endParaRPr lang="en-US" dirty="0">
              <a:cs typeface="B Nazanin" panose="00000400000000000000" pitchFamily="2" charset="-78"/>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3531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691"/>
            <a:ext cx="10515600" cy="1122218"/>
          </a:xfrm>
        </p:spPr>
        <p:txBody>
          <a:bodyPr>
            <a:normAutofit/>
          </a:bodyPr>
          <a:lstStyle/>
          <a:p>
            <a:pPr algn="ctr"/>
            <a:r>
              <a:rPr lang="fa-IR" sz="4000" dirty="0" smtClean="0">
                <a:solidFill>
                  <a:srgbClr val="FFC000"/>
                </a:solidFill>
                <a:cs typeface="B Titr" panose="00000700000000000000" pitchFamily="2" charset="-78"/>
              </a:rPr>
              <a:t>خلاصه ي فصل اول</a:t>
            </a:r>
            <a:endParaRPr lang="en-US" sz="4000" dirty="0">
              <a:solidFill>
                <a:srgbClr val="FFC000"/>
              </a:solidFill>
              <a:cs typeface="B Titr" panose="00000700000000000000" pitchFamily="2" charset="-78"/>
            </a:endParaRPr>
          </a:p>
        </p:txBody>
      </p:sp>
      <p:sp>
        <p:nvSpPr>
          <p:cNvPr id="3" name="Content Placeholder 2"/>
          <p:cNvSpPr>
            <a:spLocks noGrp="1"/>
          </p:cNvSpPr>
          <p:nvPr>
            <p:ph idx="1"/>
          </p:nvPr>
        </p:nvSpPr>
        <p:spPr>
          <a:xfrm>
            <a:off x="838200" y="1454727"/>
            <a:ext cx="10515600" cy="4722236"/>
          </a:xfrm>
        </p:spPr>
        <p:txBody>
          <a:bodyPr>
            <a:normAutofit/>
          </a:bodyPr>
          <a:lstStyle/>
          <a:p>
            <a:pPr marL="0" indent="0" algn="r" rtl="1">
              <a:buNone/>
            </a:pPr>
            <a:r>
              <a:rPr lang="fa-IR" sz="2400" dirty="0">
                <a:cs typeface="B Nazanin" panose="00000400000000000000" pitchFamily="2" charset="-78"/>
              </a:rPr>
              <a:t>تغذیه دانشی است که نوع غذای تهیه شده ، نحوه نگهداری و اثرات فرآیند بر روی غذا و مقادیر انرژی موجود در واحد وزن غذا و انرژی مورد نیاز و به طبع آن مقدار غذای مورد نیاز فرد را بر اساس سن و جنس و قد و وزن و فعالیت در حالات </a:t>
            </a:r>
            <a:r>
              <a:rPr lang="fa-IR" sz="2400" dirty="0" smtClean="0">
                <a:cs typeface="B Nazanin" panose="00000400000000000000" pitchFamily="2" charset="-78"/>
              </a:rPr>
              <a:t>مختلف بررسي ميکند.</a:t>
            </a:r>
          </a:p>
          <a:p>
            <a:pPr marL="0" indent="0" algn="r" rtl="1">
              <a:buNone/>
            </a:pPr>
            <a:r>
              <a:rPr lang="fa-IR" sz="2400" dirty="0" smtClean="0">
                <a:cs typeface="B Nazanin" panose="00000400000000000000" pitchFamily="2" charset="-78"/>
              </a:rPr>
              <a:t>غذای </a:t>
            </a:r>
            <a:r>
              <a:rPr lang="fa-IR" sz="2400" dirty="0">
                <a:cs typeface="B Nazanin" panose="00000400000000000000" pitchFamily="2" charset="-78"/>
              </a:rPr>
              <a:t>متعادل برای حفظ سلامتی ضروری </a:t>
            </a:r>
            <a:r>
              <a:rPr lang="fa-IR" sz="2400" dirty="0" smtClean="0">
                <a:cs typeface="B Nazanin" panose="00000400000000000000" pitchFamily="2" charset="-78"/>
              </a:rPr>
              <a:t>است.</a:t>
            </a:r>
            <a:r>
              <a:rPr lang="fa-IR" sz="2400" dirty="0">
                <a:cs typeface="B Nazanin" panose="00000400000000000000" pitchFamily="2" charset="-78"/>
              </a:rPr>
              <a:t> شش گروه اصلی مواد مغذی </a:t>
            </a:r>
            <a:r>
              <a:rPr lang="fa-IR" sz="2400" dirty="0" smtClean="0">
                <a:cs typeface="B Nazanin" panose="00000400000000000000" pitchFamily="2" charset="-78"/>
              </a:rPr>
              <a:t>که در </a:t>
            </a:r>
            <a:r>
              <a:rPr lang="fa-IR" sz="2400" dirty="0">
                <a:cs typeface="B Nazanin" panose="00000400000000000000" pitchFamily="2" charset="-78"/>
              </a:rPr>
              <a:t>بدن وجود دارند </a:t>
            </a:r>
            <a:r>
              <a:rPr lang="fa-IR" sz="2400" dirty="0" smtClean="0">
                <a:cs typeface="B Nazanin" panose="00000400000000000000" pitchFamily="2" charset="-78"/>
              </a:rPr>
              <a:t>به </a:t>
            </a:r>
            <a:r>
              <a:rPr lang="fa-IR" sz="2400" dirty="0">
                <a:cs typeface="B Nazanin" panose="00000400000000000000" pitchFamily="2" charset="-78"/>
              </a:rPr>
              <a:t>کربوهیدراتها ،پروتئین ها، چربی ها ، ویتامین ها ، آب و املاح تقسیم شده اند</a:t>
            </a:r>
            <a:endParaRPr lang="fa-IR" sz="2400" dirty="0" smtClean="0">
              <a:cs typeface="B Nazanin" panose="00000400000000000000" pitchFamily="2" charset="-78"/>
            </a:endParaRPr>
          </a:p>
          <a:p>
            <a:pPr marL="0" indent="0" algn="r" rtl="1">
              <a:buNone/>
            </a:pPr>
            <a:r>
              <a:rPr lang="fa-IR" sz="2400" dirty="0" smtClean="0">
                <a:cs typeface="B Nazanin" panose="00000400000000000000" pitchFamily="2" charset="-78"/>
              </a:rPr>
              <a:t> </a:t>
            </a:r>
            <a:r>
              <a:rPr lang="fa-IR" sz="2400" dirty="0">
                <a:cs typeface="B Nazanin" panose="00000400000000000000" pitchFamily="2" charset="-78"/>
              </a:rPr>
              <a:t>سوءتغذیه دراثر کمبود یا افزایش مواد مغذی پدید می </a:t>
            </a:r>
            <a:r>
              <a:rPr lang="fa-IR" sz="2400" dirty="0" smtClean="0">
                <a:cs typeface="B Nazanin" panose="00000400000000000000" pitchFamily="2" charset="-78"/>
              </a:rPr>
              <a:t>آید</a:t>
            </a:r>
          </a:p>
          <a:p>
            <a:pPr marL="0" indent="0" algn="r" rtl="1">
              <a:buNone/>
            </a:pPr>
            <a:r>
              <a:rPr lang="fa-IR" sz="2400" dirty="0">
                <a:cs typeface="B Nazanin" panose="00000400000000000000" pitchFamily="2" charset="-78"/>
              </a:rPr>
              <a:t>سازمان بهداشت جهانی سلامت را "رفاه کامل جسمی ،روانی و اجتماعی و نه فقط بیمار نبودن " تعریف کرده </a:t>
            </a:r>
            <a:r>
              <a:rPr lang="fa-IR" sz="2400" dirty="0" smtClean="0">
                <a:cs typeface="B Nazanin" panose="00000400000000000000" pitchFamily="2" charset="-78"/>
              </a:rPr>
              <a:t>است</a:t>
            </a:r>
            <a:r>
              <a:rPr lang="ar-SA" sz="2400" dirty="0">
                <a:cs typeface="B Nazanin" panose="00000400000000000000" pitchFamily="2" charset="-78"/>
              </a:rPr>
              <a:t> </a:t>
            </a:r>
            <a:endParaRPr lang="fa-IR" sz="2400" dirty="0" smtClean="0">
              <a:cs typeface="B Nazanin" panose="00000400000000000000" pitchFamily="2" charset="-78"/>
            </a:endParaRPr>
          </a:p>
          <a:p>
            <a:pPr marL="0" indent="0" algn="r" rtl="1">
              <a:buNone/>
            </a:pPr>
            <a:r>
              <a:rPr lang="ar-SA" sz="2400" dirty="0" smtClean="0">
                <a:cs typeface="B Nazanin" panose="00000400000000000000" pitchFamily="2" charset="-78"/>
              </a:rPr>
              <a:t>بیماریهای </a:t>
            </a:r>
            <a:r>
              <a:rPr lang="ar-SA" sz="2400" dirty="0">
                <a:cs typeface="B Nazanin" panose="00000400000000000000" pitchFamily="2" charset="-78"/>
              </a:rPr>
              <a:t>مهم مزمن شامل  بیماری های قلبی - عروقی، سرطان ها، دیابت ،پرفشاری خون و پوکی استخوان  است</a:t>
            </a:r>
            <a:endParaRPr lang="en-US" sz="2400" dirty="0">
              <a:cs typeface="B Nazanin" panose="00000400000000000000" pitchFamily="2" charset="-78"/>
            </a:endParaRPr>
          </a:p>
          <a:p>
            <a:pPr marL="0" indent="0" algn="r" rtl="1">
              <a:buNone/>
            </a:pPr>
            <a:r>
              <a:rPr lang="fa-IR" sz="2400" dirty="0" smtClean="0">
                <a:cs typeface="B Nazanin" panose="00000400000000000000" pitchFamily="2" charset="-78"/>
              </a:rPr>
              <a:t>مواد غذايي مغذي از </a:t>
            </a:r>
            <a:r>
              <a:rPr lang="fa-IR" sz="2400" dirty="0">
                <a:cs typeface="B Nazanin" panose="00000400000000000000" pitchFamily="2" charset="-78"/>
              </a:rPr>
              <a:t>چربیها ، کربوهیدراتها ،پروتئین  ها و ویتامین ها و عناصری نظیر کلسیم ، فسفر ، سدیم </a:t>
            </a:r>
            <a:r>
              <a:rPr lang="fa-IR" sz="2400" dirty="0" smtClean="0">
                <a:cs typeface="B Nazanin" panose="00000400000000000000" pitchFamily="2" charset="-78"/>
              </a:rPr>
              <a:t>آهن </a:t>
            </a:r>
            <a:r>
              <a:rPr lang="fa-IR" sz="2400" dirty="0">
                <a:cs typeface="B Nazanin" panose="00000400000000000000" pitchFamily="2" charset="-78"/>
              </a:rPr>
              <a:t>و غیره همچنین </a:t>
            </a:r>
            <a:r>
              <a:rPr lang="fa-IR" sz="2400" dirty="0" smtClean="0">
                <a:cs typeface="B Nazanin" panose="00000400000000000000" pitchFamily="2" charset="-78"/>
              </a:rPr>
              <a:t>آب </a:t>
            </a:r>
            <a:r>
              <a:rPr lang="fa-IR" sz="2400" dirty="0">
                <a:cs typeface="B Nazanin" panose="00000400000000000000" pitchFamily="2" charset="-78"/>
              </a:rPr>
              <a:t>تشکیل یافته است </a:t>
            </a:r>
            <a:r>
              <a:rPr lang="fa-IR" sz="2400" dirty="0" smtClean="0">
                <a:cs typeface="B Nazanin" panose="00000400000000000000" pitchFamily="2" charset="-78"/>
              </a:rPr>
              <a:t>و همه بايد به اندازه کافي و متعادل از آنها بايد استفاده نمايند .</a:t>
            </a:r>
            <a:endParaRPr lang="en-US" sz="2400"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048195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8" name="TextBox 7"/>
          <p:cNvSpPr txBox="1"/>
          <p:nvPr/>
        </p:nvSpPr>
        <p:spPr>
          <a:xfrm>
            <a:off x="2564173" y="1371600"/>
            <a:ext cx="7008225" cy="4154984"/>
          </a:xfrm>
          <a:prstGeom prst="rect">
            <a:avLst/>
          </a:prstGeom>
          <a:noFill/>
        </p:spPr>
        <p:txBody>
          <a:bodyPr wrap="square" rtlCol="1">
            <a:spAutoFit/>
          </a:bodyPr>
          <a:lstStyle/>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وزارت علوم تحقیقات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فناوري</a:t>
            </a:r>
          </a:p>
          <a:p>
            <a:pPr algn="ctr"/>
            <a:endParaRPr lang="en-US" sz="2400" b="1" dirty="0" smtClean="0">
              <a:solidFill>
                <a:srgbClr val="00B050"/>
              </a:solidFill>
              <a:cs typeface="B Titr" panose="00000700000000000000" pitchFamily="2" charset="-78"/>
            </a:endParaRPr>
          </a:p>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دانشگاه فنی و حرفه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اي</a:t>
            </a:r>
          </a:p>
          <a:p>
            <a:pPr algn="ctr"/>
            <a:endParaRPr lang="en-US" sz="2400" b="1" dirty="0">
              <a:solidFill>
                <a:srgbClr val="00B050"/>
              </a:solidFill>
              <a:cs typeface="B Titr" panose="00000700000000000000" pitchFamily="2" charset="-78"/>
            </a:endParaRPr>
          </a:p>
          <a:p>
            <a:pPr algn="ctr"/>
            <a:r>
              <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rPr>
              <a:t>آموزشکده فنی و حرفه ای دختران ارومیه</a:t>
            </a:r>
          </a:p>
          <a:p>
            <a:pPr algn="ct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r>
              <a:rPr lang="fa-IR" sz="2400" b="1" dirty="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مدرس:حمیده ژاله </a:t>
            </a:r>
            <a:r>
              <a:rPr lang="fa-IR"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رضایی</a:t>
            </a:r>
          </a:p>
          <a:p>
            <a:pPr algn="ctr"/>
            <a:endParaRPr lang="en-US"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endParaRPr>
          </a:p>
          <a:p>
            <a:pPr algn="ct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مقطع کاردانی _ </a:t>
            </a: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رشته صنایع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غذایی</a:t>
            </a: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endPar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endParaRPr>
          </a:p>
          <a:p>
            <a:pPr algn="ct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درس تغذیه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کاربردی</a:t>
            </a:r>
          </a:p>
        </p:txBody>
      </p:sp>
      <p:pic>
        <p:nvPicPr>
          <p:cNvPr id="2" name="24760B8E">
            <a:hlinkClick r:id="" action="ppaction://media"/>
            <a:extLst>
              <a:ext uri="{FF2B5EF4-FFF2-40B4-BE49-F238E27FC236}">
                <a16:creationId xmlns:a16="http://schemas.microsoft.com/office/drawing/2014/main" id="{41D35FDC-6041-48A3-AA61-4C3E25BA3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399" y="2"/>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ackgroundRemoval t="238" b="100000" l="0" r="100000">
                        <a14:backgroundMark x1="9048" y1="11429" x2="9048" y2="11429"/>
                        <a14:backgroundMark x1="2262" y1="23571" x2="22143" y2="4048"/>
                        <a14:backgroundMark x1="3452" y1="66905" x2="30714" y2="93810"/>
                        <a14:backgroundMark x1="61190" y1="94524" x2="89762" y2="85000"/>
                        <a14:backgroundMark x1="79048" y1="7619" x2="95000" y2="22143"/>
                      </a14:backgroundRemoval>
                    </a14:imgEffect>
                  </a14:imgLayer>
                </a14:imgProps>
              </a:ext>
              <a:ext uri="{28A0092B-C50C-407E-A947-70E740481C1C}">
                <a14:useLocalDpi xmlns:a14="http://schemas.microsoft.com/office/drawing/2010/main" val="0"/>
              </a:ext>
            </a:extLst>
          </a:blip>
          <a:stretch>
            <a:fillRect/>
          </a:stretch>
        </p:blipFill>
        <p:spPr>
          <a:xfrm>
            <a:off x="4429368" y="0"/>
            <a:ext cx="3333254" cy="1546321"/>
          </a:xfrm>
          <a:prstGeom prst="rect">
            <a:avLst/>
          </a:prstGeom>
          <a:ln>
            <a:noFill/>
          </a:ln>
          <a:effectLst>
            <a:softEdge rad="112500"/>
          </a:effectLst>
        </p:spPr>
      </p:pic>
    </p:spTree>
    <p:extLst>
      <p:ext uri="{BB962C8B-B14F-4D97-AF65-F5344CB8AC3E}">
        <p14:creationId xmlns:p14="http://schemas.microsoft.com/office/powerpoint/2010/main" val="102157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3239"/>
          </a:xfrm>
        </p:spPr>
        <p:txBody>
          <a:bodyPr/>
          <a:lstStyle/>
          <a:p>
            <a:r>
              <a:rPr lang="fa-IR" dirty="0" smtClean="0">
                <a:solidFill>
                  <a:srgbClr val="00B050"/>
                </a:solidFill>
                <a:cs typeface="B Titr" panose="00000700000000000000" pitchFamily="2" charset="-78"/>
              </a:rPr>
              <a:t>منابع</a:t>
            </a:r>
            <a:r>
              <a:rPr lang="fa-IR" dirty="0" smtClean="0"/>
              <a:t>                                 </a:t>
            </a:r>
            <a:endParaRPr lang="en-US" dirty="0"/>
          </a:p>
        </p:txBody>
      </p:sp>
      <p:sp>
        <p:nvSpPr>
          <p:cNvPr id="3" name="Content Placeholder 2"/>
          <p:cNvSpPr>
            <a:spLocks noGrp="1"/>
          </p:cNvSpPr>
          <p:nvPr>
            <p:ph idx="1"/>
          </p:nvPr>
        </p:nvSpPr>
        <p:spPr>
          <a:xfrm>
            <a:off x="838200" y="1473489"/>
            <a:ext cx="10515600" cy="4351338"/>
          </a:xfrm>
        </p:spPr>
        <p:txBody>
          <a:bodyPr>
            <a:noAutofit/>
          </a:bodyPr>
          <a:lstStyle/>
          <a:p>
            <a:pPr algn="r" rtl="1">
              <a:buFont typeface="Wingdings" panose="05000000000000000000" pitchFamily="2" charset="2"/>
              <a:buChar char="Ø"/>
            </a:pPr>
            <a:r>
              <a:rPr lang="fa-IR" sz="2400" dirty="0">
                <a:solidFill>
                  <a:srgbClr val="FF0000"/>
                </a:solidFill>
                <a:cs typeface="B Nazanin" panose="00000400000000000000" pitchFamily="2" charset="-78"/>
              </a:rPr>
              <a:t>1-</a:t>
            </a:r>
            <a:r>
              <a:rPr lang="fa-IR" sz="2400" dirty="0">
                <a:cs typeface="B Nazanin" panose="00000400000000000000" pitchFamily="2" charset="-78"/>
              </a:rPr>
              <a:t> امین پور، آزاده و گیتی صدیق . 1384.اصول علم تغذیه . انتشارات شرکت سهامی انتشار</a:t>
            </a:r>
            <a:endParaRPr lang="en-US" sz="2400" dirty="0">
              <a:cs typeface="B Nazanin" panose="00000400000000000000" pitchFamily="2" charset="-78"/>
            </a:endParaRPr>
          </a:p>
          <a:p>
            <a:pPr algn="r" rtl="1">
              <a:buFont typeface="Wingdings" panose="05000000000000000000" pitchFamily="2" charset="2"/>
              <a:buChar char="Ø"/>
            </a:pPr>
            <a:r>
              <a:rPr lang="fa-IR" sz="2400" dirty="0">
                <a:solidFill>
                  <a:srgbClr val="FF0000"/>
                </a:solidFill>
                <a:cs typeface="B Nazanin" panose="00000400000000000000" pitchFamily="2" charset="-78"/>
              </a:rPr>
              <a:t>2-</a:t>
            </a:r>
            <a:r>
              <a:rPr lang="fa-IR" sz="2400" dirty="0">
                <a:cs typeface="B Nazanin" panose="00000400000000000000" pitchFamily="2" charset="-78"/>
              </a:rPr>
              <a:t>حلم سرشت ، پریوش و اسماعیل دل پیشه .1379.اصول تغذیه و بهداشت مواد غذایی.انتشارات چهر( فصل 3 ازصفحه 24-37</a:t>
            </a:r>
            <a:endParaRPr lang="en-US" sz="2400" dirty="0">
              <a:cs typeface="B Nazanin" panose="00000400000000000000" pitchFamily="2" charset="-78"/>
            </a:endParaRPr>
          </a:p>
          <a:p>
            <a:pPr algn="r" rtl="1">
              <a:buFont typeface="Wingdings" panose="05000000000000000000" pitchFamily="2" charset="2"/>
              <a:buChar char="Ø"/>
            </a:pPr>
            <a:r>
              <a:rPr lang="fa-IR" sz="2400" dirty="0">
                <a:solidFill>
                  <a:srgbClr val="FF0000"/>
                </a:solidFill>
                <a:cs typeface="B Nazanin" panose="00000400000000000000" pitchFamily="2" charset="-78"/>
              </a:rPr>
              <a:t>3-</a:t>
            </a:r>
            <a:r>
              <a:rPr lang="fa-IR" sz="2400" dirty="0">
                <a:cs typeface="B Nazanin" panose="00000400000000000000" pitchFamily="2" charset="-78"/>
              </a:rPr>
              <a:t> سرژهرک برگ ، هنری دوین ، لورا پایوز،پلارگالان ، ترجمه سید علی کشاورز. تغذیه و بهداشت عمومی از دیدگاه اپیدمیولوژی و سیاست های پیشگیری جلد اول و دوم .انتشارات دانشگاه تهران 2233</a:t>
            </a:r>
            <a:endParaRPr lang="en-US" sz="2400" dirty="0">
              <a:cs typeface="B Nazanin" panose="00000400000000000000" pitchFamily="2" charset="-78"/>
            </a:endParaRPr>
          </a:p>
          <a:p>
            <a:pPr algn="r" rtl="1">
              <a:buFont typeface="Wingdings" panose="05000000000000000000" pitchFamily="2" charset="2"/>
              <a:buChar char="Ø"/>
            </a:pPr>
            <a:r>
              <a:rPr lang="fa-IR" sz="2400" dirty="0">
                <a:solidFill>
                  <a:srgbClr val="FF0000"/>
                </a:solidFill>
                <a:cs typeface="B Nazanin" panose="00000400000000000000" pitchFamily="2" charset="-78"/>
              </a:rPr>
              <a:t>4-</a:t>
            </a:r>
            <a:r>
              <a:rPr lang="fa-IR" sz="2400" dirty="0">
                <a:cs typeface="B Nazanin" panose="00000400000000000000" pitchFamily="2" charset="-78"/>
              </a:rPr>
              <a:t>صالحی ،موسی ..1386. نگاهی تازه به غذا و تغذیه. انتشارات دانشگاه علوم پزشکی شیراز0فصل هفتم 111-116)</a:t>
            </a:r>
            <a:endParaRPr lang="en-US" sz="2400" dirty="0">
              <a:cs typeface="B Nazanin" panose="00000400000000000000" pitchFamily="2" charset="-78"/>
            </a:endParaRPr>
          </a:p>
          <a:p>
            <a:pPr algn="r" rtl="1">
              <a:buFont typeface="Wingdings" panose="05000000000000000000" pitchFamily="2" charset="2"/>
              <a:buChar char="Ø"/>
            </a:pPr>
            <a:r>
              <a:rPr lang="fa-IR" sz="2400" dirty="0">
                <a:solidFill>
                  <a:srgbClr val="FF0000"/>
                </a:solidFill>
                <a:cs typeface="B Nazanin" panose="00000400000000000000" pitchFamily="2" charset="-78"/>
              </a:rPr>
              <a:t>5-</a:t>
            </a:r>
            <a:r>
              <a:rPr lang="fa-IR" sz="2400" dirty="0">
                <a:cs typeface="B Nazanin" panose="00000400000000000000" pitchFamily="2" charset="-78"/>
              </a:rPr>
              <a:t>فروزانی ، مینو .1386.مبانی تغذیه و اهمیت تغذیه در سلامت .انتشارات چهر</a:t>
            </a:r>
            <a:endParaRPr lang="en-US" sz="2400" dirty="0">
              <a:cs typeface="B Nazanin" panose="00000400000000000000" pitchFamily="2" charset="-78"/>
            </a:endParaRPr>
          </a:p>
          <a:p>
            <a:pPr algn="r" rtl="1">
              <a:buFont typeface="Wingdings" panose="05000000000000000000" pitchFamily="2" charset="2"/>
              <a:buChar char="Ø"/>
            </a:pPr>
            <a:r>
              <a:rPr lang="ar-SA" sz="2400" dirty="0">
                <a:solidFill>
                  <a:srgbClr val="FF0000"/>
                </a:solidFill>
                <a:cs typeface="B Nazanin" panose="00000400000000000000" pitchFamily="2" charset="-78"/>
              </a:rPr>
              <a:t>6ـ</a:t>
            </a:r>
            <a:r>
              <a:rPr lang="ar-SA" sz="2400" dirty="0">
                <a:cs typeface="B Nazanin" panose="00000400000000000000" pitchFamily="2" charset="-78"/>
              </a:rPr>
              <a:t> فاکس. 1، برایان، آلن. ج.کمرون، مترجم دکتر محمودزاده، سیدعلی و همکاران. «علوم غذایی، سلامت و تغذیه» مرکز انتشارات علمی دانشگاه آزاد اسلامی، 1378</a:t>
            </a:r>
            <a:r>
              <a:rPr lang="en-US" sz="2400" dirty="0">
                <a:cs typeface="B Nazanin" panose="00000400000000000000" pitchFamily="2" charset="-78"/>
              </a:rPr>
              <a:t>.</a:t>
            </a:r>
          </a:p>
          <a:p>
            <a:pPr algn="r" rtl="1">
              <a:buFont typeface="Wingdings" panose="05000000000000000000" pitchFamily="2" charset="2"/>
              <a:buChar char="Ø"/>
            </a:pPr>
            <a:r>
              <a:rPr lang="fa-IR" sz="2400" dirty="0">
                <a:solidFill>
                  <a:srgbClr val="FF0000"/>
                </a:solidFill>
                <a:cs typeface="B Nazanin" panose="00000400000000000000" pitchFamily="2" charset="-78"/>
              </a:rPr>
              <a:t>7-</a:t>
            </a:r>
            <a:r>
              <a:rPr lang="fa-IR" sz="2400" dirty="0">
                <a:cs typeface="B Nazanin" panose="00000400000000000000" pitchFamily="2" charset="-78"/>
              </a:rPr>
              <a:t> کارین اچ .رابینسون ، ترجمه ناهید خلدی . 1386.اصول تغذیه رابینسون . ناشر نشر سالمی</a:t>
            </a:r>
            <a:endParaRPr lang="en-US" sz="2400" dirty="0">
              <a:cs typeface="B Nazanin" panose="00000400000000000000" pitchFamily="2" charset="-78"/>
            </a:endParaRPr>
          </a:p>
          <a:p>
            <a:pPr algn="r" rtl="1">
              <a:buFont typeface="Wingdings" panose="05000000000000000000" pitchFamily="2" charset="2"/>
              <a:buChar char="Ø"/>
            </a:pPr>
            <a:r>
              <a:rPr lang="fa-IR" sz="2400" dirty="0">
                <a:solidFill>
                  <a:srgbClr val="FF0000"/>
                </a:solidFill>
                <a:cs typeface="B Nazanin" panose="00000400000000000000" pitchFamily="2" charset="-78"/>
              </a:rPr>
              <a:t>8-</a:t>
            </a:r>
            <a:r>
              <a:rPr lang="fa-IR" sz="2400" dirty="0">
                <a:cs typeface="B Nazanin" panose="00000400000000000000" pitchFamily="2" charset="-78"/>
              </a:rPr>
              <a:t>کتلین ماهان ،سیلویا اسکات –استامپ، ترجمه سمیرا ابراهیم اف ، گلبن سهراب ، ناهید ظرافتی شعاع ، زیر نظر فریده طاهباز .غذا و تغذیه دروانی کراوس 2008 :تغذیه در دوران های زندگی .1387. انتشارات مرز دانش</a:t>
            </a:r>
            <a:endParaRPr lang="en-US" sz="2400" dirty="0">
              <a:cs typeface="B Nazanin" panose="00000400000000000000" pitchFamily="2" charset="-78"/>
            </a:endParaRPr>
          </a:p>
          <a:p>
            <a:pPr algn="r">
              <a:buFont typeface="Wingdings" panose="05000000000000000000" pitchFamily="2" charset="2"/>
              <a:buChar char="Ø"/>
            </a:pPr>
            <a:endParaRPr lang="en-US" sz="2400" dirty="0">
              <a:cs typeface="B Nazanin" panose="00000400000000000000" pitchFamily="2" charset="-78"/>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542940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275" y="-187235"/>
            <a:ext cx="9905998" cy="1297577"/>
          </a:xfrm>
        </p:spPr>
        <p:txBody>
          <a:bodyPr>
            <a:normAutofit/>
          </a:bodyPr>
          <a:lstStyle/>
          <a:p>
            <a:pPr algn="ctr"/>
            <a:r>
              <a:rPr lang="fa-IR" sz="3600" dirty="0">
                <a:solidFill>
                  <a:srgbClr val="00B050"/>
                </a:solidFill>
                <a:effectLst/>
                <a:cs typeface="B Titr" panose="00000700000000000000" pitchFamily="2" charset="-78"/>
              </a:rPr>
              <a:t>سرفصل ها</a:t>
            </a:r>
            <a:endParaRPr lang="fa-IR" sz="3600" dirty="0">
              <a:solidFill>
                <a:srgbClr val="00B050"/>
              </a:solidFill>
              <a:cs typeface="B Titr" panose="00000700000000000000" pitchFamily="2" charset="-78"/>
            </a:endParaRPr>
          </a:p>
        </p:txBody>
      </p:sp>
      <p:sp>
        <p:nvSpPr>
          <p:cNvPr id="3" name="Content Placeholder 2"/>
          <p:cNvSpPr>
            <a:spLocks noGrp="1"/>
          </p:cNvSpPr>
          <p:nvPr>
            <p:ph idx="1"/>
          </p:nvPr>
        </p:nvSpPr>
        <p:spPr>
          <a:xfrm>
            <a:off x="1632980" y="992778"/>
            <a:ext cx="10315768" cy="4850674"/>
          </a:xfrm>
        </p:spPr>
        <p:txBody>
          <a:bodyPr>
            <a:noAutofit/>
          </a:bodyPr>
          <a:lstStyle/>
          <a:p>
            <a:pPr marL="0" indent="0" algn="r">
              <a:buNone/>
            </a:pPr>
            <a:r>
              <a:rPr lang="fa-IR" sz="1600" dirty="0">
                <a:solidFill>
                  <a:srgbClr val="FF0000"/>
                </a:solidFill>
                <a:effectLst/>
                <a:cs typeface="B Nazanin" panose="00000400000000000000" pitchFamily="2" charset="-78"/>
              </a:rPr>
              <a:t>فصل اول </a:t>
            </a:r>
            <a:r>
              <a:rPr lang="fa-IR" sz="1600" dirty="0">
                <a:effectLst/>
                <a:cs typeface="B Nazanin" panose="00000400000000000000" pitchFamily="2" charset="-78"/>
              </a:rPr>
              <a:t>: کلیات ، مقدمه در ارتباط با اهمیت غذا ، تعریف تغذیه و اصطلاحات متداول درآن</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دوم</a:t>
            </a:r>
            <a:r>
              <a:rPr lang="fa-IR" sz="1600" dirty="0">
                <a:effectLst/>
                <a:cs typeface="B Nazanin" panose="00000400000000000000" pitchFamily="2" charset="-78"/>
              </a:rPr>
              <a:t>: مروری بر اصول تغذیه</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سوم</a:t>
            </a:r>
            <a:r>
              <a:rPr lang="fa-IR" sz="1600" dirty="0">
                <a:effectLst/>
                <a:cs typeface="B Nazanin" panose="00000400000000000000" pitchFamily="2" charset="-78"/>
              </a:rPr>
              <a:t> :انرژی و نقش آن در سلامت و بیماریهای انسان</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چهارم </a:t>
            </a:r>
            <a:r>
              <a:rPr lang="fa-IR" sz="1600" dirty="0">
                <a:effectLst/>
                <a:cs typeface="B Nazanin" panose="00000400000000000000" pitchFamily="2" charset="-78"/>
              </a:rPr>
              <a:t>:گروههای مختلف مواد غذایی( غلات مختلف ،گوشت و محصولات گوشتی، شیر و فرآورده های شیری، سبزیجات ، میوه جات وغیره)و ارزش تغذیه ای آنها </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پنجم </a:t>
            </a:r>
            <a:r>
              <a:rPr lang="fa-IR" sz="1600" dirty="0">
                <a:effectLst/>
                <a:cs typeface="B Nazanin" panose="00000400000000000000" pitchFamily="2" charset="-78"/>
              </a:rPr>
              <a:t>:ارزش تغذیه ای مواد پروتینی ، کربوهیدراتها و چربیها ونفش آنها درسلامتی و بیماری انسان</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ششم </a:t>
            </a:r>
            <a:r>
              <a:rPr lang="fa-IR" sz="1600" dirty="0">
                <a:effectLst/>
                <a:cs typeface="B Nazanin" panose="00000400000000000000" pitchFamily="2" charset="-78"/>
              </a:rPr>
              <a:t>:ارزش غذایی و یتامین ها و مواد معدنی</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هفتم </a:t>
            </a:r>
            <a:r>
              <a:rPr lang="fa-IR" sz="1600" dirty="0">
                <a:effectLst/>
                <a:cs typeface="B Nazanin" panose="00000400000000000000" pitchFamily="2" charset="-78"/>
              </a:rPr>
              <a:t>:تغذیه طبیعی در دوره های مختلف زندگی( بارداری، شیر دهی ، کودکی ، سنین مختلف)</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هشتم</a:t>
            </a:r>
            <a:r>
              <a:rPr lang="fa-IR" sz="1600" dirty="0">
                <a:effectLst/>
                <a:cs typeface="B Nazanin" panose="00000400000000000000" pitchFamily="2" charset="-78"/>
              </a:rPr>
              <a:t>: محاسبه نیازمندی تغذیه گروههای مختلف</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نهم</a:t>
            </a:r>
            <a:r>
              <a:rPr lang="fa-IR" sz="1600" dirty="0">
                <a:effectLst/>
                <a:cs typeface="B Nazanin" panose="00000400000000000000" pitchFamily="2" charset="-78"/>
              </a:rPr>
              <a:t>: تغذیه گروهی</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دهم</a:t>
            </a:r>
            <a:r>
              <a:rPr lang="fa-IR" sz="1600" dirty="0">
                <a:effectLst/>
                <a:cs typeface="B Nazanin" panose="00000400000000000000" pitchFamily="2" charset="-78"/>
              </a:rPr>
              <a:t>: ارزیابی وضعیت تغذیه</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یازدهم</a:t>
            </a:r>
            <a:r>
              <a:rPr lang="fa-IR" sz="1600" dirty="0">
                <a:effectLst/>
                <a:cs typeface="B Nazanin" panose="00000400000000000000" pitchFamily="2" charset="-78"/>
              </a:rPr>
              <a:t>: وضعیت تغذیه در شرایط بحرانی</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دوازدهم</a:t>
            </a:r>
            <a:r>
              <a:rPr lang="fa-IR" sz="1600" dirty="0">
                <a:effectLst/>
                <a:cs typeface="B Nazanin" panose="00000400000000000000" pitchFamily="2" charset="-78"/>
              </a:rPr>
              <a:t>: سوء تغذیه و عوارض آن</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سیزدهم</a:t>
            </a:r>
            <a:r>
              <a:rPr lang="fa-IR" sz="1600" dirty="0">
                <a:effectLst/>
                <a:cs typeface="B Nazanin" panose="00000400000000000000" pitchFamily="2" charset="-78"/>
              </a:rPr>
              <a:t> :عوامل موثر در پیشگیری سوء تغذیه </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چهاردهم </a:t>
            </a:r>
            <a:r>
              <a:rPr lang="fa-IR" sz="1600" dirty="0">
                <a:effectLst/>
                <a:cs typeface="B Nazanin" panose="00000400000000000000" pitchFamily="2" charset="-78"/>
              </a:rPr>
              <a:t>:تغذیه درمانی برای بیماران ناشی از تغذیه</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پانزدهم</a:t>
            </a:r>
            <a:r>
              <a:rPr lang="fa-IR" sz="1600" dirty="0">
                <a:effectLst/>
                <a:cs typeface="B Nazanin" panose="00000400000000000000" pitchFamily="2" charset="-78"/>
              </a:rPr>
              <a:t> : سیاست گذاری غذاو تغذیه در کشور</a:t>
            </a:r>
            <a:endParaRPr lang="en-US" sz="1600" dirty="0">
              <a:effectLst/>
              <a:cs typeface="B Nazanin" panose="00000400000000000000" pitchFamily="2" charset="-78"/>
            </a:endParaRPr>
          </a:p>
          <a:p>
            <a:pPr marL="0" indent="0" algn="r">
              <a:buNone/>
            </a:pPr>
            <a:r>
              <a:rPr lang="fa-IR" sz="1600" dirty="0">
                <a:solidFill>
                  <a:srgbClr val="FF0000"/>
                </a:solidFill>
                <a:effectLst/>
                <a:cs typeface="B Nazanin" panose="00000400000000000000" pitchFamily="2" charset="-78"/>
              </a:rPr>
              <a:t>فصل شانزدهم</a:t>
            </a:r>
            <a:r>
              <a:rPr lang="fa-IR" sz="1600" dirty="0">
                <a:effectLst/>
                <a:cs typeface="B Nazanin" panose="00000400000000000000" pitchFamily="2" charset="-78"/>
              </a:rPr>
              <a:t>: نقش سازمانهای ملی و بین المللی در وضع تغذیه و غذا</a:t>
            </a:r>
            <a:endParaRPr lang="en-US" sz="1600" dirty="0">
              <a:effectLst/>
              <a:cs typeface="B Nazanin" panose="00000400000000000000" pitchFamily="2" charset="-78"/>
            </a:endParaRPr>
          </a:p>
          <a:p>
            <a:pPr marL="0" indent="0" algn="r">
              <a:buNone/>
            </a:pPr>
            <a:endParaRPr lang="fa-IR" sz="1600" dirty="0">
              <a:cs typeface="B Nazanin" panose="00000400000000000000" pitchFamily="2" charset="-78"/>
            </a:endParaRPr>
          </a:p>
        </p:txBody>
      </p:sp>
      <p:sp>
        <p:nvSpPr>
          <p:cNvPr id="17" name="TextBox 16"/>
          <p:cNvSpPr txBox="1"/>
          <p:nvPr/>
        </p:nvSpPr>
        <p:spPr>
          <a:xfrm>
            <a:off x="5630091" y="2880360"/>
            <a:ext cx="65" cy="276999"/>
          </a:xfrm>
          <a:prstGeom prst="rect">
            <a:avLst/>
          </a:prstGeom>
          <a:noFill/>
        </p:spPr>
        <p:txBody>
          <a:bodyPr wrap="none" lIns="0" tIns="0" rIns="0" bIns="0" rtlCol="1">
            <a:spAutoFit/>
          </a:bodyPr>
          <a:lstStyle/>
          <a:p>
            <a:endParaRPr lang="fa-IR" dirty="0"/>
          </a:p>
        </p:txBody>
      </p:sp>
      <p:pic>
        <p:nvPicPr>
          <p:cNvPr id="4" name="8CCA41A1">
            <a:hlinkClick r:id="" action="ppaction://media"/>
            <a:extLst>
              <a:ext uri="{FF2B5EF4-FFF2-40B4-BE49-F238E27FC236}">
                <a16:creationId xmlns:a16="http://schemas.microsoft.com/office/drawing/2014/main" id="{51A5D495-6E96-4570-96F5-45AC596522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120202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526" y="426324"/>
            <a:ext cx="9905998" cy="1846216"/>
          </a:xfrm>
        </p:spPr>
        <p:txBody>
          <a:bodyPr>
            <a:normAutofit/>
          </a:bodyPr>
          <a:lstStyle/>
          <a:p>
            <a:pPr algn="ctr"/>
            <a:r>
              <a:rPr lang="fa-IR" sz="3600" dirty="0" smtClean="0">
                <a:solidFill>
                  <a:srgbClr val="00B050"/>
                </a:solidFill>
                <a:cs typeface="B Titr" panose="00000700000000000000" pitchFamily="2" charset="-78"/>
              </a:rPr>
              <a:t>فصل اول: </a:t>
            </a:r>
            <a:r>
              <a:rPr lang="fa-IR" sz="3600" dirty="0">
                <a:solidFill>
                  <a:srgbClr val="00B050"/>
                </a:solidFill>
                <a:effectLst/>
                <a:cs typeface="B Titr" panose="00000700000000000000" pitchFamily="2" charset="-78"/>
              </a:rPr>
              <a:t>کلیات و مقدمه در ارتباط با اهمیت غذا و </a:t>
            </a:r>
            <a:r>
              <a:rPr lang="fa-IR" sz="3600" dirty="0" smtClean="0">
                <a:solidFill>
                  <a:srgbClr val="00B050"/>
                </a:solidFill>
                <a:effectLst/>
                <a:cs typeface="B Titr" panose="00000700000000000000" pitchFamily="2" charset="-78"/>
              </a:rPr>
              <a:t>تغذیه</a:t>
            </a:r>
            <a:r>
              <a:rPr lang="en-US" sz="3600" dirty="0" smtClean="0">
                <a:solidFill>
                  <a:srgbClr val="00B050"/>
                </a:solidFill>
                <a:effectLst/>
                <a:cs typeface="B Titr" panose="00000700000000000000" pitchFamily="2" charset="-78"/>
              </a:rPr>
              <a:t/>
            </a:r>
            <a:br>
              <a:rPr lang="en-US" sz="3600" dirty="0" smtClean="0">
                <a:solidFill>
                  <a:srgbClr val="00B050"/>
                </a:solidFill>
                <a:effectLst/>
                <a:cs typeface="B Titr" panose="00000700000000000000" pitchFamily="2" charset="-78"/>
              </a:rPr>
            </a:br>
            <a:r>
              <a:rPr lang="en-US" dirty="0">
                <a:solidFill>
                  <a:srgbClr val="FFFF00"/>
                </a:solidFill>
                <a:effectLst/>
                <a:cs typeface="B Titr" panose="00000700000000000000" pitchFamily="2" charset="-78"/>
              </a:rPr>
              <a:t/>
            </a:r>
            <a:br>
              <a:rPr lang="en-US" dirty="0">
                <a:solidFill>
                  <a:srgbClr val="FFFF00"/>
                </a:solidFill>
                <a:effectLst/>
                <a:cs typeface="B Titr" panose="00000700000000000000" pitchFamily="2" charset="-78"/>
              </a:rPr>
            </a:br>
            <a:endParaRPr lang="fa-IR" dirty="0">
              <a:solidFill>
                <a:srgbClr val="FFFF00"/>
              </a:solidFill>
              <a:cs typeface="B Titr" panose="00000700000000000000" pitchFamily="2" charset="-78"/>
            </a:endParaRPr>
          </a:p>
        </p:txBody>
      </p:sp>
      <p:sp>
        <p:nvSpPr>
          <p:cNvPr id="3" name="Content Placeholder 2"/>
          <p:cNvSpPr>
            <a:spLocks noGrp="1"/>
          </p:cNvSpPr>
          <p:nvPr>
            <p:ph idx="1"/>
          </p:nvPr>
        </p:nvSpPr>
        <p:spPr>
          <a:xfrm>
            <a:off x="1371600" y="1241855"/>
            <a:ext cx="9905998" cy="5379721"/>
          </a:xfrm>
        </p:spPr>
        <p:txBody>
          <a:bodyPr>
            <a:noAutofit/>
          </a:bodyPr>
          <a:lstStyle/>
          <a:p>
            <a:pPr marL="0" indent="0" algn="r">
              <a:buNone/>
            </a:pPr>
            <a:r>
              <a:rPr lang="fa-IR" sz="2400" dirty="0">
                <a:effectLst/>
                <a:cs typeface="B Nazanin" panose="00000400000000000000" pitchFamily="2" charset="-78"/>
              </a:rPr>
              <a:t>تغذیه از دیدگاه علمی، تغذیه دانشی است که نوع غذای تهیه شده ، نحوه نگهداری و اثرات فرآیند بر روی غذا و مقادیر انرژی موجود در واحد وزن غذا و انرژی مورد نیاز و به طبع آن مقدار غذای مورد نیاز فرد را بر اساس سن و جنس و قد و وزن و فعالیت در حالات مختلف سلامت و بیماری و نیز تحولات بیوشیمیایی غذا در بدن را بررسی می نماید</a:t>
            </a:r>
          </a:p>
          <a:p>
            <a:pPr marL="0" indent="0" algn="r">
              <a:buNone/>
            </a:pPr>
            <a:r>
              <a:rPr lang="fa-IR" sz="2400" dirty="0">
                <a:solidFill>
                  <a:srgbClr val="FF0000"/>
                </a:solidFill>
                <a:cs typeface="B Nazanin" panose="00000400000000000000" pitchFamily="2" charset="-78"/>
              </a:rPr>
              <a:t>دانشمندان از اوایل قرن بیستم متوجه شدند که با مصرف رژیم های غذایی کافی ، می توان از بروز بیماریهای ناشی از سوء تغذیه مثل اسکوربوت ، بربری ، پلاگر و کم خونی ها پیشگیری کرد. </a:t>
            </a:r>
            <a:r>
              <a:rPr lang="fa-IR" sz="2400" dirty="0">
                <a:effectLst/>
                <a:cs typeface="B Nazanin" panose="00000400000000000000" pitchFamily="2" charset="-78"/>
              </a:rPr>
              <a:t>.همچنین از طریق ایمن سازی و پیشرفت بهداشت ، بسیاری از بیماریهای عفونی قابل جلوگیری هستند. امروزه مردم بخاطر کاهش شدید بیماریهای عفونی و تغذیه مناسب زندگی طولانی تری دارند و بیشتر مستعد به بیماریهای مزمن در میانسالی  و سالهای آخر عمر هستند از جمله  بیماریهای قلبی و عروقی ، سرطان ،پرفشاری خون دیابت نوع دوم ، پوکی استخوان و بیماریهای کبدی </a:t>
            </a:r>
          </a:p>
          <a:p>
            <a:pPr marL="0" indent="0" algn="r">
              <a:buNone/>
            </a:pPr>
            <a:r>
              <a:rPr lang="fa-IR" sz="2400" dirty="0">
                <a:solidFill>
                  <a:srgbClr val="FF0000"/>
                </a:solidFill>
                <a:effectLst/>
                <a:cs typeface="B Nazanin" panose="00000400000000000000" pitchFamily="2" charset="-78"/>
              </a:rPr>
              <a:t>شش گروه اصلی مواد مغذی در بدن وجود دارند که به کربوهیدراتها ،پروتئین ها، چربی ها ، ویتامین ها ، آب و املاح تقسیم شده اند. انسان روزانه به 17 ویتامین و 24 ماده معدنی برای انجام وظایف گوناگون نیازمند است</a:t>
            </a:r>
            <a:r>
              <a:rPr lang="fa-IR" sz="2400" dirty="0">
                <a:effectLst/>
                <a:cs typeface="B Nazanin" panose="00000400000000000000" pitchFamily="2" charset="-78"/>
              </a:rPr>
              <a:t>. ترکیب بدن انسان ۶۰ تا ۶۲ درصد آب ،17 درصد پروتئین ،14درصد چربی6درصد املاح و یک درصد کربوهیدرات است.در کودکان درصد آب در مقایسه با بزرگتر ها بیشتر است.در زنان درصد آب اندکی کمتر از مردان و درصد چربی بیشتر از مردان است.ذخیره چربی در بدن با افزایش سن، بیشتر می شود.</a:t>
            </a:r>
            <a:endParaRPr lang="en-US" sz="2400" dirty="0">
              <a:effectLst/>
              <a:cs typeface="B Nazanin" panose="00000400000000000000" pitchFamily="2" charset="-78"/>
            </a:endParaRPr>
          </a:p>
          <a:p>
            <a:pPr marL="0" indent="0" algn="r">
              <a:buNone/>
            </a:pPr>
            <a:endParaRPr lang="fa-IR" sz="2400" dirty="0">
              <a:cs typeface="B Nazanin" panose="00000400000000000000" pitchFamily="2" charset="-78"/>
            </a:endParaRPr>
          </a:p>
        </p:txBody>
      </p:sp>
      <p:pic>
        <p:nvPicPr>
          <p:cNvPr id="4" name="8C65FBC0">
            <a:hlinkClick r:id="" action="ppaction://media"/>
            <a:extLst>
              <a:ext uri="{FF2B5EF4-FFF2-40B4-BE49-F238E27FC236}">
                <a16:creationId xmlns:a16="http://schemas.microsoft.com/office/drawing/2014/main" id="{39E2A1A6-65D0-4421-A9BF-CC03A4EA67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567292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4998" y="509450"/>
            <a:ext cx="9905998" cy="6074229"/>
          </a:xfrm>
        </p:spPr>
        <p:txBody>
          <a:bodyPr>
            <a:noAutofit/>
          </a:bodyPr>
          <a:lstStyle/>
          <a:p>
            <a:pPr marL="0" indent="0" algn="r">
              <a:buNone/>
            </a:pPr>
            <a:r>
              <a:rPr lang="fa-IR" dirty="0">
                <a:solidFill>
                  <a:srgbClr val="FF0000"/>
                </a:solidFill>
                <a:effectLst/>
                <a:cs typeface="B Titr" panose="00000700000000000000" pitchFamily="2" charset="-78"/>
              </a:rPr>
              <a:t>مقدار متعادل و مقدار مورد نیاز غذا</a:t>
            </a:r>
            <a:endParaRPr lang="en-US" dirty="0">
              <a:solidFill>
                <a:srgbClr val="FF0000"/>
              </a:solidFill>
              <a:effectLst/>
              <a:cs typeface="B Titr" panose="00000700000000000000" pitchFamily="2" charset="-78"/>
            </a:endParaRPr>
          </a:p>
          <a:p>
            <a:pPr marL="0" indent="0" algn="r">
              <a:buNone/>
            </a:pPr>
            <a:r>
              <a:rPr lang="fa-IR" sz="2000" dirty="0">
                <a:effectLst/>
                <a:cs typeface="B Nazanin" panose="00000400000000000000" pitchFamily="2" charset="-78"/>
              </a:rPr>
              <a:t>وقتی همه مواد غذایی ضروری در یک نسبت صحیح و متناسب با نیاز بدن ما در وعده های غذا موجود باشد ،برنامه غذایی متعادل و مطلوب خوانده می شود . غذای متعادل برای حفظ سلامتی ضروری است . نشانه هایی که بر تغذیه خوب ، دلالت دارند عبارتند از : قد و وزن متناسب با سن ،ترکیب متناسب بدن ، موو پوست زنده و شاداب ،ناخنهای سالم و صورتی رنگ ، گامهای سالم و صحیح ،چشمهائی جستجوگر و تیزبین ،اشتهای خوب و تخلیه روده ای کامل ، فهم و درک کامل ،واکنشی مطمئن و شخصیتی مقبول و ..</a:t>
            </a:r>
            <a:endParaRPr lang="en-US" sz="2000" dirty="0">
              <a:effectLst/>
              <a:cs typeface="B Nazanin" panose="00000400000000000000" pitchFamily="2" charset="-78"/>
            </a:endParaRPr>
          </a:p>
          <a:p>
            <a:pPr marL="0" indent="0" algn="r">
              <a:buNone/>
            </a:pPr>
            <a:r>
              <a:rPr lang="fa-IR" dirty="0">
                <a:solidFill>
                  <a:srgbClr val="FF0000"/>
                </a:solidFill>
                <a:effectLst/>
                <a:cs typeface="B Titr" panose="00000700000000000000" pitchFamily="2" charset="-78"/>
              </a:rPr>
              <a:t>کم غذایی </a:t>
            </a:r>
            <a:endParaRPr lang="en-US" dirty="0">
              <a:solidFill>
                <a:srgbClr val="FF0000"/>
              </a:solidFill>
              <a:effectLst/>
              <a:cs typeface="B Titr" panose="00000700000000000000" pitchFamily="2" charset="-78"/>
            </a:endParaRPr>
          </a:p>
          <a:p>
            <a:pPr marL="0" indent="0" algn="r">
              <a:buNone/>
            </a:pPr>
            <a:r>
              <a:rPr lang="fa-IR" sz="2000" dirty="0">
                <a:effectLst/>
                <a:cs typeface="B Nazanin" panose="00000400000000000000" pitchFamily="2" charset="-78"/>
              </a:rPr>
              <a:t>وقتی مواد مغذی کمتر از حد نیاز خورده شود،وضعیت را کم غذایی گویند. کم غذایی قسمتی از قحطی و گرسنگی شدید است . شخص کم غذا علائم و نشانه هایی از کمبود را دارد و احساس سلامت نمیکند . وزن کم ،مقاومت کم در برابر عفونت ،ضعف ،احساس بیماری  ،کم حسی و بی عاطفگی همه نشانه های کم غذایی هستند.</a:t>
            </a:r>
            <a:endParaRPr lang="en-US" sz="2000" dirty="0">
              <a:effectLst/>
              <a:cs typeface="B Nazanin" panose="00000400000000000000" pitchFamily="2" charset="-78"/>
            </a:endParaRPr>
          </a:p>
          <a:p>
            <a:pPr marL="0" indent="0" algn="r">
              <a:buNone/>
            </a:pPr>
            <a:r>
              <a:rPr lang="fa-IR" dirty="0">
                <a:solidFill>
                  <a:srgbClr val="FF0000"/>
                </a:solidFill>
                <a:effectLst/>
                <a:cs typeface="B Titr" panose="00000700000000000000" pitchFamily="2" charset="-78"/>
              </a:rPr>
              <a:t>سوءتغذیه </a:t>
            </a:r>
            <a:endParaRPr lang="en-US" dirty="0">
              <a:solidFill>
                <a:srgbClr val="FF0000"/>
              </a:solidFill>
              <a:effectLst/>
              <a:cs typeface="B Titr" panose="00000700000000000000" pitchFamily="2" charset="-78"/>
            </a:endParaRPr>
          </a:p>
          <a:p>
            <a:pPr marL="0" indent="0" algn="r">
              <a:buNone/>
            </a:pPr>
            <a:r>
              <a:rPr lang="fa-IR" sz="2000" dirty="0">
                <a:effectLst/>
                <a:cs typeface="B Nazanin" panose="00000400000000000000" pitchFamily="2" charset="-78"/>
              </a:rPr>
              <a:t>سوءتغذیه دراثر کمبود یا افزایش مواد مغذی پدید می آید. سوء تغذیه شدید در یک مرحله خاص از زندگی می تواند خطرات جبران ناپذیری برای بدن داشته باشد .سوءتغذیه بر وضعیت جسمانی ،ذهنی و درک و فهم روشن یک شخص اثر نامطلوب می گذارد .توانایی در انجام وظایف کاهش می یابد و نقص در اثر سوءتغذیه پدیدار می شود .ماراسموس ،کواشیوکور،گزروفتالمی ،اسکوربوت ،راشیتیسم ، نرمی استخوان ،بری بری، پلاگر و کم خونی  نتیجه کمبود هستند. سوء تغذیه تاثیر قطعی بر رشد و نموشخص دارد . عقب افتادگی ذهنی اولیه در اثر نقص در سیستم عصبی در مراحل اولیه زندگی شخص وقتی رخ می دهد که سوءتغذیه شدید وجود داشته باشد</a:t>
            </a:r>
            <a:endParaRPr lang="fa-IR" sz="2000" dirty="0">
              <a:cs typeface="B Nazanin" panose="00000400000000000000" pitchFamily="2" charset="-78"/>
            </a:endParaRPr>
          </a:p>
        </p:txBody>
      </p:sp>
      <p:pic>
        <p:nvPicPr>
          <p:cNvPr id="2" name="331C26CA">
            <a:hlinkClick r:id="" action="ppaction://media"/>
            <a:extLst>
              <a:ext uri="{FF2B5EF4-FFF2-40B4-BE49-F238E27FC236}">
                <a16:creationId xmlns:a16="http://schemas.microsoft.com/office/drawing/2014/main" id="{41529ABA-7A70-47FB-A1C4-CA6F1D1FAE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50887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3380" y="548639"/>
            <a:ext cx="9465627" cy="6048103"/>
          </a:xfrm>
        </p:spPr>
        <p:txBody>
          <a:bodyPr>
            <a:noAutofit/>
          </a:bodyPr>
          <a:lstStyle/>
          <a:p>
            <a:pPr marL="0" indent="0" algn="r">
              <a:buNone/>
            </a:pPr>
            <a:r>
              <a:rPr lang="fa-IR" dirty="0">
                <a:solidFill>
                  <a:srgbClr val="FF0000"/>
                </a:solidFill>
                <a:effectLst/>
                <a:cs typeface="B Titr" panose="00000700000000000000" pitchFamily="2" charset="-78"/>
              </a:rPr>
              <a:t>طبقه بندی غذایی</a:t>
            </a:r>
          </a:p>
          <a:p>
            <a:pPr marL="0" indent="0" algn="r">
              <a:buNone/>
            </a:pPr>
            <a:r>
              <a:rPr lang="fa-IR" sz="2000" dirty="0">
                <a:effectLst/>
                <a:cs typeface="B Nazanin" panose="00000400000000000000" pitchFamily="2" charset="-78"/>
              </a:rPr>
              <a:t>گروههای غذایی هرکدام وظایفی در بدن دارند . گروهی از غذاها تامین کننده انرژی هستند و برخی محافظ بدن و بعضی کارساختمانی بدن را به عهده دارند .در بدن انسان ،متابولیسم یک گرم کربوهیدرات و یا پروتئین منجر به تولید4کالری انرژی می شود .در حالیکه از متابولیسم یک گرم چربی 9کالری بدست می آید.</a:t>
            </a:r>
            <a:endParaRPr lang="en-US" sz="2000" dirty="0">
              <a:effectLst/>
              <a:cs typeface="B Nazanin" panose="00000400000000000000" pitchFamily="2" charset="-78"/>
            </a:endParaRPr>
          </a:p>
          <a:p>
            <a:pPr marL="0" indent="0" algn="r">
              <a:buNone/>
            </a:pPr>
            <a:r>
              <a:rPr lang="fa-IR" sz="2000" dirty="0">
                <a:effectLst/>
                <a:cs typeface="B Nazanin" panose="00000400000000000000" pitchFamily="2" charset="-78"/>
              </a:rPr>
              <a:t>دانه های معمولی نظیر برنج،گندم و ذرت ، ریشه ها و غده ها نظیر سیب زمینی ، منابع خوب کربوهیدرات هستند.چربیها منابع فشرده و مطلوب انرژی هستند و در وزن برابر بیش از پروتئین ها و کربوهیدرات ها انرژی تولید می نمایند . اگر چه پروتئین در بدن تولید انرژی می نماید ،ولی باید به عنوان غذای سازنده بدن استفاده شود.</a:t>
            </a:r>
            <a:endParaRPr lang="en-US" sz="2000" dirty="0">
              <a:effectLst/>
              <a:cs typeface="B Nazanin" panose="00000400000000000000" pitchFamily="2" charset="-78"/>
            </a:endParaRPr>
          </a:p>
          <a:p>
            <a:pPr marL="0" indent="0" algn="r">
              <a:buNone/>
            </a:pPr>
            <a:r>
              <a:rPr lang="fa-IR" sz="2000" dirty="0">
                <a:effectLst/>
                <a:cs typeface="B Nazanin" panose="00000400000000000000" pitchFamily="2" charset="-78"/>
              </a:rPr>
              <a:t>پروتئین و برخی املاح مانند کلسیم ، فسفر ، آهن و... مواد سازنده بدن هستند . بدن نیز از مواد مغذی موجود در غذا ساخته می شود.غذاهای پروتئینی نظیر شیر ،گوشت و املاحی مثل کلسیم ،فسفر ،آهن مواد سازنده بدن هستند ،ماهی ،تخم مرغ ،حبوبات و آجیل ها برای تشکیل بافتهای بدن و خون ضروری هستند.واکنش های بدن توسط آب و املاح و ویتامین ها تنظیم می شوند .غذای غنی از پروتئین ،املاح ، و یتامین و آب را اصطلاحا غذای نگهدارنده می گویند .آب برای انواع واکنشها و مراحل حیات بدن ضروری است.برخی املاح نظیر کلسیم وظایفی همچون انعقاد خون ،انقباض عضلات و کارایی قلب را کنترل می نمایند .آهن برای شکل گیری گلبولهای قرمز و ید برای تولید تیروکسین مترشحه از غده تیروئید ضروری هستند</a:t>
            </a:r>
          </a:p>
          <a:p>
            <a:pPr marL="0" indent="0" algn="r">
              <a:buNone/>
            </a:pPr>
            <a:r>
              <a:rPr lang="ar-SA" sz="2000" dirty="0">
                <a:effectLst/>
                <a:cs typeface="B Nazanin" panose="00000400000000000000" pitchFamily="2" charset="-78"/>
              </a:rPr>
              <a:t>ویتامین ها برای رشد و سلامت عضلات ،چشم ،گوش ،بینی و پوست ضروری هستند. بنابر این ،غذا دائما نقش نگهداری وضعیت طبیعی جسمانی ،ذهنی و اجتماعی را که به بیان عمومی تر سلامتی نامیده می شود ،به عهده دارد. وضعیت سلامت  شخص بستگی به توان بدن در به کارگیری مواد مغذی دارد . اطلاعات رژیم غذایی گذشته فرد ،آزمایشهای فیزیکی و آزمایشهای بیوشیمیایی این وضعیت را آشکار می سازد</a:t>
            </a:r>
            <a:r>
              <a:rPr lang="fa-IR" sz="2000" dirty="0">
                <a:effectLst/>
                <a:cs typeface="B Nazanin" panose="00000400000000000000" pitchFamily="2" charset="-78"/>
              </a:rPr>
              <a:t>.</a:t>
            </a:r>
            <a:endParaRPr lang="en-US" sz="2000" dirty="0">
              <a:effectLst/>
              <a:cs typeface="B Nazanin" panose="00000400000000000000" pitchFamily="2" charset="-78"/>
            </a:endParaRPr>
          </a:p>
          <a:p>
            <a:pPr marL="0" indent="0" algn="r">
              <a:buNone/>
            </a:pPr>
            <a:endParaRPr lang="fa-IR" sz="2000" dirty="0">
              <a:cs typeface="B Nazanin" panose="00000400000000000000" pitchFamily="2" charset="-78"/>
            </a:endParaRPr>
          </a:p>
        </p:txBody>
      </p:sp>
      <p:pic>
        <p:nvPicPr>
          <p:cNvPr id="2" name="FE7F3C44">
            <a:hlinkClick r:id="" action="ppaction://media"/>
            <a:extLst>
              <a:ext uri="{FF2B5EF4-FFF2-40B4-BE49-F238E27FC236}">
                <a16:creationId xmlns:a16="http://schemas.microsoft.com/office/drawing/2014/main" id="{84982ED6-E304-4706-825A-A6DE5CEBBF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616488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609600"/>
            <a:ext cx="9905998" cy="6021978"/>
          </a:xfrm>
        </p:spPr>
        <p:txBody>
          <a:bodyPr>
            <a:noAutofit/>
          </a:bodyPr>
          <a:lstStyle/>
          <a:p>
            <a:pPr marL="0" indent="0" algn="r">
              <a:buNone/>
            </a:pPr>
            <a:r>
              <a:rPr lang="fa-IR" dirty="0">
                <a:solidFill>
                  <a:srgbClr val="FF0000"/>
                </a:solidFill>
                <a:effectLst/>
                <a:cs typeface="B Titr" panose="00000700000000000000" pitchFamily="2" charset="-78"/>
              </a:rPr>
              <a:t>غذا و تعریف آن</a:t>
            </a:r>
          </a:p>
          <a:p>
            <a:pPr marL="0" indent="0" algn="r">
              <a:buNone/>
            </a:pPr>
            <a:r>
              <a:rPr lang="fa-IR" sz="2000" dirty="0">
                <a:effectLst/>
                <a:cs typeface="B Nazanin" panose="00000400000000000000" pitchFamily="2" charset="-78"/>
              </a:rPr>
              <a:t>غذا : هر ماده ای که بطور صحیح پخت و پز و یا آماده شده و از نظر بهداشتی فاقد عوامل بیماری زا باشد و از نظر ذائقه انسانی قابل خوردن بوده و توسط دستگاه گوارش قابل هضم و جذب و مورد استفاده سلول های بدنی قرار گیرد و اگر هضم و جذب نشود به نوعی مفید حال بدن باشد ، غذا نامیده می شود</a:t>
            </a:r>
          </a:p>
          <a:p>
            <a:pPr marL="0" indent="0" algn="r">
              <a:buNone/>
            </a:pPr>
            <a:r>
              <a:rPr lang="fa-IR" sz="2000" dirty="0">
                <a:solidFill>
                  <a:srgbClr val="FF0000"/>
                </a:solidFill>
                <a:effectLst/>
                <a:cs typeface="B Nazanin" panose="00000400000000000000" pitchFamily="2" charset="-78"/>
              </a:rPr>
              <a:t>اصطلاحات رایج </a:t>
            </a:r>
            <a:endParaRPr lang="en-US" sz="2000" dirty="0">
              <a:solidFill>
                <a:srgbClr val="FF0000"/>
              </a:solidFill>
              <a:effectLst/>
              <a:cs typeface="B Nazanin" panose="00000400000000000000" pitchFamily="2" charset="-78"/>
            </a:endParaRPr>
          </a:p>
          <a:p>
            <a:pPr marL="0" indent="0" algn="r">
              <a:buNone/>
            </a:pPr>
            <a:r>
              <a:rPr lang="en-US" sz="2000" dirty="0">
                <a:solidFill>
                  <a:srgbClr val="FF0000"/>
                </a:solidFill>
                <a:effectLst/>
                <a:cs typeface="B Nazanin" panose="00000400000000000000" pitchFamily="2" charset="-78"/>
              </a:rPr>
              <a:t>(Diet) </a:t>
            </a:r>
            <a:r>
              <a:rPr lang="fa-IR" sz="2000" dirty="0">
                <a:solidFill>
                  <a:srgbClr val="FF0000"/>
                </a:solidFill>
                <a:effectLst/>
                <a:cs typeface="B Nazanin" panose="00000400000000000000" pitchFamily="2" charset="-78"/>
              </a:rPr>
              <a:t>رژیم غذایی </a:t>
            </a:r>
            <a:endParaRPr lang="en-US" sz="2000" dirty="0">
              <a:solidFill>
                <a:srgbClr val="FF0000"/>
              </a:solidFill>
              <a:effectLst/>
              <a:cs typeface="B Nazanin" panose="00000400000000000000" pitchFamily="2" charset="-78"/>
            </a:endParaRPr>
          </a:p>
          <a:p>
            <a:pPr marL="0" indent="0" algn="r">
              <a:buNone/>
            </a:pPr>
            <a:r>
              <a:rPr lang="fa-IR" sz="2000" dirty="0">
                <a:effectLst/>
                <a:cs typeface="B Nazanin" panose="00000400000000000000" pitchFamily="2" charset="-78"/>
              </a:rPr>
              <a:t>انواع و مقادیری از مواد غذایی و آشامیدنی هااست که روزانه مصرف می شود. </a:t>
            </a:r>
          </a:p>
          <a:p>
            <a:pPr marL="0" indent="0" algn="r">
              <a:buNone/>
            </a:pPr>
            <a:r>
              <a:rPr lang="en-US" sz="2000" dirty="0">
                <a:solidFill>
                  <a:srgbClr val="FF0000"/>
                </a:solidFill>
                <a:effectLst/>
                <a:cs typeface="B Nazanin" panose="00000400000000000000" pitchFamily="2" charset="-78"/>
              </a:rPr>
              <a:t>(nutrient) </a:t>
            </a:r>
            <a:r>
              <a:rPr lang="fa-IR" sz="2000" dirty="0">
                <a:solidFill>
                  <a:srgbClr val="FF0000"/>
                </a:solidFill>
                <a:effectLst/>
                <a:cs typeface="B Nazanin" panose="00000400000000000000" pitchFamily="2" charset="-78"/>
              </a:rPr>
              <a:t>مواد مغذی </a:t>
            </a:r>
            <a:endParaRPr lang="en-US" sz="2000" dirty="0">
              <a:solidFill>
                <a:srgbClr val="FF0000"/>
              </a:solidFill>
              <a:effectLst/>
              <a:cs typeface="B Nazanin" panose="00000400000000000000" pitchFamily="2" charset="-78"/>
            </a:endParaRPr>
          </a:p>
          <a:p>
            <a:pPr marL="0" indent="0" algn="r">
              <a:buNone/>
            </a:pPr>
            <a:r>
              <a:rPr lang="fa-IR" sz="2000" dirty="0">
                <a:effectLst/>
                <a:cs typeface="B Nazanin" panose="00000400000000000000" pitchFamily="2" charset="-78"/>
              </a:rPr>
              <a:t> در مواد غذایی پنجاه یا بیش از 50 ماده شیمیایی وجود دارند که مورد نیاز بدن می باشند</a:t>
            </a:r>
            <a:endParaRPr lang="en-US" sz="2000" dirty="0">
              <a:effectLst/>
              <a:cs typeface="B Nazanin" panose="00000400000000000000" pitchFamily="2" charset="-78"/>
            </a:endParaRPr>
          </a:p>
          <a:p>
            <a:pPr marL="0" indent="0" algn="r">
              <a:buNone/>
            </a:pPr>
            <a:r>
              <a:rPr lang="en-US" sz="2000" dirty="0">
                <a:solidFill>
                  <a:srgbClr val="FF0000"/>
                </a:solidFill>
                <a:effectLst/>
                <a:cs typeface="B Nazanin" panose="00000400000000000000" pitchFamily="2" charset="-78"/>
              </a:rPr>
              <a:t>(nutrition) </a:t>
            </a:r>
            <a:r>
              <a:rPr lang="fa-IR" sz="2000" dirty="0">
                <a:solidFill>
                  <a:srgbClr val="FF0000"/>
                </a:solidFill>
                <a:effectLst/>
                <a:cs typeface="B Nazanin" panose="00000400000000000000" pitchFamily="2" charset="-78"/>
              </a:rPr>
              <a:t>تغذیه </a:t>
            </a:r>
            <a:endParaRPr lang="en-US" sz="2000" dirty="0">
              <a:solidFill>
                <a:srgbClr val="FF0000"/>
              </a:solidFill>
              <a:effectLst/>
              <a:cs typeface="B Nazanin" panose="00000400000000000000" pitchFamily="2" charset="-78"/>
            </a:endParaRPr>
          </a:p>
          <a:p>
            <a:pPr marL="0" indent="0" algn="r">
              <a:buNone/>
            </a:pPr>
            <a:r>
              <a:rPr lang="fa-IR" sz="2000" dirty="0">
                <a:effectLst/>
                <a:cs typeface="B Nazanin" panose="00000400000000000000" pitchFamily="2" charset="-78"/>
              </a:rPr>
              <a:t>فرآیند استفاده بدن از مواد غذایی است. این فرایند شامل خوردن مقادیر و انواع مناسبی از مواد غذایی برای تامین نیاز بدن، هضم مواد غذایی ،بطوریکه بدن بتواند از مواد مغذی آنها استفاده کند، جذب مواد مغذی به جریان خون ، استفاده سلولها از آنها برای تولید انرژی و حفظ و رشد سلولها ، بافتها و ارگان ها ،دفع مواد زاید ، می باشد.</a:t>
            </a:r>
            <a:endParaRPr lang="en-US" sz="2000" dirty="0">
              <a:effectLst/>
              <a:cs typeface="B Nazanin" panose="00000400000000000000" pitchFamily="2" charset="-78"/>
            </a:endParaRPr>
          </a:p>
          <a:p>
            <a:pPr marL="0" indent="0" algn="r">
              <a:buNone/>
            </a:pPr>
            <a:r>
              <a:rPr lang="en-US" sz="2000" dirty="0">
                <a:solidFill>
                  <a:srgbClr val="FF0000"/>
                </a:solidFill>
                <a:cs typeface="B Nazanin" panose="00000400000000000000" pitchFamily="2" charset="-78"/>
              </a:rPr>
              <a:t>(</a:t>
            </a:r>
            <a:r>
              <a:rPr lang="en-US" sz="2000" dirty="0">
                <a:solidFill>
                  <a:srgbClr val="FF0000"/>
                </a:solidFill>
                <a:effectLst/>
                <a:cs typeface="B Nazanin" panose="00000400000000000000" pitchFamily="2" charset="-78"/>
              </a:rPr>
              <a:t>Health) </a:t>
            </a:r>
            <a:r>
              <a:rPr lang="fa-IR" sz="2000" dirty="0">
                <a:solidFill>
                  <a:srgbClr val="FF0000"/>
                </a:solidFill>
                <a:effectLst/>
                <a:cs typeface="B Nazanin" panose="00000400000000000000" pitchFamily="2" charset="-78"/>
              </a:rPr>
              <a:t>سلامت</a:t>
            </a:r>
            <a:endParaRPr lang="en-US" sz="2000" dirty="0">
              <a:solidFill>
                <a:srgbClr val="FF0000"/>
              </a:solidFill>
              <a:effectLst/>
              <a:cs typeface="B Nazanin" panose="00000400000000000000" pitchFamily="2" charset="-78"/>
            </a:endParaRPr>
          </a:p>
          <a:p>
            <a:pPr marL="0" indent="0" algn="r">
              <a:buNone/>
            </a:pPr>
            <a:r>
              <a:rPr lang="fa-IR" sz="2000" dirty="0">
                <a:effectLst/>
                <a:cs typeface="B Nazanin" panose="00000400000000000000" pitchFamily="2" charset="-78"/>
              </a:rPr>
              <a:t>سازمان بهداشت جهانی سلامت را "رفاه کامل جسمی ،روانی و اجتماعی و نه فقط بیمار نبودن " تعریف کرده است</a:t>
            </a:r>
            <a:endParaRPr lang="en-US" sz="2000" dirty="0">
              <a:effectLst/>
              <a:cs typeface="B Nazanin" panose="00000400000000000000" pitchFamily="2" charset="-78"/>
            </a:endParaRPr>
          </a:p>
        </p:txBody>
      </p:sp>
      <p:pic>
        <p:nvPicPr>
          <p:cNvPr id="2" name="BFCE212E">
            <a:hlinkClick r:id="" action="ppaction://media"/>
            <a:extLst>
              <a:ext uri="{FF2B5EF4-FFF2-40B4-BE49-F238E27FC236}">
                <a16:creationId xmlns:a16="http://schemas.microsoft.com/office/drawing/2014/main" id="{1EC9C429-37EC-4463-A47B-D0CF3806A6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791395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781492" y="711925"/>
            <a:ext cx="9905998" cy="5852160"/>
          </a:xfrm>
        </p:spPr>
        <p:txBody>
          <a:bodyPr>
            <a:normAutofit/>
          </a:bodyPr>
          <a:lstStyle/>
          <a:p>
            <a:pPr marL="0" indent="0" algn="r">
              <a:buNone/>
            </a:pPr>
            <a:r>
              <a:rPr lang="fa-IR" sz="2400" dirty="0">
                <a:effectLst/>
                <a:cs typeface="B Nazanin" panose="00000400000000000000" pitchFamily="2" charset="-78"/>
              </a:rPr>
              <a:t> </a:t>
            </a:r>
            <a:r>
              <a:rPr lang="fa-IR" dirty="0">
                <a:solidFill>
                  <a:srgbClr val="FF0000"/>
                </a:solidFill>
                <a:effectLst/>
                <a:cs typeface="B Titr" panose="00000700000000000000" pitchFamily="2" charset="-78"/>
              </a:rPr>
              <a:t>اپیدمیولوژی</a:t>
            </a:r>
            <a:endParaRPr lang="fa-IR" sz="2400" dirty="0">
              <a:cs typeface="B Nazanin" panose="00000400000000000000" pitchFamily="2" charset="-78"/>
            </a:endParaRPr>
          </a:p>
          <a:p>
            <a:pPr marL="0" indent="0" algn="r">
              <a:buNone/>
            </a:pPr>
            <a:r>
              <a:rPr lang="fa-IR" sz="2400" dirty="0">
                <a:solidFill>
                  <a:srgbClr val="FF0000"/>
                </a:solidFill>
                <a:effectLst/>
                <a:cs typeface="B Nazanin" panose="00000400000000000000" pitchFamily="2" charset="-78"/>
              </a:rPr>
              <a:t>علم بیماریهای همه گیر است</a:t>
            </a:r>
            <a:r>
              <a:rPr lang="fa-IR" sz="2400" dirty="0">
                <a:effectLst/>
                <a:cs typeface="B Nazanin" panose="00000400000000000000" pitchFamily="2" charset="-78"/>
              </a:rPr>
              <a:t>. بیماریهایی که افراد زیادی در جامعه به آن مبتلا می شوند . با استفاده از مطالعات اپیدمیولوژیکی ، رابطه بین بیماریها و عوامل محیطی مثل اجزای رژیم غذایی شناخته می شود و به این ترتیب ،تعیین علت ،درمان و پیشگیری امکان پذیر است.برای مثال سرطان کولون در ملل توسعه یافته شایع است . محققین متوجه شدند که بیماری مذکور در مناطق روستایی افریقابندرت اتفاق می افتد. پس از این یافته سعی شد اختلاف شرایط محیطی افریقا و غرب تعیین شود . یک اختلاف مهم مقدار فبیر غذایی بود . افریقایی ها رژیم های غذایی پر فبیر داشتند در حالیکه مقدار فبیر در رژیم غذایی در دنیای غرب بسیار کم بود بر اساس این داده ها ،فرضیه رژیم غذایی پرفبیر موجب حفاظت در مقابل تعدادی از بیماریهای گوارشی میشود ،مطرح شد.</a:t>
            </a:r>
          </a:p>
          <a:p>
            <a:pPr marL="0" indent="0" algn="r">
              <a:buNone/>
            </a:pPr>
            <a:r>
              <a:rPr lang="fa-IR" dirty="0">
                <a:solidFill>
                  <a:srgbClr val="FF0000"/>
                </a:solidFill>
                <a:effectLst/>
                <a:cs typeface="B Titr" panose="00000700000000000000" pitchFamily="2" charset="-78"/>
              </a:rPr>
              <a:t>بیماریهای مزمن و پیشگیری از آنها </a:t>
            </a:r>
            <a:endParaRPr lang="en-US" dirty="0">
              <a:solidFill>
                <a:srgbClr val="FF0000"/>
              </a:solidFill>
              <a:effectLst/>
              <a:cs typeface="B Titr" panose="00000700000000000000" pitchFamily="2" charset="-78"/>
            </a:endParaRPr>
          </a:p>
          <a:p>
            <a:pPr marL="0" indent="0" algn="r">
              <a:buNone/>
            </a:pPr>
            <a:r>
              <a:rPr lang="ar-SA" sz="2400" dirty="0">
                <a:effectLst/>
                <a:cs typeface="B Nazanin" panose="00000400000000000000" pitchFamily="2" charset="-78"/>
              </a:rPr>
              <a:t>بیماریهای مهم مزمن شامل  بیماری های قلبی - عروقی، سرطان ها، دیابت ،پرفشاری خون و پوکی استخوان  است.</a:t>
            </a:r>
            <a:endParaRPr lang="en-US" sz="2400" dirty="0">
              <a:effectLst/>
              <a:cs typeface="B Nazanin" panose="00000400000000000000" pitchFamily="2" charset="-78"/>
            </a:endParaRPr>
          </a:p>
          <a:p>
            <a:pPr marL="0" indent="0" algn="r">
              <a:buNone/>
            </a:pPr>
            <a:r>
              <a:rPr lang="fa-IR" sz="2400" dirty="0">
                <a:effectLst/>
                <a:cs typeface="B Nazanin" panose="00000400000000000000" pitchFamily="2" charset="-78"/>
              </a:rPr>
              <a:t>بیماریهای قلبی و عروقی: بیماریهای قلبی عروقی در حال حاضر جزو سه علت اول مرگ و میر و ناتوانی انسان در سراسر دنیا بوده و در حال تبدیل شدن به اصلی ترین عامل مرگ و میر  یا ناتوانی  در اغلب کشورها می باشد. </a:t>
            </a:r>
            <a:endParaRPr lang="fa-IR" sz="2400" dirty="0">
              <a:cs typeface="B Nazanin" panose="00000400000000000000" pitchFamily="2" charset="-78"/>
            </a:endParaRPr>
          </a:p>
        </p:txBody>
      </p:sp>
      <p:pic>
        <p:nvPicPr>
          <p:cNvPr id="2" name="C4DB206B">
            <a:hlinkClick r:id="" action="ppaction://media"/>
            <a:extLst>
              <a:ext uri="{FF2B5EF4-FFF2-40B4-BE49-F238E27FC236}">
                <a16:creationId xmlns:a16="http://schemas.microsoft.com/office/drawing/2014/main" id="{A2467A2A-40FE-4ADC-82ED-E2E0E8381C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567689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2959</Words>
  <Application>Microsoft Office PowerPoint</Application>
  <PresentationFormat>Widescreen</PresentationFormat>
  <Paragraphs>120</Paragraphs>
  <Slides>19</Slides>
  <Notes>0</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2  Titr</vt:lpstr>
      <vt:lpstr>Arial</vt:lpstr>
      <vt:lpstr>B Nazanin</vt:lpstr>
      <vt:lpstr>B Titr</vt:lpstr>
      <vt:lpstr>Calibri</vt:lpstr>
      <vt:lpstr>Calibri Light</vt:lpstr>
      <vt:lpstr>Times New Roman</vt:lpstr>
      <vt:lpstr>Wingdings</vt:lpstr>
      <vt:lpstr>Office Theme</vt:lpstr>
      <vt:lpstr>PowerPoint Presentation</vt:lpstr>
      <vt:lpstr>PowerPoint Presentation</vt:lpstr>
      <vt:lpstr>منابع                                 </vt:lpstr>
      <vt:lpstr>سرفصل ها</vt:lpstr>
      <vt:lpstr>فصل اول: کلیات و مقدمه در ارتباط با اهمیت غذا و تغذیه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آزمون فصل اول درس تغذيه كاربردي  </vt:lpstr>
      <vt:lpstr>خلاصه ي فصل اول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ergfdgfdgf</dc:title>
  <dc:creator/>
  <cp:lastModifiedBy/>
  <cp:revision>66</cp:revision>
  <dcterms:created xsi:type="dcterms:W3CDTF">2020-03-11T18:12:05Z</dcterms:created>
  <dcterms:modified xsi:type="dcterms:W3CDTF">2020-04-10T16:36:47Z</dcterms:modified>
</cp:coreProperties>
</file>