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1" r:id="rId14"/>
    <p:sldId id="272" r:id="rId15"/>
    <p:sldId id="273" r:id="rId16"/>
    <p:sldId id="270"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1" autoAdjust="0"/>
    <p:restoredTop sz="94709" autoAdjust="0"/>
  </p:normalViewPr>
  <p:slideViewPr>
    <p:cSldViewPr>
      <p:cViewPr varScale="1">
        <p:scale>
          <a:sx n="70" d="100"/>
          <a:sy n="7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نگهدارنده مکان سربرگ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fa-IR"/>
          </a:p>
        </p:txBody>
      </p:sp>
      <p:sp>
        <p:nvSpPr>
          <p:cNvPr id="3" name="نگهدارنده مکان تاریخ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CB8BDEE6-FE48-4D69-95CA-69C2F86EDC34}" type="datetimeFigureOut">
              <a:rPr lang="fa-IR"/>
              <a:pPr>
                <a:defRPr/>
              </a:pPr>
              <a:t>07/20/1441</a:t>
            </a:fld>
            <a:endParaRPr lang="fa-IR"/>
          </a:p>
        </p:txBody>
      </p:sp>
      <p:sp>
        <p:nvSpPr>
          <p:cNvPr id="4" name="نگهدارنده مکان تصویر اسلاید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نگهدارنده مکان نك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a-IR" noProof="0" smtClean="0"/>
              <a:t>برای ویرایش سبک متن اسلاید اصلی، کلیک نمایید</a:t>
            </a:r>
          </a:p>
          <a:p>
            <a:pPr lvl="1"/>
            <a:r>
              <a:rPr lang="fa-IR" noProof="0" smtClean="0"/>
              <a:t>سطح دوم</a:t>
            </a:r>
          </a:p>
          <a:p>
            <a:pPr lvl="2"/>
            <a:r>
              <a:rPr lang="fa-IR" noProof="0" smtClean="0"/>
              <a:t>سطح سوم</a:t>
            </a:r>
          </a:p>
          <a:p>
            <a:pPr lvl="3"/>
            <a:r>
              <a:rPr lang="fa-IR" noProof="0" smtClean="0"/>
              <a:t>سطح چهارم</a:t>
            </a:r>
          </a:p>
          <a:p>
            <a:pPr lvl="4"/>
            <a:r>
              <a:rPr lang="fa-IR" noProof="0" smtClean="0"/>
              <a:t>سطح پنجم</a:t>
            </a:r>
          </a:p>
        </p:txBody>
      </p:sp>
      <p:sp>
        <p:nvSpPr>
          <p:cNvPr id="6" name="نگهدارنده مکان پانویس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fa-IR"/>
          </a:p>
        </p:txBody>
      </p:sp>
      <p:sp>
        <p:nvSpPr>
          <p:cNvPr id="7" name="نگهدارنده مکان شماره اسلاید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anose="020F0502020204030204" pitchFamily="34" charset="0"/>
              </a:defRPr>
            </a:lvl1pPr>
          </a:lstStyle>
          <a:p>
            <a:fld id="{9641531C-E075-484D-BACD-DE52E796750A}" type="slidenum">
              <a:rPr lang="fa-IR"/>
              <a:pPr/>
              <a:t>‹#›</a:t>
            </a:fld>
            <a:endParaRPr lang="fa-IR"/>
          </a:p>
        </p:txBody>
      </p:sp>
    </p:spTree>
    <p:extLst>
      <p:ext uri="{BB962C8B-B14F-4D97-AF65-F5344CB8AC3E}">
        <p14:creationId xmlns:p14="http://schemas.microsoft.com/office/powerpoint/2010/main" val="1583111574"/>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نگهدارنده مکان تصویر اسلاید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نگهدارنده مکان نك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smtClean="0"/>
          </a:p>
        </p:txBody>
      </p:sp>
      <p:sp>
        <p:nvSpPr>
          <p:cNvPr id="29700" name="نگهدارنده مکان شماره اسلاید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A3E4EF-08E0-436A-945B-CC711139E301}" type="slidenum">
              <a:rPr lang="fa-IR">
                <a:latin typeface="Calibri" panose="020F0502020204030204" pitchFamily="34" charset="0"/>
              </a:rPr>
              <a:pPr eaLnBrk="1" hangingPunct="1"/>
              <a:t>4</a:t>
            </a:fld>
            <a:endParaRPr lang="fa-IR">
              <a:latin typeface="Calibri" panose="020F0502020204030204" pitchFamily="34" charset="0"/>
            </a:endParaRPr>
          </a:p>
        </p:txBody>
      </p:sp>
    </p:spTree>
    <p:extLst>
      <p:ext uri="{BB962C8B-B14F-4D97-AF65-F5344CB8AC3E}">
        <p14:creationId xmlns:p14="http://schemas.microsoft.com/office/powerpoint/2010/main" val="3586051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گروه 15"/>
          <p:cNvGrpSpPr>
            <a:grpSpLocks/>
          </p:cNvGrpSpPr>
          <p:nvPr/>
        </p:nvGrpSpPr>
        <p:grpSpPr bwMode="auto">
          <a:xfrm>
            <a:off x="-3175" y="4953000"/>
            <a:ext cx="9147175" cy="1911350"/>
            <a:chOff x="-3765" y="4832896"/>
            <a:chExt cx="9147765" cy="2032192"/>
          </a:xfrm>
        </p:grpSpPr>
        <p:sp>
          <p:nvSpPr>
            <p:cNvPr id="6" name="فرم آزاد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فرم آزاد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فرم آزاد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متصل کننده مستقیم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عنوان 8"/>
          <p:cNvSpPr>
            <a:spLocks noGrp="1"/>
          </p:cNvSpPr>
          <p:nvPr>
            <p:ph type="ctrTitle"/>
          </p:nvPr>
        </p:nvSpPr>
        <p:spPr>
          <a:xfrm>
            <a:off x="685800" y="1752602"/>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fa-IR" smtClean="0"/>
              <a:t>برای ویرایش سبک عنوان اسلاید اصلی، کلیک نمایید</a:t>
            </a:r>
            <a:endParaRPr lang="en-US"/>
          </a:p>
        </p:txBody>
      </p:sp>
      <p:sp>
        <p:nvSpPr>
          <p:cNvPr id="17" name="زیر نویس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a-IR" smtClean="0"/>
              <a:t>برای ویرایش سبک زیرعنوان اسلاید اصلی، کلیک نمایید</a:t>
            </a:r>
            <a:endParaRPr lang="en-US"/>
          </a:p>
        </p:txBody>
      </p:sp>
      <p:sp>
        <p:nvSpPr>
          <p:cNvPr id="11" name="نگهدارنده مکان تاریخ 29"/>
          <p:cNvSpPr>
            <a:spLocks noGrp="1"/>
          </p:cNvSpPr>
          <p:nvPr>
            <p:ph type="dt" sz="half" idx="10"/>
          </p:nvPr>
        </p:nvSpPr>
        <p:spPr/>
        <p:txBody>
          <a:bodyPr/>
          <a:lstStyle>
            <a:lvl1pPr>
              <a:defRPr>
                <a:solidFill>
                  <a:srgbClr val="FFFFFF"/>
                </a:solidFill>
              </a:defRPr>
            </a:lvl1pPr>
            <a:extLst/>
          </a:lstStyle>
          <a:p>
            <a:pPr>
              <a:defRPr/>
            </a:pPr>
            <a:fld id="{086A3C9D-B022-4288-A983-B1B630246226}" type="datetimeFigureOut">
              <a:rPr lang="fa-IR"/>
              <a:pPr>
                <a:defRPr/>
              </a:pPr>
              <a:t>07/20/1441</a:t>
            </a:fld>
            <a:endParaRPr lang="fa-IR"/>
          </a:p>
        </p:txBody>
      </p:sp>
      <p:sp>
        <p:nvSpPr>
          <p:cNvPr id="12" name="نگهدارنده مکان پانویس 18"/>
          <p:cNvSpPr>
            <a:spLocks noGrp="1"/>
          </p:cNvSpPr>
          <p:nvPr>
            <p:ph type="ftr" sz="quarter" idx="11"/>
          </p:nvPr>
        </p:nvSpPr>
        <p:spPr/>
        <p:txBody>
          <a:bodyPr/>
          <a:lstStyle>
            <a:lvl1pPr>
              <a:defRPr>
                <a:solidFill>
                  <a:schemeClr val="accent1">
                    <a:tint val="20000"/>
                  </a:schemeClr>
                </a:solidFill>
              </a:defRPr>
            </a:lvl1pPr>
            <a:extLst/>
          </a:lstStyle>
          <a:p>
            <a:pPr>
              <a:defRPr/>
            </a:pPr>
            <a:endParaRPr lang="fa-IR"/>
          </a:p>
        </p:txBody>
      </p:sp>
      <p:sp>
        <p:nvSpPr>
          <p:cNvPr id="13" name="نگهدارنده مکان شماره اسلاید 26"/>
          <p:cNvSpPr>
            <a:spLocks noGrp="1"/>
          </p:cNvSpPr>
          <p:nvPr>
            <p:ph type="sldNum" sz="quarter" idx="12"/>
          </p:nvPr>
        </p:nvSpPr>
        <p:spPr/>
        <p:txBody>
          <a:bodyPr/>
          <a:lstStyle>
            <a:lvl1pPr>
              <a:defRPr>
                <a:solidFill>
                  <a:srgbClr val="FFFFFF"/>
                </a:solidFill>
              </a:defRPr>
            </a:lvl1pPr>
          </a:lstStyle>
          <a:p>
            <a:fld id="{2CD6B55F-3BE7-4F8E-9726-F622E0FC785E}" type="slidenum">
              <a:rPr lang="fa-IR"/>
              <a:pPr/>
              <a:t>‹#›</a:t>
            </a:fld>
            <a:endParaRPr lang="fa-IR"/>
          </a:p>
        </p:txBody>
      </p:sp>
    </p:spTree>
    <p:extLst>
      <p:ext uri="{BB962C8B-B14F-4D97-AF65-F5344CB8AC3E}">
        <p14:creationId xmlns:p14="http://schemas.microsoft.com/office/powerpoint/2010/main" val="138202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fa-IR" smtClean="0"/>
              <a:t>برای ویرایش سبک عنوان اسلاید اصلی، کلیک نمایید</a:t>
            </a:r>
            <a:endParaRPr lang="en-US"/>
          </a:p>
        </p:txBody>
      </p:sp>
      <p:sp>
        <p:nvSpPr>
          <p:cNvPr id="3" name="نگهدارنده مکان متن عمودی 2"/>
          <p:cNvSpPr>
            <a:spLocks noGrp="1"/>
          </p:cNvSpPr>
          <p:nvPr>
            <p:ph type="body" orient="vert" idx="1"/>
          </p:nvPr>
        </p:nvSpPr>
        <p:spPr>
          <a:xfrm>
            <a:off x="457200" y="1481330"/>
            <a:ext cx="8229600" cy="4386071"/>
          </a:xfrm>
        </p:spPr>
        <p:txBody>
          <a:bodyPr vert="eaVert"/>
          <a:lstStyle>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تاریخ 9"/>
          <p:cNvSpPr>
            <a:spLocks noGrp="1"/>
          </p:cNvSpPr>
          <p:nvPr>
            <p:ph type="dt" sz="half" idx="10"/>
          </p:nvPr>
        </p:nvSpPr>
        <p:spPr/>
        <p:txBody>
          <a:bodyPr/>
          <a:lstStyle>
            <a:lvl1pPr>
              <a:defRPr/>
            </a:lvl1pPr>
          </a:lstStyle>
          <a:p>
            <a:pPr>
              <a:defRPr/>
            </a:pPr>
            <a:fld id="{BC29987F-AF90-48FD-BBD2-37FB5B33ABDC}" type="datetimeFigureOut">
              <a:rPr lang="fa-IR"/>
              <a:pPr>
                <a:defRPr/>
              </a:pPr>
              <a:t>07/20/1441</a:t>
            </a:fld>
            <a:endParaRPr lang="fa-IR"/>
          </a:p>
        </p:txBody>
      </p:sp>
      <p:sp>
        <p:nvSpPr>
          <p:cNvPr id="5" name="نگهدارنده مکان پانویس 21"/>
          <p:cNvSpPr>
            <a:spLocks noGrp="1"/>
          </p:cNvSpPr>
          <p:nvPr>
            <p:ph type="ftr" sz="quarter" idx="11"/>
          </p:nvPr>
        </p:nvSpPr>
        <p:spPr/>
        <p:txBody>
          <a:bodyPr/>
          <a:lstStyle>
            <a:lvl1pPr>
              <a:defRPr/>
            </a:lvl1pPr>
          </a:lstStyle>
          <a:p>
            <a:pPr>
              <a:defRPr/>
            </a:pPr>
            <a:endParaRPr lang="fa-IR"/>
          </a:p>
        </p:txBody>
      </p:sp>
      <p:sp>
        <p:nvSpPr>
          <p:cNvPr id="6" name="نگهدارنده مکان شماره اسلاید 17"/>
          <p:cNvSpPr>
            <a:spLocks noGrp="1"/>
          </p:cNvSpPr>
          <p:nvPr>
            <p:ph type="sldNum" sz="quarter" idx="12"/>
          </p:nvPr>
        </p:nvSpPr>
        <p:spPr/>
        <p:txBody>
          <a:bodyPr/>
          <a:lstStyle>
            <a:lvl1pPr>
              <a:defRPr/>
            </a:lvl1pPr>
          </a:lstStyle>
          <a:p>
            <a:fld id="{911590FB-1CAB-4B3E-871A-FBF23BD05AB5}" type="slidenum">
              <a:rPr lang="fa-IR"/>
              <a:pPr/>
              <a:t>‹#›</a:t>
            </a:fld>
            <a:endParaRPr lang="fa-IR"/>
          </a:p>
        </p:txBody>
      </p:sp>
    </p:spTree>
    <p:extLst>
      <p:ext uri="{BB962C8B-B14F-4D97-AF65-F5344CB8AC3E}">
        <p14:creationId xmlns:p14="http://schemas.microsoft.com/office/powerpoint/2010/main" val="298425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844014" y="274641"/>
            <a:ext cx="1777471" cy="5592761"/>
          </a:xfrm>
        </p:spPr>
        <p:txBody>
          <a:bodyPr vert="eaVert"/>
          <a:lstStyle>
            <a:extLst/>
          </a:lstStyle>
          <a:p>
            <a:r>
              <a:rPr lang="fa-IR" smtClean="0"/>
              <a:t>برای ویرایش سبک عنوان اسلاید اصلی، کلیک نمایید</a:t>
            </a:r>
            <a:endParaRPr lang="en-US"/>
          </a:p>
        </p:txBody>
      </p:sp>
      <p:sp>
        <p:nvSpPr>
          <p:cNvPr id="3" name="نگهدارنده مکان متن عمودی 2"/>
          <p:cNvSpPr>
            <a:spLocks noGrp="1"/>
          </p:cNvSpPr>
          <p:nvPr>
            <p:ph type="body" orient="vert" idx="1"/>
          </p:nvPr>
        </p:nvSpPr>
        <p:spPr>
          <a:xfrm>
            <a:off x="457200" y="274641"/>
            <a:ext cx="6324600" cy="5592760"/>
          </a:xfrm>
        </p:spPr>
        <p:txBody>
          <a:bodyPr vert="eaVert"/>
          <a:lstStyle>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تاریخ 9"/>
          <p:cNvSpPr>
            <a:spLocks noGrp="1"/>
          </p:cNvSpPr>
          <p:nvPr>
            <p:ph type="dt" sz="half" idx="10"/>
          </p:nvPr>
        </p:nvSpPr>
        <p:spPr/>
        <p:txBody>
          <a:bodyPr/>
          <a:lstStyle>
            <a:lvl1pPr>
              <a:defRPr/>
            </a:lvl1pPr>
          </a:lstStyle>
          <a:p>
            <a:pPr>
              <a:defRPr/>
            </a:pPr>
            <a:fld id="{A8477A7F-6D78-4E03-A208-068107067EA0}" type="datetimeFigureOut">
              <a:rPr lang="fa-IR"/>
              <a:pPr>
                <a:defRPr/>
              </a:pPr>
              <a:t>07/20/1441</a:t>
            </a:fld>
            <a:endParaRPr lang="fa-IR"/>
          </a:p>
        </p:txBody>
      </p:sp>
      <p:sp>
        <p:nvSpPr>
          <p:cNvPr id="5" name="نگهدارنده مکان پانویس 21"/>
          <p:cNvSpPr>
            <a:spLocks noGrp="1"/>
          </p:cNvSpPr>
          <p:nvPr>
            <p:ph type="ftr" sz="quarter" idx="11"/>
          </p:nvPr>
        </p:nvSpPr>
        <p:spPr/>
        <p:txBody>
          <a:bodyPr/>
          <a:lstStyle>
            <a:lvl1pPr>
              <a:defRPr/>
            </a:lvl1pPr>
          </a:lstStyle>
          <a:p>
            <a:pPr>
              <a:defRPr/>
            </a:pPr>
            <a:endParaRPr lang="fa-IR"/>
          </a:p>
        </p:txBody>
      </p:sp>
      <p:sp>
        <p:nvSpPr>
          <p:cNvPr id="6" name="نگهدارنده مکان شماره اسلاید 17"/>
          <p:cNvSpPr>
            <a:spLocks noGrp="1"/>
          </p:cNvSpPr>
          <p:nvPr>
            <p:ph type="sldNum" sz="quarter" idx="12"/>
          </p:nvPr>
        </p:nvSpPr>
        <p:spPr/>
        <p:txBody>
          <a:bodyPr/>
          <a:lstStyle>
            <a:lvl1pPr>
              <a:defRPr/>
            </a:lvl1pPr>
          </a:lstStyle>
          <a:p>
            <a:fld id="{9CB7BD49-68A0-4A88-AF42-C44F76D37147}" type="slidenum">
              <a:rPr lang="fa-IR"/>
              <a:pPr/>
              <a:t>‹#›</a:t>
            </a:fld>
            <a:endParaRPr lang="fa-IR"/>
          </a:p>
        </p:txBody>
      </p:sp>
    </p:spTree>
    <p:extLst>
      <p:ext uri="{BB962C8B-B14F-4D97-AF65-F5344CB8AC3E}">
        <p14:creationId xmlns:p14="http://schemas.microsoft.com/office/powerpoint/2010/main" val="243499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 محتوی">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p:txBody>
          <a:bodyPr/>
          <a:lstStyle>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7" name="عنوان 6"/>
          <p:cNvSpPr>
            <a:spLocks noGrp="1"/>
          </p:cNvSpPr>
          <p:nvPr>
            <p:ph type="title"/>
          </p:nvPr>
        </p:nvSpPr>
        <p:spPr/>
        <p:txBody>
          <a:bodyPr rtlCol="0"/>
          <a:lstStyle>
            <a:extLst/>
          </a:lstStyle>
          <a:p>
            <a:r>
              <a:rPr lang="fa-IR" smtClean="0"/>
              <a:t>برای ویرایش سبک عنوان اسلاید اصلی، کلیک نمایید</a:t>
            </a:r>
            <a:endParaRPr lang="en-US"/>
          </a:p>
        </p:txBody>
      </p:sp>
      <p:sp>
        <p:nvSpPr>
          <p:cNvPr id="4" name="نگهدارنده مکان تاریخ 9"/>
          <p:cNvSpPr>
            <a:spLocks noGrp="1"/>
          </p:cNvSpPr>
          <p:nvPr>
            <p:ph type="dt" sz="half" idx="10"/>
          </p:nvPr>
        </p:nvSpPr>
        <p:spPr/>
        <p:txBody>
          <a:bodyPr/>
          <a:lstStyle>
            <a:lvl1pPr>
              <a:defRPr/>
            </a:lvl1pPr>
          </a:lstStyle>
          <a:p>
            <a:pPr>
              <a:defRPr/>
            </a:pPr>
            <a:fld id="{6542DE07-959D-4690-A09C-9B08856CD774}" type="datetimeFigureOut">
              <a:rPr lang="fa-IR"/>
              <a:pPr>
                <a:defRPr/>
              </a:pPr>
              <a:t>07/20/1441</a:t>
            </a:fld>
            <a:endParaRPr lang="fa-IR"/>
          </a:p>
        </p:txBody>
      </p:sp>
      <p:sp>
        <p:nvSpPr>
          <p:cNvPr id="5" name="نگهدارنده مکان پانویس 21"/>
          <p:cNvSpPr>
            <a:spLocks noGrp="1"/>
          </p:cNvSpPr>
          <p:nvPr>
            <p:ph type="ftr" sz="quarter" idx="11"/>
          </p:nvPr>
        </p:nvSpPr>
        <p:spPr/>
        <p:txBody>
          <a:bodyPr/>
          <a:lstStyle>
            <a:lvl1pPr>
              <a:defRPr/>
            </a:lvl1pPr>
          </a:lstStyle>
          <a:p>
            <a:pPr>
              <a:defRPr/>
            </a:pPr>
            <a:endParaRPr lang="fa-IR"/>
          </a:p>
        </p:txBody>
      </p:sp>
      <p:sp>
        <p:nvSpPr>
          <p:cNvPr id="6" name="نگهدارنده مکان شماره اسلاید 17"/>
          <p:cNvSpPr>
            <a:spLocks noGrp="1"/>
          </p:cNvSpPr>
          <p:nvPr>
            <p:ph type="sldNum" sz="quarter" idx="12"/>
          </p:nvPr>
        </p:nvSpPr>
        <p:spPr/>
        <p:txBody>
          <a:bodyPr/>
          <a:lstStyle>
            <a:lvl1pPr>
              <a:defRPr/>
            </a:lvl1pPr>
          </a:lstStyle>
          <a:p>
            <a:fld id="{6B3FB52E-B8C5-4022-91EC-69EEB0CCF8E1}" type="slidenum">
              <a:rPr lang="fa-IR"/>
              <a:pPr/>
              <a:t>‹#›</a:t>
            </a:fld>
            <a:endParaRPr lang="fa-IR"/>
          </a:p>
        </p:txBody>
      </p:sp>
    </p:spTree>
    <p:extLst>
      <p:ext uri="{BB962C8B-B14F-4D97-AF65-F5344CB8AC3E}">
        <p14:creationId xmlns:p14="http://schemas.microsoft.com/office/powerpoint/2010/main" val="396742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sp>
        <p:nvSpPr>
          <p:cNvPr id="4" name="Chevron 3"/>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fontAlgn="auto">
              <a:spcBef>
                <a:spcPts val="0"/>
              </a:spcBef>
              <a:spcAft>
                <a:spcPts val="0"/>
              </a:spcAft>
              <a:defRPr/>
            </a:pPr>
            <a:endParaRPr lang="en-US"/>
          </a:p>
        </p:txBody>
      </p:sp>
      <p:sp>
        <p:nvSpPr>
          <p:cNvPr id="5" name="Chevron 4"/>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fontAlgn="auto">
              <a:spcBef>
                <a:spcPts val="0"/>
              </a:spcBef>
              <a:spcAft>
                <a:spcPts val="0"/>
              </a:spcAft>
              <a:defRPr/>
            </a:pPr>
            <a:endParaRPr lang="en-US"/>
          </a:p>
        </p:txBody>
      </p:sp>
      <p:sp>
        <p:nvSpPr>
          <p:cNvPr id="2" name="عنوان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fa-IR" smtClean="0"/>
              <a:t>برای ویرایش سبک عنوان اسلاید اصلی، کلیک نمایید</a:t>
            </a:r>
            <a:endParaRPr lang="en-US"/>
          </a:p>
        </p:txBody>
      </p:sp>
      <p:sp>
        <p:nvSpPr>
          <p:cNvPr id="3" name="نگهدارنده مکان متن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a-IR" smtClean="0"/>
              <a:t>برای ویرایش سبک متن اسلاید اصلی، کلیک نمایید</a:t>
            </a:r>
          </a:p>
        </p:txBody>
      </p:sp>
      <p:sp>
        <p:nvSpPr>
          <p:cNvPr id="6" name="نگهدارنده مکان تاریخ 3"/>
          <p:cNvSpPr>
            <a:spLocks noGrp="1"/>
          </p:cNvSpPr>
          <p:nvPr>
            <p:ph type="dt" sz="half" idx="10"/>
          </p:nvPr>
        </p:nvSpPr>
        <p:spPr/>
        <p:txBody>
          <a:bodyPr/>
          <a:lstStyle>
            <a:lvl1pPr>
              <a:defRPr/>
            </a:lvl1pPr>
            <a:extLst/>
          </a:lstStyle>
          <a:p>
            <a:pPr>
              <a:defRPr/>
            </a:pPr>
            <a:fld id="{FE143CD7-92BA-445C-A929-0D8CBFBEFA9A}" type="datetimeFigureOut">
              <a:rPr lang="fa-IR"/>
              <a:pPr>
                <a:defRPr/>
              </a:pPr>
              <a:t>07/20/1441</a:t>
            </a:fld>
            <a:endParaRPr lang="fa-IR"/>
          </a:p>
        </p:txBody>
      </p:sp>
      <p:sp>
        <p:nvSpPr>
          <p:cNvPr id="7" name="نگهدارنده مکان پانویس 4"/>
          <p:cNvSpPr>
            <a:spLocks noGrp="1"/>
          </p:cNvSpPr>
          <p:nvPr>
            <p:ph type="ftr" sz="quarter" idx="11"/>
          </p:nvPr>
        </p:nvSpPr>
        <p:spPr/>
        <p:txBody>
          <a:bodyPr/>
          <a:lstStyle>
            <a:lvl1pPr>
              <a:defRPr/>
            </a:lvl1pPr>
            <a:extLst/>
          </a:lstStyle>
          <a:p>
            <a:pPr>
              <a:defRPr/>
            </a:pPr>
            <a:endParaRPr lang="fa-IR"/>
          </a:p>
        </p:txBody>
      </p:sp>
      <p:sp>
        <p:nvSpPr>
          <p:cNvPr id="8" name="نگهدارنده مکان شماره اسلاید 5"/>
          <p:cNvSpPr>
            <a:spLocks noGrp="1"/>
          </p:cNvSpPr>
          <p:nvPr>
            <p:ph type="sldNum" sz="quarter" idx="12"/>
          </p:nvPr>
        </p:nvSpPr>
        <p:spPr/>
        <p:txBody>
          <a:bodyPr/>
          <a:lstStyle>
            <a:lvl1pPr>
              <a:defRPr/>
            </a:lvl1pPr>
          </a:lstStyle>
          <a:p>
            <a:fld id="{44FD8562-7CE4-480E-A61A-10B692FD2720}" type="slidenum">
              <a:rPr lang="fa-IR"/>
              <a:pPr/>
              <a:t>‹#›</a:t>
            </a:fld>
            <a:endParaRPr lang="fa-IR"/>
          </a:p>
        </p:txBody>
      </p:sp>
    </p:spTree>
    <p:extLst>
      <p:ext uri="{BB962C8B-B14F-4D97-AF65-F5344CB8AC3E}">
        <p14:creationId xmlns:p14="http://schemas.microsoft.com/office/powerpoint/2010/main" val="2853952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دو محتوا">
    <p:spTree>
      <p:nvGrpSpPr>
        <p:cNvPr id="1" name=""/>
        <p:cNvGrpSpPr/>
        <p:nvPr/>
      </p:nvGrpSpPr>
      <p:grpSpPr>
        <a:xfrm>
          <a:off x="0" y="0"/>
          <a:ext cx="0" cy="0"/>
          <a:chOff x="0" y="0"/>
          <a:chExt cx="0" cy="0"/>
        </a:xfrm>
      </p:grpSpPr>
      <p:sp>
        <p:nvSpPr>
          <p:cNvPr id="3" name="نگهدارنده مکان محتوا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محتوا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8" name="عنوان 7"/>
          <p:cNvSpPr>
            <a:spLocks noGrp="1"/>
          </p:cNvSpPr>
          <p:nvPr>
            <p:ph type="title"/>
          </p:nvPr>
        </p:nvSpPr>
        <p:spPr/>
        <p:txBody>
          <a:bodyPr rtlCol="0"/>
          <a:lstStyle>
            <a:extLst/>
          </a:lstStyle>
          <a:p>
            <a:r>
              <a:rPr lang="fa-IR" smtClean="0"/>
              <a:t>برای ویرایش سبک عنوان اسلاید اصلی، کلیک نمایید</a:t>
            </a:r>
            <a:endParaRPr lang="en-US"/>
          </a:p>
        </p:txBody>
      </p:sp>
      <p:sp>
        <p:nvSpPr>
          <p:cNvPr id="5" name="نگهدارنده مکان تاریخ 9"/>
          <p:cNvSpPr>
            <a:spLocks noGrp="1"/>
          </p:cNvSpPr>
          <p:nvPr>
            <p:ph type="dt" sz="half" idx="10"/>
          </p:nvPr>
        </p:nvSpPr>
        <p:spPr/>
        <p:txBody>
          <a:bodyPr/>
          <a:lstStyle>
            <a:lvl1pPr>
              <a:defRPr/>
            </a:lvl1pPr>
          </a:lstStyle>
          <a:p>
            <a:pPr>
              <a:defRPr/>
            </a:pPr>
            <a:fld id="{61F6769F-ED13-4797-AA70-BB889DB893A0}" type="datetimeFigureOut">
              <a:rPr lang="fa-IR"/>
              <a:pPr>
                <a:defRPr/>
              </a:pPr>
              <a:t>07/20/1441</a:t>
            </a:fld>
            <a:endParaRPr lang="fa-IR"/>
          </a:p>
        </p:txBody>
      </p:sp>
      <p:sp>
        <p:nvSpPr>
          <p:cNvPr id="6" name="نگهدارنده مکان پانویس 21"/>
          <p:cNvSpPr>
            <a:spLocks noGrp="1"/>
          </p:cNvSpPr>
          <p:nvPr>
            <p:ph type="ftr" sz="quarter" idx="11"/>
          </p:nvPr>
        </p:nvSpPr>
        <p:spPr/>
        <p:txBody>
          <a:bodyPr/>
          <a:lstStyle>
            <a:lvl1pPr>
              <a:defRPr/>
            </a:lvl1pPr>
          </a:lstStyle>
          <a:p>
            <a:pPr>
              <a:defRPr/>
            </a:pPr>
            <a:endParaRPr lang="fa-IR"/>
          </a:p>
        </p:txBody>
      </p:sp>
      <p:sp>
        <p:nvSpPr>
          <p:cNvPr id="7" name="نگهدارنده مکان شماره اسلاید 17"/>
          <p:cNvSpPr>
            <a:spLocks noGrp="1"/>
          </p:cNvSpPr>
          <p:nvPr>
            <p:ph type="sldNum" sz="quarter" idx="12"/>
          </p:nvPr>
        </p:nvSpPr>
        <p:spPr/>
        <p:txBody>
          <a:bodyPr/>
          <a:lstStyle>
            <a:lvl1pPr>
              <a:defRPr/>
            </a:lvl1pPr>
          </a:lstStyle>
          <a:p>
            <a:fld id="{B78A3802-A877-4D81-8298-12EE5D333221}" type="slidenum">
              <a:rPr lang="fa-IR"/>
              <a:pPr/>
              <a:t>‹#›</a:t>
            </a:fld>
            <a:endParaRPr lang="fa-IR"/>
          </a:p>
        </p:txBody>
      </p:sp>
    </p:spTree>
    <p:extLst>
      <p:ext uri="{BB962C8B-B14F-4D97-AF65-F5344CB8AC3E}">
        <p14:creationId xmlns:p14="http://schemas.microsoft.com/office/powerpoint/2010/main" val="271033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extLst/>
          </a:lstStyle>
          <a:p>
            <a:r>
              <a:rPr lang="fa-IR" smtClean="0"/>
              <a:t>برای ویرایش سبک عنوان اسلاید اصلی، کلیک نمایید</a:t>
            </a:r>
            <a:endParaRPr lang="en-US"/>
          </a:p>
        </p:txBody>
      </p:sp>
      <p:sp>
        <p:nvSpPr>
          <p:cNvPr id="3" name="نگهدارنده مکان متن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a-IR" smtClean="0"/>
              <a:t>برای ویرایش سبک متن اسلاید اصلی، کلیک نمایید</a:t>
            </a:r>
          </a:p>
        </p:txBody>
      </p:sp>
      <p:sp>
        <p:nvSpPr>
          <p:cNvPr id="4" name="نگهدارنده مکان متن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a-IR" smtClean="0"/>
              <a:t>برای ویرایش سبک متن اسلاید اصلی، کلیک نمایید</a:t>
            </a:r>
          </a:p>
        </p:txBody>
      </p:sp>
      <p:sp>
        <p:nvSpPr>
          <p:cNvPr id="5" name="نگهدارنده مکان محتوا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6" name="نگهدارنده مکان محتوا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7" name="نگهدارنده مکان تاریخ 6"/>
          <p:cNvSpPr>
            <a:spLocks noGrp="1"/>
          </p:cNvSpPr>
          <p:nvPr>
            <p:ph type="dt" sz="half" idx="10"/>
          </p:nvPr>
        </p:nvSpPr>
        <p:spPr/>
        <p:txBody>
          <a:bodyPr/>
          <a:lstStyle>
            <a:lvl1pPr>
              <a:defRPr/>
            </a:lvl1pPr>
            <a:extLst/>
          </a:lstStyle>
          <a:p>
            <a:pPr>
              <a:defRPr/>
            </a:pPr>
            <a:fld id="{D8BA7DCE-E76F-4118-9E0E-81A8A14CFD01}" type="datetimeFigureOut">
              <a:rPr lang="fa-IR"/>
              <a:pPr>
                <a:defRPr/>
              </a:pPr>
              <a:t>07/20/1441</a:t>
            </a:fld>
            <a:endParaRPr lang="fa-IR"/>
          </a:p>
        </p:txBody>
      </p:sp>
      <p:sp>
        <p:nvSpPr>
          <p:cNvPr id="8" name="نگهدارنده مکان پانویس 7"/>
          <p:cNvSpPr>
            <a:spLocks noGrp="1"/>
          </p:cNvSpPr>
          <p:nvPr>
            <p:ph type="ftr" sz="quarter" idx="11"/>
          </p:nvPr>
        </p:nvSpPr>
        <p:spPr/>
        <p:txBody>
          <a:bodyPr/>
          <a:lstStyle>
            <a:lvl1pPr>
              <a:defRPr/>
            </a:lvl1pPr>
            <a:extLst/>
          </a:lstStyle>
          <a:p>
            <a:pPr>
              <a:defRPr/>
            </a:pPr>
            <a:endParaRPr lang="fa-IR"/>
          </a:p>
        </p:txBody>
      </p:sp>
      <p:sp>
        <p:nvSpPr>
          <p:cNvPr id="9" name="نگهدارنده مکان شماره اسلاید 8"/>
          <p:cNvSpPr>
            <a:spLocks noGrp="1"/>
          </p:cNvSpPr>
          <p:nvPr>
            <p:ph type="sldNum" sz="quarter" idx="12"/>
          </p:nvPr>
        </p:nvSpPr>
        <p:spPr/>
        <p:txBody>
          <a:bodyPr/>
          <a:lstStyle>
            <a:lvl1pPr>
              <a:defRPr/>
            </a:lvl1pPr>
          </a:lstStyle>
          <a:p>
            <a:fld id="{451B21E7-42E8-493E-B6B7-03F30CD17515}" type="slidenum">
              <a:rPr lang="fa-IR"/>
              <a:pPr/>
              <a:t>‹#›</a:t>
            </a:fld>
            <a:endParaRPr lang="fa-IR"/>
          </a:p>
        </p:txBody>
      </p:sp>
    </p:spTree>
    <p:extLst>
      <p:ext uri="{BB962C8B-B14F-4D97-AF65-F5344CB8AC3E}">
        <p14:creationId xmlns:p14="http://schemas.microsoft.com/office/powerpoint/2010/main" val="301984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تنها عنوان">
    <p:spTree>
      <p:nvGrpSpPr>
        <p:cNvPr id="1" name=""/>
        <p:cNvGrpSpPr/>
        <p:nvPr/>
      </p:nvGrpSpPr>
      <p:grpSpPr>
        <a:xfrm>
          <a:off x="0" y="0"/>
          <a:ext cx="0" cy="0"/>
          <a:chOff x="0" y="0"/>
          <a:chExt cx="0" cy="0"/>
        </a:xfrm>
      </p:grpSpPr>
      <p:sp>
        <p:nvSpPr>
          <p:cNvPr id="6" name="عنوان 5"/>
          <p:cNvSpPr>
            <a:spLocks noGrp="1"/>
          </p:cNvSpPr>
          <p:nvPr>
            <p:ph type="title"/>
          </p:nvPr>
        </p:nvSpPr>
        <p:spPr/>
        <p:txBody>
          <a:bodyPr rtlCol="0"/>
          <a:lstStyle>
            <a:extLst/>
          </a:lstStyle>
          <a:p>
            <a:r>
              <a:rPr lang="fa-IR" smtClean="0"/>
              <a:t>برای ویرایش سبک عنوان اسلاید اصلی، کلیک نمایید</a:t>
            </a:r>
            <a:endParaRPr lang="en-US"/>
          </a:p>
        </p:txBody>
      </p:sp>
      <p:sp>
        <p:nvSpPr>
          <p:cNvPr id="3" name="نگهدارنده مکان تاریخ 9"/>
          <p:cNvSpPr>
            <a:spLocks noGrp="1"/>
          </p:cNvSpPr>
          <p:nvPr>
            <p:ph type="dt" sz="half" idx="10"/>
          </p:nvPr>
        </p:nvSpPr>
        <p:spPr/>
        <p:txBody>
          <a:bodyPr/>
          <a:lstStyle>
            <a:lvl1pPr>
              <a:defRPr/>
            </a:lvl1pPr>
          </a:lstStyle>
          <a:p>
            <a:pPr>
              <a:defRPr/>
            </a:pPr>
            <a:fld id="{9129A1E7-2531-4659-8AA3-F4F6386DF9F7}" type="datetimeFigureOut">
              <a:rPr lang="fa-IR"/>
              <a:pPr>
                <a:defRPr/>
              </a:pPr>
              <a:t>07/20/1441</a:t>
            </a:fld>
            <a:endParaRPr lang="fa-IR"/>
          </a:p>
        </p:txBody>
      </p:sp>
      <p:sp>
        <p:nvSpPr>
          <p:cNvPr id="4" name="نگهدارنده مکان پانویس 21"/>
          <p:cNvSpPr>
            <a:spLocks noGrp="1"/>
          </p:cNvSpPr>
          <p:nvPr>
            <p:ph type="ftr" sz="quarter" idx="11"/>
          </p:nvPr>
        </p:nvSpPr>
        <p:spPr/>
        <p:txBody>
          <a:bodyPr/>
          <a:lstStyle>
            <a:lvl1pPr>
              <a:defRPr/>
            </a:lvl1pPr>
          </a:lstStyle>
          <a:p>
            <a:pPr>
              <a:defRPr/>
            </a:pPr>
            <a:endParaRPr lang="fa-IR"/>
          </a:p>
        </p:txBody>
      </p:sp>
      <p:sp>
        <p:nvSpPr>
          <p:cNvPr id="5" name="نگهدارنده مکان شماره اسلاید 17"/>
          <p:cNvSpPr>
            <a:spLocks noGrp="1"/>
          </p:cNvSpPr>
          <p:nvPr>
            <p:ph type="sldNum" sz="quarter" idx="12"/>
          </p:nvPr>
        </p:nvSpPr>
        <p:spPr/>
        <p:txBody>
          <a:bodyPr/>
          <a:lstStyle>
            <a:lvl1pPr>
              <a:defRPr/>
            </a:lvl1pPr>
          </a:lstStyle>
          <a:p>
            <a:fld id="{53E465DB-D8F7-444C-9F38-1F1D657E5EC6}" type="slidenum">
              <a:rPr lang="fa-IR"/>
              <a:pPr/>
              <a:t>‹#›</a:t>
            </a:fld>
            <a:endParaRPr lang="fa-IR"/>
          </a:p>
        </p:txBody>
      </p:sp>
    </p:spTree>
    <p:extLst>
      <p:ext uri="{BB962C8B-B14F-4D97-AF65-F5344CB8AC3E}">
        <p14:creationId xmlns:p14="http://schemas.microsoft.com/office/powerpoint/2010/main" val="425817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2" name="نگهدارنده مکان تاریخ 9"/>
          <p:cNvSpPr>
            <a:spLocks noGrp="1"/>
          </p:cNvSpPr>
          <p:nvPr>
            <p:ph type="dt" sz="half" idx="10"/>
          </p:nvPr>
        </p:nvSpPr>
        <p:spPr/>
        <p:txBody>
          <a:bodyPr/>
          <a:lstStyle>
            <a:lvl1pPr>
              <a:defRPr/>
            </a:lvl1pPr>
          </a:lstStyle>
          <a:p>
            <a:pPr>
              <a:defRPr/>
            </a:pPr>
            <a:fld id="{ABBE229A-5C00-452B-9A27-16F07649BB03}" type="datetimeFigureOut">
              <a:rPr lang="fa-IR"/>
              <a:pPr>
                <a:defRPr/>
              </a:pPr>
              <a:t>07/20/1441</a:t>
            </a:fld>
            <a:endParaRPr lang="fa-IR"/>
          </a:p>
        </p:txBody>
      </p:sp>
      <p:sp>
        <p:nvSpPr>
          <p:cNvPr id="3" name="نگهدارنده مکان پانویس 21"/>
          <p:cNvSpPr>
            <a:spLocks noGrp="1"/>
          </p:cNvSpPr>
          <p:nvPr>
            <p:ph type="ftr" sz="quarter" idx="11"/>
          </p:nvPr>
        </p:nvSpPr>
        <p:spPr/>
        <p:txBody>
          <a:bodyPr/>
          <a:lstStyle>
            <a:lvl1pPr>
              <a:defRPr/>
            </a:lvl1pPr>
          </a:lstStyle>
          <a:p>
            <a:pPr>
              <a:defRPr/>
            </a:pPr>
            <a:endParaRPr lang="fa-IR"/>
          </a:p>
        </p:txBody>
      </p:sp>
      <p:sp>
        <p:nvSpPr>
          <p:cNvPr id="4" name="نگهدارنده مکان شماره اسلاید 17"/>
          <p:cNvSpPr>
            <a:spLocks noGrp="1"/>
          </p:cNvSpPr>
          <p:nvPr>
            <p:ph type="sldNum" sz="quarter" idx="12"/>
          </p:nvPr>
        </p:nvSpPr>
        <p:spPr/>
        <p:txBody>
          <a:bodyPr/>
          <a:lstStyle>
            <a:lvl1pPr>
              <a:defRPr/>
            </a:lvl1pPr>
          </a:lstStyle>
          <a:p>
            <a:fld id="{CC79BD13-A81F-4E48-90AC-49CDF29CC24F}" type="slidenum">
              <a:rPr lang="fa-IR"/>
              <a:pPr/>
              <a:t>‹#›</a:t>
            </a:fld>
            <a:endParaRPr lang="fa-IR"/>
          </a:p>
        </p:txBody>
      </p:sp>
    </p:spTree>
    <p:extLst>
      <p:ext uri="{BB962C8B-B14F-4D97-AF65-F5344CB8AC3E}">
        <p14:creationId xmlns:p14="http://schemas.microsoft.com/office/powerpoint/2010/main" val="261601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fa-IR" smtClean="0"/>
              <a:t>برای ویرایش سبک عنوان اسلاید اصلی، کلیک نمایید</a:t>
            </a:r>
            <a:endParaRPr lang="en-US"/>
          </a:p>
        </p:txBody>
      </p:sp>
      <p:sp>
        <p:nvSpPr>
          <p:cNvPr id="3" name="نگهدارنده مکان متن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fa-IR" smtClean="0"/>
              <a:t>برای ویرایش سبک متن اسلاید اصلی، کلیک نمایید</a:t>
            </a:r>
          </a:p>
        </p:txBody>
      </p:sp>
      <p:sp>
        <p:nvSpPr>
          <p:cNvPr id="4" name="نگهدارنده مکان محتوا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5" name="نگهدارنده مکان تاریخ 4"/>
          <p:cNvSpPr>
            <a:spLocks noGrp="1"/>
          </p:cNvSpPr>
          <p:nvPr>
            <p:ph type="dt" sz="half" idx="10"/>
          </p:nvPr>
        </p:nvSpPr>
        <p:spPr/>
        <p:txBody>
          <a:bodyPr/>
          <a:lstStyle>
            <a:lvl1pPr>
              <a:defRPr/>
            </a:lvl1pPr>
            <a:extLst/>
          </a:lstStyle>
          <a:p>
            <a:pPr>
              <a:defRPr/>
            </a:pPr>
            <a:fld id="{8BD42F88-6111-47AA-8260-5CBD619F7FA9}" type="datetimeFigureOut">
              <a:rPr lang="fa-IR"/>
              <a:pPr>
                <a:defRPr/>
              </a:pPr>
              <a:t>07/20/1441</a:t>
            </a:fld>
            <a:endParaRPr lang="fa-IR"/>
          </a:p>
        </p:txBody>
      </p:sp>
      <p:sp>
        <p:nvSpPr>
          <p:cNvPr id="6" name="نگهدارنده مکان پانویس 5"/>
          <p:cNvSpPr>
            <a:spLocks noGrp="1"/>
          </p:cNvSpPr>
          <p:nvPr>
            <p:ph type="ftr" sz="quarter" idx="11"/>
          </p:nvPr>
        </p:nvSpPr>
        <p:spPr/>
        <p:txBody>
          <a:bodyPr/>
          <a:lstStyle>
            <a:lvl1pPr>
              <a:defRPr/>
            </a:lvl1pPr>
            <a:extLst/>
          </a:lstStyle>
          <a:p>
            <a:pPr>
              <a:defRPr/>
            </a:pPr>
            <a:endParaRPr lang="fa-IR"/>
          </a:p>
        </p:txBody>
      </p:sp>
      <p:sp>
        <p:nvSpPr>
          <p:cNvPr id="7" name="نگهدارنده مکان شماره اسلاید 6"/>
          <p:cNvSpPr>
            <a:spLocks noGrp="1"/>
          </p:cNvSpPr>
          <p:nvPr>
            <p:ph type="sldNum" sz="quarter" idx="12"/>
          </p:nvPr>
        </p:nvSpPr>
        <p:spPr/>
        <p:txBody>
          <a:bodyPr/>
          <a:lstStyle>
            <a:lvl1pPr>
              <a:defRPr/>
            </a:lvl1pPr>
          </a:lstStyle>
          <a:p>
            <a:fld id="{27D948A3-0724-4A14-86DA-A9B85D53BDDD}" type="slidenum">
              <a:rPr lang="fa-IR"/>
              <a:pPr/>
              <a:t>‹#›</a:t>
            </a:fld>
            <a:endParaRPr lang="fa-IR"/>
          </a:p>
        </p:txBody>
      </p:sp>
    </p:spTree>
    <p:extLst>
      <p:ext uri="{BB962C8B-B14F-4D97-AF65-F5344CB8AC3E}">
        <p14:creationId xmlns:p14="http://schemas.microsoft.com/office/powerpoint/2010/main" val="615803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sp>
        <p:nvSpPr>
          <p:cNvPr id="5" name="فرم آزاد 10"/>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فرم آزاد 1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متصل کننده مستقیم 18"/>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fontAlgn="auto">
              <a:spcBef>
                <a:spcPts val="0"/>
              </a:spcBef>
              <a:spcAft>
                <a:spcPts val="0"/>
              </a:spcAft>
              <a:defRPr/>
            </a:pPr>
            <a:endParaRPr lang="en-US"/>
          </a:p>
        </p:txBody>
      </p:sp>
      <p:sp>
        <p:nvSpPr>
          <p:cNvPr id="10" name="Chevron 9"/>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fontAlgn="auto">
              <a:spcBef>
                <a:spcPts val="0"/>
              </a:spcBef>
              <a:spcAft>
                <a:spcPts val="0"/>
              </a:spcAft>
              <a:defRPr/>
            </a:pPr>
            <a:endParaRPr lang="en-US"/>
          </a:p>
        </p:txBody>
      </p:sp>
      <p:sp>
        <p:nvSpPr>
          <p:cNvPr id="4" name="نگهدارنده مکان متن 3"/>
          <p:cNvSpPr>
            <a:spLocks noGrp="1"/>
          </p:cNvSpPr>
          <p:nvPr>
            <p:ph type="body" sz="half" idx="2"/>
          </p:nvPr>
        </p:nvSpPr>
        <p:spPr>
          <a:xfrm>
            <a:off x="1141232" y="5443403"/>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fa-IR" smtClean="0"/>
              <a:t>برای ویرایش سبک متن اسلاید اصلی، کلیک نمایید</a:t>
            </a:r>
          </a:p>
        </p:txBody>
      </p:sp>
      <p:sp>
        <p:nvSpPr>
          <p:cNvPr id="3" name="نگهدارنده مکان تصویر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fa-IR" noProof="0" smtClean="0"/>
              <a:t>برای اضافه کردن تصویر نماد را کلیک نمایید</a:t>
            </a:r>
            <a:endParaRPr lang="en-US" noProof="0" dirty="0"/>
          </a:p>
        </p:txBody>
      </p:sp>
      <p:sp>
        <p:nvSpPr>
          <p:cNvPr id="2" name="عنوان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fa-IR" smtClean="0"/>
              <a:t>برای ویرایش سبک عنوان اسلاید اصلی، کلیک نمایید</a:t>
            </a:r>
            <a:endParaRPr lang="en-US"/>
          </a:p>
        </p:txBody>
      </p:sp>
      <p:sp>
        <p:nvSpPr>
          <p:cNvPr id="11" name="نگهدارنده مکان تاریخ 4"/>
          <p:cNvSpPr>
            <a:spLocks noGrp="1"/>
          </p:cNvSpPr>
          <p:nvPr>
            <p:ph type="dt" sz="half" idx="10"/>
          </p:nvPr>
        </p:nvSpPr>
        <p:spPr/>
        <p:txBody>
          <a:bodyPr/>
          <a:lstStyle>
            <a:lvl1pPr>
              <a:defRPr>
                <a:solidFill>
                  <a:schemeClr val="tx1"/>
                </a:solidFill>
              </a:defRPr>
            </a:lvl1pPr>
            <a:extLst/>
          </a:lstStyle>
          <a:p>
            <a:pPr>
              <a:defRPr/>
            </a:pPr>
            <a:fld id="{57E86491-56AD-4B7C-AD86-619D7F9A5FBC}" type="datetimeFigureOut">
              <a:rPr lang="fa-IR"/>
              <a:pPr>
                <a:defRPr/>
              </a:pPr>
              <a:t>07/20/1441</a:t>
            </a:fld>
            <a:endParaRPr lang="fa-IR"/>
          </a:p>
        </p:txBody>
      </p:sp>
      <p:sp>
        <p:nvSpPr>
          <p:cNvPr id="12" name="نگهدارنده مکان پانویس 5"/>
          <p:cNvSpPr>
            <a:spLocks noGrp="1"/>
          </p:cNvSpPr>
          <p:nvPr>
            <p:ph type="ftr" sz="quarter" idx="11"/>
          </p:nvPr>
        </p:nvSpPr>
        <p:spPr/>
        <p:txBody>
          <a:bodyPr/>
          <a:lstStyle>
            <a:lvl1pPr>
              <a:defRPr>
                <a:solidFill>
                  <a:schemeClr val="tx1"/>
                </a:solidFill>
              </a:defRPr>
            </a:lvl1pPr>
            <a:extLst/>
          </a:lstStyle>
          <a:p>
            <a:pPr>
              <a:defRPr/>
            </a:pPr>
            <a:endParaRPr lang="fa-IR"/>
          </a:p>
        </p:txBody>
      </p:sp>
      <p:sp>
        <p:nvSpPr>
          <p:cNvPr id="13" name="نگهدارنده مکان شماره اسلاید 6"/>
          <p:cNvSpPr>
            <a:spLocks noGrp="1"/>
          </p:cNvSpPr>
          <p:nvPr>
            <p:ph type="sldNum" sz="quarter" idx="12"/>
          </p:nvPr>
        </p:nvSpPr>
        <p:spPr/>
        <p:txBody>
          <a:bodyPr/>
          <a:lstStyle>
            <a:lvl1pPr>
              <a:defRPr/>
            </a:lvl1pPr>
          </a:lstStyle>
          <a:p>
            <a:fld id="{1C87E84D-A727-4236-88DD-2682FD5C29E2}" type="slidenum">
              <a:rPr lang="fa-IR"/>
              <a:pPr/>
              <a:t>‹#›</a:t>
            </a:fld>
            <a:endParaRPr lang="fa-IR"/>
          </a:p>
        </p:txBody>
      </p:sp>
    </p:spTree>
    <p:extLst>
      <p:ext uri="{BB962C8B-B14F-4D97-AF65-F5344CB8AC3E}">
        <p14:creationId xmlns:p14="http://schemas.microsoft.com/office/powerpoint/2010/main" val="1242326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100000"/>
                    </a14:imgEffect>
                    <a14:imgEffect>
                      <a14:brightnessContrast bright="-51000"/>
                    </a14:imgEffect>
                  </a14:imgLayer>
                </a14:imgProps>
              </a:ext>
            </a:extLst>
          </a:blip>
          <a:srcRect/>
          <a:stretch>
            <a:fillRect l="-9000" r="-9000"/>
          </a:stretch>
        </a:blipFill>
        <a:effectLst/>
      </p:bgPr>
    </p:bg>
    <p:spTree>
      <p:nvGrpSpPr>
        <p:cNvPr id="1" name=""/>
        <p:cNvGrpSpPr/>
        <p:nvPr/>
      </p:nvGrpSpPr>
      <p:grpSpPr>
        <a:xfrm>
          <a:off x="0" y="0"/>
          <a:ext cx="0" cy="0"/>
          <a:chOff x="0" y="0"/>
          <a:chExt cx="0" cy="0"/>
        </a:xfrm>
      </p:grpSpPr>
      <p:sp>
        <p:nvSpPr>
          <p:cNvPr id="13" name="فرم آزاد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فرم آزاد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3" y="5791254"/>
            <a:ext cx="3402315"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متصل کننده مستقیم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نگهدارنده مکان عنوان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fa-IR" smtClean="0"/>
              <a:t>برای ویرایش سبک عنوان اسلاید اصلی، کلیک نمایید</a:t>
            </a:r>
          </a:p>
        </p:txBody>
      </p:sp>
      <p:sp>
        <p:nvSpPr>
          <p:cNvPr id="1033" name="نگهدارنده مکان متن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p>
        </p:txBody>
      </p:sp>
      <p:sp>
        <p:nvSpPr>
          <p:cNvPr id="10" name="نگهدارنده مکان تاریخ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C98A1AEA-C3D3-4291-B985-CD61F8D89CCA}" type="datetimeFigureOut">
              <a:rPr lang="fa-IR"/>
              <a:pPr>
                <a:defRPr/>
              </a:pPr>
              <a:t>07/20/1441</a:t>
            </a:fld>
            <a:endParaRPr lang="fa-IR"/>
          </a:p>
        </p:txBody>
      </p:sp>
      <p:sp>
        <p:nvSpPr>
          <p:cNvPr id="22" name="نگهدارنده مکان پانویس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fa-IR"/>
          </a:p>
        </p:txBody>
      </p:sp>
      <p:sp>
        <p:nvSpPr>
          <p:cNvPr id="18" name="نگهدارنده مکان شماره اسلاید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defRPr sz="1000">
                <a:latin typeface="Lucida Sans Unicode" panose="020B0602030504020204" pitchFamily="34" charset="0"/>
              </a:defRPr>
            </a:lvl1pPr>
          </a:lstStyle>
          <a:p>
            <a:fld id="{C804F6FA-902F-4848-A14B-6E9731702084}" type="slidenum">
              <a:rPr lang="fa-IR"/>
              <a:pPr/>
              <a:t>‹#›</a:t>
            </a:fld>
            <a:endParaRPr lang="fa-IR"/>
          </a:p>
        </p:txBody>
      </p:sp>
    </p:spTree>
  </p:cSld>
  <p:clrMap bg1="lt1" tx1="dk1" bg2="lt2" tx2="dk2" accent1="accent1" accent2="accent2" accent3="accent3" accent4="accent4" accent5="accent5" accent6="accent6" hlink="hlink" folHlink="folHlink"/>
  <p:sldLayoutIdLst>
    <p:sldLayoutId id="2147483805" r:id="rId1"/>
    <p:sldLayoutId id="2147483799" r:id="rId2"/>
    <p:sldLayoutId id="2147483806" r:id="rId3"/>
    <p:sldLayoutId id="2147483800" r:id="rId4"/>
    <p:sldLayoutId id="2147483807" r:id="rId5"/>
    <p:sldLayoutId id="2147483801" r:id="rId6"/>
    <p:sldLayoutId id="2147483802" r:id="rId7"/>
    <p:sldLayoutId id="2147483808" r:id="rId8"/>
    <p:sldLayoutId id="2147483809" r:id="rId9"/>
    <p:sldLayoutId id="2147483803" r:id="rId10"/>
    <p:sldLayoutId id="2147483804"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cs typeface="Arial" pitchFamily="34" charset="0"/>
        </a:defRPr>
      </a:lvl2pPr>
      <a:lvl3pPr algn="l" rtl="1" eaLnBrk="0" fontAlgn="base" hangingPunct="0">
        <a:spcBef>
          <a:spcPct val="0"/>
        </a:spcBef>
        <a:spcAft>
          <a:spcPct val="0"/>
        </a:spcAft>
        <a:defRPr sz="4100" b="1">
          <a:solidFill>
            <a:schemeClr val="tx2"/>
          </a:solidFill>
          <a:latin typeface="Lucida Sans Unicode" pitchFamily="34" charset="0"/>
          <a:cs typeface="Arial" pitchFamily="34" charset="0"/>
        </a:defRPr>
      </a:lvl3pPr>
      <a:lvl4pPr algn="l" rtl="1" eaLnBrk="0" fontAlgn="base" hangingPunct="0">
        <a:spcBef>
          <a:spcPct val="0"/>
        </a:spcBef>
        <a:spcAft>
          <a:spcPct val="0"/>
        </a:spcAft>
        <a:defRPr sz="4100" b="1">
          <a:solidFill>
            <a:schemeClr val="tx2"/>
          </a:solidFill>
          <a:latin typeface="Lucida Sans Unicode" pitchFamily="34" charset="0"/>
          <a:cs typeface="Arial" pitchFamily="34" charset="0"/>
        </a:defRPr>
      </a:lvl4pPr>
      <a:lvl5pPr algn="l" rtl="1" eaLnBrk="0" fontAlgn="base" hangingPunct="0">
        <a:spcBef>
          <a:spcPct val="0"/>
        </a:spcBef>
        <a:spcAft>
          <a:spcPct val="0"/>
        </a:spcAft>
        <a:defRPr sz="4100" b="1">
          <a:solidFill>
            <a:schemeClr val="tx2"/>
          </a:solidFill>
          <a:latin typeface="Lucida Sans Unicode" pitchFamily="34" charset="0"/>
          <a:cs typeface="Arial" pitchFamily="34" charset="0"/>
        </a:defRPr>
      </a:lvl5pPr>
      <a:lvl6pPr marL="457200" algn="l" rtl="1" fontAlgn="base">
        <a:spcBef>
          <a:spcPct val="0"/>
        </a:spcBef>
        <a:spcAft>
          <a:spcPct val="0"/>
        </a:spcAft>
        <a:defRPr sz="4100" b="1">
          <a:solidFill>
            <a:schemeClr val="tx2"/>
          </a:solidFill>
          <a:latin typeface="Lucida Sans Unicode" pitchFamily="34" charset="0"/>
          <a:cs typeface="Arial" pitchFamily="34" charset="0"/>
        </a:defRPr>
      </a:lvl6pPr>
      <a:lvl7pPr marL="914400" algn="l" rtl="1" fontAlgn="base">
        <a:spcBef>
          <a:spcPct val="0"/>
        </a:spcBef>
        <a:spcAft>
          <a:spcPct val="0"/>
        </a:spcAft>
        <a:defRPr sz="4100" b="1">
          <a:solidFill>
            <a:schemeClr val="tx2"/>
          </a:solidFill>
          <a:latin typeface="Lucida Sans Unicode" pitchFamily="34" charset="0"/>
          <a:cs typeface="Arial" pitchFamily="34" charset="0"/>
        </a:defRPr>
      </a:lvl7pPr>
      <a:lvl8pPr marL="1371600" algn="l" rtl="1" fontAlgn="base">
        <a:spcBef>
          <a:spcPct val="0"/>
        </a:spcBef>
        <a:spcAft>
          <a:spcPct val="0"/>
        </a:spcAft>
        <a:defRPr sz="4100" b="1">
          <a:solidFill>
            <a:schemeClr val="tx2"/>
          </a:solidFill>
          <a:latin typeface="Lucida Sans Unicode" pitchFamily="34" charset="0"/>
          <a:cs typeface="Arial" pitchFamily="34" charset="0"/>
        </a:defRPr>
      </a:lvl8pPr>
      <a:lvl9pPr marL="1828800" algn="l" rtl="1" fontAlgn="base">
        <a:spcBef>
          <a:spcPct val="0"/>
        </a:spcBef>
        <a:spcAft>
          <a:spcPct val="0"/>
        </a:spcAft>
        <a:defRPr sz="4100" b="1">
          <a:solidFill>
            <a:schemeClr val="tx2"/>
          </a:solidFill>
          <a:latin typeface="Lucida Sans Unicode" pitchFamily="34" charset="0"/>
          <a:cs typeface="Arial"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683568" y="764704"/>
            <a:ext cx="7772400" cy="1829761"/>
          </a:xfrm>
        </p:spPr>
        <p:txBody>
          <a:bodyPr>
            <a:normAutofit/>
          </a:bodyPr>
          <a:lstStyle/>
          <a:p>
            <a:pPr algn="ctr"/>
            <a:r>
              <a:rPr lang="fa-IR" sz="4400" dirty="0" smtClean="0">
                <a:solidFill>
                  <a:schemeClr val="bg1"/>
                </a:solidFill>
                <a:cs typeface="B Titr" panose="00000700000000000000" pitchFamily="2" charset="-78"/>
              </a:rPr>
              <a:t>حسابداری مالی1</a:t>
            </a:r>
            <a:br>
              <a:rPr lang="fa-IR" sz="4400" dirty="0" smtClean="0">
                <a:solidFill>
                  <a:schemeClr val="bg1"/>
                </a:solidFill>
                <a:cs typeface="B Titr" panose="00000700000000000000" pitchFamily="2" charset="-78"/>
              </a:rPr>
            </a:br>
            <a:r>
              <a:rPr lang="fa-IR" sz="4400" dirty="0" smtClean="0">
                <a:solidFill>
                  <a:schemeClr val="bg1"/>
                </a:solidFill>
                <a:cs typeface="B Titr" panose="00000700000000000000" pitchFamily="2" charset="-78"/>
              </a:rPr>
              <a:t>حسابداری تسعیر ارز</a:t>
            </a:r>
            <a:endParaRPr lang="en-US" sz="4400" dirty="0">
              <a:solidFill>
                <a:schemeClr val="bg1"/>
              </a:solidFill>
              <a:cs typeface="B Titr" panose="00000700000000000000" pitchFamily="2" charset="-78"/>
            </a:endParaRPr>
          </a:p>
        </p:txBody>
      </p:sp>
      <p:sp>
        <p:nvSpPr>
          <p:cNvPr id="2" name="نگهدارنده مکان محتوا 1"/>
          <p:cNvSpPr>
            <a:spLocks noGrp="1"/>
          </p:cNvSpPr>
          <p:nvPr>
            <p:ph type="subTitle" idx="1"/>
          </p:nvPr>
        </p:nvSpPr>
        <p:spPr>
          <a:xfrm>
            <a:off x="2627784" y="3717032"/>
            <a:ext cx="3960440" cy="1152128"/>
          </a:xfrm>
        </p:spPr>
        <p:txBody>
          <a:bodyPr/>
          <a:lstStyle/>
          <a:p>
            <a:pPr algn="ctr" eaLnBrk="1" hangingPunct="1"/>
            <a:r>
              <a:rPr lang="fa-IR" sz="3600" b="1" dirty="0" smtClean="0">
                <a:solidFill>
                  <a:schemeClr val="bg1"/>
                </a:solidFill>
                <a:cs typeface="B Nazanin" panose="00000400000000000000" pitchFamily="2" charset="-78"/>
              </a:rPr>
              <a:t>استاد</a:t>
            </a:r>
            <a:r>
              <a:rPr lang="fa-IR" sz="3600" dirty="0" smtClean="0">
                <a:solidFill>
                  <a:schemeClr val="bg1"/>
                </a:solidFill>
                <a:cs typeface="B Nazanin" panose="00000400000000000000" pitchFamily="2" charset="-78"/>
              </a:rPr>
              <a:t>: </a:t>
            </a:r>
            <a:r>
              <a:rPr lang="fa-IR" sz="3600" b="1" dirty="0" smtClean="0">
                <a:solidFill>
                  <a:schemeClr val="bg1"/>
                </a:solidFill>
                <a:cs typeface="B Nazanin" panose="00000400000000000000" pitchFamily="2" charset="-78"/>
              </a:rPr>
              <a:t>مهسا</a:t>
            </a:r>
            <a:r>
              <a:rPr lang="fa-IR" sz="3600" dirty="0" smtClean="0">
                <a:solidFill>
                  <a:schemeClr val="bg1"/>
                </a:solidFill>
                <a:cs typeface="B Nazanin" panose="00000400000000000000" pitchFamily="2" charset="-78"/>
              </a:rPr>
              <a:t> </a:t>
            </a:r>
            <a:r>
              <a:rPr lang="fa-IR" sz="3600" b="1" dirty="0" smtClean="0">
                <a:solidFill>
                  <a:schemeClr val="bg1"/>
                </a:solidFill>
                <a:cs typeface="B Nazanin" panose="00000400000000000000" pitchFamily="2" charset="-78"/>
              </a:rPr>
              <a:t>محمدی</a:t>
            </a:r>
            <a:endParaRPr lang="en-US" sz="3600" b="1" dirty="0">
              <a:solidFill>
                <a:schemeClr val="bg1"/>
              </a:solidFill>
              <a:cs typeface="B Nazanin"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نگهدارنده مکان محتوا 1"/>
          <p:cNvSpPr>
            <a:spLocks noGrp="1"/>
          </p:cNvSpPr>
          <p:nvPr>
            <p:ph idx="1"/>
          </p:nvPr>
        </p:nvSpPr>
        <p:spPr/>
        <p:txBody>
          <a:bodyPr/>
          <a:lstStyle/>
          <a:p>
            <a:pPr algn="just" eaLnBrk="1" hangingPunct="1">
              <a:buFont typeface="Wingdings" panose="05000000000000000000" pitchFamily="2" charset="2"/>
              <a:buChar char="ü"/>
            </a:pPr>
            <a:r>
              <a:rPr lang="fa-IR" sz="2800" b="1" smtClean="0">
                <a:cs typeface="Yagut" panose="00000400000000000000" pitchFamily="2" charset="-78"/>
              </a:rPr>
              <a:t>معامله‌ ارزي‌ در زمان‌ شناخت‌ اوليه‌ بايد براساس‌ نرخ‌ تسعير در تاريخ‌ انجام‌ معامله‌ به‌ ريال‌ ثبت‌ شود</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buFont typeface="Wingdings" pitchFamily="2" charset="2"/>
              <a:buChar char="q"/>
              <a:defRPr/>
            </a:pPr>
            <a:r>
              <a:rPr lang="fa-IR" sz="3200" dirty="0" smtClean="0">
                <a:solidFill>
                  <a:schemeClr val="tx1"/>
                </a:solidFill>
                <a:cs typeface="B Titr" pitchFamily="2" charset="-78"/>
              </a:rPr>
              <a:t>یک نکته</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nodeType="afterEffect">
                                  <p:stCondLst>
                                    <p:cond delay="0"/>
                                  </p:stCondLst>
                                  <p:childTnLst>
                                    <p:animMotion origin="layout" path="M 0 3.7037E-7 L 0.5 0.87662 " pathEditMode="relative" rAng="0" ptsTypes="AA">
                                      <p:cBhvr>
                                        <p:cTn id="6" dur="2000" spd="-100000" fill="hold"/>
                                        <p:tgtEl>
                                          <p:spTgt spid="3"/>
                                        </p:tgtEl>
                                        <p:attrNameLst>
                                          <p:attrName>ppt_x</p:attrName>
                                          <p:attrName>ppt_y</p:attrName>
                                        </p:attrNameLst>
                                      </p:cBhvr>
                                      <p:rCtr x="25000" y="43819"/>
                                    </p:animMotion>
                                  </p:childTnLst>
                                </p:cTn>
                              </p:par>
                            </p:childTnLst>
                          </p:cTn>
                        </p:par>
                        <p:par>
                          <p:cTn id="7" fill="hold" nodeType="afterGroup">
                            <p:stCondLst>
                              <p:cond delay="2000"/>
                            </p:stCondLst>
                            <p:childTnLst>
                              <p:par>
                                <p:cTn id="8" presetID="15" presetClass="entr" presetSubtype="0" fill="hold" grpId="0" nodeType="afterEffect">
                                  <p:stCondLst>
                                    <p:cond delay="0"/>
                                  </p:stCondLst>
                                  <p:childTnLst>
                                    <p:set>
                                      <p:cBhvr>
                                        <p:cTn id="9" dur="1" fill="hold">
                                          <p:stCondLst>
                                            <p:cond delay="0"/>
                                          </p:stCondLst>
                                        </p:cTn>
                                        <p:tgtEl>
                                          <p:spTgt spid="19458">
                                            <p:txEl>
                                              <p:pRg st="0" end="0"/>
                                            </p:txEl>
                                          </p:spTgt>
                                        </p:tgtEl>
                                        <p:attrNameLst>
                                          <p:attrName>style.visibility</p:attrName>
                                        </p:attrNameLst>
                                      </p:cBhvr>
                                      <p:to>
                                        <p:strVal val="visible"/>
                                      </p:to>
                                    </p:set>
                                    <p:anim calcmode="lin" valueType="num">
                                      <p:cBhvr>
                                        <p:cTn id="10" dur="2000" fill="hold"/>
                                        <p:tgtEl>
                                          <p:spTgt spid="19458">
                                            <p:txEl>
                                              <p:pRg st="0" end="0"/>
                                            </p:txEl>
                                          </p:spTgt>
                                        </p:tgtEl>
                                        <p:attrNameLst>
                                          <p:attrName>ppt_w</p:attrName>
                                        </p:attrNameLst>
                                      </p:cBhvr>
                                      <p:tavLst>
                                        <p:tav tm="0">
                                          <p:val>
                                            <p:fltVal val="0"/>
                                          </p:val>
                                        </p:tav>
                                        <p:tav tm="100000">
                                          <p:val>
                                            <p:strVal val="#ppt_w"/>
                                          </p:val>
                                        </p:tav>
                                      </p:tavLst>
                                    </p:anim>
                                    <p:anim calcmode="lin" valueType="num">
                                      <p:cBhvr>
                                        <p:cTn id="11" dur="2000" fill="hold"/>
                                        <p:tgtEl>
                                          <p:spTgt spid="19458">
                                            <p:txEl>
                                              <p:pRg st="0" end="0"/>
                                            </p:txEl>
                                          </p:spTgt>
                                        </p:tgtEl>
                                        <p:attrNameLst>
                                          <p:attrName>ppt_h</p:attrName>
                                        </p:attrNameLst>
                                      </p:cBhvr>
                                      <p:tavLst>
                                        <p:tav tm="0">
                                          <p:val>
                                            <p:fltVal val="0"/>
                                          </p:val>
                                        </p:tav>
                                        <p:tav tm="100000">
                                          <p:val>
                                            <p:strVal val="#ppt_h"/>
                                          </p:val>
                                        </p:tav>
                                      </p:tavLst>
                                    </p:anim>
                                    <p:anim calcmode="lin" valueType="num">
                                      <p:cBhvr>
                                        <p:cTn id="12" dur="2000" fill="hold"/>
                                        <p:tgtEl>
                                          <p:spTgt spid="1945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3" dur="2000" fill="hold"/>
                                        <p:tgtEl>
                                          <p:spTgt spid="1945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نگهدارنده مکان محتوا 1"/>
          <p:cNvSpPr>
            <a:spLocks noGrp="1"/>
          </p:cNvSpPr>
          <p:nvPr>
            <p:ph idx="1"/>
          </p:nvPr>
        </p:nvSpPr>
        <p:spPr/>
        <p:txBody>
          <a:bodyPr/>
          <a:lstStyle/>
          <a:p>
            <a:pPr algn="just" eaLnBrk="1" hangingPunct="1">
              <a:buFont typeface="Wingdings" panose="05000000000000000000" pitchFamily="2" charset="2"/>
              <a:buChar char="Ø"/>
            </a:pPr>
            <a:r>
              <a:rPr lang="fa-IR" sz="2800" b="1" smtClean="0">
                <a:cs typeface="Yagut" panose="00000400000000000000" pitchFamily="2" charset="-78"/>
              </a:rPr>
              <a:t>اقلام‌ پولي‌ ارزي‌ بايد با استفاده‌ از نرخ‌ تسعير در تاريخ‌ ترازنامه‌ تسعير شود،</a:t>
            </a:r>
            <a:endParaRPr lang="en-US" sz="2800" smtClean="0">
              <a:cs typeface="Yagut" panose="00000400000000000000" pitchFamily="2" charset="-78"/>
            </a:endParaRPr>
          </a:p>
          <a:p>
            <a:pPr algn="just" eaLnBrk="1" hangingPunct="1">
              <a:buFont typeface="Wingdings" panose="05000000000000000000" pitchFamily="2" charset="2"/>
              <a:buChar char="Ø"/>
            </a:pPr>
            <a:r>
              <a:rPr lang="fa-IR" sz="2800" b="1" smtClean="0">
                <a:cs typeface="Yagut" panose="00000400000000000000" pitchFamily="2" charset="-78"/>
              </a:rPr>
              <a:t>اقلام‌ غير پولي‌ كه‌ به‌ بهاي‌ تمام‌ شده‌ تاريخي‌ برحسب‌ ارز ثبت‌ شده‌ است‌ بايد با استفاده‌ از نرخ‌ تسعير در تاريخ‌ انجام‌ معامله‌ تسعير شود، و</a:t>
            </a:r>
            <a:endParaRPr lang="en-US" sz="2800" smtClean="0">
              <a:cs typeface="Yagut" panose="00000400000000000000" pitchFamily="2" charset="-78"/>
            </a:endParaRPr>
          </a:p>
          <a:p>
            <a:pPr algn="just" eaLnBrk="1" hangingPunct="1">
              <a:buFont typeface="Wingdings" panose="05000000000000000000" pitchFamily="2" charset="2"/>
              <a:buChar char="Ø"/>
            </a:pPr>
            <a:r>
              <a:rPr lang="fa-IR" sz="2800" b="1" smtClean="0">
                <a:cs typeface="Yagut" panose="00000400000000000000" pitchFamily="2" charset="-78"/>
              </a:rPr>
              <a:t>اقلام‌ غيرپولي‌ كه‌ به‌ارزش‌ منصفانه‌ برحسب‌ ارز ثبت‌ شده‌ است‌ بايد با استفاده‌ از نرخ‌ تسعير در تاريخ‌ تعيين‌ ارزش‌ منصفانه‌ تسعير شود.</a:t>
            </a:r>
            <a:endParaRPr lang="en-US" sz="2800" smtClean="0">
              <a:cs typeface="Yagut" panose="00000400000000000000" pitchFamily="2" charset="-78"/>
            </a:endParaRPr>
          </a:p>
          <a:p>
            <a:pPr eaLnBrk="1" hangingPunct="1">
              <a:buFont typeface="Wingdings 3" panose="05040102010807070707" pitchFamily="18" charset="2"/>
              <a:buNone/>
            </a:pPr>
            <a:endParaRPr lang="fa-IR" smtClean="0"/>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err="1" smtClean="0">
                <a:solidFill>
                  <a:schemeClr val="tx1"/>
                </a:solidFill>
                <a:cs typeface="B Titr" pitchFamily="2" charset="-78"/>
              </a:rPr>
              <a:t>تسعير</a:t>
            </a:r>
            <a:r>
              <a:rPr lang="fa-IR" sz="3200" dirty="0" smtClean="0">
                <a:solidFill>
                  <a:schemeClr val="tx1"/>
                </a:solidFill>
                <a:cs typeface="B Titr" pitchFamily="2" charset="-78"/>
              </a:rPr>
              <a:t> اقلام‌ ارزي‌ در تاريخ‌ ترازنامه‌</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2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3"/>
                                        </p:tgtEl>
                                        <p:attrNameLst>
                                          <p:attrName>ppt_x</p:attrName>
                                          <p:attrName>ppt_y</p:attrName>
                                        </p:attrNameLst>
                                      </p:cBhvr>
                                    </p:animMotion>
                                    <p:animEffect transition="in" filter="fade">
                                      <p:cBhvr>
                                        <p:cTn id="9" dur="2000"/>
                                        <p:tgtEl>
                                          <p:spTgt spid="3"/>
                                        </p:tgtEl>
                                      </p:cBhvr>
                                    </p:animEffect>
                                  </p:childTnLst>
                                </p:cTn>
                              </p:par>
                            </p:childTnLst>
                          </p:cTn>
                        </p:par>
                        <p:par>
                          <p:cTn id="10" fill="hold" nodeType="afterGroup">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20482">
                                            <p:txEl>
                                              <p:pRg st="0" end="0"/>
                                            </p:txEl>
                                          </p:spTgt>
                                        </p:tgtEl>
                                        <p:attrNameLst>
                                          <p:attrName>style.visibility</p:attrName>
                                        </p:attrNameLst>
                                      </p:cBhvr>
                                      <p:to>
                                        <p:strVal val="visible"/>
                                      </p:to>
                                    </p:set>
                                    <p:anim calcmode="lin" valueType="num">
                                      <p:cBhvr>
                                        <p:cTn id="13" dur="1000" fill="hold"/>
                                        <p:tgtEl>
                                          <p:spTgt spid="20482">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20482">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20482">
                                            <p:txEl>
                                              <p:pRg st="0" end="0"/>
                                            </p:txEl>
                                          </p:spTgt>
                                        </p:tgtEl>
                                      </p:cBhvr>
                                    </p:animEffect>
                                  </p:childTnLst>
                                </p:cTn>
                              </p:par>
                            </p:childTnLst>
                          </p:cTn>
                        </p:par>
                        <p:par>
                          <p:cTn id="16" fill="hold" nodeType="afterGroup">
                            <p:stCondLst>
                              <p:cond delay="3000"/>
                            </p:stCondLst>
                            <p:childTnLst>
                              <p:par>
                                <p:cTn id="17" presetID="50" presetClass="entr" presetSubtype="0" decel="100000" fill="hold" grpId="0" nodeType="afterEffect">
                                  <p:stCondLst>
                                    <p:cond delay="0"/>
                                  </p:stCondLst>
                                  <p:childTnLst>
                                    <p:set>
                                      <p:cBhvr>
                                        <p:cTn id="18" dur="1" fill="hold">
                                          <p:stCondLst>
                                            <p:cond delay="0"/>
                                          </p:stCondLst>
                                        </p:cTn>
                                        <p:tgtEl>
                                          <p:spTgt spid="20482">
                                            <p:txEl>
                                              <p:pRg st="1" end="1"/>
                                            </p:txEl>
                                          </p:spTgt>
                                        </p:tgtEl>
                                        <p:attrNameLst>
                                          <p:attrName>style.visibility</p:attrName>
                                        </p:attrNameLst>
                                      </p:cBhvr>
                                      <p:to>
                                        <p:strVal val="visible"/>
                                      </p:to>
                                    </p:set>
                                    <p:anim calcmode="lin" valueType="num">
                                      <p:cBhvr>
                                        <p:cTn id="19" dur="1000" fill="hold"/>
                                        <p:tgtEl>
                                          <p:spTgt spid="20482">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20482">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20482">
                                            <p:txEl>
                                              <p:pRg st="1" end="1"/>
                                            </p:txEl>
                                          </p:spTgt>
                                        </p:tgtEl>
                                      </p:cBhvr>
                                    </p:animEffect>
                                  </p:childTnLst>
                                </p:cTn>
                              </p:par>
                            </p:childTnLst>
                          </p:cTn>
                        </p:par>
                        <p:par>
                          <p:cTn id="22" fill="hold" nodeType="afterGroup">
                            <p:stCondLst>
                              <p:cond delay="4000"/>
                            </p:stCondLst>
                            <p:childTnLst>
                              <p:par>
                                <p:cTn id="23" presetID="50" presetClass="entr" presetSubtype="0" decel="100000" fill="hold" grpId="0" nodeType="afterEffect">
                                  <p:stCondLst>
                                    <p:cond delay="0"/>
                                  </p:stCondLst>
                                  <p:childTnLst>
                                    <p:set>
                                      <p:cBhvr>
                                        <p:cTn id="24" dur="1" fill="hold">
                                          <p:stCondLst>
                                            <p:cond delay="0"/>
                                          </p:stCondLst>
                                        </p:cTn>
                                        <p:tgtEl>
                                          <p:spTgt spid="20482">
                                            <p:txEl>
                                              <p:pRg st="2" end="2"/>
                                            </p:txEl>
                                          </p:spTgt>
                                        </p:tgtEl>
                                        <p:attrNameLst>
                                          <p:attrName>style.visibility</p:attrName>
                                        </p:attrNameLst>
                                      </p:cBhvr>
                                      <p:to>
                                        <p:strVal val="visible"/>
                                      </p:to>
                                    </p:set>
                                    <p:anim calcmode="lin" valueType="num">
                                      <p:cBhvr>
                                        <p:cTn id="25" dur="1000" fill="hold"/>
                                        <p:tgtEl>
                                          <p:spTgt spid="20482">
                                            <p:txEl>
                                              <p:pRg st="2" end="2"/>
                                            </p:txEl>
                                          </p:spTgt>
                                        </p:tgtEl>
                                        <p:attrNameLst>
                                          <p:attrName>ppt_w</p:attrName>
                                        </p:attrNameLst>
                                      </p:cBhvr>
                                      <p:tavLst>
                                        <p:tav tm="0">
                                          <p:val>
                                            <p:strVal val="#ppt_w+.3"/>
                                          </p:val>
                                        </p:tav>
                                        <p:tav tm="100000">
                                          <p:val>
                                            <p:strVal val="#ppt_w"/>
                                          </p:val>
                                        </p:tav>
                                      </p:tavLst>
                                    </p:anim>
                                    <p:anim calcmode="lin" valueType="num">
                                      <p:cBhvr>
                                        <p:cTn id="26" dur="1000" fill="hold"/>
                                        <p:tgtEl>
                                          <p:spTgt spid="20482">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204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نگهدارنده مکان محتوا 1"/>
          <p:cNvSpPr>
            <a:spLocks noGrp="1"/>
          </p:cNvSpPr>
          <p:nvPr>
            <p:ph idx="1"/>
          </p:nvPr>
        </p:nvSpPr>
        <p:spPr>
          <a:xfrm>
            <a:off x="457200" y="1481138"/>
            <a:ext cx="8229600" cy="4876800"/>
          </a:xfrm>
        </p:spPr>
        <p:txBody>
          <a:bodyPr/>
          <a:lstStyle/>
          <a:p>
            <a:pPr marL="92075" indent="17463" algn="just" eaLnBrk="1" hangingPunct="1">
              <a:buFont typeface="Wingdings" panose="05000000000000000000" pitchFamily="2" charset="2"/>
              <a:buChar char="ü"/>
            </a:pPr>
            <a:r>
              <a:rPr lang="fa-IR" sz="2600" b="1" smtClean="0">
                <a:cs typeface="Yagut" panose="00000400000000000000" pitchFamily="2" charset="-78"/>
              </a:rPr>
              <a:t>تفاوتهاي‌ ناشي از تسويه‌ يا تسعير اقلام‌ پولي‌ ارزي‌ واحد تجاري‌ به‌ نرخهايي‌ متفاوت‌ با نرخهايي‌ كه‌ در ثبت‌ اوليه‌ اين‌ اقلام‌ يا در تسعير اين‌ اقلام‌ در صورتهاي‌ مالي‌ دوره‌ قبل‌ بكار رفته‌ است‌، بايد به عنوان‌ درآمد يا هزينه‌ دوره‌ وقوع‌ شناسايي‌ شود.</a:t>
            </a:r>
          </a:p>
          <a:p>
            <a:pPr marL="92075" indent="17463" algn="just" eaLnBrk="1" hangingPunct="1">
              <a:buFont typeface="Wingdings" panose="05000000000000000000" pitchFamily="2" charset="2"/>
              <a:buChar char="ü"/>
            </a:pPr>
            <a:r>
              <a:rPr lang="fa-IR" sz="2600" b="1" smtClean="0">
                <a:cs typeface="Yagut" panose="00000400000000000000" pitchFamily="2" charset="-78"/>
              </a:rPr>
              <a:t>چنانچه‌ نرخ‌ تسعير در فاصله‌ تاريخ‌ انجام‌ معامله‌ و تاريخ‌ تسويه‌ اقلام‌ پولي‌ مربوط‌ به‌ معاملات‌ ارزي‌ تغيير كند، تفاوت‌ تسعير بوجود مي‌ آيد.</a:t>
            </a:r>
          </a:p>
          <a:p>
            <a:pPr marL="92075" indent="17463" algn="just" eaLnBrk="1" hangingPunct="1">
              <a:buFont typeface="Wingdings" panose="05000000000000000000" pitchFamily="2" charset="2"/>
              <a:buChar char="ü"/>
            </a:pPr>
            <a:r>
              <a:rPr lang="fa-IR" sz="2600" b="1" smtClean="0">
                <a:cs typeface="Yagut" panose="00000400000000000000" pitchFamily="2" charset="-78"/>
              </a:rPr>
              <a:t>تفاوتهاي‌ تسعير معاملات‌ انجام‌ شده‌ بين‌ يك‌ واحد تجاري‌ اصلي‌ و واحدهاي‌ تجاري‌ فرعي‌ آن‌ و نيز بين‌ واحدهاي‌ تجاري‌ فرعي‌ يك‌ واحد تجاري‌ اصلي‌، در صورتهاي‌ مالي‌ واحد تجاري‌ همانند تفاوتهاي‌ ناشي از معاملات‌ انجام‌ شده‌ با ساير اشخاص‌، به عنوان‌ بخشي از سود و زيان‌ دوره‌ گزارش‌ مي‌ شود.</a:t>
            </a: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شناخت‌ تفاوت‌ </a:t>
            </a:r>
            <a:r>
              <a:rPr lang="fa-IR" sz="3200" dirty="0" err="1" smtClean="0">
                <a:solidFill>
                  <a:schemeClr val="tx1"/>
                </a:solidFill>
                <a:cs typeface="B Titr" pitchFamily="2" charset="-78"/>
              </a:rPr>
              <a:t>تسعير</a:t>
            </a:r>
            <a:r>
              <a:rPr lang="fa-IR" sz="3200" dirty="0" smtClean="0">
                <a:solidFill>
                  <a:schemeClr val="tx1"/>
                </a:solidFill>
                <a:cs typeface="B Titr" pitchFamily="2" charset="-78"/>
              </a:rPr>
              <a:t> - نحوه‌ عمل‌ اصلي‌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fmla="#ppt_w*sin(2.5*pi*$)">
                                          <p:val>
                                            <p:fltVal val="0"/>
                                          </p:val>
                                        </p:tav>
                                        <p:tav tm="100000">
                                          <p:val>
                                            <p:fltVal val="1"/>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2000"/>
                            </p:stCondLst>
                            <p:childTnLst>
                              <p:par>
                                <p:cTn id="10" presetID="26" presetClass="entr" presetSubtype="0" fill="hold" grpId="0" nodeType="afterEffect">
                                  <p:stCondLst>
                                    <p:cond delay="0"/>
                                  </p:stCondLst>
                                  <p:childTnLst>
                                    <p:set>
                                      <p:cBhvr>
                                        <p:cTn id="11" dur="1" fill="hold">
                                          <p:stCondLst>
                                            <p:cond delay="0"/>
                                          </p:stCondLst>
                                        </p:cTn>
                                        <p:tgtEl>
                                          <p:spTgt spid="21506">
                                            <p:txEl>
                                              <p:pRg st="0" end="0"/>
                                            </p:txEl>
                                          </p:spTgt>
                                        </p:tgtEl>
                                        <p:attrNameLst>
                                          <p:attrName>style.visibility</p:attrName>
                                        </p:attrNameLst>
                                      </p:cBhvr>
                                      <p:to>
                                        <p:strVal val="visible"/>
                                      </p:to>
                                    </p:set>
                                    <p:animEffect transition="in" filter="wipe(down)">
                                      <p:cBhvr>
                                        <p:cTn id="12" dur="580">
                                          <p:stCondLst>
                                            <p:cond delay="0"/>
                                          </p:stCondLst>
                                        </p:cTn>
                                        <p:tgtEl>
                                          <p:spTgt spid="21506">
                                            <p:txEl>
                                              <p:pRg st="0" end="0"/>
                                            </p:txEl>
                                          </p:spTgt>
                                        </p:tgtEl>
                                      </p:cBhvr>
                                    </p:animEffect>
                                    <p:anim calcmode="lin" valueType="num">
                                      <p:cBhvr>
                                        <p:cTn id="13" dur="1822" tmFilter="0,0; 0.14,0.36; 0.43,0.73; 0.71,0.91; 1.0,1.0">
                                          <p:stCondLst>
                                            <p:cond delay="0"/>
                                          </p:stCondLst>
                                        </p:cTn>
                                        <p:tgtEl>
                                          <p:spTgt spid="21506">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1506">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1506">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1506">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1506">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1506">
                                            <p:txEl>
                                              <p:pRg st="0" end="0"/>
                                            </p:txEl>
                                          </p:spTgt>
                                        </p:tgtEl>
                                      </p:cBhvr>
                                      <p:to x="100000" y="60000"/>
                                    </p:animScale>
                                    <p:animScale>
                                      <p:cBhvr>
                                        <p:cTn id="19" dur="166" decel="50000">
                                          <p:stCondLst>
                                            <p:cond delay="676"/>
                                          </p:stCondLst>
                                        </p:cTn>
                                        <p:tgtEl>
                                          <p:spTgt spid="21506">
                                            <p:txEl>
                                              <p:pRg st="0" end="0"/>
                                            </p:txEl>
                                          </p:spTgt>
                                        </p:tgtEl>
                                      </p:cBhvr>
                                      <p:to x="100000" y="100000"/>
                                    </p:animScale>
                                    <p:animScale>
                                      <p:cBhvr>
                                        <p:cTn id="20" dur="26">
                                          <p:stCondLst>
                                            <p:cond delay="1312"/>
                                          </p:stCondLst>
                                        </p:cTn>
                                        <p:tgtEl>
                                          <p:spTgt spid="21506">
                                            <p:txEl>
                                              <p:pRg st="0" end="0"/>
                                            </p:txEl>
                                          </p:spTgt>
                                        </p:tgtEl>
                                      </p:cBhvr>
                                      <p:to x="100000" y="80000"/>
                                    </p:animScale>
                                    <p:animScale>
                                      <p:cBhvr>
                                        <p:cTn id="21" dur="166" decel="50000">
                                          <p:stCondLst>
                                            <p:cond delay="1338"/>
                                          </p:stCondLst>
                                        </p:cTn>
                                        <p:tgtEl>
                                          <p:spTgt spid="21506">
                                            <p:txEl>
                                              <p:pRg st="0" end="0"/>
                                            </p:txEl>
                                          </p:spTgt>
                                        </p:tgtEl>
                                      </p:cBhvr>
                                      <p:to x="100000" y="100000"/>
                                    </p:animScale>
                                    <p:animScale>
                                      <p:cBhvr>
                                        <p:cTn id="22" dur="26">
                                          <p:stCondLst>
                                            <p:cond delay="1642"/>
                                          </p:stCondLst>
                                        </p:cTn>
                                        <p:tgtEl>
                                          <p:spTgt spid="21506">
                                            <p:txEl>
                                              <p:pRg st="0" end="0"/>
                                            </p:txEl>
                                          </p:spTgt>
                                        </p:tgtEl>
                                      </p:cBhvr>
                                      <p:to x="100000" y="90000"/>
                                    </p:animScale>
                                    <p:animScale>
                                      <p:cBhvr>
                                        <p:cTn id="23" dur="166" decel="50000">
                                          <p:stCondLst>
                                            <p:cond delay="1668"/>
                                          </p:stCondLst>
                                        </p:cTn>
                                        <p:tgtEl>
                                          <p:spTgt spid="21506">
                                            <p:txEl>
                                              <p:pRg st="0" end="0"/>
                                            </p:txEl>
                                          </p:spTgt>
                                        </p:tgtEl>
                                      </p:cBhvr>
                                      <p:to x="100000" y="100000"/>
                                    </p:animScale>
                                    <p:animScale>
                                      <p:cBhvr>
                                        <p:cTn id="24" dur="26">
                                          <p:stCondLst>
                                            <p:cond delay="1808"/>
                                          </p:stCondLst>
                                        </p:cTn>
                                        <p:tgtEl>
                                          <p:spTgt spid="21506">
                                            <p:txEl>
                                              <p:pRg st="0" end="0"/>
                                            </p:txEl>
                                          </p:spTgt>
                                        </p:tgtEl>
                                      </p:cBhvr>
                                      <p:to x="100000" y="95000"/>
                                    </p:animScale>
                                    <p:animScale>
                                      <p:cBhvr>
                                        <p:cTn id="25" dur="166" decel="50000">
                                          <p:stCondLst>
                                            <p:cond delay="1834"/>
                                          </p:stCondLst>
                                        </p:cTn>
                                        <p:tgtEl>
                                          <p:spTgt spid="21506">
                                            <p:txEl>
                                              <p:pRg st="0" end="0"/>
                                            </p:txEl>
                                          </p:spTgt>
                                        </p:tgtEl>
                                      </p:cBhvr>
                                      <p:to x="100000" y="100000"/>
                                    </p:animScale>
                                  </p:childTnLst>
                                </p:cTn>
                              </p:par>
                            </p:childTnLst>
                          </p:cTn>
                        </p:par>
                        <p:par>
                          <p:cTn id="26" fill="hold" nodeType="afterGroup">
                            <p:stCondLst>
                              <p:cond delay="4000"/>
                            </p:stCondLst>
                            <p:childTnLst>
                              <p:par>
                                <p:cTn id="27" presetID="26" presetClass="entr" presetSubtype="0" fill="hold" grpId="0" nodeType="afterEffect">
                                  <p:stCondLst>
                                    <p:cond delay="0"/>
                                  </p:stCondLst>
                                  <p:childTnLst>
                                    <p:set>
                                      <p:cBhvr>
                                        <p:cTn id="28" dur="1" fill="hold">
                                          <p:stCondLst>
                                            <p:cond delay="0"/>
                                          </p:stCondLst>
                                        </p:cTn>
                                        <p:tgtEl>
                                          <p:spTgt spid="21506">
                                            <p:txEl>
                                              <p:pRg st="1" end="1"/>
                                            </p:txEl>
                                          </p:spTgt>
                                        </p:tgtEl>
                                        <p:attrNameLst>
                                          <p:attrName>style.visibility</p:attrName>
                                        </p:attrNameLst>
                                      </p:cBhvr>
                                      <p:to>
                                        <p:strVal val="visible"/>
                                      </p:to>
                                    </p:set>
                                    <p:animEffect transition="in" filter="wipe(down)">
                                      <p:cBhvr>
                                        <p:cTn id="29" dur="580">
                                          <p:stCondLst>
                                            <p:cond delay="0"/>
                                          </p:stCondLst>
                                        </p:cTn>
                                        <p:tgtEl>
                                          <p:spTgt spid="21506">
                                            <p:txEl>
                                              <p:pRg st="1" end="1"/>
                                            </p:txEl>
                                          </p:spTgt>
                                        </p:tgtEl>
                                      </p:cBhvr>
                                    </p:animEffect>
                                    <p:anim calcmode="lin" valueType="num">
                                      <p:cBhvr>
                                        <p:cTn id="30" dur="1822" tmFilter="0,0; 0.14,0.36; 0.43,0.73; 0.71,0.91; 1.0,1.0">
                                          <p:stCondLst>
                                            <p:cond delay="0"/>
                                          </p:stCondLst>
                                        </p:cTn>
                                        <p:tgtEl>
                                          <p:spTgt spid="21506">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1506">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1506">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1506">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1506">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21506">
                                            <p:txEl>
                                              <p:pRg st="1" end="1"/>
                                            </p:txEl>
                                          </p:spTgt>
                                        </p:tgtEl>
                                      </p:cBhvr>
                                      <p:to x="100000" y="60000"/>
                                    </p:animScale>
                                    <p:animScale>
                                      <p:cBhvr>
                                        <p:cTn id="36" dur="166" decel="50000">
                                          <p:stCondLst>
                                            <p:cond delay="676"/>
                                          </p:stCondLst>
                                        </p:cTn>
                                        <p:tgtEl>
                                          <p:spTgt spid="21506">
                                            <p:txEl>
                                              <p:pRg st="1" end="1"/>
                                            </p:txEl>
                                          </p:spTgt>
                                        </p:tgtEl>
                                      </p:cBhvr>
                                      <p:to x="100000" y="100000"/>
                                    </p:animScale>
                                    <p:animScale>
                                      <p:cBhvr>
                                        <p:cTn id="37" dur="26">
                                          <p:stCondLst>
                                            <p:cond delay="1312"/>
                                          </p:stCondLst>
                                        </p:cTn>
                                        <p:tgtEl>
                                          <p:spTgt spid="21506">
                                            <p:txEl>
                                              <p:pRg st="1" end="1"/>
                                            </p:txEl>
                                          </p:spTgt>
                                        </p:tgtEl>
                                      </p:cBhvr>
                                      <p:to x="100000" y="80000"/>
                                    </p:animScale>
                                    <p:animScale>
                                      <p:cBhvr>
                                        <p:cTn id="38" dur="166" decel="50000">
                                          <p:stCondLst>
                                            <p:cond delay="1338"/>
                                          </p:stCondLst>
                                        </p:cTn>
                                        <p:tgtEl>
                                          <p:spTgt spid="21506">
                                            <p:txEl>
                                              <p:pRg st="1" end="1"/>
                                            </p:txEl>
                                          </p:spTgt>
                                        </p:tgtEl>
                                      </p:cBhvr>
                                      <p:to x="100000" y="100000"/>
                                    </p:animScale>
                                    <p:animScale>
                                      <p:cBhvr>
                                        <p:cTn id="39" dur="26">
                                          <p:stCondLst>
                                            <p:cond delay="1642"/>
                                          </p:stCondLst>
                                        </p:cTn>
                                        <p:tgtEl>
                                          <p:spTgt spid="21506">
                                            <p:txEl>
                                              <p:pRg st="1" end="1"/>
                                            </p:txEl>
                                          </p:spTgt>
                                        </p:tgtEl>
                                      </p:cBhvr>
                                      <p:to x="100000" y="90000"/>
                                    </p:animScale>
                                    <p:animScale>
                                      <p:cBhvr>
                                        <p:cTn id="40" dur="166" decel="50000">
                                          <p:stCondLst>
                                            <p:cond delay="1668"/>
                                          </p:stCondLst>
                                        </p:cTn>
                                        <p:tgtEl>
                                          <p:spTgt spid="21506">
                                            <p:txEl>
                                              <p:pRg st="1" end="1"/>
                                            </p:txEl>
                                          </p:spTgt>
                                        </p:tgtEl>
                                      </p:cBhvr>
                                      <p:to x="100000" y="100000"/>
                                    </p:animScale>
                                    <p:animScale>
                                      <p:cBhvr>
                                        <p:cTn id="41" dur="26">
                                          <p:stCondLst>
                                            <p:cond delay="1808"/>
                                          </p:stCondLst>
                                        </p:cTn>
                                        <p:tgtEl>
                                          <p:spTgt spid="21506">
                                            <p:txEl>
                                              <p:pRg st="1" end="1"/>
                                            </p:txEl>
                                          </p:spTgt>
                                        </p:tgtEl>
                                      </p:cBhvr>
                                      <p:to x="100000" y="95000"/>
                                    </p:animScale>
                                    <p:animScale>
                                      <p:cBhvr>
                                        <p:cTn id="42" dur="166" decel="50000">
                                          <p:stCondLst>
                                            <p:cond delay="1834"/>
                                          </p:stCondLst>
                                        </p:cTn>
                                        <p:tgtEl>
                                          <p:spTgt spid="21506">
                                            <p:txEl>
                                              <p:pRg st="1" end="1"/>
                                            </p:txEl>
                                          </p:spTgt>
                                        </p:tgtEl>
                                      </p:cBhvr>
                                      <p:to x="100000" y="100000"/>
                                    </p:animScale>
                                  </p:childTnLst>
                                </p:cTn>
                              </p:par>
                            </p:childTnLst>
                          </p:cTn>
                        </p:par>
                        <p:par>
                          <p:cTn id="43" fill="hold" nodeType="afterGroup">
                            <p:stCondLst>
                              <p:cond delay="6000"/>
                            </p:stCondLst>
                            <p:childTnLst>
                              <p:par>
                                <p:cTn id="44" presetID="26" presetClass="entr" presetSubtype="0" fill="hold" grpId="0" nodeType="afterEffect">
                                  <p:stCondLst>
                                    <p:cond delay="0"/>
                                  </p:stCondLst>
                                  <p:childTnLst>
                                    <p:set>
                                      <p:cBhvr>
                                        <p:cTn id="45" dur="1" fill="hold">
                                          <p:stCondLst>
                                            <p:cond delay="0"/>
                                          </p:stCondLst>
                                        </p:cTn>
                                        <p:tgtEl>
                                          <p:spTgt spid="21506">
                                            <p:txEl>
                                              <p:pRg st="2" end="2"/>
                                            </p:txEl>
                                          </p:spTgt>
                                        </p:tgtEl>
                                        <p:attrNameLst>
                                          <p:attrName>style.visibility</p:attrName>
                                        </p:attrNameLst>
                                      </p:cBhvr>
                                      <p:to>
                                        <p:strVal val="visible"/>
                                      </p:to>
                                    </p:set>
                                    <p:animEffect transition="in" filter="wipe(down)">
                                      <p:cBhvr>
                                        <p:cTn id="46" dur="580">
                                          <p:stCondLst>
                                            <p:cond delay="0"/>
                                          </p:stCondLst>
                                        </p:cTn>
                                        <p:tgtEl>
                                          <p:spTgt spid="21506">
                                            <p:txEl>
                                              <p:pRg st="2" end="2"/>
                                            </p:txEl>
                                          </p:spTgt>
                                        </p:tgtEl>
                                      </p:cBhvr>
                                    </p:animEffect>
                                    <p:anim calcmode="lin" valueType="num">
                                      <p:cBhvr>
                                        <p:cTn id="47" dur="1822" tmFilter="0,0; 0.14,0.36; 0.43,0.73; 0.71,0.91; 1.0,1.0">
                                          <p:stCondLst>
                                            <p:cond delay="0"/>
                                          </p:stCondLst>
                                        </p:cTn>
                                        <p:tgtEl>
                                          <p:spTgt spid="21506">
                                            <p:txEl>
                                              <p:pRg st="2" end="2"/>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21506">
                                            <p:txEl>
                                              <p:pRg st="2" end="2"/>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21506">
                                            <p:txEl>
                                              <p:pRg st="2" end="2"/>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21506">
                                            <p:txEl>
                                              <p:pRg st="2" end="2"/>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21506">
                                            <p:txEl>
                                              <p:pRg st="2" end="2"/>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21506">
                                            <p:txEl>
                                              <p:pRg st="2" end="2"/>
                                            </p:txEl>
                                          </p:spTgt>
                                        </p:tgtEl>
                                      </p:cBhvr>
                                      <p:to x="100000" y="60000"/>
                                    </p:animScale>
                                    <p:animScale>
                                      <p:cBhvr>
                                        <p:cTn id="53" dur="166" decel="50000">
                                          <p:stCondLst>
                                            <p:cond delay="676"/>
                                          </p:stCondLst>
                                        </p:cTn>
                                        <p:tgtEl>
                                          <p:spTgt spid="21506">
                                            <p:txEl>
                                              <p:pRg st="2" end="2"/>
                                            </p:txEl>
                                          </p:spTgt>
                                        </p:tgtEl>
                                      </p:cBhvr>
                                      <p:to x="100000" y="100000"/>
                                    </p:animScale>
                                    <p:animScale>
                                      <p:cBhvr>
                                        <p:cTn id="54" dur="26">
                                          <p:stCondLst>
                                            <p:cond delay="1312"/>
                                          </p:stCondLst>
                                        </p:cTn>
                                        <p:tgtEl>
                                          <p:spTgt spid="21506">
                                            <p:txEl>
                                              <p:pRg st="2" end="2"/>
                                            </p:txEl>
                                          </p:spTgt>
                                        </p:tgtEl>
                                      </p:cBhvr>
                                      <p:to x="100000" y="80000"/>
                                    </p:animScale>
                                    <p:animScale>
                                      <p:cBhvr>
                                        <p:cTn id="55" dur="166" decel="50000">
                                          <p:stCondLst>
                                            <p:cond delay="1338"/>
                                          </p:stCondLst>
                                        </p:cTn>
                                        <p:tgtEl>
                                          <p:spTgt spid="21506">
                                            <p:txEl>
                                              <p:pRg st="2" end="2"/>
                                            </p:txEl>
                                          </p:spTgt>
                                        </p:tgtEl>
                                      </p:cBhvr>
                                      <p:to x="100000" y="100000"/>
                                    </p:animScale>
                                    <p:animScale>
                                      <p:cBhvr>
                                        <p:cTn id="56" dur="26">
                                          <p:stCondLst>
                                            <p:cond delay="1642"/>
                                          </p:stCondLst>
                                        </p:cTn>
                                        <p:tgtEl>
                                          <p:spTgt spid="21506">
                                            <p:txEl>
                                              <p:pRg st="2" end="2"/>
                                            </p:txEl>
                                          </p:spTgt>
                                        </p:tgtEl>
                                      </p:cBhvr>
                                      <p:to x="100000" y="90000"/>
                                    </p:animScale>
                                    <p:animScale>
                                      <p:cBhvr>
                                        <p:cTn id="57" dur="166" decel="50000">
                                          <p:stCondLst>
                                            <p:cond delay="1668"/>
                                          </p:stCondLst>
                                        </p:cTn>
                                        <p:tgtEl>
                                          <p:spTgt spid="21506">
                                            <p:txEl>
                                              <p:pRg st="2" end="2"/>
                                            </p:txEl>
                                          </p:spTgt>
                                        </p:tgtEl>
                                      </p:cBhvr>
                                      <p:to x="100000" y="100000"/>
                                    </p:animScale>
                                    <p:animScale>
                                      <p:cBhvr>
                                        <p:cTn id="58" dur="26">
                                          <p:stCondLst>
                                            <p:cond delay="1808"/>
                                          </p:stCondLst>
                                        </p:cTn>
                                        <p:tgtEl>
                                          <p:spTgt spid="21506">
                                            <p:txEl>
                                              <p:pRg st="2" end="2"/>
                                            </p:txEl>
                                          </p:spTgt>
                                        </p:tgtEl>
                                      </p:cBhvr>
                                      <p:to x="100000" y="95000"/>
                                    </p:animScale>
                                    <p:animScale>
                                      <p:cBhvr>
                                        <p:cTn id="59" dur="166" decel="50000">
                                          <p:stCondLst>
                                            <p:cond delay="1834"/>
                                          </p:stCondLst>
                                        </p:cTn>
                                        <p:tgtEl>
                                          <p:spTgt spid="2150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نگهدارنده مکان محتوا 1"/>
          <p:cNvSpPr>
            <a:spLocks noGrp="1"/>
          </p:cNvSpPr>
          <p:nvPr>
            <p:ph idx="1"/>
          </p:nvPr>
        </p:nvSpPr>
        <p:spPr>
          <a:xfrm>
            <a:off x="457200" y="285750"/>
            <a:ext cx="8229600" cy="5721350"/>
          </a:xfrm>
        </p:spPr>
        <p:txBody>
          <a:bodyPr/>
          <a:lstStyle/>
          <a:p>
            <a:pPr marL="92075" indent="17463" eaLnBrk="1" hangingPunct="1">
              <a:buFont typeface="Wingdings 3" panose="05040102010807070707" pitchFamily="18" charset="2"/>
              <a:buNone/>
            </a:pPr>
            <a:endParaRPr lang="fa-IR" b="1" smtClean="0"/>
          </a:p>
          <a:p>
            <a:pPr marL="92075" indent="17463" eaLnBrk="1" hangingPunct="1">
              <a:buFont typeface="Wingdings 3" panose="05040102010807070707" pitchFamily="18" charset="2"/>
              <a:buNone/>
            </a:pPr>
            <a:endParaRPr lang="fa-IR" b="1" smtClean="0"/>
          </a:p>
          <a:p>
            <a:pPr marL="92075" indent="17463" eaLnBrk="1" hangingPunct="1">
              <a:buFont typeface="Wingdings 3" panose="05040102010807070707" pitchFamily="18" charset="2"/>
              <a:buNone/>
            </a:pPr>
            <a:endParaRPr lang="fa-IR" b="1" smtClean="0"/>
          </a:p>
          <a:p>
            <a:pPr marL="92075" indent="17463" algn="just" eaLnBrk="1" hangingPunct="1">
              <a:buFont typeface="Wingdings" panose="05000000000000000000" pitchFamily="2" charset="2"/>
              <a:buChar char="q"/>
            </a:pPr>
            <a:r>
              <a:rPr lang="fa-IR" sz="2800" b="1" smtClean="0">
                <a:cs typeface="Yagut" panose="00000400000000000000" pitchFamily="2" charset="-78"/>
              </a:rPr>
              <a:t>تفاوتهاي‌ تسعير داراييها و بدهيهاي‌ ارزي‌ شركتهاي‌ دولتي‌ بايد در اجراي‌ مفاد ماده‌ 136 قانون‌ محاسبات‌ عمومي‌ كشور مصوب‌ شهريور ماه‌ 1366، به‌ حساب‌ اندوخته‌ تسعير داراييها و بدهيهاي‌ ارزي‌ منظور و در سرفصل‌ حقوق‌ صاحبان‌ سرمايه‌ طبقه‌بندي‌ شود. چنانچه‌ در پايان‌ دوره‌ مالي‌، مانده‌ حساب‌ اندوخته‌ مزبور بدهكار باشد، اين‌ مبلغ‌ به‌ سود و زيان‌ همان‌ دوره‌ منظور مي‌ شود.</a:t>
            </a:r>
          </a:p>
          <a:p>
            <a:pPr marL="92075" indent="17463" eaLnBrk="1" hangingPunct="1">
              <a:buFont typeface="Wingdings 3" panose="05040102010807070707" pitchFamily="18" charset="2"/>
              <a:buNone/>
            </a:pPr>
            <a:endParaRPr lang="fa-IR" smtClean="0"/>
          </a:p>
        </p:txBody>
      </p:sp>
      <p:cxnSp>
        <p:nvCxnSpPr>
          <p:cNvPr id="3" name="متصل کننده مستقیم 2"/>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2530">
                                            <p:txEl>
                                              <p:pRg st="3" end="3"/>
                                            </p:txEl>
                                          </p:spTgt>
                                        </p:tgtEl>
                                        <p:attrNameLst>
                                          <p:attrName>style.visibility</p:attrName>
                                        </p:attrNameLst>
                                      </p:cBhvr>
                                      <p:to>
                                        <p:strVal val="visible"/>
                                      </p:to>
                                    </p:set>
                                    <p:animEffect transition="in" filter="fade">
                                      <p:cBhvr>
                                        <p:cTn id="7" dur="1000"/>
                                        <p:tgtEl>
                                          <p:spTgt spid="22530">
                                            <p:txEl>
                                              <p:pRg st="3" end="3"/>
                                            </p:txEl>
                                          </p:spTgt>
                                        </p:tgtEl>
                                      </p:cBhvr>
                                    </p:animEffect>
                                    <p:anim calcmode="lin" valueType="num">
                                      <p:cBhvr>
                                        <p:cTn id="8" dur="10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253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lstStyle/>
          <a:p>
            <a:pPr marL="92075" indent="17463" algn="just" eaLnBrk="1" hangingPunct="1">
              <a:buFont typeface="Wingdings 3" panose="05040102010807070707" pitchFamily="18" charset="2"/>
              <a:buNone/>
            </a:pPr>
            <a:r>
              <a:rPr lang="fa-IR" sz="2800" b="1" smtClean="0">
                <a:cs typeface="Yagut" panose="00000400000000000000" pitchFamily="2" charset="-78"/>
              </a:rPr>
              <a:t>سود و زيان‌ حاصل‌ از تسعير داراييها و بدهيهاي‌ ارزي‌ شركتهاي‌ دولتي‌، درآمد يا هزينه‌ تلقي‌ نمي‌ گردد. مابه‌التفاوت‌ حاصل‌ از تسعير داراييها و بدهيهاي‌ مذكور بايد در حساب‌ ذخيره‌ تسعير داراييها و بدهيهاي‌ ارزي‌ منظور شود. در صورتي‌ كه‌ در پايان‌ سال‌ مالي‌، مانده‌ حساب‌ ذخيره‌ بدهكار باشد، اين‌ مبلغ‌ به‌ حساب‌ سود و زيان‌ همان‌ سال‌ منظور خواهد شد.</a:t>
            </a:r>
          </a:p>
          <a:p>
            <a:pPr marL="92075" indent="17463" algn="just" eaLnBrk="1" hangingPunct="1">
              <a:buFont typeface="Wingdings 3" panose="05040102010807070707" pitchFamily="18" charset="2"/>
              <a:buNone/>
            </a:pPr>
            <a:endParaRPr lang="fa-IR" sz="2800" b="1" smtClean="0">
              <a:cs typeface="Yagut" panose="00000400000000000000" pitchFamily="2" charset="-78"/>
            </a:endParaRPr>
          </a:p>
          <a:p>
            <a:pPr marL="92075" indent="17463" algn="just" eaLnBrk="1" hangingPunct="1">
              <a:buFont typeface="Wingdings" panose="05000000000000000000" pitchFamily="2" charset="2"/>
              <a:buChar char="ü"/>
            </a:pPr>
            <a:r>
              <a:rPr lang="fa-IR" sz="2800" b="1" smtClean="0">
                <a:cs typeface="Yagut" panose="00000400000000000000" pitchFamily="2" charset="-78"/>
              </a:rPr>
              <a:t>تبصره ‌: در صورتي‌ كه‌ مانده‌ حساب‌ ذخيره‌ تسعير داراييها و بدهيهاي‌ ارزي‌ در پايان‌ سال‌ مالي‌ از مبلغ‌ سرمايه‌ ثبت‌ شده‌ شركت‌ تجاوز نمايد، مبلغ‌ مازاد پس‌ از طي‌ مراحل‌ قانوني‌ قابل‌ انتقال‌ به‌ حساب‌ سرمايه‌ شركت‌ مي‌باشد.</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r" eaLnBrk="1" fontAlgn="auto" hangingPunct="1">
              <a:spcAft>
                <a:spcPts val="0"/>
              </a:spcAft>
              <a:defRPr/>
            </a:pPr>
            <a:r>
              <a:rPr lang="fa-IR" sz="3200" dirty="0" smtClean="0">
                <a:solidFill>
                  <a:schemeClr val="tx1"/>
                </a:solidFill>
                <a:cs typeface="B Titr" pitchFamily="2" charset="-78"/>
              </a:rPr>
              <a:t>ماده‌ 136 قانون‌ محاسبات‌ عمومي‌ </a:t>
            </a:r>
            <a:r>
              <a:rPr lang="fa-IR" sz="3200" dirty="0" err="1" smtClean="0">
                <a:solidFill>
                  <a:schemeClr val="tx1"/>
                </a:solidFill>
                <a:cs typeface="B Titr" pitchFamily="2" charset="-78"/>
              </a:rPr>
              <a:t>كشور</a:t>
            </a:r>
            <a:r>
              <a:rPr lang="fa-IR" sz="3200" dirty="0" smtClean="0">
                <a:solidFill>
                  <a:schemeClr val="tx1"/>
                </a:solidFill>
                <a:cs typeface="B Titr" pitchFamily="2" charset="-78"/>
              </a:rPr>
              <a:t>:</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25" presetClass="entr" presetSubtype="0"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13" dur="10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14" dur="1000" accel="50000" fill="hold">
                                          <p:stCondLst>
                                            <p:cond delay="10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5" dur="2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6" dur="10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7" dur="10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8" dur="1000" accel="50000" fill="hold">
                                          <p:stCondLst>
                                            <p:cond delay="10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9" dur="2000" decel="50000">
                                          <p:stCondLst>
                                            <p:cond delay="0"/>
                                          </p:stCondLst>
                                        </p:cTn>
                                        <p:tgtEl>
                                          <p:spTgt spid="2">
                                            <p:txEl>
                                              <p:pRg st="0" end="0"/>
                                            </p:txEl>
                                          </p:spTgt>
                                        </p:tgtEl>
                                      </p:cBhvr>
                                    </p:animEffect>
                                  </p:childTnLst>
                                </p:cTn>
                              </p:par>
                            </p:childTnLst>
                          </p:cTn>
                        </p:par>
                        <p:par>
                          <p:cTn id="20" fill="hold" nodeType="afterGroup">
                            <p:stCondLst>
                              <p:cond delay="4000"/>
                            </p:stCondLst>
                            <p:childTnLst>
                              <p:par>
                                <p:cTn id="21" presetID="25" presetClass="entr" presetSubtype="0" fill="hold" grpId="0" nodeType="after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24" dur="10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25" dur="1000" accel="50000" fill="hold">
                                          <p:stCondLst>
                                            <p:cond delay="10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26" dur="2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7" dur="10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28" dur="10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29" dur="1000" accel="50000" fill="hold">
                                          <p:stCondLst>
                                            <p:cond delay="10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0" dur="2000" decel="50000">
                                          <p:stCondLst>
                                            <p:cond delay="0"/>
                                          </p:stCondLst>
                                        </p:cTn>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a:xfrm>
            <a:off x="428625" y="1285875"/>
            <a:ext cx="8229600" cy="5572125"/>
          </a:xfrm>
        </p:spPr>
        <p:txBody>
          <a:bodyPr/>
          <a:lstStyle/>
          <a:p>
            <a:pPr eaLnBrk="1" hangingPunct="1">
              <a:buFont typeface="Wingdings" panose="05000000000000000000" pitchFamily="2" charset="2"/>
              <a:buChar char="v"/>
            </a:pPr>
            <a:r>
              <a:rPr lang="fa-IR" sz="2500" b="1" smtClean="0">
                <a:cs typeface="Yagut" panose="00000400000000000000" pitchFamily="2" charset="-78"/>
              </a:rPr>
              <a:t>تفاوتهاي‌ تسعير آن‌ گروه‌ از اقلام‌ پولي‌ كه‌ ماهيتاً بخشي از خالص‌ سرمايه‌گذاري‌ در يك‌ واحد مستقل‌ خارجي‌ را تشكيل‌ مي‌ دهد، بايد تا زمان‌ واگذاري‌ خالص‌ سرمايه‌گذاري‌ به عنوان‌ حقوق‌ صاحبـان‌ سرمايـه‌ در ترازنامـه‌ طبقه‌بندي‌ شـود و در صورت‌ سود و زيان‌ جامع ‌انعكاس‌ يابد.</a:t>
            </a:r>
            <a:br>
              <a:rPr lang="fa-IR" sz="2500" b="1" smtClean="0">
                <a:cs typeface="Yagut" panose="00000400000000000000" pitchFamily="2" charset="-78"/>
              </a:rPr>
            </a:br>
            <a:r>
              <a:rPr lang="fa-IR" sz="2500" b="1" smtClean="0">
                <a:cs typeface="Yagut" panose="00000400000000000000" pitchFamily="2" charset="-78"/>
              </a:rPr>
              <a:t>اين‌ تفاوتها بايد در زمان‌ واگذاري‌ سرمايه‌گذاری به‌ حساب‌ سود و زيان‌ انباشته‌ منظور شود.</a:t>
            </a:r>
          </a:p>
          <a:p>
            <a:pPr algn="just" eaLnBrk="1" hangingPunct="1">
              <a:buFont typeface="Wingdings" panose="05000000000000000000" pitchFamily="2" charset="2"/>
              <a:buChar char="v"/>
            </a:pPr>
            <a:r>
              <a:rPr lang="fa-IR" sz="2500" b="1" smtClean="0">
                <a:cs typeface="Yagut" panose="00000400000000000000" pitchFamily="2" charset="-78"/>
              </a:rPr>
              <a:t>تفاوتهاي‌ تسعير يك‌ بدهي‌ ارزي‌ كه‌ به عنوان‌ حفاظ‌ خالص‌ سرمايه‌گذاري‌ واحد تجاري‌ در يك‌ واحد مستقل‌ خارجي‌ محسوب‌ مي‌ شود بايد تا زمان‌ واگذاري‌ خالص‌ سرمايه‌گذاري‌ به عنوان‌ حقوق‌ صاحبان‌ سرمايه‌ در ترازنامه‌ طبقه‌بندي‌ شود و در صورت‌ سود و زيان‌ جامع‌ انعكاس‌ يابد. اين‌ تفاوتها بايد در زمان‌ واگذاري‌ خالص‌ سرمايه‌گذاري‌ طبق‌ بند 41 به‌ حساب‌ سود و زيان‌ انباشته‌ منظور شود.</a:t>
            </a:r>
          </a:p>
        </p:txBody>
      </p:sp>
      <p:cxnSp>
        <p:nvCxnSpPr>
          <p:cNvPr id="3" name="متصل کننده مستقیم 2"/>
          <p:cNvCxnSpPr/>
          <p:nvPr/>
        </p:nvCxnSpPr>
        <p:spPr>
          <a:xfrm>
            <a:off x="571500" y="1214438"/>
            <a:ext cx="8027988" cy="1587"/>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1143000"/>
            <a:ext cx="8027988" cy="1588"/>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2">
                                            <p:txEl>
                                              <p:pRg st="0" end="0"/>
                                            </p:txEl>
                                          </p:spTgt>
                                        </p:tgtEl>
                                        <p:attrNameLst>
                                          <p:attrName>ppt_x</p:attrName>
                                        </p:attrNameLst>
                                      </p:cBhvr>
                                    </p:anim>
                                    <p:anim from="0" to="-1.0" calcmode="lin" valueType="num">
                                      <p:cBhvr>
                                        <p:cTn id="8" dur="400" decel="50000" autoRev="1" fill="hold">
                                          <p:stCondLst>
                                            <p:cond delay="1200"/>
                                          </p:stCondLst>
                                        </p:cTn>
                                        <p:tgtEl>
                                          <p:spTgt spid="2">
                                            <p:txEl>
                                              <p:pRg st="0" end="0"/>
                                            </p:txEl>
                                          </p:spTgt>
                                        </p:tgtEl>
                                        <p:attrNameLst>
                                          <p:attrName>xshear</p:attrName>
                                        </p:attrNameLst>
                                      </p:cBhvr>
                                    </p:anim>
                                    <p:animScale>
                                      <p:cBhvr>
                                        <p:cTn id="9" dur="400" decel="100000" autoRev="1" fill="hold">
                                          <p:stCondLst>
                                            <p:cond delay="1200"/>
                                          </p:stCondLst>
                                        </p:cTn>
                                        <p:tgtEl>
                                          <p:spTgt spid="2">
                                            <p:txEl>
                                              <p:pRg st="0" end="0"/>
                                            </p:txEl>
                                          </p:spTgt>
                                        </p:tgtEl>
                                      </p:cBhvr>
                                      <p:from x="100000" y="100000"/>
                                      <p:to x="80000" y="100000"/>
                                    </p:animScale>
                                    <p:anim by="(#ppt_h/3+#ppt_w*0.1)" calcmode="lin" valueType="num">
                                      <p:cBhvr additive="sum">
                                        <p:cTn id="10" dur="400" decel="100000" autoRev="1" fill="hold">
                                          <p:stCondLst>
                                            <p:cond delay="1200"/>
                                          </p:stCondLst>
                                        </p:cTn>
                                        <p:tgtEl>
                                          <p:spTgt spid="2">
                                            <p:txEl>
                                              <p:pRg st="0" end="0"/>
                                            </p:txEl>
                                          </p:spTgt>
                                        </p:tgtEl>
                                        <p:attrNameLst>
                                          <p:attrName>ppt_x</p:attrName>
                                        </p:attrNameLst>
                                      </p:cBhvr>
                                    </p:anim>
                                  </p:childTnLst>
                                </p:cTn>
                              </p:par>
                            </p:childTnLst>
                          </p:cTn>
                        </p:par>
                        <p:par>
                          <p:cTn id="11" fill="hold" nodeType="afterGroup">
                            <p:stCondLst>
                              <p:cond delay="2000"/>
                            </p:stCondLst>
                            <p:childTnLst>
                              <p:par>
                                <p:cTn id="12" presetID="34" presetClass="entr" presetSubtype="0" fill="hold" grpId="0" nodeType="after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from="(-#ppt_w/2)" to="(#ppt_x)" calcmode="lin" valueType="num">
                                      <p:cBhvr>
                                        <p:cTn id="14" dur="1200" fill="hold">
                                          <p:stCondLst>
                                            <p:cond delay="0"/>
                                          </p:stCondLst>
                                        </p:cTn>
                                        <p:tgtEl>
                                          <p:spTgt spid="2">
                                            <p:txEl>
                                              <p:pRg st="1" end="1"/>
                                            </p:txEl>
                                          </p:spTgt>
                                        </p:tgtEl>
                                        <p:attrNameLst>
                                          <p:attrName>ppt_x</p:attrName>
                                        </p:attrNameLst>
                                      </p:cBhvr>
                                    </p:anim>
                                    <p:anim from="0" to="-1.0" calcmode="lin" valueType="num">
                                      <p:cBhvr>
                                        <p:cTn id="15" dur="400" decel="50000" autoRev="1" fill="hold">
                                          <p:stCondLst>
                                            <p:cond delay="1200"/>
                                          </p:stCondLst>
                                        </p:cTn>
                                        <p:tgtEl>
                                          <p:spTgt spid="2">
                                            <p:txEl>
                                              <p:pRg st="1" end="1"/>
                                            </p:txEl>
                                          </p:spTgt>
                                        </p:tgtEl>
                                        <p:attrNameLst>
                                          <p:attrName>xshear</p:attrName>
                                        </p:attrNameLst>
                                      </p:cBhvr>
                                    </p:anim>
                                    <p:animScale>
                                      <p:cBhvr>
                                        <p:cTn id="16" dur="400" decel="100000" autoRev="1" fill="hold">
                                          <p:stCondLst>
                                            <p:cond delay="1200"/>
                                          </p:stCondLst>
                                        </p:cTn>
                                        <p:tgtEl>
                                          <p:spTgt spid="2">
                                            <p:txEl>
                                              <p:pRg st="1" end="1"/>
                                            </p:txEl>
                                          </p:spTgt>
                                        </p:tgtEl>
                                      </p:cBhvr>
                                      <p:from x="100000" y="100000"/>
                                      <p:to x="80000" y="100000"/>
                                    </p:animScale>
                                    <p:anim by="(#ppt_h/3+#ppt_w*0.1)" calcmode="lin" valueType="num">
                                      <p:cBhvr additive="sum">
                                        <p:cTn id="17" dur="400" decel="100000" autoRev="1" fill="hold">
                                          <p:stCondLst>
                                            <p:cond delay="1200"/>
                                          </p:stCondLst>
                                        </p:cTn>
                                        <p:tgtEl>
                                          <p:spTgt spid="2">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نگهدارنده مکان محتوا 1"/>
          <p:cNvSpPr>
            <a:spLocks noGrp="1"/>
          </p:cNvSpPr>
          <p:nvPr>
            <p:ph idx="1"/>
          </p:nvPr>
        </p:nvSpPr>
        <p:spPr/>
        <p:txBody>
          <a:bodyPr/>
          <a:lstStyle/>
          <a:p>
            <a:pPr marL="92075" indent="17463" eaLnBrk="1" hangingPunct="1">
              <a:buFont typeface="Wingdings 3" panose="05040102010807070707" pitchFamily="18" charset="2"/>
              <a:buNone/>
            </a:pPr>
            <a:r>
              <a:rPr lang="fa-IR" sz="2800" b="1" smtClean="0">
                <a:cs typeface="Yagut" panose="00000400000000000000" pitchFamily="2" charset="-78"/>
              </a:rPr>
              <a:t>تفاوتهاي‌ تسعير اقلام‌ ارزي‌ ممكن‌ است‌ در نتيجه‌ كاهش‌ شديد يا افت‌ قابل‌ ملاحظه‌ در ارزش‌ رسمي‌ ريال‌ باشد به نحوي‌ كه‌ عملاً درمقابل‌ آن‌ حفاظي‌ وجود نداشته‌ باشد و كاهش‌ يا افت‌ مزبور بدهيهايي‌ را تحت‌ تأثير قرار دهد كه‌ اخيراً و به‌ طور مستقيم‌ در ارتباط‌ با تحصيل‌ داراييهاي‌ ارزي‌ ايجاد شده‌است‌ و واحد تجاري‌ قادر به‌ تسويه‌ آنها نيست‌. اين‌ تفاوتهاي‌ تسعير بايد به‌ مبلغ‌ دفتـري‌ دارايي‌ مربوط‌ منظـور شـود، به‌ شرط‌ آنكـه‌ مبلغ‌ دفتـري‌پس‌ازتعديل‌،</a:t>
            </a:r>
            <a:br>
              <a:rPr lang="fa-IR" sz="2800" b="1" smtClean="0">
                <a:cs typeface="Yagut" panose="00000400000000000000" pitchFamily="2" charset="-78"/>
              </a:rPr>
            </a:br>
            <a:r>
              <a:rPr lang="fa-IR" sz="2800" b="1" smtClean="0">
                <a:cs typeface="Yagut" panose="00000400000000000000" pitchFamily="2" charset="-78"/>
              </a:rPr>
              <a:t>از اقل‌ بهاي‌ جايگزيني‌ و مبلغ‌ قابل‌ بازيافت‌ ناشي از فروش‌ يا كاربرد آن‌ دارايي‌ تجاوز نكند.</a:t>
            </a: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r" eaLnBrk="1" fontAlgn="auto" hangingPunct="1">
              <a:spcAft>
                <a:spcPts val="0"/>
              </a:spcAft>
              <a:defRPr/>
            </a:pPr>
            <a:r>
              <a:rPr lang="fa-IR" sz="3200" dirty="0" smtClean="0">
                <a:solidFill>
                  <a:schemeClr val="tx1"/>
                </a:solidFill>
                <a:cs typeface="B Titr" pitchFamily="2" charset="-78"/>
              </a:rPr>
              <a:t>شناخت‌ تفاوت‌ </a:t>
            </a:r>
            <a:r>
              <a:rPr lang="fa-IR" sz="3200" dirty="0" err="1" smtClean="0">
                <a:solidFill>
                  <a:schemeClr val="tx1"/>
                </a:solidFill>
                <a:cs typeface="B Titr" pitchFamily="2" charset="-78"/>
              </a:rPr>
              <a:t>تسعير</a:t>
            </a:r>
            <a:r>
              <a:rPr lang="fa-IR" sz="3200" dirty="0" smtClean="0">
                <a:solidFill>
                  <a:schemeClr val="tx1"/>
                </a:solidFill>
                <a:cs typeface="B Titr" pitchFamily="2" charset="-78"/>
              </a:rPr>
              <a:t> - نحوه‌ عمل‌ مجاز جايگزين‌</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2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3"/>
                                        </p:tgtEl>
                                        <p:attrNameLst>
                                          <p:attrName>ppt_x</p:attrName>
                                          <p:attrName>ppt_y</p:attrName>
                                        </p:attrNameLst>
                                      </p:cBhvr>
                                    </p:animMotion>
                                    <p:animEffect transition="in" filter="fade">
                                      <p:cBhvr>
                                        <p:cTn id="9" dur="2000"/>
                                        <p:tgtEl>
                                          <p:spTgt spid="3"/>
                                        </p:tgtEl>
                                      </p:cBhvr>
                                    </p:animEffect>
                                  </p:childTnLst>
                                </p:cTn>
                              </p:par>
                            </p:childTnLst>
                          </p:cTn>
                        </p:par>
                        <p:par>
                          <p:cTn id="10" fill="hold" nodeType="afterGroup">
                            <p:stCondLst>
                              <p:cond delay="2000"/>
                            </p:stCondLst>
                            <p:childTnLst>
                              <p:par>
                                <p:cTn id="11" presetID="23" presetClass="entr" presetSubtype="16" fill="hold" grpId="0" nodeType="afterEffect">
                                  <p:stCondLst>
                                    <p:cond delay="0"/>
                                  </p:stCondLst>
                                  <p:childTnLst>
                                    <p:set>
                                      <p:cBhvr>
                                        <p:cTn id="12" dur="1" fill="hold">
                                          <p:stCondLst>
                                            <p:cond delay="0"/>
                                          </p:stCondLst>
                                        </p:cTn>
                                        <p:tgtEl>
                                          <p:spTgt spid="25602">
                                            <p:txEl>
                                              <p:pRg st="0" end="0"/>
                                            </p:txEl>
                                          </p:spTgt>
                                        </p:tgtEl>
                                        <p:attrNameLst>
                                          <p:attrName>style.visibility</p:attrName>
                                        </p:attrNameLst>
                                      </p:cBhvr>
                                      <p:to>
                                        <p:strVal val="visible"/>
                                      </p:to>
                                    </p:set>
                                    <p:anim calcmode="lin" valueType="num">
                                      <p:cBhvr>
                                        <p:cTn id="13" dur="1000" fill="hold"/>
                                        <p:tgtEl>
                                          <p:spTgt spid="25602">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2560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نگهدارنده مکان محتوا 1"/>
          <p:cNvSpPr>
            <a:spLocks noGrp="1"/>
          </p:cNvSpPr>
          <p:nvPr>
            <p:ph idx="1"/>
          </p:nvPr>
        </p:nvSpPr>
        <p:spPr/>
        <p:txBody>
          <a:bodyPr/>
          <a:lstStyle/>
          <a:p>
            <a:pPr algn="just" eaLnBrk="1" hangingPunct="1">
              <a:buFont typeface="Wingdings 3" panose="05040102010807070707" pitchFamily="18" charset="2"/>
              <a:buNone/>
            </a:pPr>
            <a:r>
              <a:rPr lang="fa-IR" sz="2600" b="1" smtClean="0">
                <a:cs typeface="Yagut" panose="00000400000000000000" pitchFamily="2" charset="-78"/>
              </a:rPr>
              <a:t>روش‌ مورد استفاده‌ براي‌ تسعير صورتهاي‌ مالي‌ عمليات‌ خارجي‌، به‌ رابطه‌ عملياتي‌ و تأمين‌ مالي‌ بين‌ واحد تجاري‌ گزارشگر و عمليات‌ خارجي‌ بستگي‌ دارد. به همين‌ منظور، عمليات‌ خارجي‌ به‌ دو بخش‌ ” عمليات‌ خارجي‌ لاينفك‌ از عمليات‌ واحد تجاري‌ گزارشگر“</a:t>
            </a:r>
            <a:br>
              <a:rPr lang="fa-IR" sz="2600" b="1" smtClean="0">
                <a:cs typeface="Yagut" panose="00000400000000000000" pitchFamily="2" charset="-78"/>
              </a:rPr>
            </a:br>
            <a:r>
              <a:rPr lang="fa-IR" sz="2600" b="1" smtClean="0">
                <a:cs typeface="Yagut" panose="00000400000000000000" pitchFamily="2" charset="-78"/>
              </a:rPr>
              <a:t>و ” واحد مستقل‌ خارجي“ تفكيك‌ مي‌ شود.</a:t>
            </a:r>
          </a:p>
          <a:p>
            <a:pPr algn="just" eaLnBrk="1" hangingPunct="1">
              <a:buSzPct val="85000"/>
              <a:buFont typeface="Wingdings" panose="05000000000000000000" pitchFamily="2" charset="2"/>
              <a:buChar char="v"/>
            </a:pPr>
            <a:r>
              <a:rPr lang="fa-IR" sz="2600" b="1" smtClean="0">
                <a:cs typeface="Yagut" panose="00000400000000000000" pitchFamily="2" charset="-78"/>
              </a:rPr>
              <a:t>آن‌ دسته‌ از عمليات‌ خارجي‌ كه‌ بخش‌ لاينفك‌ عمليات‌ واحد تجاري‌ گزارشگر است‌ همانندشاخـه‌اي‌ از عمليات‌ واحد تجاري‌ گزارشگر، فعاليتهـاي‌ تجـاري‌ خـود را انجام‌ مي‌ دهد، بنابراين‌، تغيير در نرخ‌ تسعير به جاي‌ تأثير بر خالص‌ سرمايه‌گذاري‌ واحد تجاري‌ گزارشگر درآن‌ عمليات‌ خارجي‌، بر هريك‌ از اقلام‌ پولي‌ نگهداري‌ شده‌ توسط‌ عمليات‌ خارجي‌ تأثير مي‌گذارد.</a:t>
            </a:r>
            <a:endParaRPr lang="fa-IR" sz="26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طبقه‌بندي‌ عمليات‌ خارجي‌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nodeType="afterEffect">
                                  <p:stCondLst>
                                    <p:cond delay="0"/>
                                  </p:stCondLst>
                                  <p:childTnLst>
                                    <p:animMotion origin="layout" path="M 0 0  L 0 -0.33333  E" pathEditMode="relative" ptsTypes="">
                                      <p:cBhvr>
                                        <p:cTn id="6" dur="1000" spd="-100000" fill="hold"/>
                                        <p:tgtEl>
                                          <p:spTgt spid="3"/>
                                        </p:tgtEl>
                                        <p:attrNameLst>
                                          <p:attrName>ppt_x</p:attrName>
                                          <p:attrName>ppt_y</p:attrName>
                                        </p:attrNameLst>
                                      </p:cBhvr>
                                    </p:animMotion>
                                  </p:childTnLst>
                                </p:cTn>
                              </p:par>
                            </p:childTnLst>
                          </p:cTn>
                        </p:par>
                        <p:par>
                          <p:cTn id="7" fill="hold" nodeType="afterGroup">
                            <p:stCondLst>
                              <p:cond delay="1000"/>
                            </p:stCondLst>
                            <p:childTnLst>
                              <p:par>
                                <p:cTn id="8" presetID="42" presetClass="entr" presetSubtype="0" fill="hold" grpId="0" nodeType="afterEffect">
                                  <p:stCondLst>
                                    <p:cond delay="0"/>
                                  </p:stCondLst>
                                  <p:childTnLst>
                                    <p:set>
                                      <p:cBhvr>
                                        <p:cTn id="9" dur="1" fill="hold">
                                          <p:stCondLst>
                                            <p:cond delay="0"/>
                                          </p:stCondLst>
                                        </p:cTn>
                                        <p:tgtEl>
                                          <p:spTgt spid="26626">
                                            <p:txEl>
                                              <p:pRg st="0" end="0"/>
                                            </p:txEl>
                                          </p:spTgt>
                                        </p:tgtEl>
                                        <p:attrNameLst>
                                          <p:attrName>style.visibility</p:attrName>
                                        </p:attrNameLst>
                                      </p:cBhvr>
                                      <p:to>
                                        <p:strVal val="visible"/>
                                      </p:to>
                                    </p:set>
                                    <p:animEffect transition="in" filter="fade">
                                      <p:cBhvr>
                                        <p:cTn id="10" dur="1000"/>
                                        <p:tgtEl>
                                          <p:spTgt spid="26626">
                                            <p:txEl>
                                              <p:pRg st="0" end="0"/>
                                            </p:txEl>
                                          </p:spTgt>
                                        </p:tgtEl>
                                      </p:cBhvr>
                                    </p:animEffect>
                                    <p:anim calcmode="lin" valueType="num">
                                      <p:cBhvr>
                                        <p:cTn id="11" dur="10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6626">
                                            <p:txEl>
                                              <p:pRg st="0" end="0"/>
                                            </p:txEl>
                                          </p:spTgt>
                                        </p:tgtEl>
                                        <p:attrNameLst>
                                          <p:attrName>ppt_y</p:attrName>
                                        </p:attrNameLst>
                                      </p:cBhvr>
                                      <p:tavLst>
                                        <p:tav tm="0">
                                          <p:val>
                                            <p:strVal val="#ppt_y+.1"/>
                                          </p:val>
                                        </p:tav>
                                        <p:tav tm="100000">
                                          <p:val>
                                            <p:strVal val="#ppt_y"/>
                                          </p:val>
                                        </p:tav>
                                      </p:tavLst>
                                    </p:anim>
                                  </p:childTnLst>
                                </p:cTn>
                              </p:par>
                            </p:childTnLst>
                          </p:cTn>
                        </p:par>
                        <p:par>
                          <p:cTn id="13" fill="hold" nodeType="afterGroup">
                            <p:stCondLst>
                              <p:cond delay="2000"/>
                            </p:stCondLst>
                            <p:childTnLst>
                              <p:par>
                                <p:cTn id="14" presetID="42" presetClass="entr" presetSubtype="0" fill="hold" grpId="0" nodeType="afterEffect">
                                  <p:stCondLst>
                                    <p:cond delay="0"/>
                                  </p:stCondLst>
                                  <p:childTnLst>
                                    <p:set>
                                      <p:cBhvr>
                                        <p:cTn id="15" dur="1" fill="hold">
                                          <p:stCondLst>
                                            <p:cond delay="0"/>
                                          </p:stCondLst>
                                        </p:cTn>
                                        <p:tgtEl>
                                          <p:spTgt spid="26626">
                                            <p:txEl>
                                              <p:pRg st="1" end="1"/>
                                            </p:txEl>
                                          </p:spTgt>
                                        </p:tgtEl>
                                        <p:attrNameLst>
                                          <p:attrName>style.visibility</p:attrName>
                                        </p:attrNameLst>
                                      </p:cBhvr>
                                      <p:to>
                                        <p:strVal val="visible"/>
                                      </p:to>
                                    </p:set>
                                    <p:animEffect transition="in" filter="fade">
                                      <p:cBhvr>
                                        <p:cTn id="16" dur="1000"/>
                                        <p:tgtEl>
                                          <p:spTgt spid="26626">
                                            <p:txEl>
                                              <p:pRg st="1" end="1"/>
                                            </p:txEl>
                                          </p:spTgt>
                                        </p:tgtEl>
                                      </p:cBhvr>
                                    </p:animEffect>
                                    <p:anim calcmode="lin" valueType="num">
                                      <p:cBhvr>
                                        <p:cTn id="17" dur="10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2662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نگهدارنده مکان محتوا 1"/>
          <p:cNvSpPr>
            <a:spLocks noGrp="1"/>
          </p:cNvSpPr>
          <p:nvPr>
            <p:ph idx="1"/>
          </p:nvPr>
        </p:nvSpPr>
        <p:spPr/>
        <p:txBody>
          <a:bodyPr/>
          <a:lstStyle/>
          <a:p>
            <a:pPr algn="just">
              <a:buFont typeface="Wingdings" panose="05000000000000000000" pitchFamily="2" charset="2"/>
              <a:buChar char="v"/>
            </a:pPr>
            <a:r>
              <a:rPr lang="fa-IR" sz="2800" b="1" smtClean="0">
                <a:cs typeface="Yagut" panose="00000400000000000000" pitchFamily="2" charset="-78"/>
              </a:rPr>
              <a:t>يك‌ واحد مستقل‌ خارجي‌ كلاً بر حسب‌ واحد پول‌ محل‌ فعاليت‌ خود وجوه‌ نقد و ساير اقلام‌ پولي‌ را جمع‌ آوري‌ مي‌ كند، متحمل‌ مخارجي‌ مي‌ شود، درآمد كسب‌ مي‌ كند و ممكن‌ است‌ قرارداد وام‌ منعقد كند، در اين‌ حالت‌، تغيير در نرخ‌ تسعير ريال‌ به‌ واحد پول‌ محل‌ فعاليت‌ واحد مستقل‌ خارجي‌، اثر مستقيمي‌ بر جريانهاي‌ نقدي‌ فعلي‌ يا آتي‌ واحد مستقل‌ خارجي‌ يا واحد تجاري‌ گزارشگر ندارد و يا اينكه‌ اثر آن‌ بسيار ناچيز است‌.</a:t>
            </a:r>
            <a:endParaRPr lang="fa-IR" sz="2800" smtClean="0">
              <a:cs typeface="Yagut" panose="00000400000000000000" pitchFamily="2" charset="-78"/>
            </a:endParaRPr>
          </a:p>
        </p:txBody>
      </p:sp>
      <p:cxnSp>
        <p:nvCxnSpPr>
          <p:cNvPr id="3" name="متصل کننده مستقیم 2"/>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 calcmode="lin" valueType="num">
                                      <p:cBhvr>
                                        <p:cTn id="7" dur="1000" fill="hold"/>
                                        <p:tgtEl>
                                          <p:spTgt spid="2765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7650">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a:xfrm>
            <a:off x="571500" y="1214438"/>
            <a:ext cx="8229600" cy="5143500"/>
          </a:xfrm>
        </p:spPr>
        <p:txBody>
          <a:bodyPr/>
          <a:lstStyle/>
          <a:p>
            <a:pPr marL="92075" indent="17463" algn="just">
              <a:buFont typeface="Wingdings 3" panose="05040102010807070707" pitchFamily="18" charset="2"/>
              <a:buNone/>
              <a:defRPr/>
            </a:pPr>
            <a:r>
              <a:rPr lang="fa-IR" sz="2400" b="1" dirty="0" smtClean="0">
                <a:cs typeface="Yagut" pitchFamily="2" charset="-78"/>
              </a:rPr>
              <a:t>نشانه‌هاي‌ تشخيص‌ يك‌ عمليات‌ خارجي‌ </a:t>
            </a:r>
            <a:r>
              <a:rPr lang="fa-IR" sz="2400" b="1" dirty="0" err="1" smtClean="0">
                <a:cs typeface="Yagut" pitchFamily="2" charset="-78"/>
              </a:rPr>
              <a:t>به </a:t>
            </a:r>
            <a:r>
              <a:rPr lang="fa-IR" sz="2400" b="1" dirty="0" smtClean="0">
                <a:cs typeface="Yagut" pitchFamily="2" charset="-78"/>
              </a:rPr>
              <a:t>عنوان‌ </a:t>
            </a:r>
            <a:r>
              <a:rPr lang="fa-IR" sz="2400" b="1" u="sng" dirty="0" smtClean="0">
                <a:cs typeface="Yagut" pitchFamily="2" charset="-78"/>
              </a:rPr>
              <a:t>واحد مستقل‌ خارجي‌ </a:t>
            </a:r>
            <a:r>
              <a:rPr lang="fa-IR" sz="2400" b="1" dirty="0" err="1" smtClean="0">
                <a:cs typeface="Yagut" pitchFamily="2" charset="-78"/>
              </a:rPr>
              <a:t>از </a:t>
            </a:r>
            <a:r>
              <a:rPr lang="fa-IR" sz="2400" b="1" dirty="0" smtClean="0">
                <a:cs typeface="Yagut" pitchFamily="2" charset="-78"/>
              </a:rPr>
              <a:t>جمله‌ شامل‌ موارد </a:t>
            </a:r>
            <a:r>
              <a:rPr lang="fa-IR" sz="2400" b="1" dirty="0" err="1" smtClean="0">
                <a:cs typeface="Yagut" pitchFamily="2" charset="-78"/>
              </a:rPr>
              <a:t>زير</a:t>
            </a:r>
            <a:r>
              <a:rPr lang="fa-IR" sz="2400" b="1" dirty="0" smtClean="0">
                <a:cs typeface="Yagut" pitchFamily="2" charset="-78"/>
              </a:rPr>
              <a:t> است‌:</a:t>
            </a:r>
            <a:endParaRPr lang="en-US" sz="2400" dirty="0" smtClean="0">
              <a:cs typeface="Yagut" pitchFamily="2" charset="-78"/>
            </a:endParaRPr>
          </a:p>
          <a:p>
            <a:pPr algn="just">
              <a:buSzPct val="100000"/>
              <a:buFont typeface="Wingdings" pitchFamily="2" charset="2"/>
              <a:buChar char="ü"/>
              <a:defRPr/>
            </a:pPr>
            <a:r>
              <a:rPr lang="fa-IR" sz="2200" b="1" dirty="0" smtClean="0">
                <a:cs typeface="Yagut" pitchFamily="2" charset="-78"/>
              </a:rPr>
              <a:t>فعاليتهاي‌ واحد مورد نظر </a:t>
            </a:r>
            <a:r>
              <a:rPr lang="fa-IR" sz="2200" b="1" dirty="0" err="1" smtClean="0">
                <a:cs typeface="Yagut" pitchFamily="2" charset="-78"/>
              </a:rPr>
              <a:t>به </a:t>
            </a:r>
            <a:r>
              <a:rPr lang="fa-IR" sz="2200" b="1" dirty="0" smtClean="0">
                <a:cs typeface="Yagut" pitchFamily="2" charset="-78"/>
              </a:rPr>
              <a:t>نحوي‌ انجام‌ مي‌ شود كه‌ تا حد قابل‌ ملاحظه‌اي‌ از عمليات‌ واحد تجاري‌ گزارشگر مستقل‌ است‌، اگرچه‌ ممكن‌ است‌ واحد تجاري‌ گزارشگر، عمليات‌ آن‌ واحد را كنترل‌ </a:t>
            </a:r>
            <a:r>
              <a:rPr lang="fa-IR" sz="2200" b="1" dirty="0" err="1" smtClean="0">
                <a:cs typeface="Yagut" pitchFamily="2" charset="-78"/>
              </a:rPr>
              <a:t>كند</a:t>
            </a:r>
            <a:endParaRPr lang="fa-IR" sz="2200" b="1" dirty="0" smtClean="0">
              <a:cs typeface="Yagut" pitchFamily="2" charset="-78"/>
            </a:endParaRPr>
          </a:p>
          <a:p>
            <a:pPr algn="just">
              <a:buSzPct val="100000"/>
              <a:buFont typeface="Wingdings" pitchFamily="2" charset="2"/>
              <a:buChar char="ü"/>
              <a:defRPr/>
            </a:pPr>
            <a:r>
              <a:rPr lang="fa-IR" sz="2200" b="1" dirty="0" smtClean="0">
                <a:cs typeface="Yagut" pitchFamily="2" charset="-78"/>
              </a:rPr>
              <a:t>معاملات‌ با واحد تجاري‌ گزارشگر، بخش‌ كوچكي‌ از فعاليتهاي‌ واحد مورد نظر را تشكيل‌ دهد،</a:t>
            </a:r>
            <a:endParaRPr lang="en-US" sz="2200" dirty="0" smtClean="0">
              <a:cs typeface="Yagut" pitchFamily="2" charset="-78"/>
            </a:endParaRPr>
          </a:p>
          <a:p>
            <a:pPr algn="just">
              <a:buSzPct val="100000"/>
              <a:buFont typeface="Wingdings" pitchFamily="2" charset="2"/>
              <a:buChar char="ü"/>
              <a:defRPr/>
            </a:pPr>
            <a:r>
              <a:rPr lang="fa-IR" sz="2200" b="1" dirty="0" smtClean="0">
                <a:cs typeface="Yagut" pitchFamily="2" charset="-78"/>
              </a:rPr>
              <a:t>فعاليتهاي‌ واحد خارجي‌ </a:t>
            </a:r>
            <a:r>
              <a:rPr lang="fa-IR" sz="2200" b="1" dirty="0" err="1" smtClean="0">
                <a:cs typeface="Yagut" pitchFamily="2" charset="-78"/>
              </a:rPr>
              <a:t>عمدتـاً</a:t>
            </a:r>
            <a:r>
              <a:rPr lang="fa-IR" sz="2200" b="1" dirty="0" smtClean="0">
                <a:cs typeface="Yagut" pitchFamily="2" charset="-78"/>
              </a:rPr>
              <a:t> </a:t>
            </a:r>
            <a:r>
              <a:rPr lang="fa-IR" sz="2200" b="1" dirty="0" err="1" smtClean="0">
                <a:cs typeface="Yagut" pitchFamily="2" charset="-78"/>
              </a:rPr>
              <a:t>از </a:t>
            </a:r>
            <a:r>
              <a:rPr lang="fa-IR" sz="2200" b="1" dirty="0" smtClean="0">
                <a:cs typeface="Yagut" pitchFamily="2" charset="-78"/>
              </a:rPr>
              <a:t>طريق‌ عمليـات‌ آن‌ </a:t>
            </a:r>
            <a:r>
              <a:rPr lang="fa-IR" sz="2200" b="1" dirty="0" err="1" smtClean="0">
                <a:cs typeface="Yagut" pitchFamily="2" charset="-78"/>
              </a:rPr>
              <a:t>واحـد</a:t>
            </a:r>
            <a:r>
              <a:rPr lang="fa-IR" sz="2200" b="1" dirty="0" smtClean="0">
                <a:cs typeface="Yagut" pitchFamily="2" charset="-78"/>
              </a:rPr>
              <a:t> </a:t>
            </a:r>
            <a:r>
              <a:rPr lang="fa-IR" sz="2200" b="1" dirty="0" err="1" smtClean="0">
                <a:cs typeface="Yagut" pitchFamily="2" charset="-78"/>
              </a:rPr>
              <a:t>يا</a:t>
            </a:r>
            <a:r>
              <a:rPr lang="fa-IR" sz="2200" b="1" dirty="0" smtClean="0">
                <a:cs typeface="Yagut" pitchFamily="2" charset="-78"/>
              </a:rPr>
              <a:t> </a:t>
            </a:r>
            <a:r>
              <a:rPr lang="fa-IR" sz="2200" b="1" dirty="0" err="1" smtClean="0">
                <a:cs typeface="Yagut" pitchFamily="2" charset="-78"/>
              </a:rPr>
              <a:t>از </a:t>
            </a:r>
            <a:r>
              <a:rPr lang="fa-IR" sz="2200" b="1" dirty="0" smtClean="0">
                <a:cs typeface="Yagut" pitchFamily="2" charset="-78"/>
              </a:rPr>
              <a:t>طريق‌ استقراض‌ محلي‌ </a:t>
            </a:r>
            <a:r>
              <a:rPr lang="fa-IR" sz="2200" b="1" dirty="0" err="1" smtClean="0">
                <a:cs typeface="Yagut" pitchFamily="2" charset="-78"/>
              </a:rPr>
              <a:t>و </a:t>
            </a:r>
            <a:r>
              <a:rPr lang="fa-IR" sz="2200" b="1" dirty="0" smtClean="0">
                <a:cs typeface="Yagut" pitchFamily="2" charset="-78"/>
              </a:rPr>
              <a:t>نه‌ </a:t>
            </a:r>
            <a:r>
              <a:rPr lang="fa-IR" sz="2200" b="1" dirty="0" err="1" smtClean="0">
                <a:cs typeface="Yagut" pitchFamily="2" charset="-78"/>
              </a:rPr>
              <a:t>از </a:t>
            </a:r>
            <a:r>
              <a:rPr lang="fa-IR" sz="2200" b="1" dirty="0" smtClean="0">
                <a:cs typeface="Yagut" pitchFamily="2" charset="-78"/>
              </a:rPr>
              <a:t>طريق‌ واحد تجاري‌ گزارشگر، تأمين‌ مالي‌ شود،</a:t>
            </a:r>
            <a:endParaRPr lang="en-US" sz="2200" dirty="0" smtClean="0">
              <a:cs typeface="Yagut" pitchFamily="2" charset="-78"/>
            </a:endParaRPr>
          </a:p>
          <a:p>
            <a:pPr algn="just">
              <a:buSzPct val="100000"/>
              <a:buFont typeface="Wingdings" pitchFamily="2" charset="2"/>
              <a:buChar char="ü"/>
              <a:defRPr/>
            </a:pPr>
            <a:r>
              <a:rPr lang="fa-IR" sz="2200" b="1" dirty="0" smtClean="0">
                <a:cs typeface="Yagut" pitchFamily="2" charset="-78"/>
              </a:rPr>
              <a:t>مخارج‌ دستمزد، مواد و </a:t>
            </a:r>
            <a:r>
              <a:rPr lang="fa-IR" sz="2200" b="1" dirty="0" err="1" smtClean="0">
                <a:cs typeface="Yagut" pitchFamily="2" charset="-78"/>
              </a:rPr>
              <a:t>ساير</a:t>
            </a:r>
            <a:r>
              <a:rPr lang="fa-IR" sz="2200" b="1" dirty="0" smtClean="0">
                <a:cs typeface="Yagut" pitchFamily="2" charset="-78"/>
              </a:rPr>
              <a:t> اجزاي‌ تشكيل‌ دهنده‌ محصولات‌ و خدمات‌ واحد خارجي‌ عمدتاً با استفاده‌ از واحد پول‌ محلي‌ </a:t>
            </a:r>
            <a:r>
              <a:rPr lang="fa-IR" sz="2200" b="1" dirty="0" err="1" smtClean="0">
                <a:cs typeface="Yagut" pitchFamily="2" charset="-78"/>
              </a:rPr>
              <a:t>و </a:t>
            </a:r>
            <a:r>
              <a:rPr lang="fa-IR" sz="2200" b="1" dirty="0" smtClean="0">
                <a:cs typeface="Yagut" pitchFamily="2" charset="-78"/>
              </a:rPr>
              <a:t>نه‌ ريال‌، پرداخت‌ </a:t>
            </a:r>
            <a:r>
              <a:rPr lang="fa-IR" sz="2200" b="1" dirty="0" err="1" smtClean="0">
                <a:cs typeface="Yagut" pitchFamily="2" charset="-78"/>
              </a:rPr>
              <a:t>يا</a:t>
            </a:r>
            <a:r>
              <a:rPr lang="fa-IR" sz="2200" b="1" dirty="0" smtClean="0">
                <a:cs typeface="Yagut" pitchFamily="2" charset="-78"/>
              </a:rPr>
              <a:t> تسويه‌ شود،</a:t>
            </a:r>
            <a:endParaRPr lang="en-US" sz="2200" dirty="0" smtClean="0">
              <a:cs typeface="Yagut" pitchFamily="2" charset="-78"/>
            </a:endParaRPr>
          </a:p>
          <a:p>
            <a:pPr algn="just">
              <a:buSzPct val="100000"/>
              <a:buFont typeface="Wingdings" pitchFamily="2" charset="2"/>
              <a:buChar char="ü"/>
              <a:defRPr/>
            </a:pPr>
            <a:r>
              <a:rPr lang="fa-IR" sz="2200" b="1" dirty="0" smtClean="0">
                <a:cs typeface="Yagut" pitchFamily="2" charset="-78"/>
              </a:rPr>
              <a:t>فروش‌ توسط‌ واحد خارجي‌ اساساً برحسب‌ واحد پولي‌ بجز ريال‌ انجام‌ شود، و</a:t>
            </a:r>
            <a:endParaRPr lang="en-US" sz="2200" dirty="0" smtClean="0">
              <a:cs typeface="Yagut" pitchFamily="2" charset="-78"/>
            </a:endParaRPr>
          </a:p>
          <a:p>
            <a:pPr algn="just">
              <a:buSzPct val="100000"/>
              <a:buFont typeface="Wingdings" pitchFamily="2" charset="2"/>
              <a:buChar char="ü"/>
              <a:defRPr/>
            </a:pPr>
            <a:r>
              <a:rPr lang="fa-IR" sz="2200" b="1" dirty="0" smtClean="0">
                <a:cs typeface="Yagut" pitchFamily="2" charset="-78"/>
              </a:rPr>
              <a:t>جريانهاي‌ نقدي‌ واحد تجاري‌ گزارشگر از فعاليتهاي‌ روزمره‌ واحد خارجي‌ مجزا باشد و </a:t>
            </a:r>
            <a:r>
              <a:rPr lang="fa-IR" sz="2200" b="1" dirty="0" err="1" smtClean="0">
                <a:cs typeface="Yagut" pitchFamily="2" charset="-78"/>
              </a:rPr>
              <a:t>به </a:t>
            </a:r>
            <a:r>
              <a:rPr lang="fa-IR" sz="2200" b="1" dirty="0" smtClean="0">
                <a:cs typeface="Yagut" pitchFamily="2" charset="-78"/>
              </a:rPr>
              <a:t>طور مستقيم‌ تحت‌ </a:t>
            </a:r>
            <a:r>
              <a:rPr lang="fa-IR" sz="2200" b="1" dirty="0" err="1" smtClean="0">
                <a:cs typeface="Yagut" pitchFamily="2" charset="-78"/>
              </a:rPr>
              <a:t>تأثير</a:t>
            </a:r>
            <a:r>
              <a:rPr lang="fa-IR" sz="2200" b="1" dirty="0" smtClean="0">
                <a:cs typeface="Yagut" pitchFamily="2" charset="-78"/>
              </a:rPr>
              <a:t> فعاليتهاي‌ واحد خارجي‌ قرار </a:t>
            </a:r>
            <a:r>
              <a:rPr lang="fa-IR" sz="2200" b="1" dirty="0" err="1" smtClean="0">
                <a:cs typeface="Yagut" pitchFamily="2" charset="-78"/>
              </a:rPr>
              <a:t>نگيرد</a:t>
            </a:r>
            <a:r>
              <a:rPr lang="fa-IR" sz="2200" b="1" dirty="0" smtClean="0">
                <a:cs typeface="Yagut" pitchFamily="2" charset="-78"/>
              </a:rPr>
              <a:t>.</a:t>
            </a:r>
            <a:endParaRPr lang="fa-IR" sz="2200" dirty="0">
              <a:cs typeface="Yagut" pitchFamily="2" charset="-78"/>
            </a:endParaRPr>
          </a:p>
        </p:txBody>
      </p:sp>
      <p:sp>
        <p:nvSpPr>
          <p:cNvPr id="3" name="عنوان 2"/>
          <p:cNvSpPr>
            <a:spLocks noGrp="1"/>
          </p:cNvSpPr>
          <p:nvPr>
            <p:ph type="title"/>
          </p:nvPr>
        </p:nvSpPr>
        <p:spPr>
          <a:xfrm>
            <a:off x="500063" y="214313"/>
            <a:ext cx="8229600" cy="1000125"/>
          </a:xfrm>
        </p:spPr>
        <p:txBody>
          <a:bodyPr/>
          <a:lstStyle/>
          <a:p>
            <a:pPr algn="ctr">
              <a:defRPr/>
            </a:pPr>
            <a:r>
              <a:rPr lang="fa-IR" sz="3200" dirty="0" smtClean="0">
                <a:solidFill>
                  <a:schemeClr val="tx1"/>
                </a:solidFill>
                <a:cs typeface="B Titr" pitchFamily="2" charset="-78"/>
              </a:rPr>
              <a:t>واحد مستقل‌ </a:t>
            </a:r>
            <a:r>
              <a:rPr lang="fa-IR" sz="3200" dirty="0" err="1" smtClean="0">
                <a:solidFill>
                  <a:schemeClr val="tx1"/>
                </a:solidFill>
                <a:cs typeface="B Titr" pitchFamily="2" charset="-78"/>
              </a:rPr>
              <a:t>خارجي</a:t>
            </a:r>
            <a:endParaRPr lang="fa-IR" sz="3200" dirty="0">
              <a:solidFill>
                <a:schemeClr val="tx1"/>
              </a:solidFill>
              <a:cs typeface="B Titr" pitchFamily="2" charset="-78"/>
            </a:endParaRPr>
          </a:p>
        </p:txBody>
      </p:sp>
      <p:cxnSp>
        <p:nvCxnSpPr>
          <p:cNvPr id="4" name="متصل کننده مستقیم 3"/>
          <p:cNvCxnSpPr/>
          <p:nvPr/>
        </p:nvCxnSpPr>
        <p:spPr>
          <a:xfrm>
            <a:off x="571500" y="1143000"/>
            <a:ext cx="8027988"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07156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grpId="0" nodeType="afterEffect">
                                  <p:stCondLst>
                                    <p:cond delay="0"/>
                                  </p:stCondLst>
                                  <p:childTnLst>
                                    <p:animMotion origin="layout" path="M 0 -2.59259E-6 L 0.5 -0.08009 " pathEditMode="relative" rAng="0" ptsTypes="AA">
                                      <p:cBhvr>
                                        <p:cTn id="6" dur="2000" spd="-100000" fill="hold"/>
                                        <p:tgtEl>
                                          <p:spTgt spid="3"/>
                                        </p:tgtEl>
                                        <p:attrNameLst>
                                          <p:attrName>ppt_x</p:attrName>
                                          <p:attrName>ppt_y</p:attrName>
                                        </p:attrNameLst>
                                      </p:cBhvr>
                                      <p:rCtr x="25000" y="-4005"/>
                                    </p:animMotion>
                                  </p:childTnLst>
                                </p:cTn>
                              </p:par>
                            </p:childTnLst>
                          </p:cTn>
                        </p:par>
                        <p:par>
                          <p:cTn id="7" fill="hold" nodeType="afterGroup">
                            <p:stCondLst>
                              <p:cond delay="2000"/>
                            </p:stCondLst>
                            <p:childTnLst>
                              <p:par>
                                <p:cTn id="8" presetID="37" presetClass="entr" presetSubtype="0" fill="hold" grpId="0" nodeType="after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par>
                          <p:cTn id="14" fill="hold" nodeType="afterGroup">
                            <p:stCondLst>
                              <p:cond delay="3000"/>
                            </p:stCondLst>
                            <p:childTnLst>
                              <p:par>
                                <p:cTn id="15" presetID="37" presetClass="entr" presetSubtype="0" fill="hold" grpId="0" nodeType="after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9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par>
                          <p:cTn id="21" fill="hold" nodeType="afterGroup">
                            <p:stCondLst>
                              <p:cond delay="4000"/>
                            </p:stCondLst>
                            <p:childTnLst>
                              <p:par>
                                <p:cTn id="22" presetID="37" presetClass="entr" presetSubtype="0" fill="hold" grpId="0" nodeType="after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par>
                          <p:cTn id="28" fill="hold" nodeType="afterGroup">
                            <p:stCondLst>
                              <p:cond delay="5000"/>
                            </p:stCondLst>
                            <p:childTnLst>
                              <p:par>
                                <p:cTn id="29" presetID="37" presetClass="entr" presetSubtype="0" fill="hold" grpId="0" nodeType="after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xEl>
                                              <p:pRg st="3" end="3"/>
                                            </p:txEl>
                                          </p:spTgt>
                                        </p:tgtEl>
                                        <p:attrNameLst>
                                          <p:attrName>ppt_y</p:attrName>
                                        </p:attrNameLst>
                                      </p:cBhvr>
                                      <p:tavLst>
                                        <p:tav tm="0">
                                          <p:val>
                                            <p:strVal val="#ppt_y-.03"/>
                                          </p:val>
                                        </p:tav>
                                        <p:tav tm="100000">
                                          <p:val>
                                            <p:strVal val="#ppt_y"/>
                                          </p:val>
                                        </p:tav>
                                      </p:tavLst>
                                    </p:anim>
                                  </p:childTnLst>
                                </p:cTn>
                              </p:par>
                            </p:childTnLst>
                          </p:cTn>
                        </p:par>
                        <p:par>
                          <p:cTn id="35" fill="hold" nodeType="afterGroup">
                            <p:stCondLst>
                              <p:cond delay="6000"/>
                            </p:stCondLst>
                            <p:childTnLst>
                              <p:par>
                                <p:cTn id="36" presetID="37" presetClass="entr" presetSubtype="0" fill="hold" grpId="0" nodeType="after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par>
                          <p:cTn id="42" fill="hold" nodeType="afterGroup">
                            <p:stCondLst>
                              <p:cond delay="7000"/>
                            </p:stCondLst>
                            <p:childTnLst>
                              <p:par>
                                <p:cTn id="43" presetID="37" presetClass="entr" presetSubtype="0" fill="hold" grpId="0" nodeType="after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2">
                                            <p:txEl>
                                              <p:pRg st="5" end="5"/>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2">
                                            <p:txEl>
                                              <p:pRg st="5" end="5"/>
                                            </p:txEl>
                                          </p:spTgt>
                                        </p:tgtEl>
                                        <p:attrNameLst>
                                          <p:attrName>ppt_y</p:attrName>
                                        </p:attrNameLst>
                                      </p:cBhvr>
                                      <p:tavLst>
                                        <p:tav tm="0">
                                          <p:val>
                                            <p:strVal val="#ppt_y-.03"/>
                                          </p:val>
                                        </p:tav>
                                        <p:tav tm="100000">
                                          <p:val>
                                            <p:strVal val="#ppt_y"/>
                                          </p:val>
                                        </p:tav>
                                      </p:tavLst>
                                    </p:anim>
                                  </p:childTnLst>
                                </p:cTn>
                              </p:par>
                            </p:childTnLst>
                          </p:cTn>
                        </p:par>
                        <p:par>
                          <p:cTn id="49" fill="hold" nodeType="afterGroup">
                            <p:stCondLst>
                              <p:cond delay="8000"/>
                            </p:stCondLst>
                            <p:childTnLst>
                              <p:par>
                                <p:cTn id="50" presetID="37" presetClass="entr" presetSubtype="0" fill="hold" grpId="0" nodeType="after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fade">
                                      <p:cBhvr>
                                        <p:cTn id="52" dur="1000"/>
                                        <p:tgtEl>
                                          <p:spTgt spid="2">
                                            <p:txEl>
                                              <p:pRg st="6" end="6"/>
                                            </p:txEl>
                                          </p:spTgt>
                                        </p:tgtEl>
                                      </p:cBhvr>
                                    </p:animEffect>
                                    <p:anim calcmode="lin" valueType="num">
                                      <p:cBhvr>
                                        <p:cTn id="5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4" dur="900" decel="100000" fill="hold"/>
                                        <p:tgtEl>
                                          <p:spTgt spid="2">
                                            <p:txEl>
                                              <p:pRg st="6" end="6"/>
                                            </p:txEl>
                                          </p:spTgt>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2">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نگهدارنده مکان متن 3"/>
          <p:cNvSpPr>
            <a:spLocks noGrp="1"/>
          </p:cNvSpPr>
          <p:nvPr>
            <p:ph type="body" sz="half" idx="3"/>
          </p:nvPr>
        </p:nvSpPr>
        <p:spPr>
          <a:xfrm>
            <a:off x="2714625" y="357188"/>
            <a:ext cx="4041775" cy="762000"/>
          </a:xfrm>
          <a:ln>
            <a:headEnd/>
            <a:tailEnd/>
          </a:ln>
        </p:spPr>
        <p:txBody>
          <a:bodyPr/>
          <a:lstStyle/>
          <a:p>
            <a:pPr algn="ctr" eaLnBrk="1" hangingPunct="1"/>
            <a:r>
              <a:rPr lang="fa-IR" sz="3200" dirty="0" smtClean="0">
                <a:cs typeface="B Titr" panose="00000700000000000000" pitchFamily="2" charset="-78"/>
              </a:rPr>
              <a:t>مقدمه</a:t>
            </a:r>
          </a:p>
        </p:txBody>
      </p:sp>
      <p:sp>
        <p:nvSpPr>
          <p:cNvPr id="11267" name="نگهدارنده مکان محتوا 5"/>
          <p:cNvSpPr>
            <a:spLocks noGrp="1"/>
          </p:cNvSpPr>
          <p:nvPr>
            <p:ph sz="quarter" idx="4"/>
          </p:nvPr>
        </p:nvSpPr>
        <p:spPr>
          <a:xfrm>
            <a:off x="571500" y="1428750"/>
            <a:ext cx="8115300" cy="4556125"/>
          </a:xfrm>
          <a:ln>
            <a:prstDash val="solid"/>
          </a:ln>
        </p:spPr>
        <p:txBody>
          <a:bodyPr/>
          <a:lstStyle/>
          <a:p>
            <a:pPr marL="0" indent="15875" algn="just" eaLnBrk="1" hangingPunct="1">
              <a:spcBef>
                <a:spcPct val="0"/>
              </a:spcBef>
              <a:buFont typeface="Wingdings 3" panose="05040102010807070707" pitchFamily="18" charset="2"/>
              <a:buNone/>
            </a:pPr>
            <a:r>
              <a:rPr lang="fa-IR" sz="2800" b="1" dirty="0" smtClean="0">
                <a:cs typeface="Yagut" panose="00000400000000000000" pitchFamily="2" charset="-78"/>
              </a:rPr>
              <a:t>يك‌ واحد تجاري‌ مي‌تواند فعاليتهاي‌ خارجي‌ خود را به‌ دو طريق‌ انجام‌ دهد، واحد تجاري‌ ممكن‌ است‌ معاملاتي‌ به‌ ارز انجام‌ دهد يا داراي‌ عمليات‌ خارجي‌ باشد. براي‌ انعكاس‌ معاملات‌ ارزي‌ و عمليات‌ خارجي‌ در صورتهاي‌ مالي‌ واحد تجاري‌ بايد معاملات‌ ارزي‌ و صورتهاي‌ مالي‌ عمليات‌ خارجي‌ به‌ واحد پول‌ گزارشگري‌ (ريال‌) تسعير شود.</a:t>
            </a:r>
          </a:p>
          <a:p>
            <a:pPr marL="0" indent="15875" algn="just" eaLnBrk="1" hangingPunct="1">
              <a:spcBef>
                <a:spcPct val="0"/>
              </a:spcBef>
              <a:buFont typeface="Wingdings 3" panose="05040102010807070707" pitchFamily="18" charset="2"/>
              <a:buNone/>
            </a:pPr>
            <a:r>
              <a:rPr lang="fa-IR" sz="2800" b="1" dirty="0" smtClean="0">
                <a:cs typeface="Yagut" panose="00000400000000000000" pitchFamily="2" charset="-78"/>
              </a:rPr>
              <a:t>هدف‌ اين‌ است‌ كه‌ تسعير معاملات‌ ارزي‌ و عمليات‌ خارجي‌ به نحوي‌ صورت‌ گيرد كه‌ نتايج‌ آن‌ عموماً با آثار تغييرات‌ نرخ‌ ارز بر جريانهاي‌ وجوه‌ نقد واحد تجاري‌ و ارزش‌ ويژه‌ آن‌ هماهنگي‌ داشته‌ باشد واين‌ اطمينان‌ را ايجاد كند كه‌ صورتهاي‌ مالي‌ تصويري‌ مطلوب‌ از نتايج‌ عملكرد ارائه‌ مي‌دهد.</a:t>
            </a:r>
          </a:p>
          <a:p>
            <a:pPr marL="0" indent="15875" algn="just" eaLnBrk="1" hangingPunct="1">
              <a:spcBef>
                <a:spcPct val="0"/>
              </a:spcBef>
              <a:buFont typeface="Wingdings 3" panose="05040102010807070707" pitchFamily="18" charset="2"/>
              <a:buNone/>
            </a:pPr>
            <a:endParaRPr lang="fa-IR" dirty="0" smtClean="0"/>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1266">
                                            <p:bg/>
                                          </p:spTgt>
                                        </p:tgtEl>
                                        <p:attrNameLst>
                                          <p:attrName>style.visibility</p:attrName>
                                        </p:attrNameLst>
                                      </p:cBhvr>
                                      <p:to>
                                        <p:strVal val="visible"/>
                                      </p:to>
                                    </p:set>
                                    <p:animEffect transition="in" filter="blinds(vertical)">
                                      <p:cBhvr>
                                        <p:cTn id="7" dur="500"/>
                                        <p:tgtEl>
                                          <p:spTgt spid="11266">
                                            <p:bg/>
                                          </p:spTgt>
                                        </p:tgtEl>
                                      </p:cBhvr>
                                    </p:animEffect>
                                  </p:childTnLst>
                                </p:cTn>
                              </p:par>
                            </p:childTnLst>
                          </p:cTn>
                        </p:par>
                        <p:par>
                          <p:cTn id="8" fill="hold" nodeType="afterGroup">
                            <p:stCondLst>
                              <p:cond delay="500"/>
                            </p:stCondLst>
                            <p:childTnLst>
                              <p:par>
                                <p:cTn id="9" presetID="3" presetClass="entr" presetSubtype="5" fill="hold" grpId="0" nodeType="afterEffect">
                                  <p:stCondLst>
                                    <p:cond delay="0"/>
                                  </p:stCondLst>
                                  <p:childTnLst>
                                    <p:set>
                                      <p:cBhvr>
                                        <p:cTn id="10" dur="1" fill="hold">
                                          <p:stCondLst>
                                            <p:cond delay="0"/>
                                          </p:stCondLst>
                                        </p:cTn>
                                        <p:tgtEl>
                                          <p:spTgt spid="11266">
                                            <p:txEl>
                                              <p:pRg st="0" end="0"/>
                                            </p:txEl>
                                          </p:spTgt>
                                        </p:tgtEl>
                                        <p:attrNameLst>
                                          <p:attrName>style.visibility</p:attrName>
                                        </p:attrNameLst>
                                      </p:cBhvr>
                                      <p:to>
                                        <p:strVal val="visible"/>
                                      </p:to>
                                    </p:set>
                                    <p:animEffect transition="in" filter="blinds(vertical)">
                                      <p:cBhvr>
                                        <p:cTn id="11" dur="500"/>
                                        <p:tgtEl>
                                          <p:spTgt spid="11266">
                                            <p:txEl>
                                              <p:pRg st="0" end="0"/>
                                            </p:txEl>
                                          </p:spTgt>
                                        </p:tgtEl>
                                      </p:cBhvr>
                                    </p:animEffect>
                                  </p:childTnLst>
                                </p:cTn>
                              </p:par>
                            </p:childTnLst>
                          </p:cTn>
                        </p:par>
                        <p:par>
                          <p:cTn id="12" fill="hold" nodeType="afterGroup">
                            <p:stCondLst>
                              <p:cond delay="1000"/>
                            </p:stCondLst>
                            <p:childTnLst>
                              <p:par>
                                <p:cTn id="13" presetID="8" presetClass="entr" presetSubtype="16" fill="hold" grpId="0" nodeType="after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Effect transition="in" filter="diamond(in)">
                                      <p:cBhvr>
                                        <p:cTn id="15" dur="2000"/>
                                        <p:tgtEl>
                                          <p:spTgt spid="11267">
                                            <p:txEl>
                                              <p:pRg st="0" end="0"/>
                                            </p:txEl>
                                          </p:spTgt>
                                        </p:tgtEl>
                                      </p:cBhvr>
                                    </p:animEffect>
                                  </p:childTnLst>
                                </p:cTn>
                              </p:par>
                            </p:childTnLst>
                          </p:cTn>
                        </p:par>
                        <p:par>
                          <p:cTn id="16" fill="hold" nodeType="afterGroup">
                            <p:stCondLst>
                              <p:cond delay="3000"/>
                            </p:stCondLst>
                            <p:childTnLst>
                              <p:par>
                                <p:cTn id="17" presetID="8" presetClass="entr" presetSubtype="16" fill="hold" grpId="0" nodeType="after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Effect transition="in" filter="diamond(in)">
                                      <p:cBhvr>
                                        <p:cTn id="19"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nimBg="1"/>
      <p:bldP spid="1126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عنوان 2"/>
          <p:cNvSpPr>
            <a:spLocks noGrp="1"/>
          </p:cNvSpPr>
          <p:nvPr>
            <p:ph idx="1"/>
          </p:nvPr>
        </p:nvSpPr>
        <p:spPr>
          <a:xfrm>
            <a:off x="571500" y="1428750"/>
            <a:ext cx="8229600" cy="4525963"/>
          </a:xfrm>
        </p:spPr>
        <p:txBody>
          <a:bodyPr/>
          <a:lstStyle/>
          <a:p>
            <a:pPr marL="92075" indent="17463" algn="just">
              <a:buFont typeface="Wingdings 3" panose="05040102010807070707" pitchFamily="18" charset="2"/>
              <a:buNone/>
              <a:defRPr/>
            </a:pPr>
            <a:r>
              <a:rPr lang="fa-IR" b="1" dirty="0" smtClean="0">
                <a:cs typeface="B Titr" pitchFamily="2" charset="-78"/>
              </a:rPr>
              <a:t>واحد تجاري‌ گزارشگر، براي‌ </a:t>
            </a:r>
            <a:r>
              <a:rPr lang="fa-IR" b="1" u="sng" dirty="0" err="1" smtClean="0">
                <a:cs typeface="B Titr" pitchFamily="2" charset="-78"/>
              </a:rPr>
              <a:t>تسعير</a:t>
            </a:r>
            <a:r>
              <a:rPr lang="fa-IR" b="1" u="sng" dirty="0" smtClean="0">
                <a:cs typeface="B Titr" pitchFamily="2" charset="-78"/>
              </a:rPr>
              <a:t> صورتهاي‌ مالي‌ يك‌ واحد مستقل‌ خارجي‌ </a:t>
            </a:r>
            <a:r>
              <a:rPr lang="fa-IR" b="1" dirty="0" err="1" smtClean="0">
                <a:cs typeface="B Titr" pitchFamily="2" charset="-78"/>
              </a:rPr>
              <a:t>به </a:t>
            </a:r>
            <a:r>
              <a:rPr lang="fa-IR" b="1" dirty="0" smtClean="0">
                <a:cs typeface="B Titr" pitchFamily="2" charset="-78"/>
              </a:rPr>
              <a:t>منظور انعكاس‌ آن‌ </a:t>
            </a:r>
            <a:r>
              <a:rPr lang="fa-IR" b="1" dirty="0" err="1" smtClean="0">
                <a:cs typeface="B Titr" pitchFamily="2" charset="-78"/>
              </a:rPr>
              <a:t>در </a:t>
            </a:r>
            <a:r>
              <a:rPr lang="fa-IR" b="1" dirty="0" smtClean="0">
                <a:cs typeface="B Titr" pitchFamily="2" charset="-78"/>
              </a:rPr>
              <a:t>صورتهاي‌ مالي‌ خود </a:t>
            </a:r>
            <a:r>
              <a:rPr lang="fa-IR" b="1" dirty="0" err="1" smtClean="0">
                <a:cs typeface="B Titr" pitchFamily="2" charset="-78"/>
              </a:rPr>
              <a:t>بايد</a:t>
            </a:r>
            <a:r>
              <a:rPr lang="fa-IR" b="1" dirty="0" smtClean="0">
                <a:cs typeface="B Titr" pitchFamily="2" charset="-78"/>
              </a:rPr>
              <a:t> روشهاي‌ </a:t>
            </a:r>
            <a:r>
              <a:rPr lang="fa-IR" b="1" dirty="0" err="1" smtClean="0">
                <a:cs typeface="B Titr" pitchFamily="2" charset="-78"/>
              </a:rPr>
              <a:t>زير</a:t>
            </a:r>
            <a:r>
              <a:rPr lang="fa-IR" b="1" dirty="0" smtClean="0">
                <a:cs typeface="B Titr" pitchFamily="2" charset="-78"/>
              </a:rPr>
              <a:t> را </a:t>
            </a:r>
            <a:r>
              <a:rPr lang="fa-IR" b="1" dirty="0" err="1" smtClean="0">
                <a:cs typeface="B Titr" pitchFamily="2" charset="-78"/>
              </a:rPr>
              <a:t>بكار</a:t>
            </a:r>
            <a:r>
              <a:rPr lang="fa-IR" b="1" dirty="0" smtClean="0">
                <a:cs typeface="B Titr" pitchFamily="2" charset="-78"/>
              </a:rPr>
              <a:t> </a:t>
            </a:r>
            <a:r>
              <a:rPr lang="fa-IR" b="1" dirty="0" err="1" smtClean="0">
                <a:cs typeface="B Titr" pitchFamily="2" charset="-78"/>
              </a:rPr>
              <a:t>گيرد</a:t>
            </a:r>
            <a:r>
              <a:rPr lang="fa-IR" b="1" dirty="0" smtClean="0">
                <a:cs typeface="B Titr" pitchFamily="2" charset="-78"/>
              </a:rPr>
              <a:t>:</a:t>
            </a:r>
          </a:p>
          <a:p>
            <a:pPr algn="just">
              <a:buSzPct val="90000"/>
              <a:buFont typeface="Wingdings" pitchFamily="2" charset="2"/>
              <a:buChar char="ü"/>
              <a:defRPr/>
            </a:pPr>
            <a:r>
              <a:rPr lang="fa-IR" sz="2300" b="1" dirty="0" err="1" smtClean="0">
                <a:cs typeface="Yagut" pitchFamily="2" charset="-78"/>
              </a:rPr>
              <a:t>داراييها</a:t>
            </a:r>
            <a:r>
              <a:rPr lang="fa-IR" sz="2300" b="1" dirty="0" smtClean="0">
                <a:cs typeface="Yagut" pitchFamily="2" charset="-78"/>
              </a:rPr>
              <a:t> و بدهيهاي‌ واحد مستقل‌ خارجي‌، اعم‌ از پولي‌ و </a:t>
            </a:r>
            <a:r>
              <a:rPr lang="fa-IR" sz="2300" b="1" dirty="0" err="1" smtClean="0">
                <a:cs typeface="Yagut" pitchFamily="2" charset="-78"/>
              </a:rPr>
              <a:t>غير</a:t>
            </a:r>
            <a:r>
              <a:rPr lang="fa-IR" sz="2300" b="1" dirty="0" smtClean="0">
                <a:cs typeface="Yagut" pitchFamily="2" charset="-78"/>
              </a:rPr>
              <a:t> پولي‌، </a:t>
            </a:r>
            <a:r>
              <a:rPr lang="fa-IR" sz="2300" b="1" dirty="0" err="1" smtClean="0">
                <a:cs typeface="Yagut" pitchFamily="2" charset="-78"/>
              </a:rPr>
              <a:t>بايد</a:t>
            </a:r>
            <a:r>
              <a:rPr lang="fa-IR" sz="2300" b="1" dirty="0" smtClean="0">
                <a:cs typeface="Yagut" pitchFamily="2" charset="-78"/>
              </a:rPr>
              <a:t> با نرخ‌ </a:t>
            </a:r>
            <a:r>
              <a:rPr lang="fa-IR" sz="2300" b="1" dirty="0" err="1" smtClean="0">
                <a:cs typeface="Yagut" pitchFamily="2" charset="-78"/>
              </a:rPr>
              <a:t>تسعير</a:t>
            </a:r>
            <a:r>
              <a:rPr lang="fa-IR" sz="2300" b="1" dirty="0" smtClean="0">
                <a:cs typeface="Yagut" pitchFamily="2" charset="-78"/>
              </a:rPr>
              <a:t> در تاريخ‌ ترازنامه‌ </a:t>
            </a:r>
            <a:r>
              <a:rPr lang="fa-IR" sz="2300" b="1" dirty="0" err="1" smtClean="0">
                <a:cs typeface="Yagut" pitchFamily="2" charset="-78"/>
              </a:rPr>
              <a:t>تسعير</a:t>
            </a:r>
            <a:r>
              <a:rPr lang="fa-IR" sz="2300" b="1" dirty="0" smtClean="0">
                <a:cs typeface="Yagut" pitchFamily="2" charset="-78"/>
              </a:rPr>
              <a:t> شود،</a:t>
            </a:r>
            <a:endParaRPr lang="en-US" sz="2300" dirty="0" smtClean="0">
              <a:cs typeface="Yagut" pitchFamily="2" charset="-78"/>
            </a:endParaRPr>
          </a:p>
          <a:p>
            <a:pPr algn="just">
              <a:buSzPct val="90000"/>
              <a:buFont typeface="Wingdings" pitchFamily="2" charset="2"/>
              <a:buChar char="ü"/>
              <a:defRPr/>
            </a:pPr>
            <a:r>
              <a:rPr lang="fa-IR" sz="2300" b="1" dirty="0" smtClean="0">
                <a:cs typeface="Yagut" pitchFamily="2" charset="-78"/>
              </a:rPr>
              <a:t>اقلام‌ درآمد و هزينه‌ واحد مستقل‌ خارجي‌ </a:t>
            </a:r>
            <a:r>
              <a:rPr lang="fa-IR" sz="2300" b="1" dirty="0" err="1" smtClean="0">
                <a:cs typeface="Yagut" pitchFamily="2" charset="-78"/>
              </a:rPr>
              <a:t>بايد</a:t>
            </a:r>
            <a:r>
              <a:rPr lang="fa-IR" sz="2300" b="1" dirty="0" smtClean="0">
                <a:cs typeface="Yagut" pitchFamily="2" charset="-78"/>
              </a:rPr>
              <a:t> بانرخ‌ </a:t>
            </a:r>
            <a:r>
              <a:rPr lang="fa-IR" sz="2300" b="1" dirty="0" err="1" smtClean="0">
                <a:cs typeface="Yagut" pitchFamily="2" charset="-78"/>
              </a:rPr>
              <a:t>تسعير</a:t>
            </a:r>
            <a:r>
              <a:rPr lang="fa-IR" sz="2300" b="1" dirty="0" smtClean="0">
                <a:cs typeface="Yagut" pitchFamily="2" charset="-78"/>
              </a:rPr>
              <a:t> در تاريخ‌ انجام‌ معاملات‌ </a:t>
            </a:r>
            <a:r>
              <a:rPr lang="fa-IR" sz="2300" b="1" dirty="0" err="1" smtClean="0">
                <a:cs typeface="Yagut" pitchFamily="2" charset="-78"/>
              </a:rPr>
              <a:t>تسعير</a:t>
            </a:r>
            <a:r>
              <a:rPr lang="fa-IR" sz="2300" b="1" dirty="0" smtClean="0">
                <a:cs typeface="Yagut" pitchFamily="2" charset="-78"/>
              </a:rPr>
              <a:t> شود، به ‌استثناي‌ مواردي‌ كه‌ صورتهاي‌ مالي‌ واحد مستقل‌ خارجي‌ برحسب‌ واحد پول‌ يك‌ اقتصاد با تورم‌ حاد ارائه‌ شده‌است‌ كه‌ در اين‌ صورت‌ اقلام‌ درآمد و هزينه‌ </a:t>
            </a:r>
            <a:r>
              <a:rPr lang="fa-IR" sz="2300" b="1" dirty="0" err="1" smtClean="0">
                <a:cs typeface="Yagut" pitchFamily="2" charset="-78"/>
              </a:rPr>
              <a:t>بايد</a:t>
            </a:r>
            <a:r>
              <a:rPr lang="fa-IR" sz="2300" b="1" dirty="0" smtClean="0">
                <a:cs typeface="Yagut" pitchFamily="2" charset="-78"/>
              </a:rPr>
              <a:t> با نرخ‌ </a:t>
            </a:r>
            <a:r>
              <a:rPr lang="fa-IR" sz="2300" b="1" dirty="0" err="1" smtClean="0">
                <a:cs typeface="Yagut" pitchFamily="2" charset="-78"/>
              </a:rPr>
              <a:t>تسعير</a:t>
            </a:r>
            <a:r>
              <a:rPr lang="fa-IR" sz="2300" b="1" dirty="0" smtClean="0">
                <a:cs typeface="Yagut" pitchFamily="2" charset="-78"/>
              </a:rPr>
              <a:t> در تاريخ‌ ترازنامه‌ </a:t>
            </a:r>
            <a:r>
              <a:rPr lang="fa-IR" sz="2300" b="1" dirty="0" err="1" smtClean="0">
                <a:cs typeface="Yagut" pitchFamily="2" charset="-78"/>
              </a:rPr>
              <a:t>تسعير</a:t>
            </a:r>
            <a:r>
              <a:rPr lang="fa-IR" sz="2300" b="1" dirty="0" smtClean="0">
                <a:cs typeface="Yagut" pitchFamily="2" charset="-78"/>
              </a:rPr>
              <a:t> شود، </a:t>
            </a:r>
            <a:endParaRPr lang="en-US" sz="2300" dirty="0" smtClean="0">
              <a:cs typeface="Yagut" pitchFamily="2" charset="-78"/>
            </a:endParaRPr>
          </a:p>
          <a:p>
            <a:pPr algn="just">
              <a:buSzPct val="90000"/>
              <a:buFont typeface="Wingdings" pitchFamily="2" charset="2"/>
              <a:buChar char="ü"/>
              <a:defRPr/>
            </a:pPr>
            <a:r>
              <a:rPr lang="fa-IR" sz="2300" b="1" dirty="0" smtClean="0">
                <a:cs typeface="Yagut" pitchFamily="2" charset="-78"/>
              </a:rPr>
              <a:t>تمامي‌ تفاوتهاي‌ </a:t>
            </a:r>
            <a:r>
              <a:rPr lang="fa-IR" sz="2300" b="1" dirty="0" err="1" smtClean="0">
                <a:cs typeface="Yagut" pitchFamily="2" charset="-78"/>
              </a:rPr>
              <a:t>تسعير</a:t>
            </a:r>
            <a:r>
              <a:rPr lang="fa-IR" sz="2300" b="1" dirty="0" smtClean="0">
                <a:cs typeface="Yagut" pitchFamily="2" charset="-78"/>
              </a:rPr>
              <a:t> حاصل‌ شده‌ </a:t>
            </a:r>
            <a:r>
              <a:rPr lang="fa-IR" sz="2300" b="1" dirty="0" err="1" smtClean="0">
                <a:cs typeface="Yagut" pitchFamily="2" charset="-78"/>
              </a:rPr>
              <a:t>بايد</a:t>
            </a:r>
            <a:r>
              <a:rPr lang="fa-IR" sz="2300" b="1" dirty="0" smtClean="0">
                <a:cs typeface="Yagut" pitchFamily="2" charset="-78"/>
              </a:rPr>
              <a:t> تا زمان‌ فروش‌ خالص‌ سرمايه‌ گذاري‌ تحت ‌سرفصل‌ حقوق‌ صاحبان‌ سرمايه‌ طبقه‌بندي‌ شود و </a:t>
            </a:r>
            <a:r>
              <a:rPr lang="fa-IR" sz="2300" b="1" dirty="0" err="1" smtClean="0">
                <a:cs typeface="Yagut" pitchFamily="2" charset="-78"/>
              </a:rPr>
              <a:t>در </a:t>
            </a:r>
            <a:r>
              <a:rPr lang="fa-IR" sz="2300" b="1" dirty="0" smtClean="0">
                <a:cs typeface="Yagut" pitchFamily="2" charset="-78"/>
              </a:rPr>
              <a:t>صورت‌ سود و زيان‌ جامع‌ انعكاس‌ </a:t>
            </a:r>
            <a:r>
              <a:rPr lang="fa-IR" sz="2300" b="1" dirty="0" err="1" smtClean="0">
                <a:cs typeface="Yagut" pitchFamily="2" charset="-78"/>
              </a:rPr>
              <a:t>يابد</a:t>
            </a:r>
            <a:r>
              <a:rPr lang="fa-IR" sz="2300" b="1" dirty="0" smtClean="0">
                <a:cs typeface="Yagut" pitchFamily="2" charset="-78"/>
              </a:rPr>
              <a:t>.</a:t>
            </a:r>
            <a:endParaRPr lang="en-US" sz="2300" dirty="0" smtClean="0">
              <a:cs typeface="Yagut" pitchFamily="2" charset="-78"/>
            </a:endParaRPr>
          </a:p>
          <a:p>
            <a:pPr marL="92075" indent="17463" algn="just">
              <a:buFont typeface="Wingdings 3" panose="05040102010807070707" pitchFamily="18" charset="2"/>
              <a:buNone/>
              <a:defRPr/>
            </a:pPr>
            <a:endParaRPr lang="fa-IR" sz="2400" dirty="0"/>
          </a:p>
        </p:txBody>
      </p:sp>
      <p:cxnSp>
        <p:nvCxnSpPr>
          <p:cNvPr id="3" name="متصل کننده مستقیم 2"/>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214438"/>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2000"/>
                            </p:stCondLst>
                            <p:childTnLst>
                              <p:par>
                                <p:cTn id="12" presetID="15" presetClass="entr" presetSubtype="0" fill="hold" grpId="0" nodeType="after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2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4">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nodeType="afterGroup">
                            <p:stCondLst>
                              <p:cond delay="4000"/>
                            </p:stCondLst>
                            <p:childTnLst>
                              <p:par>
                                <p:cTn id="19" presetID="15" presetClass="entr" presetSubtype="0" fill="hold" grpId="0" nodeType="after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2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4">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2000" fill="hold"/>
                                        <p:tgtEl>
                                          <p:spTgt spid="4">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nodeType="afterGroup">
                            <p:stCondLst>
                              <p:cond delay="6000"/>
                            </p:stCondLst>
                            <p:childTnLst>
                              <p:par>
                                <p:cTn id="26" presetID="15" presetClass="entr" presetSubtype="0" fill="hold" grpId="0" nodeType="after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2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0" dur="2000" fill="hold"/>
                                        <p:tgtEl>
                                          <p:spTgt spid="4">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4">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نگهدارنده مکان محتوا 1"/>
          <p:cNvSpPr>
            <a:spLocks noGrp="1"/>
          </p:cNvSpPr>
          <p:nvPr>
            <p:ph idx="1"/>
          </p:nvPr>
        </p:nvSpPr>
        <p:spPr>
          <a:xfrm>
            <a:off x="428625" y="1143000"/>
            <a:ext cx="8229600" cy="5364163"/>
          </a:xfrm>
        </p:spPr>
        <p:txBody>
          <a:bodyPr/>
          <a:lstStyle/>
          <a:p>
            <a:pPr>
              <a:buFont typeface="Wingdings 3" panose="05040102010807070707" pitchFamily="18" charset="2"/>
              <a:buNone/>
            </a:pPr>
            <a:r>
              <a:rPr lang="fa-IR" smtClean="0">
                <a:cs typeface="B Titr" panose="00000700000000000000" pitchFamily="2" charset="-78"/>
              </a:rPr>
              <a:t>تسعير صورتهاي‌ مالي‌ يك‌ واحد مستقل‌ خارجي‌ منجر به‌ شناخت‌ تفاوتهايي‌ ناشي از موارد زير مي‌شود:</a:t>
            </a:r>
          </a:p>
          <a:p>
            <a:pPr>
              <a:buFont typeface="Wingdings 3" panose="05040102010807070707" pitchFamily="18" charset="2"/>
              <a:buNone/>
            </a:pPr>
            <a:endParaRPr lang="fa-IR" smtClean="0">
              <a:cs typeface="B Titr" panose="00000700000000000000" pitchFamily="2" charset="-78"/>
            </a:endParaRPr>
          </a:p>
          <a:p>
            <a:pPr algn="just">
              <a:buFont typeface="Wingdings" panose="05000000000000000000" pitchFamily="2" charset="2"/>
              <a:buChar char="v"/>
            </a:pPr>
            <a:r>
              <a:rPr lang="fa-IR" sz="2600" b="1" smtClean="0">
                <a:cs typeface="Yagut" panose="00000400000000000000" pitchFamily="2" charset="-78"/>
              </a:rPr>
              <a:t>تسعير اقلام‌ درآمد و هزينه‌ به‌نرخهاي‌ تسعير در تاريخ‌ انجام‌ معاملات‌ و تسعير اقلام‌ دارايي‌ و بدهي‌ به‌ نرخ‌ تسعير در تاريخ‌ ترازنامه‌،</a:t>
            </a:r>
            <a:endParaRPr lang="en-US" sz="2600" smtClean="0">
              <a:cs typeface="Yagut" panose="00000400000000000000" pitchFamily="2" charset="-78"/>
            </a:endParaRPr>
          </a:p>
          <a:p>
            <a:pPr algn="just">
              <a:buFont typeface="Wingdings" panose="05000000000000000000" pitchFamily="2" charset="2"/>
              <a:buChar char="v"/>
            </a:pPr>
            <a:r>
              <a:rPr lang="fa-IR" sz="2600" b="1" smtClean="0">
                <a:cs typeface="Yagut" panose="00000400000000000000" pitchFamily="2" charset="-78"/>
              </a:rPr>
              <a:t>تسعير مانده‌ اول‌ دوره‌ خالص‌ سرمايه‌ گذاري‌ در واحد مستقل‌ خارجي‌ به‌نرخي‌ متفاوت ‌با نرخي‌ كه‌ مانده‌ مزبور قبلاً به‌ آن‌ نرخ‌ تسعير شده‌است‌، و</a:t>
            </a:r>
            <a:endParaRPr lang="en-US" sz="2600" smtClean="0">
              <a:cs typeface="Yagut" panose="00000400000000000000" pitchFamily="2" charset="-78"/>
            </a:endParaRPr>
          </a:p>
          <a:p>
            <a:pPr algn="just">
              <a:buFont typeface="Wingdings" panose="05000000000000000000" pitchFamily="2" charset="2"/>
              <a:buChar char="v"/>
            </a:pPr>
            <a:r>
              <a:rPr lang="fa-IR" sz="2600" b="1" smtClean="0">
                <a:cs typeface="Yagut" panose="00000400000000000000" pitchFamily="2" charset="-78"/>
              </a:rPr>
              <a:t>ساير تغييرات‌ در حقوق‌ صاحبان‌ سرمايه‌ واحد مستقل‌ خارجي‌.</a:t>
            </a:r>
            <a:endParaRPr lang="fa-IR" sz="2600" smtClean="0">
              <a:cs typeface="Yagut" panose="00000400000000000000" pitchFamily="2" charset="-78"/>
            </a:endParaRPr>
          </a:p>
        </p:txBody>
      </p:sp>
      <p:cxnSp>
        <p:nvCxnSpPr>
          <p:cNvPr id="3" name="متصل کننده مستقیم 2"/>
          <p:cNvCxnSpPr/>
          <p:nvPr/>
        </p:nvCxnSpPr>
        <p:spPr>
          <a:xfrm>
            <a:off x="571500" y="1071563"/>
            <a:ext cx="8027988" cy="1587"/>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1000125"/>
            <a:ext cx="8027988" cy="1588"/>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 calcmode="lin" valueType="num">
                                      <p:cBhvr>
                                        <p:cTn id="7" dur="1000" fill="hold"/>
                                        <p:tgtEl>
                                          <p:spTgt spid="3072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072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0722">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30722">
                                            <p:txEl>
                                              <p:pRg st="2" end="2"/>
                                            </p:txEl>
                                          </p:spTgt>
                                        </p:tgtEl>
                                        <p:attrNameLst>
                                          <p:attrName>style.visibility</p:attrName>
                                        </p:attrNameLst>
                                      </p:cBhvr>
                                      <p:to>
                                        <p:strVal val="visible"/>
                                      </p:to>
                                    </p:set>
                                    <p:anim calcmode="lin" valueType="num">
                                      <p:cBhvr>
                                        <p:cTn id="13" dur="1000" fill="hold"/>
                                        <p:tgtEl>
                                          <p:spTgt spid="30722">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30722">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30722">
                                            <p:txEl>
                                              <p:pRg st="2" end="2"/>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30722">
                                            <p:txEl>
                                              <p:pRg st="3" end="3"/>
                                            </p:txEl>
                                          </p:spTgt>
                                        </p:tgtEl>
                                        <p:attrNameLst>
                                          <p:attrName>style.visibility</p:attrName>
                                        </p:attrNameLst>
                                      </p:cBhvr>
                                      <p:to>
                                        <p:strVal val="visible"/>
                                      </p:to>
                                    </p:set>
                                    <p:anim calcmode="lin" valueType="num">
                                      <p:cBhvr>
                                        <p:cTn id="19" dur="1000" fill="hold"/>
                                        <p:tgtEl>
                                          <p:spTgt spid="30722">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0722">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0722">
                                            <p:txEl>
                                              <p:pRg st="3" end="3"/>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30722">
                                            <p:txEl>
                                              <p:pRg st="4" end="4"/>
                                            </p:txEl>
                                          </p:spTgt>
                                        </p:tgtEl>
                                        <p:attrNameLst>
                                          <p:attrName>style.visibility</p:attrName>
                                        </p:attrNameLst>
                                      </p:cBhvr>
                                      <p:to>
                                        <p:strVal val="visible"/>
                                      </p:to>
                                    </p:set>
                                    <p:anim calcmode="lin" valueType="num">
                                      <p:cBhvr>
                                        <p:cTn id="25" dur="1000" fill="hold"/>
                                        <p:tgtEl>
                                          <p:spTgt spid="30722">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30722">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307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عنوان 2"/>
          <p:cNvSpPr>
            <a:spLocks noGrp="1"/>
          </p:cNvSpPr>
          <p:nvPr>
            <p:ph idx="1"/>
          </p:nvPr>
        </p:nvSpPr>
        <p:spPr>
          <a:xfrm>
            <a:off x="457200" y="1071563"/>
            <a:ext cx="8229600" cy="4935537"/>
          </a:xfrm>
        </p:spPr>
        <p:txBody>
          <a:bodyPr/>
          <a:lstStyle/>
          <a:p>
            <a:pPr algn="just">
              <a:buFont typeface="Wingdings" panose="05000000000000000000" pitchFamily="2" charset="2"/>
              <a:buChar char="q"/>
            </a:pPr>
            <a:r>
              <a:rPr lang="fa-IR" sz="2800" b="1" smtClean="0">
                <a:cs typeface="B Titr" panose="00000700000000000000" pitchFamily="2" charset="-78"/>
              </a:rPr>
              <a:t>با سرقفلي‌ ناشي از تحصيل‌ يك‌ واحد مستقل‌ خارجي‌ و با تعديلات‌ ناشي از كاربرد ارزش‌ منصفانه‌ به‌‌جاي‌ مبالغ‌ دفتري‌ داراييها و بدهيها كه‌ در نتيجه‌ تحصيل‌ آن‌ واحد مستقل‌ خارجي‌ صورت‌ مي‌ گيرد، به‌ يكي‌ از دو روش‌ زير برخورد مي‌ شود:</a:t>
            </a:r>
          </a:p>
          <a:p>
            <a:pPr algn="just">
              <a:buFont typeface="Wingdings" panose="05000000000000000000" pitchFamily="2" charset="2"/>
              <a:buChar char="v"/>
            </a:pPr>
            <a:r>
              <a:rPr lang="fa-IR" sz="2600" b="1" smtClean="0">
                <a:cs typeface="Yagut" panose="00000400000000000000" pitchFamily="2" charset="-78"/>
              </a:rPr>
              <a:t>به عنوان‌ داراييها و بدهيهاي‌ واحد مستقل‌ خارجي‌ تلقي‌ و به‌ نرخ‌ تسعير در تاريخ‌ ترازنامه‌ تسعير مي‌ شود، يا </a:t>
            </a:r>
            <a:endParaRPr lang="en-US" sz="2600" smtClean="0">
              <a:cs typeface="Yagut" panose="00000400000000000000" pitchFamily="2" charset="-78"/>
            </a:endParaRPr>
          </a:p>
          <a:p>
            <a:pPr algn="just">
              <a:buFont typeface="Wingdings" panose="05000000000000000000" pitchFamily="2" charset="2"/>
              <a:buChar char="v"/>
            </a:pPr>
            <a:r>
              <a:rPr lang="fa-IR" sz="2600" b="1" smtClean="0">
                <a:cs typeface="Yagut" panose="00000400000000000000" pitchFamily="2" charset="-78"/>
              </a:rPr>
              <a:t>به عنوان‌ داراييها و بدهيهاي‌ واحد تجاري‌ گزارشگر تلقي‌ مي‌گردد كه‌ يا قبلاً به‌ ريال‌ تسعير شده‌ است‌ يا به عنوان‌ اقلام‌ غير پولي‌ ارزي‌ با استفاده‌ از نرخ‌ تسعير در تاريخ‌ معامله‌ تسعير مي‌ شود.</a:t>
            </a:r>
            <a:endParaRPr lang="fa-IR" sz="2600" smtClean="0">
              <a:cs typeface="Yagut" panose="00000400000000000000" pitchFamily="2" charset="-78"/>
            </a:endParaRPr>
          </a:p>
        </p:txBody>
      </p:sp>
      <p:cxnSp>
        <p:nvCxnSpPr>
          <p:cNvPr id="3" name="متصل کننده مستقیم 2"/>
          <p:cNvCxnSpPr/>
          <p:nvPr/>
        </p:nvCxnSpPr>
        <p:spPr>
          <a:xfrm>
            <a:off x="571500" y="1000125"/>
            <a:ext cx="8027988"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928688"/>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wedge">
                                      <p:cBhvr>
                                        <p:cTn id="7" dur="1000"/>
                                        <p:tgtEl>
                                          <p:spTgt spid="31746">
                                            <p:txEl>
                                              <p:pRg st="0" end="0"/>
                                            </p:txEl>
                                          </p:spTgt>
                                        </p:tgtEl>
                                      </p:cBhvr>
                                    </p:animEffect>
                                  </p:childTnLst>
                                </p:cTn>
                              </p:par>
                            </p:childTnLst>
                          </p:cTn>
                        </p:par>
                        <p:par>
                          <p:cTn id="8" fill="hold" nodeType="afterGroup">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31746">
                                            <p:txEl>
                                              <p:pRg st="1" end="1"/>
                                            </p:txEl>
                                          </p:spTgt>
                                        </p:tgtEl>
                                        <p:attrNameLst>
                                          <p:attrName>style.visibility</p:attrName>
                                        </p:attrNameLst>
                                      </p:cBhvr>
                                      <p:to>
                                        <p:strVal val="visible"/>
                                      </p:to>
                                    </p:set>
                                    <p:animEffect transition="in" filter="wedge">
                                      <p:cBhvr>
                                        <p:cTn id="11" dur="1000"/>
                                        <p:tgtEl>
                                          <p:spTgt spid="31746">
                                            <p:txEl>
                                              <p:pRg st="1" end="1"/>
                                            </p:txEl>
                                          </p:spTgt>
                                        </p:tgtEl>
                                      </p:cBhvr>
                                    </p:animEffect>
                                  </p:childTnLst>
                                </p:cTn>
                              </p:par>
                            </p:childTnLst>
                          </p:cTn>
                        </p:par>
                        <p:par>
                          <p:cTn id="12" fill="hold" nodeType="afterGroup">
                            <p:stCondLst>
                              <p:cond delay="2000"/>
                            </p:stCondLst>
                            <p:childTnLst>
                              <p:par>
                                <p:cTn id="13" presetID="20" presetClass="entr" presetSubtype="0" fill="hold" grpId="0" nodeType="afterEffect">
                                  <p:stCondLst>
                                    <p:cond delay="0"/>
                                  </p:stCondLst>
                                  <p:childTnLst>
                                    <p:set>
                                      <p:cBhvr>
                                        <p:cTn id="14" dur="1" fill="hold">
                                          <p:stCondLst>
                                            <p:cond delay="0"/>
                                          </p:stCondLst>
                                        </p:cTn>
                                        <p:tgtEl>
                                          <p:spTgt spid="31746">
                                            <p:txEl>
                                              <p:pRg st="2" end="2"/>
                                            </p:txEl>
                                          </p:spTgt>
                                        </p:tgtEl>
                                        <p:attrNameLst>
                                          <p:attrName>style.visibility</p:attrName>
                                        </p:attrNameLst>
                                      </p:cBhvr>
                                      <p:to>
                                        <p:strVal val="visible"/>
                                      </p:to>
                                    </p:set>
                                    <p:animEffect transition="in" filter="wedge">
                                      <p:cBhvr>
                                        <p:cTn id="15" dur="1000"/>
                                        <p:tgtEl>
                                          <p:spTgt spid="317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نگهدارنده مکان محتوا 1"/>
          <p:cNvSpPr>
            <a:spLocks noGrp="1"/>
          </p:cNvSpPr>
          <p:nvPr>
            <p:ph idx="1"/>
          </p:nvPr>
        </p:nvSpPr>
        <p:spPr>
          <a:xfrm>
            <a:off x="457200" y="1285875"/>
            <a:ext cx="8229600" cy="4721225"/>
          </a:xfrm>
        </p:spPr>
        <p:txBody>
          <a:bodyPr/>
          <a:lstStyle/>
          <a:p>
            <a:pPr algn="just">
              <a:buFont typeface="Wingdings" panose="05000000000000000000" pitchFamily="2" charset="2"/>
              <a:buChar char="ü"/>
            </a:pPr>
            <a:r>
              <a:rPr lang="fa-IR" sz="2800" b="1" smtClean="0">
                <a:cs typeface="Yagut" panose="00000400000000000000" pitchFamily="2" charset="-78"/>
              </a:rPr>
              <a:t>در تلفيق‌ صورتهاي‌ مالي‌ واحد مستقل‌ خارجي‌ با صورتهاي‌ مالي‌ واحد تجاري‌ گزارشگر از روشهاي‌ معمول‌ تلفيق‌ همچون‌ حذف‌ مانده‌ها و معاملات‌ درون‌ گروهي‌ استفاده‌ مي‌ شود.</a:t>
            </a:r>
          </a:p>
          <a:p>
            <a:pPr algn="just">
              <a:buFont typeface="Wingdings" panose="05000000000000000000" pitchFamily="2" charset="2"/>
              <a:buChar char="ü"/>
            </a:pPr>
            <a:r>
              <a:rPr lang="fa-IR" sz="2800" b="1" smtClean="0">
                <a:cs typeface="Yagut" panose="00000400000000000000" pitchFamily="2" charset="-78"/>
              </a:rPr>
              <a:t>در صورت‌ عدم‌ تطبيق‌ دوره‌ مالي‌ واحد مستقل‌ خارجي‌ با دوره‌ مالي‌ واحد تجاري‌ گزارشگر، در بيشتر موارد، واحد مستقل‌ خارجي‌ به منظور تسهيل‌ در تهيه‌ صورتهاي‌ مالي‌ تلفيقي‌ واحد تجاري‌ گزارشگر، يك‌ مجموعه‌ صورتهاي‌ مالي‌ به‌تاريخ‌ صورتهاي‌ مالي‌ واحد تجاري‌ گزارشگر نيز تهيه‌ و ارائه‌ مي‌كند.</a:t>
            </a:r>
            <a:endParaRPr lang="fa-IR" sz="2800" smtClean="0">
              <a:cs typeface="Yagut" panose="00000400000000000000" pitchFamily="2" charset="-78"/>
            </a:endParaRPr>
          </a:p>
        </p:txBody>
      </p:sp>
      <p:cxnSp>
        <p:nvCxnSpPr>
          <p:cNvPr id="3" name="متصل کننده مستقیم 2"/>
          <p:cNvCxnSpPr/>
          <p:nvPr/>
        </p:nvCxnSpPr>
        <p:spPr>
          <a:xfrm>
            <a:off x="500063" y="1143000"/>
            <a:ext cx="8027987"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00063" y="1071563"/>
            <a:ext cx="8027987"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 to="" calcmode="lin" valueType="num">
                                      <p:cBhvr>
                                        <p:cTn id="7" dur="1" fill="hold"/>
                                        <p:tgtEl>
                                          <p:spTgt spid="32770">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32770">
                                            <p:txEl>
                                              <p:pRg st="1" end="1"/>
                                            </p:txEl>
                                          </p:spTgt>
                                        </p:tgtEl>
                                        <p:attrNameLst>
                                          <p:attrName>style.visibility</p:attrName>
                                        </p:attrNameLst>
                                      </p:cBhvr>
                                      <p:to>
                                        <p:strVal val="visible"/>
                                      </p:to>
                                    </p:set>
                                    <p:anim to="" calcmode="lin" valueType="num">
                                      <p:cBhvr>
                                        <p:cTn id="11" dur="1" fill="hold"/>
                                        <p:tgtEl>
                                          <p:spTgt spid="32770">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نگهدارنده مکان محتوا 1"/>
          <p:cNvSpPr>
            <a:spLocks noGrp="1"/>
          </p:cNvSpPr>
          <p:nvPr>
            <p:ph idx="1"/>
          </p:nvPr>
        </p:nvSpPr>
        <p:spPr/>
        <p:txBody>
          <a:bodyPr/>
          <a:lstStyle/>
          <a:p>
            <a:pPr algn="just">
              <a:buFont typeface="Wingdings" panose="05000000000000000000" pitchFamily="2" charset="2"/>
              <a:buChar char="v"/>
            </a:pPr>
            <a:r>
              <a:rPr lang="fa-IR" sz="2800" b="1" smtClean="0">
                <a:cs typeface="Yagut" panose="00000400000000000000" pitchFamily="2" charset="-78"/>
              </a:rPr>
              <a:t>در زمان‌ واگذاري‌ يك‌ واحد مستقل‌ خارجي‌، مبلغ‌ انباشته‌ تفاوتهاي‌ تسعير اقلام‌ ارزي‌ مربوط‌ به‌ آن‌ واحد مستقل‌ خارجي‌ كه‌ تا پايان‌ دوره‌ مالي‌ قبل‌ در سر فصل‌ حقوق‌ صاحبان‌ سرمايه‌ منعكس‌ شده‌ است‌ بايد در دوره‌ واگذاري‌ به‌ حساب‌ سود و زيان‌ انباشته‌ منظور شود.</a:t>
            </a:r>
            <a:endParaRPr lang="fa-IR" sz="2800" smtClean="0">
              <a:cs typeface="Yagut" panose="00000400000000000000" pitchFamily="2" charset="-78"/>
            </a:endParaRPr>
          </a:p>
        </p:txBody>
      </p:sp>
      <p:sp>
        <p:nvSpPr>
          <p:cNvPr id="3" name="عنوان 2"/>
          <p:cNvSpPr>
            <a:spLocks noGrp="1"/>
          </p:cNvSpPr>
          <p:nvPr>
            <p:ph type="title"/>
          </p:nvPr>
        </p:nvSpPr>
        <p:spPr/>
        <p:txBody>
          <a:bodyPr/>
          <a:lstStyle/>
          <a:p>
            <a:pPr algn="ctr">
              <a:defRPr/>
            </a:pPr>
            <a:r>
              <a:rPr lang="fa-IR" sz="3200" dirty="0" smtClean="0">
                <a:solidFill>
                  <a:schemeClr val="tx1"/>
                </a:solidFill>
                <a:cs typeface="B Titr" pitchFamily="2" charset="-78"/>
              </a:rPr>
              <a:t>واگذاري‌ واحد مستقل‌ خارجي‌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accel="50000" decel="50000" fill="hold" grpId="0" nodeType="afterEffect">
                                  <p:stCondLst>
                                    <p:cond delay="0"/>
                                  </p:stCondLst>
                                  <p:childTnLst>
                                    <p:animMotion origin="layout" path="M -0.43299 -0.01065 L 0 -0.01181 " pathEditMode="relative" rAng="0" ptsTypes="AA">
                                      <p:cBhvr>
                                        <p:cTn id="6" dur="2000" fill="hold"/>
                                        <p:tgtEl>
                                          <p:spTgt spid="3"/>
                                        </p:tgtEl>
                                        <p:attrNameLst>
                                          <p:attrName>ppt_x</p:attrName>
                                          <p:attrName>ppt_y</p:attrName>
                                        </p:attrNameLst>
                                      </p:cBhvr>
                                      <p:rCtr x="21649" y="-69"/>
                                    </p:animMotion>
                                  </p:childTnLst>
                                </p:cTn>
                              </p:par>
                            </p:childTnLst>
                          </p:cTn>
                        </p:par>
                        <p:par>
                          <p:cTn id="7" fill="hold" nodeType="afterGroup">
                            <p:stCondLst>
                              <p:cond delay="2000"/>
                            </p:stCondLst>
                            <p:childTnLst>
                              <p:par>
                                <p:cTn id="8" presetID="18" presetClass="entr" presetSubtype="12" fill="hold" grpId="0" nodeType="afterEffect">
                                  <p:stCondLst>
                                    <p:cond delay="0"/>
                                  </p:stCondLst>
                                  <p:childTnLst>
                                    <p:set>
                                      <p:cBhvr>
                                        <p:cTn id="9" dur="1" fill="hold">
                                          <p:stCondLst>
                                            <p:cond delay="0"/>
                                          </p:stCondLst>
                                        </p:cTn>
                                        <p:tgtEl>
                                          <p:spTgt spid="33794">
                                            <p:txEl>
                                              <p:pRg st="0" end="0"/>
                                            </p:txEl>
                                          </p:spTgt>
                                        </p:tgtEl>
                                        <p:attrNameLst>
                                          <p:attrName>style.visibility</p:attrName>
                                        </p:attrNameLst>
                                      </p:cBhvr>
                                      <p:to>
                                        <p:strVal val="visible"/>
                                      </p:to>
                                    </p:set>
                                    <p:animEffect transition="in" filter="strips(downLeft)">
                                      <p:cBhvr>
                                        <p:cTn id="10" dur="2000"/>
                                        <p:tgtEl>
                                          <p:spTgt spid="33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نگهدارنده مکان محتوا 1"/>
          <p:cNvSpPr>
            <a:spLocks noGrp="1"/>
          </p:cNvSpPr>
          <p:nvPr>
            <p:ph idx="1"/>
          </p:nvPr>
        </p:nvSpPr>
        <p:spPr>
          <a:xfrm>
            <a:off x="428625" y="1428750"/>
            <a:ext cx="8229600" cy="4525963"/>
          </a:xfrm>
        </p:spPr>
        <p:txBody>
          <a:bodyPr/>
          <a:lstStyle/>
          <a:p>
            <a:pPr algn="just">
              <a:buFont typeface="Wingdings" panose="05000000000000000000" pitchFamily="2" charset="2"/>
              <a:buChar char="q"/>
            </a:pPr>
            <a:r>
              <a:rPr lang="fa-IR" sz="2800" b="1" smtClean="0">
                <a:cs typeface="B Titr" panose="00000700000000000000" pitchFamily="2" charset="-78"/>
              </a:rPr>
              <a:t>واحد تجاري‌ بايد موارد زير را افشا كند:</a:t>
            </a:r>
          </a:p>
          <a:p>
            <a:pPr algn="just">
              <a:buFont typeface="Wingdings 3" panose="05040102010807070707" pitchFamily="18" charset="2"/>
              <a:buNone/>
            </a:pPr>
            <a:endParaRPr lang="en-US" sz="2800" smtClean="0">
              <a:cs typeface="B Titr" panose="00000700000000000000" pitchFamily="2" charset="-78"/>
            </a:endParaRPr>
          </a:p>
          <a:p>
            <a:pPr algn="just"/>
            <a:r>
              <a:rPr lang="fa-IR" b="1" smtClean="0"/>
              <a:t> </a:t>
            </a:r>
            <a:r>
              <a:rPr lang="fa-IR" sz="2800" b="1" smtClean="0">
                <a:cs typeface="Yagut" panose="00000400000000000000" pitchFamily="2" charset="-78"/>
              </a:rPr>
              <a:t>مبلغ‌ تفاوتهاي‌ تسعير شناسايي‌ شده‌ در سود و زيان‌ دوره‌</a:t>
            </a:r>
            <a:endParaRPr lang="en-US" sz="2800" b="1" smtClean="0">
              <a:cs typeface="Yagut" panose="00000400000000000000" pitchFamily="2" charset="-78"/>
            </a:endParaRPr>
          </a:p>
          <a:p>
            <a:pPr algn="just"/>
            <a:r>
              <a:rPr lang="fa-IR" sz="2800" b="1" smtClean="0">
                <a:cs typeface="Yagut" panose="00000400000000000000" pitchFamily="2" charset="-78"/>
              </a:rPr>
              <a:t> خالص‌ تفاوتهاي‌ تسعير طبقه‌بندي‌ شده‌ به عنوان‌ يك‌ قلم‌ جداگانه‌ در سرفصل‌ حقوق‌ صاحبان‌ سرمايه‌ و صورت‌ تطبيق‌ مانده‌ آن‌ در آغاز و پايان‌ دوره‌، و</a:t>
            </a:r>
            <a:endParaRPr lang="en-US" sz="2800" smtClean="0">
              <a:cs typeface="Yagut" panose="00000400000000000000" pitchFamily="2" charset="-78"/>
            </a:endParaRPr>
          </a:p>
          <a:p>
            <a:pPr algn="just"/>
            <a:r>
              <a:rPr lang="fa-IR" sz="2800" b="1" smtClean="0">
                <a:cs typeface="Yagut" panose="00000400000000000000" pitchFamily="2" charset="-78"/>
              </a:rPr>
              <a:t> مبلغ‌ تفاوتهاي‌ تسعيري‌ كه‌ طي‌ دوره‌ به عنوان‌ بخشي از مبلغ‌ دفتري‌ يك‌ دارايي‌ منظور شده‌ است‌.</a:t>
            </a:r>
            <a:endParaRPr lang="en-US" sz="2800" smtClean="0">
              <a:cs typeface="Yagut" panose="00000400000000000000" pitchFamily="2" charset="-78"/>
            </a:endParaRPr>
          </a:p>
          <a:p>
            <a:pPr>
              <a:buFont typeface="Wingdings 3" panose="05040102010807070707" pitchFamily="18" charset="2"/>
              <a:buNone/>
            </a:pPr>
            <a:endParaRPr lang="fa-IR" smtClean="0"/>
          </a:p>
        </p:txBody>
      </p:sp>
      <p:sp>
        <p:nvSpPr>
          <p:cNvPr id="3" name="عنوان 2"/>
          <p:cNvSpPr>
            <a:spLocks noGrp="1"/>
          </p:cNvSpPr>
          <p:nvPr>
            <p:ph type="title"/>
          </p:nvPr>
        </p:nvSpPr>
        <p:spPr/>
        <p:txBody>
          <a:bodyPr>
            <a:noAutofit/>
          </a:bodyPr>
          <a:lstStyle/>
          <a:p>
            <a:pPr algn="ctr">
              <a:defRPr/>
            </a:pPr>
            <a:r>
              <a:rPr lang="fa-IR" sz="3200" dirty="0" smtClean="0">
                <a:solidFill>
                  <a:schemeClr val="tx1"/>
                </a:solidFill>
                <a:cs typeface="B Titr" pitchFamily="2" charset="-78"/>
              </a:rPr>
              <a:t/>
            </a:r>
            <a:br>
              <a:rPr lang="fa-IR" sz="3200" dirty="0" smtClean="0">
                <a:solidFill>
                  <a:schemeClr val="tx1"/>
                </a:solidFill>
                <a:cs typeface="B Titr" pitchFamily="2" charset="-78"/>
              </a:rPr>
            </a:br>
            <a:r>
              <a:rPr lang="fa-IR" sz="3200" dirty="0" smtClean="0">
                <a:solidFill>
                  <a:schemeClr val="tx1"/>
                </a:solidFill>
                <a:cs typeface="B Titr" pitchFamily="2" charset="-78"/>
              </a:rPr>
              <a:t>افشا</a:t>
            </a:r>
            <a:r>
              <a:rPr lang="en-US" sz="3200" dirty="0" smtClean="0">
                <a:solidFill>
                  <a:schemeClr val="tx1"/>
                </a:solidFill>
                <a:cs typeface="B Titr" pitchFamily="2" charset="-78"/>
              </a:rPr>
              <a:t/>
            </a:r>
            <a:br>
              <a:rPr lang="en-US" sz="3200" dirty="0" smtClean="0">
                <a:solidFill>
                  <a:schemeClr val="tx1"/>
                </a:solidFill>
                <a:cs typeface="B Titr" pitchFamily="2" charset="-78"/>
              </a:rPr>
            </a:br>
            <a:endParaRPr lang="fa-IR" sz="3200" dirty="0">
              <a:solidFill>
                <a:schemeClr val="tx1"/>
              </a:solidFill>
              <a:cs typeface="B Titr" pitchFamily="2" charset="-78"/>
            </a:endParaRPr>
          </a:p>
        </p:txBody>
      </p:sp>
      <p:cxnSp>
        <p:nvCxnSpPr>
          <p:cNvPr id="4" name="متصل کننده مستقیم 3"/>
          <p:cNvCxnSpPr/>
          <p:nvPr/>
        </p:nvCxnSpPr>
        <p:spPr>
          <a:xfrm>
            <a:off x="571500" y="1214438"/>
            <a:ext cx="8027988" cy="1587"/>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285875"/>
            <a:ext cx="8027988" cy="1588"/>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accel="50000" decel="50000" fill="hold" grpId="0" nodeType="afterEffect">
                                  <p:stCondLst>
                                    <p:cond delay="0"/>
                                  </p:stCondLst>
                                  <p:childTnLst>
                                    <p:animMotion origin="layout" path="M 0 3.7037E-7 L 0.5 -0.00139 " pathEditMode="relative" rAng="0" ptsTypes="AA">
                                      <p:cBhvr>
                                        <p:cTn id="6" dur="2000" spd="-100000" fill="hold"/>
                                        <p:tgtEl>
                                          <p:spTgt spid="3"/>
                                        </p:tgtEl>
                                        <p:attrNameLst>
                                          <p:attrName>ppt_x</p:attrName>
                                          <p:attrName>ppt_y</p:attrName>
                                        </p:attrNameLst>
                                      </p:cBhvr>
                                      <p:rCtr x="25000" y="-69"/>
                                    </p:animMotion>
                                  </p:childTnLst>
                                </p:cTn>
                              </p:par>
                            </p:childTnLst>
                          </p:cTn>
                        </p:par>
                        <p:par>
                          <p:cTn id="7" fill="hold" nodeType="afterGroup">
                            <p:stCondLst>
                              <p:cond delay="2000"/>
                            </p:stCondLst>
                            <p:childTnLst>
                              <p:par>
                                <p:cTn id="8" presetID="13" presetClass="entr" presetSubtype="16" fill="hold" grpId="0" nodeType="afterEffect">
                                  <p:stCondLst>
                                    <p:cond delay="0"/>
                                  </p:stCondLst>
                                  <p:childTnLst>
                                    <p:set>
                                      <p:cBhvr>
                                        <p:cTn id="9" dur="1" fill="hold">
                                          <p:stCondLst>
                                            <p:cond delay="0"/>
                                          </p:stCondLst>
                                        </p:cTn>
                                        <p:tgtEl>
                                          <p:spTgt spid="34818">
                                            <p:txEl>
                                              <p:pRg st="0" end="0"/>
                                            </p:txEl>
                                          </p:spTgt>
                                        </p:tgtEl>
                                        <p:attrNameLst>
                                          <p:attrName>style.visibility</p:attrName>
                                        </p:attrNameLst>
                                      </p:cBhvr>
                                      <p:to>
                                        <p:strVal val="visible"/>
                                      </p:to>
                                    </p:set>
                                    <p:animEffect transition="in" filter="plus(in)">
                                      <p:cBhvr>
                                        <p:cTn id="10" dur="500"/>
                                        <p:tgtEl>
                                          <p:spTgt spid="34818">
                                            <p:txEl>
                                              <p:pRg st="0" end="0"/>
                                            </p:txEl>
                                          </p:spTgt>
                                        </p:tgtEl>
                                      </p:cBhvr>
                                    </p:animEffect>
                                  </p:childTnLst>
                                </p:cTn>
                              </p:par>
                            </p:childTnLst>
                          </p:cTn>
                        </p:par>
                        <p:par>
                          <p:cTn id="11" fill="hold" nodeType="afterGroup">
                            <p:stCondLst>
                              <p:cond delay="2500"/>
                            </p:stCondLst>
                            <p:childTnLst>
                              <p:par>
                                <p:cTn id="12" presetID="13" presetClass="entr" presetSubtype="16" fill="hold" grpId="0" nodeType="afterEffect">
                                  <p:stCondLst>
                                    <p:cond delay="0"/>
                                  </p:stCondLst>
                                  <p:childTnLst>
                                    <p:set>
                                      <p:cBhvr>
                                        <p:cTn id="13" dur="1" fill="hold">
                                          <p:stCondLst>
                                            <p:cond delay="0"/>
                                          </p:stCondLst>
                                        </p:cTn>
                                        <p:tgtEl>
                                          <p:spTgt spid="34818">
                                            <p:txEl>
                                              <p:pRg st="2" end="2"/>
                                            </p:txEl>
                                          </p:spTgt>
                                        </p:tgtEl>
                                        <p:attrNameLst>
                                          <p:attrName>style.visibility</p:attrName>
                                        </p:attrNameLst>
                                      </p:cBhvr>
                                      <p:to>
                                        <p:strVal val="visible"/>
                                      </p:to>
                                    </p:set>
                                    <p:animEffect transition="in" filter="plus(in)">
                                      <p:cBhvr>
                                        <p:cTn id="14" dur="500"/>
                                        <p:tgtEl>
                                          <p:spTgt spid="34818">
                                            <p:txEl>
                                              <p:pRg st="2" end="2"/>
                                            </p:txEl>
                                          </p:spTgt>
                                        </p:tgtEl>
                                      </p:cBhvr>
                                    </p:animEffect>
                                  </p:childTnLst>
                                </p:cTn>
                              </p:par>
                            </p:childTnLst>
                          </p:cTn>
                        </p:par>
                        <p:par>
                          <p:cTn id="15" fill="hold" nodeType="afterGroup">
                            <p:stCondLst>
                              <p:cond delay="3000"/>
                            </p:stCondLst>
                            <p:childTnLst>
                              <p:par>
                                <p:cTn id="16" presetID="13" presetClass="entr" presetSubtype="16" fill="hold" grpId="0" nodeType="afterEffect">
                                  <p:stCondLst>
                                    <p:cond delay="0"/>
                                  </p:stCondLst>
                                  <p:childTnLst>
                                    <p:set>
                                      <p:cBhvr>
                                        <p:cTn id="17" dur="1" fill="hold">
                                          <p:stCondLst>
                                            <p:cond delay="0"/>
                                          </p:stCondLst>
                                        </p:cTn>
                                        <p:tgtEl>
                                          <p:spTgt spid="34818">
                                            <p:txEl>
                                              <p:pRg st="3" end="3"/>
                                            </p:txEl>
                                          </p:spTgt>
                                        </p:tgtEl>
                                        <p:attrNameLst>
                                          <p:attrName>style.visibility</p:attrName>
                                        </p:attrNameLst>
                                      </p:cBhvr>
                                      <p:to>
                                        <p:strVal val="visible"/>
                                      </p:to>
                                    </p:set>
                                    <p:animEffect transition="in" filter="plus(in)">
                                      <p:cBhvr>
                                        <p:cTn id="18" dur="500"/>
                                        <p:tgtEl>
                                          <p:spTgt spid="34818">
                                            <p:txEl>
                                              <p:pRg st="3" end="3"/>
                                            </p:txEl>
                                          </p:spTgt>
                                        </p:tgtEl>
                                      </p:cBhvr>
                                    </p:animEffect>
                                  </p:childTnLst>
                                </p:cTn>
                              </p:par>
                            </p:childTnLst>
                          </p:cTn>
                        </p:par>
                        <p:par>
                          <p:cTn id="19" fill="hold" nodeType="afterGroup">
                            <p:stCondLst>
                              <p:cond delay="3500"/>
                            </p:stCondLst>
                            <p:childTnLst>
                              <p:par>
                                <p:cTn id="20" presetID="13" presetClass="entr" presetSubtype="16" fill="hold" grpId="0" nodeType="afterEffect">
                                  <p:stCondLst>
                                    <p:cond delay="0"/>
                                  </p:stCondLst>
                                  <p:childTnLst>
                                    <p:set>
                                      <p:cBhvr>
                                        <p:cTn id="21" dur="1" fill="hold">
                                          <p:stCondLst>
                                            <p:cond delay="0"/>
                                          </p:stCondLst>
                                        </p:cTn>
                                        <p:tgtEl>
                                          <p:spTgt spid="34818">
                                            <p:txEl>
                                              <p:pRg st="4" end="4"/>
                                            </p:txEl>
                                          </p:spTgt>
                                        </p:tgtEl>
                                        <p:attrNameLst>
                                          <p:attrName>style.visibility</p:attrName>
                                        </p:attrNameLst>
                                      </p:cBhvr>
                                      <p:to>
                                        <p:strVal val="visible"/>
                                      </p:to>
                                    </p:set>
                                    <p:animEffect transition="in" filter="plus(in)">
                                      <p:cBhvr>
                                        <p:cTn id="22" dur="500"/>
                                        <p:tgtEl>
                                          <p:spTgt spid="348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نگهدارنده مکان محتوا 1"/>
          <p:cNvSpPr>
            <a:spLocks noGrp="1"/>
          </p:cNvSpPr>
          <p:nvPr>
            <p:ph idx="1"/>
          </p:nvPr>
        </p:nvSpPr>
        <p:spPr/>
        <p:txBody>
          <a:bodyPr/>
          <a:lstStyle/>
          <a:p>
            <a:pPr algn="just">
              <a:buFont typeface="Wingdings" panose="05000000000000000000" pitchFamily="2" charset="2"/>
              <a:buChar char="q"/>
            </a:pPr>
            <a:r>
              <a:rPr lang="fa-IR" sz="2800" b="1" smtClean="0">
                <a:cs typeface="B Titr" panose="00000700000000000000" pitchFamily="2" charset="-78"/>
              </a:rPr>
              <a:t>در مواقعي‌ كه‌ طبقه‌بندي‌ يك‌ عمليات‌ خارجي‌ با اهميت‌ تغيير داده‌ مي‌ شود، واحد تجاري‌ بايد موارد زير را افشا كند:</a:t>
            </a:r>
          </a:p>
          <a:p>
            <a:pPr algn="just">
              <a:buFont typeface="Wingdings 3" panose="05040102010807070707" pitchFamily="18" charset="2"/>
              <a:buNone/>
            </a:pPr>
            <a:endParaRPr lang="en-US" sz="2800" smtClean="0">
              <a:cs typeface="Yagut" panose="00000400000000000000" pitchFamily="2" charset="-78"/>
            </a:endParaRPr>
          </a:p>
          <a:p>
            <a:pPr algn="just"/>
            <a:r>
              <a:rPr lang="fa-IR" sz="2800" b="1" smtClean="0">
                <a:cs typeface="Yagut" panose="00000400000000000000" pitchFamily="2" charset="-78"/>
              </a:rPr>
              <a:t>ماهيت‌ ودليل‌ تغيير طبقه‌بندي‌،</a:t>
            </a:r>
            <a:endParaRPr lang="en-US" sz="2800" smtClean="0">
              <a:cs typeface="Yagut" panose="00000400000000000000" pitchFamily="2" charset="-78"/>
            </a:endParaRPr>
          </a:p>
          <a:p>
            <a:pPr algn="just"/>
            <a:r>
              <a:rPr lang="fa-IR" sz="2800" b="1" smtClean="0">
                <a:cs typeface="Yagut" panose="00000400000000000000" pitchFamily="2" charset="-78"/>
              </a:rPr>
              <a:t>آثار تغيير طبقه‌بندي‌ برحقوق‌ صاحبان‌ سرمايه‌</a:t>
            </a:r>
            <a:endParaRPr lang="en-US" sz="2800" smtClean="0">
              <a:cs typeface="Yagut" panose="00000400000000000000" pitchFamily="2" charset="-78"/>
            </a:endParaRPr>
          </a:p>
          <a:p>
            <a:pPr algn="just"/>
            <a:r>
              <a:rPr lang="fa-IR" sz="2800" b="1" smtClean="0">
                <a:cs typeface="Yagut" panose="00000400000000000000" pitchFamily="2" charset="-78"/>
              </a:rPr>
              <a:t>آثار تغيير طبقه‌بندي‌ بر خالص‌ سود يا زيان‌ دوره‌ مالي‌ قبل‌ با اين‌ فرض‌ كه‌ تغيير طبقه‌بندي‌ در ابتداي‌ آن‌ دوره‌ رخ‌ داده‌ است‌.</a:t>
            </a:r>
            <a:endParaRPr lang="en-US" sz="2800" smtClean="0">
              <a:cs typeface="Yagut" panose="00000400000000000000" pitchFamily="2" charset="-78"/>
            </a:endParaRPr>
          </a:p>
          <a:p>
            <a:endParaRPr lang="fa-IR" smtClean="0"/>
          </a:p>
        </p:txBody>
      </p:sp>
      <p:cxnSp>
        <p:nvCxnSpPr>
          <p:cNvPr id="3" name="متصل کننده مستقیم 2"/>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4" name="متصل کننده مستقیم 3"/>
          <p:cNvCxnSpPr/>
          <p:nvPr/>
        </p:nvCxnSpPr>
        <p:spPr>
          <a:xfrm>
            <a:off x="571500" y="1214438"/>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Scale>
                                      <p:cBhvr>
                                        <p:cTn id="7" dur="1000" decel="50000" fill="hold">
                                          <p:stCondLst>
                                            <p:cond delay="0"/>
                                          </p:stCondLst>
                                        </p:cTn>
                                        <p:tgtEl>
                                          <p:spTgt spid="3584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5842">
                                            <p:txEl>
                                              <p:pRg st="0" end="0"/>
                                            </p:txEl>
                                          </p:spTgt>
                                        </p:tgtEl>
                                        <p:attrNameLst>
                                          <p:attrName>ppt_x</p:attrName>
                                          <p:attrName>ppt_y</p:attrName>
                                        </p:attrNameLst>
                                      </p:cBhvr>
                                    </p:animMotion>
                                    <p:animEffect transition="in" filter="fade">
                                      <p:cBhvr>
                                        <p:cTn id="9" dur="1000"/>
                                        <p:tgtEl>
                                          <p:spTgt spid="35842">
                                            <p:txEl>
                                              <p:pRg st="0" end="0"/>
                                            </p:txEl>
                                          </p:spTgt>
                                        </p:tgtEl>
                                      </p:cBhvr>
                                    </p:animEffect>
                                  </p:childTnLst>
                                </p:cTn>
                              </p:par>
                            </p:childTnLst>
                          </p:cTn>
                        </p:par>
                        <p:par>
                          <p:cTn id="10" fill="hold" nodeType="afterGroup">
                            <p:stCondLst>
                              <p:cond delay="1000"/>
                            </p:stCondLst>
                            <p:childTnLst>
                              <p:par>
                                <p:cTn id="11" presetID="52" presetClass="entr" presetSubtype="0" fill="hold" grpId="0" nodeType="afterEffect">
                                  <p:stCondLst>
                                    <p:cond delay="0"/>
                                  </p:stCondLst>
                                  <p:childTnLst>
                                    <p:set>
                                      <p:cBhvr>
                                        <p:cTn id="12" dur="1" fill="hold">
                                          <p:stCondLst>
                                            <p:cond delay="0"/>
                                          </p:stCondLst>
                                        </p:cTn>
                                        <p:tgtEl>
                                          <p:spTgt spid="35842">
                                            <p:txEl>
                                              <p:pRg st="2" end="2"/>
                                            </p:txEl>
                                          </p:spTgt>
                                        </p:tgtEl>
                                        <p:attrNameLst>
                                          <p:attrName>style.visibility</p:attrName>
                                        </p:attrNameLst>
                                      </p:cBhvr>
                                      <p:to>
                                        <p:strVal val="visible"/>
                                      </p:to>
                                    </p:set>
                                    <p:animScale>
                                      <p:cBhvr>
                                        <p:cTn id="13" dur="1000" decel="50000" fill="hold">
                                          <p:stCondLst>
                                            <p:cond delay="0"/>
                                          </p:stCondLst>
                                        </p:cTn>
                                        <p:tgtEl>
                                          <p:spTgt spid="3584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5842">
                                            <p:txEl>
                                              <p:pRg st="2" end="2"/>
                                            </p:txEl>
                                          </p:spTgt>
                                        </p:tgtEl>
                                        <p:attrNameLst>
                                          <p:attrName>ppt_x</p:attrName>
                                          <p:attrName>ppt_y</p:attrName>
                                        </p:attrNameLst>
                                      </p:cBhvr>
                                    </p:animMotion>
                                    <p:animEffect transition="in" filter="fade">
                                      <p:cBhvr>
                                        <p:cTn id="15" dur="1000"/>
                                        <p:tgtEl>
                                          <p:spTgt spid="35842">
                                            <p:txEl>
                                              <p:pRg st="2" end="2"/>
                                            </p:txEl>
                                          </p:spTgt>
                                        </p:tgtEl>
                                      </p:cBhvr>
                                    </p:animEffect>
                                  </p:childTnLst>
                                </p:cTn>
                              </p:par>
                            </p:childTnLst>
                          </p:cTn>
                        </p:par>
                        <p:par>
                          <p:cTn id="16" fill="hold" nodeType="afterGroup">
                            <p:stCondLst>
                              <p:cond delay="2000"/>
                            </p:stCondLst>
                            <p:childTnLst>
                              <p:par>
                                <p:cTn id="17" presetID="52" presetClass="entr" presetSubtype="0" fill="hold" grpId="0" nodeType="afterEffect">
                                  <p:stCondLst>
                                    <p:cond delay="0"/>
                                  </p:stCondLst>
                                  <p:childTnLst>
                                    <p:set>
                                      <p:cBhvr>
                                        <p:cTn id="18" dur="1" fill="hold">
                                          <p:stCondLst>
                                            <p:cond delay="0"/>
                                          </p:stCondLst>
                                        </p:cTn>
                                        <p:tgtEl>
                                          <p:spTgt spid="35842">
                                            <p:txEl>
                                              <p:pRg st="3" end="3"/>
                                            </p:txEl>
                                          </p:spTgt>
                                        </p:tgtEl>
                                        <p:attrNameLst>
                                          <p:attrName>style.visibility</p:attrName>
                                        </p:attrNameLst>
                                      </p:cBhvr>
                                      <p:to>
                                        <p:strVal val="visible"/>
                                      </p:to>
                                    </p:set>
                                    <p:animScale>
                                      <p:cBhvr>
                                        <p:cTn id="19" dur="1000" decel="50000" fill="hold">
                                          <p:stCondLst>
                                            <p:cond delay="0"/>
                                          </p:stCondLst>
                                        </p:cTn>
                                        <p:tgtEl>
                                          <p:spTgt spid="3584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5842">
                                            <p:txEl>
                                              <p:pRg st="3" end="3"/>
                                            </p:txEl>
                                          </p:spTgt>
                                        </p:tgtEl>
                                        <p:attrNameLst>
                                          <p:attrName>ppt_x</p:attrName>
                                          <p:attrName>ppt_y</p:attrName>
                                        </p:attrNameLst>
                                      </p:cBhvr>
                                    </p:animMotion>
                                    <p:animEffect transition="in" filter="fade">
                                      <p:cBhvr>
                                        <p:cTn id="21" dur="1000"/>
                                        <p:tgtEl>
                                          <p:spTgt spid="35842">
                                            <p:txEl>
                                              <p:pRg st="3" end="3"/>
                                            </p:txEl>
                                          </p:spTgt>
                                        </p:tgtEl>
                                      </p:cBhvr>
                                    </p:animEffect>
                                  </p:childTnLst>
                                </p:cTn>
                              </p:par>
                            </p:childTnLst>
                          </p:cTn>
                        </p:par>
                        <p:par>
                          <p:cTn id="22" fill="hold" nodeType="afterGroup">
                            <p:stCondLst>
                              <p:cond delay="3000"/>
                            </p:stCondLst>
                            <p:childTnLst>
                              <p:par>
                                <p:cTn id="23" presetID="52" presetClass="entr" presetSubtype="0" fill="hold" grpId="0" nodeType="afterEffect">
                                  <p:stCondLst>
                                    <p:cond delay="0"/>
                                  </p:stCondLst>
                                  <p:childTnLst>
                                    <p:set>
                                      <p:cBhvr>
                                        <p:cTn id="24" dur="1" fill="hold">
                                          <p:stCondLst>
                                            <p:cond delay="0"/>
                                          </p:stCondLst>
                                        </p:cTn>
                                        <p:tgtEl>
                                          <p:spTgt spid="35842">
                                            <p:txEl>
                                              <p:pRg st="4" end="4"/>
                                            </p:txEl>
                                          </p:spTgt>
                                        </p:tgtEl>
                                        <p:attrNameLst>
                                          <p:attrName>style.visibility</p:attrName>
                                        </p:attrNameLst>
                                      </p:cBhvr>
                                      <p:to>
                                        <p:strVal val="visible"/>
                                      </p:to>
                                    </p:set>
                                    <p:animScale>
                                      <p:cBhvr>
                                        <p:cTn id="25" dur="1000" decel="50000" fill="hold">
                                          <p:stCondLst>
                                            <p:cond delay="0"/>
                                          </p:stCondLst>
                                        </p:cTn>
                                        <p:tgtEl>
                                          <p:spTgt spid="3584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35842">
                                            <p:txEl>
                                              <p:pRg st="4" end="4"/>
                                            </p:txEl>
                                          </p:spTgt>
                                        </p:tgtEl>
                                        <p:attrNameLst>
                                          <p:attrName>ppt_x</p:attrName>
                                          <p:attrName>ppt_y</p:attrName>
                                        </p:attrNameLst>
                                      </p:cBhvr>
                                    </p:animMotion>
                                    <p:animEffect transition="in" filter="fade">
                                      <p:cBhvr>
                                        <p:cTn id="27" dur="1000"/>
                                        <p:tgtEl>
                                          <p:spTgt spid="358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marL="92075" indent="17463" algn="just" eaLnBrk="1" fontAlgn="auto" hangingPunct="1">
              <a:spcAft>
                <a:spcPts val="0"/>
              </a:spcAft>
              <a:buFont typeface="Wingdings 3"/>
              <a:buNone/>
              <a:defRPr/>
            </a:pPr>
            <a:r>
              <a:rPr lang="fa-IR" sz="3000" b="1" dirty="0" smtClean="0">
                <a:cs typeface="Yagut" pitchFamily="2" charset="-78"/>
              </a:rPr>
              <a:t>عبارت‌ است‌ از يك‌ واحد تجاري‌ فرعي‌، واحد تجاري‌ وابسته‌، مشاركت‌ خاص‌ </a:t>
            </a:r>
            <a:r>
              <a:rPr lang="fa-IR" sz="3000" b="1" dirty="0" err="1" smtClean="0">
                <a:cs typeface="Yagut" pitchFamily="2" charset="-78"/>
              </a:rPr>
              <a:t>يا</a:t>
            </a:r>
            <a:r>
              <a:rPr lang="fa-IR" sz="3000" b="1" dirty="0" smtClean="0">
                <a:cs typeface="Yagut" pitchFamily="2" charset="-78"/>
              </a:rPr>
              <a:t> شعبه‌ واحد تجاري‌ گزارشگر كه‌ فعاليتهاي‌ آن‌ در خارج‌ از ايران‌ استقرار يافته‌ </a:t>
            </a:r>
            <a:r>
              <a:rPr lang="fa-IR" sz="3000" b="1" dirty="0" err="1" smtClean="0">
                <a:cs typeface="Yagut" pitchFamily="2" charset="-78"/>
              </a:rPr>
              <a:t>يا</a:t>
            </a:r>
            <a:r>
              <a:rPr lang="fa-IR" sz="3000" b="1" dirty="0" smtClean="0">
                <a:cs typeface="Yagut" pitchFamily="2" charset="-78"/>
              </a:rPr>
              <a:t> اداره‌ مي‌ شود.</a:t>
            </a:r>
            <a:endParaRPr lang="en-US" sz="3000" dirty="0" smtClean="0">
              <a:cs typeface="Yagut" pitchFamily="2" charset="-78"/>
            </a:endParaRPr>
          </a:p>
          <a:p>
            <a:pPr marL="365760" indent="-256032" eaLnBrk="1" fontAlgn="auto" hangingPunct="1">
              <a:spcAft>
                <a:spcPts val="0"/>
              </a:spcAft>
              <a:buFont typeface="Wingdings 3"/>
              <a:buChar char=""/>
              <a:defRPr/>
            </a:pPr>
            <a:endParaRPr lang="fa-IR" dirty="0"/>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عمليات‌ </a:t>
            </a:r>
            <a:r>
              <a:rPr lang="fa-IR" sz="3200" dirty="0" err="1" smtClean="0">
                <a:solidFill>
                  <a:schemeClr val="tx1"/>
                </a:solidFill>
                <a:cs typeface="B Titr" pitchFamily="2" charset="-78"/>
              </a:rPr>
              <a:t>خارجي</a:t>
            </a:r>
            <a:endParaRPr lang="fa-IR" sz="3200" dirty="0">
              <a:solidFill>
                <a:schemeClr val="tx1"/>
              </a:solidFill>
              <a:cs typeface="B Titr" pitchFamily="2" charset="-78"/>
            </a:endParaRPr>
          </a:p>
        </p:txBody>
      </p:sp>
      <p:cxnSp>
        <p:nvCxnSpPr>
          <p:cNvPr id="5" name="متصل کننده مستقیم 4"/>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6" name="متصل کننده مستقیم 5"/>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nodeType="afterEffect">
                                  <p:stCondLst>
                                    <p:cond delay="0"/>
                                  </p:stCondLst>
                                  <p:childTnLst>
                                    <p:animMotion origin="layout" path="M 0 4.44444E-6 L 0.43316 4.44444E-6 " pathEditMode="relative" rAng="0" ptsTypes="AA">
                                      <p:cBhvr>
                                        <p:cTn id="6" dur="2000" spd="-100000" fill="hold"/>
                                        <p:tgtEl>
                                          <p:spTgt spid="3"/>
                                        </p:tgtEl>
                                        <p:attrNameLst>
                                          <p:attrName>ppt_x</p:attrName>
                                          <p:attrName>ppt_y</p:attrName>
                                        </p:attrNameLst>
                                      </p:cBhvr>
                                      <p:rCtr x="21649" y="0"/>
                                    </p:animMotion>
                                  </p:childTnLst>
                                </p:cTn>
                              </p:par>
                            </p:childTnLst>
                          </p:cTn>
                        </p:par>
                        <p:par>
                          <p:cTn id="7" fill="hold" nodeType="afterGroup">
                            <p:stCondLst>
                              <p:cond delay="2000"/>
                            </p:stCondLst>
                            <p:childTnLst>
                              <p:par>
                                <p:cTn id="8" presetID="3" presetClass="entr" presetSubtype="5" fill="hold" grpId="0" nodeType="after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blinds(vertical)">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نگهدارنده مکان محتوا 1"/>
          <p:cNvSpPr>
            <a:spLocks noGrp="1"/>
          </p:cNvSpPr>
          <p:nvPr>
            <p:ph idx="1"/>
          </p:nvPr>
        </p:nvSpPr>
        <p:spPr/>
        <p:txBody>
          <a:bodyPr/>
          <a:lstStyle/>
          <a:p>
            <a:pPr eaLnBrk="1" hangingPunct="1">
              <a:buFont typeface="Wingdings 3" panose="05040102010807070707" pitchFamily="18" charset="2"/>
              <a:buNone/>
            </a:pPr>
            <a:r>
              <a:rPr lang="fa-IR" sz="2800" b="1" smtClean="0">
                <a:cs typeface="Yagut" panose="00000400000000000000" pitchFamily="2" charset="-78"/>
              </a:rPr>
              <a:t>عبارت‌ است‌ از واحد پول‌ مورد استفاده‌ در ارائه‌ صورتهاي‌ مالي</a:t>
            </a:r>
          </a:p>
          <a:p>
            <a:pPr eaLnBrk="1" hangingPunct="1">
              <a:buFont typeface="Wingdings 3" panose="05040102010807070707" pitchFamily="18" charset="2"/>
              <a:buNone/>
            </a:pPr>
            <a:endParaRPr lang="fa-IR" b="1" smtClean="0">
              <a:cs typeface="Yagut" panose="00000400000000000000" pitchFamily="2" charset="-78"/>
            </a:endParaRPr>
          </a:p>
          <a:p>
            <a:pPr eaLnBrk="1" hangingPunct="1">
              <a:buFont typeface="Wingdings 3" panose="05040102010807070707" pitchFamily="18" charset="2"/>
              <a:buNone/>
            </a:pPr>
            <a:endParaRPr lang="fa-IR" b="1" smtClean="0">
              <a:cs typeface="Yagut" panose="00000400000000000000" pitchFamily="2" charset="-78"/>
            </a:endParaRPr>
          </a:p>
          <a:p>
            <a:pPr eaLnBrk="1" hangingPunct="1">
              <a:buFont typeface="Wingdings 3" panose="05040102010807070707" pitchFamily="18" charset="2"/>
              <a:buNone/>
            </a:pPr>
            <a:endParaRPr lang="fa-IR" b="1" smtClean="0">
              <a:cs typeface="Yagut" panose="00000400000000000000" pitchFamily="2" charset="-78"/>
            </a:endParaRPr>
          </a:p>
          <a:p>
            <a:pPr eaLnBrk="1" hangingPunct="1">
              <a:buFont typeface="Wingdings" panose="05000000000000000000" pitchFamily="2" charset="2"/>
              <a:buChar char="ü"/>
            </a:pPr>
            <a:r>
              <a:rPr lang="fa-IR" sz="2400" b="1" smtClean="0">
                <a:cs typeface="B Jalal" panose="00000400000000000000" pitchFamily="2" charset="-78"/>
              </a:rPr>
              <a:t>نکته: در ايران واحد پول گزارشگري ريال مي‌باشد</a:t>
            </a:r>
            <a:endParaRPr lang="fa-IR" sz="2400" smtClean="0">
              <a:cs typeface="B Jalal" panose="00000400000000000000" pitchFamily="2" charset="-78"/>
            </a:endParaRPr>
          </a:p>
          <a:p>
            <a:pPr eaLnBrk="1" hangingPunct="1">
              <a:buFont typeface="Wingdings 3" panose="05040102010807070707" pitchFamily="18" charset="2"/>
              <a:buNone/>
            </a:pPr>
            <a:endParaRPr lang="fa-IR"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واحد پول‌ گزارشگري‌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nodeType="afterEffect">
                                  <p:stCondLst>
                                    <p:cond delay="0"/>
                                  </p:stCondLst>
                                  <p:childTnLst>
                                    <p:animMotion origin="layout" path="M -0.46458 0.81898 L 0 2.22222E-6 " pathEditMode="relative" ptsTypes="AA">
                                      <p:cBhvr>
                                        <p:cTn id="6" dur="2000" fill="hold"/>
                                        <p:tgtEl>
                                          <p:spTgt spid="3"/>
                                        </p:tgtEl>
                                        <p:attrNameLst>
                                          <p:attrName>ppt_x</p:attrName>
                                          <p:attrName>ppt_y</p:attrName>
                                        </p:attrNameLst>
                                      </p:cBhvr>
                                    </p:animMotion>
                                  </p:childTnLst>
                                </p:cTn>
                              </p:par>
                            </p:childTnLst>
                          </p:cTn>
                        </p:par>
                        <p:par>
                          <p:cTn id="7" fill="hold" nodeType="afterGroup">
                            <p:stCondLst>
                              <p:cond delay="2000"/>
                            </p:stCondLst>
                            <p:childTnLst>
                              <p:par>
                                <p:cTn id="8" presetID="4" presetClass="entr" presetSubtype="16" fill="hold" grpId="0" nodeType="afterEffect">
                                  <p:stCondLst>
                                    <p:cond delay="0"/>
                                  </p:stCondLst>
                                  <p:childTnLst>
                                    <p:set>
                                      <p:cBhvr>
                                        <p:cTn id="9" dur="1" fill="hold">
                                          <p:stCondLst>
                                            <p:cond delay="0"/>
                                          </p:stCondLst>
                                        </p:cTn>
                                        <p:tgtEl>
                                          <p:spTgt spid="13314">
                                            <p:txEl>
                                              <p:pRg st="0" end="0"/>
                                            </p:txEl>
                                          </p:spTgt>
                                        </p:tgtEl>
                                        <p:attrNameLst>
                                          <p:attrName>style.visibility</p:attrName>
                                        </p:attrNameLst>
                                      </p:cBhvr>
                                      <p:to>
                                        <p:strVal val="visible"/>
                                      </p:to>
                                    </p:set>
                                    <p:animEffect transition="in" filter="box(in)">
                                      <p:cBhvr>
                                        <p:cTn id="10" dur="2000"/>
                                        <p:tgtEl>
                                          <p:spTgt spid="13314">
                                            <p:txEl>
                                              <p:pRg st="0" end="0"/>
                                            </p:txEl>
                                          </p:spTgt>
                                        </p:tgtEl>
                                      </p:cBhvr>
                                    </p:animEffect>
                                  </p:childTnLst>
                                </p:cTn>
                              </p:par>
                            </p:childTnLst>
                          </p:cTn>
                        </p:par>
                        <p:par>
                          <p:cTn id="11" fill="hold" nodeType="afterGroup">
                            <p:stCondLst>
                              <p:cond delay="4000"/>
                            </p:stCondLst>
                            <p:childTnLst>
                              <p:par>
                                <p:cTn id="12" presetID="4" presetClass="entr" presetSubtype="16" fill="hold" grpId="0" nodeType="afterEffect">
                                  <p:stCondLst>
                                    <p:cond delay="0"/>
                                  </p:stCondLst>
                                  <p:childTnLst>
                                    <p:set>
                                      <p:cBhvr>
                                        <p:cTn id="13" dur="1" fill="hold">
                                          <p:stCondLst>
                                            <p:cond delay="0"/>
                                          </p:stCondLst>
                                        </p:cTn>
                                        <p:tgtEl>
                                          <p:spTgt spid="13314">
                                            <p:txEl>
                                              <p:pRg st="4" end="4"/>
                                            </p:txEl>
                                          </p:spTgt>
                                        </p:tgtEl>
                                        <p:attrNameLst>
                                          <p:attrName>style.visibility</p:attrName>
                                        </p:attrNameLst>
                                      </p:cBhvr>
                                      <p:to>
                                        <p:strVal val="visible"/>
                                      </p:to>
                                    </p:set>
                                    <p:animEffect transition="in" filter="box(in)">
                                      <p:cBhvr>
                                        <p:cTn id="14" dur="2000"/>
                                        <p:tgtEl>
                                          <p:spTgt spid="133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نگهدارنده مکان محتوا 1"/>
          <p:cNvSpPr>
            <a:spLocks noGrp="1"/>
          </p:cNvSpPr>
          <p:nvPr>
            <p:ph idx="1"/>
          </p:nvPr>
        </p:nvSpPr>
        <p:spPr/>
        <p:txBody>
          <a:bodyPr/>
          <a:lstStyle/>
          <a:p>
            <a:pPr eaLnBrk="1" hangingPunct="1">
              <a:buFont typeface="Wingdings 3" panose="05040102010807070707" pitchFamily="18" charset="2"/>
              <a:buNone/>
            </a:pPr>
            <a:r>
              <a:rPr lang="fa-IR" sz="2800" b="1" smtClean="0">
                <a:cs typeface="Yagut" panose="00000400000000000000" pitchFamily="2" charset="-78"/>
              </a:rPr>
              <a:t>عبارت‌ است‌ از هر واحد پولي‌ به‌ غير از واحد پول‌ گزارشگري‌</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4000" dirty="0" smtClean="0">
                <a:solidFill>
                  <a:schemeClr val="tx1"/>
                </a:solidFill>
                <a:cs typeface="B Titr" pitchFamily="2" charset="-78"/>
              </a:rPr>
              <a:t>ارز</a:t>
            </a:r>
            <a:endParaRPr lang="fa-IR" sz="40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accel="50000" decel="50000" fill="hold" nodeType="afterEffect">
                                  <p:stCondLst>
                                    <p:cond delay="0"/>
                                  </p:stCondLst>
                                  <p:childTnLst>
                                    <p:animMotion origin="layout" path="M 0 -7.40741E-7 L 0 -0.17847 " pathEditMode="relative" rAng="0" ptsTypes="AA">
                                      <p:cBhvr>
                                        <p:cTn id="6" dur="2000" spd="-100000" fill="hold"/>
                                        <p:tgtEl>
                                          <p:spTgt spid="3"/>
                                        </p:tgtEl>
                                        <p:attrNameLst>
                                          <p:attrName>ppt_x</p:attrName>
                                          <p:attrName>ppt_y</p:attrName>
                                        </p:attrNameLst>
                                      </p:cBhvr>
                                      <p:rCtr x="0" y="-8935"/>
                                    </p:animMotion>
                                  </p:childTnLst>
                                </p:cTn>
                              </p:par>
                            </p:childTnLst>
                          </p:cTn>
                        </p:par>
                        <p:par>
                          <p:cTn id="7" fill="hold" nodeType="afterGroup">
                            <p:stCondLst>
                              <p:cond delay="2000"/>
                            </p:stCondLst>
                            <p:childTnLst>
                              <p:par>
                                <p:cTn id="8" presetID="2" presetClass="entr" presetSubtype="4" fill="hold" grpId="0" nodeType="afterEffect">
                                  <p:stCondLst>
                                    <p:cond delay="0"/>
                                  </p:stCondLst>
                                  <p:childTnLst>
                                    <p:set>
                                      <p:cBhvr>
                                        <p:cTn id="9" dur="1" fill="hold">
                                          <p:stCondLst>
                                            <p:cond delay="0"/>
                                          </p:stCondLst>
                                        </p:cTn>
                                        <p:tgtEl>
                                          <p:spTgt spid="14338">
                                            <p:txEl>
                                              <p:pRg st="0" end="0"/>
                                            </p:txEl>
                                          </p:spTgt>
                                        </p:tgtEl>
                                        <p:attrNameLst>
                                          <p:attrName>style.visibility</p:attrName>
                                        </p:attrNameLst>
                                      </p:cBhvr>
                                      <p:to>
                                        <p:strVal val="visible"/>
                                      </p:to>
                                    </p:set>
                                    <p:anim calcmode="lin" valueType="num">
                                      <p:cBhvr additive="base">
                                        <p:cTn id="10" dur="2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11" dur="2000" fill="hold"/>
                                        <p:tgtEl>
                                          <p:spTgt spid="1433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نگهدارنده مکان محتوا 1"/>
          <p:cNvSpPr>
            <a:spLocks noGrp="1"/>
          </p:cNvSpPr>
          <p:nvPr>
            <p:ph idx="1"/>
          </p:nvPr>
        </p:nvSpPr>
        <p:spPr/>
        <p:txBody>
          <a:bodyPr/>
          <a:lstStyle/>
          <a:p>
            <a:pPr algn="just" eaLnBrk="1" hangingPunct="1">
              <a:buFont typeface="Wingdings 3" panose="05040102010807070707" pitchFamily="18" charset="2"/>
              <a:buNone/>
            </a:pPr>
            <a:r>
              <a:rPr lang="fa-IR" sz="2800" b="1" smtClean="0">
                <a:cs typeface="Yagut" panose="00000400000000000000" pitchFamily="2" charset="-78"/>
              </a:rPr>
              <a:t>فرايندي‌ است‌ كه‌ از طريق‌ آن‌، اطلاعات‌ مالي‌ مبتني بر ارز، برحسب‌ واحد پول‌ گزارشگري‌ بيان‌ شود. واژه‌ تسعير، گزارش‌ معاملات‌ منفرد ارزي‌ برحسب‌ واحد پول‌ گزارشگري‌ و همچنين‌ برگردان‌ يك‌ مجموعه‌ كامل‌ صورتهاي‌ مالي‌ تهيه‌ شده‌ بر حسب‌ ارز به‌ واحد پول‌ گزارشگري‌ را در بر مي‌گيرد.</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err="1" smtClean="0">
                <a:solidFill>
                  <a:schemeClr val="tx1"/>
                </a:solidFill>
                <a:cs typeface="B Titr" pitchFamily="2" charset="-78"/>
              </a:rPr>
              <a:t>تسعير</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path" presetSubtype="0" accel="50000" decel="50000" fill="hold" nodeType="afterEffect">
                                  <p:stCondLst>
                                    <p:cond delay="0"/>
                                  </p:stCondLst>
                                  <p:childTnLst>
                                    <p:animMotion origin="layout" path="M 2.5E-6 -7.40741E-7 L 0.48021 -0.08403 " pathEditMode="relative" rAng="0" ptsTypes="AA">
                                      <p:cBhvr>
                                        <p:cTn id="6" dur="2000" spd="-100000" fill="hold"/>
                                        <p:tgtEl>
                                          <p:spTgt spid="3"/>
                                        </p:tgtEl>
                                        <p:attrNameLst>
                                          <p:attrName>ppt_x</p:attrName>
                                          <p:attrName>ppt_y</p:attrName>
                                        </p:attrNameLst>
                                      </p:cBhvr>
                                      <p:rCtr x="24010" y="-4213"/>
                                    </p:animMotion>
                                  </p:childTnLst>
                                </p:cTn>
                              </p:par>
                            </p:childTnLst>
                          </p:cTn>
                        </p:par>
                        <p:par>
                          <p:cTn id="7" fill="hold" nodeType="afterGroup">
                            <p:stCondLst>
                              <p:cond delay="2000"/>
                            </p:stCondLst>
                            <p:childTnLst>
                              <p:par>
                                <p:cTn id="8" presetID="5" presetClass="entr" presetSubtype="10" fill="hold" grpId="0" nodeType="afterEffect">
                                  <p:stCondLst>
                                    <p:cond delay="0"/>
                                  </p:stCondLst>
                                  <p:childTnLst>
                                    <p:set>
                                      <p:cBhvr>
                                        <p:cTn id="9" dur="1" fill="hold">
                                          <p:stCondLst>
                                            <p:cond delay="0"/>
                                          </p:stCondLst>
                                        </p:cTn>
                                        <p:tgtEl>
                                          <p:spTgt spid="15362">
                                            <p:txEl>
                                              <p:pRg st="0" end="0"/>
                                            </p:txEl>
                                          </p:spTgt>
                                        </p:tgtEl>
                                        <p:attrNameLst>
                                          <p:attrName>style.visibility</p:attrName>
                                        </p:attrNameLst>
                                      </p:cBhvr>
                                      <p:to>
                                        <p:strVal val="visible"/>
                                      </p:to>
                                    </p:set>
                                    <p:animEffect transition="in" filter="checkerboard(across)">
                                      <p:cBhvr>
                                        <p:cTn id="10" dur="2000"/>
                                        <p:tgtEl>
                                          <p:spTgt spid="1536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نگهدارنده مکان محتوا 1"/>
          <p:cNvSpPr>
            <a:spLocks noGrp="1"/>
          </p:cNvSpPr>
          <p:nvPr>
            <p:ph idx="1"/>
          </p:nvPr>
        </p:nvSpPr>
        <p:spPr/>
        <p:txBody>
          <a:bodyPr/>
          <a:lstStyle/>
          <a:p>
            <a:pPr algn="just" eaLnBrk="1" hangingPunct="1">
              <a:buFont typeface="Wingdings 3" panose="05040102010807070707" pitchFamily="18" charset="2"/>
              <a:buNone/>
            </a:pPr>
            <a:r>
              <a:rPr lang="fa-IR" sz="2800" b="1" smtClean="0">
                <a:cs typeface="Yagut" panose="00000400000000000000" pitchFamily="2" charset="-78"/>
              </a:rPr>
              <a:t>عبارت‌ است‌ از نرخ‌ تبديل‌ دو واحد پولي‌ به‌ يكديگر (شامل‌ انواع‌ نرخهاي‌ برابري‌ رسمي‌، قراردادي‌ و غيره‌) كه‌ در فرايند تسعير بكار گرفته‌ مي‌ شود</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نرخ‌ </a:t>
            </a:r>
            <a:r>
              <a:rPr lang="fa-IR" sz="3200" dirty="0" err="1" smtClean="0">
                <a:solidFill>
                  <a:schemeClr val="tx1"/>
                </a:solidFill>
                <a:cs typeface="B Titr" pitchFamily="2" charset="-78"/>
              </a:rPr>
              <a:t>تسعير</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path" presetSubtype="0" accel="50000" decel="50000" fill="hold" nodeType="afterEffect">
                                  <p:stCondLst>
                                    <p:cond delay="0"/>
                                  </p:stCondLst>
                                  <p:childTnLst>
                                    <p:animMotion origin="layout" path="M 0 3.7037E-7 L -0.5 -0.09583 " pathEditMode="relative" rAng="0" ptsTypes="AA">
                                      <p:cBhvr>
                                        <p:cTn id="6" dur="2000" spd="-100000" fill="hold"/>
                                        <p:tgtEl>
                                          <p:spTgt spid="3"/>
                                        </p:tgtEl>
                                        <p:attrNameLst>
                                          <p:attrName>ppt_x</p:attrName>
                                          <p:attrName>ppt_y</p:attrName>
                                        </p:attrNameLst>
                                      </p:cBhvr>
                                      <p:rCtr x="-25000" y="-4792"/>
                                    </p:animMotion>
                                  </p:childTnLst>
                                </p:cTn>
                              </p:par>
                            </p:childTnLst>
                          </p:cTn>
                        </p:par>
                        <p:par>
                          <p:cTn id="7" fill="hold" nodeType="afterGroup">
                            <p:stCondLst>
                              <p:cond delay="2000"/>
                            </p:stCondLst>
                            <p:childTnLst>
                              <p:par>
                                <p:cTn id="8" presetID="55" presetClass="entr" presetSubtype="0" fill="hold" grpId="0" nodeType="afterEffect">
                                  <p:stCondLst>
                                    <p:cond delay="0"/>
                                  </p:stCondLst>
                                  <p:childTnLst>
                                    <p:set>
                                      <p:cBhvr>
                                        <p:cTn id="9" dur="1" fill="hold">
                                          <p:stCondLst>
                                            <p:cond delay="0"/>
                                          </p:stCondLst>
                                        </p:cTn>
                                        <p:tgtEl>
                                          <p:spTgt spid="16386">
                                            <p:txEl>
                                              <p:pRg st="0" end="0"/>
                                            </p:txEl>
                                          </p:spTgt>
                                        </p:tgtEl>
                                        <p:attrNameLst>
                                          <p:attrName>style.visibility</p:attrName>
                                        </p:attrNameLst>
                                      </p:cBhvr>
                                      <p:to>
                                        <p:strVal val="visible"/>
                                      </p:to>
                                    </p:set>
                                    <p:anim calcmode="lin" valueType="num">
                                      <p:cBhvr>
                                        <p:cTn id="10" dur="2000" fill="hold"/>
                                        <p:tgtEl>
                                          <p:spTgt spid="16386">
                                            <p:txEl>
                                              <p:pRg st="0" end="0"/>
                                            </p:txEl>
                                          </p:spTgt>
                                        </p:tgtEl>
                                        <p:attrNameLst>
                                          <p:attrName>ppt_w</p:attrName>
                                        </p:attrNameLst>
                                      </p:cBhvr>
                                      <p:tavLst>
                                        <p:tav tm="0">
                                          <p:val>
                                            <p:strVal val="#ppt_w*0.70"/>
                                          </p:val>
                                        </p:tav>
                                        <p:tav tm="100000">
                                          <p:val>
                                            <p:strVal val="#ppt_w"/>
                                          </p:val>
                                        </p:tav>
                                      </p:tavLst>
                                    </p:anim>
                                    <p:anim calcmode="lin" valueType="num">
                                      <p:cBhvr>
                                        <p:cTn id="11" dur="2000" fill="hold"/>
                                        <p:tgtEl>
                                          <p:spTgt spid="16386">
                                            <p:txEl>
                                              <p:pRg st="0" end="0"/>
                                            </p:txEl>
                                          </p:spTgt>
                                        </p:tgtEl>
                                        <p:attrNameLst>
                                          <p:attrName>ppt_h</p:attrName>
                                        </p:attrNameLst>
                                      </p:cBhvr>
                                      <p:tavLst>
                                        <p:tav tm="0">
                                          <p:val>
                                            <p:strVal val="#ppt_h"/>
                                          </p:val>
                                        </p:tav>
                                        <p:tav tm="100000">
                                          <p:val>
                                            <p:strVal val="#ppt_h"/>
                                          </p:val>
                                        </p:tav>
                                      </p:tavLst>
                                    </p:anim>
                                    <p:animEffect transition="in" filter="fade">
                                      <p:cBhvr>
                                        <p:cTn id="12" dur="2000"/>
                                        <p:tgtEl>
                                          <p:spTgt spid="163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نگهدارنده مکان محتوا 1"/>
          <p:cNvSpPr>
            <a:spLocks noGrp="1"/>
          </p:cNvSpPr>
          <p:nvPr>
            <p:ph idx="1"/>
          </p:nvPr>
        </p:nvSpPr>
        <p:spPr/>
        <p:txBody>
          <a:bodyPr/>
          <a:lstStyle/>
          <a:p>
            <a:pPr marL="92075" indent="17463" eaLnBrk="1" hangingPunct="1">
              <a:buFont typeface="Wingdings 3" panose="05040102010807070707" pitchFamily="18" charset="2"/>
              <a:buNone/>
            </a:pPr>
            <a:r>
              <a:rPr lang="fa-IR" sz="2800" b="1" smtClean="0">
                <a:cs typeface="Yagut" panose="00000400000000000000" pitchFamily="2" charset="-78"/>
              </a:rPr>
              <a:t>معامله‌ ارزي‌ معامله‌اي‌ است‌ كه‌ به‌ ارز انجام‌ مي‌ شود يا مستلزم‌ تسويه‌ به‌ ارز است‌</a:t>
            </a:r>
            <a:endParaRPr lang="fa-IR" sz="2800" smtClean="0">
              <a:cs typeface="Yagut" panose="00000400000000000000" pitchFamily="2" charset="-78"/>
            </a:endParaRPr>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ctr" eaLnBrk="1" fontAlgn="auto" hangingPunct="1">
              <a:spcAft>
                <a:spcPts val="0"/>
              </a:spcAft>
              <a:defRPr/>
            </a:pPr>
            <a:r>
              <a:rPr lang="fa-IR" sz="3200" dirty="0" smtClean="0">
                <a:solidFill>
                  <a:schemeClr val="tx1"/>
                </a:solidFill>
                <a:cs typeface="B Titr" pitchFamily="2" charset="-78"/>
              </a:rPr>
              <a:t>معاملات‌ ارزي‌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path" presetSubtype="0" accel="50000" decel="50000" fill="hold" nodeType="afterEffect">
                                  <p:stCondLst>
                                    <p:cond delay="0"/>
                                  </p:stCondLst>
                                  <p:childTnLst>
                                    <p:animMotion origin="layout" path="M -1.11111E-6 1.48148E-6 C -1.11111E-6 0.04074 0.03594 0.07222 0.08004 0.07222 C 0.12535 0.07222 0.16146 0.04074 0.16146 1.48148E-6 C 0.16146 -0.04074 0.1974 -0.07199 0.24271 -0.07199 C 0.28681 -0.07199 0.32292 -0.04074 0.32292 1.48148E-6 " pathEditMode="relative" rAng="0" ptsTypes="fffff">
                                      <p:cBhvr>
                                        <p:cTn id="6" dur="2000" spd="-100000" fill="hold"/>
                                        <p:tgtEl>
                                          <p:spTgt spid="3"/>
                                        </p:tgtEl>
                                        <p:attrNameLst>
                                          <p:attrName>ppt_x</p:attrName>
                                          <p:attrName>ppt_y</p:attrName>
                                        </p:attrNameLst>
                                      </p:cBhvr>
                                      <p:rCtr x="16146" y="0"/>
                                    </p:animMotion>
                                  </p:childTnLst>
                                </p:cTn>
                              </p:par>
                            </p:childTnLst>
                          </p:cTn>
                        </p:par>
                        <p:par>
                          <p:cTn id="7" fill="hold" nodeType="afterGroup">
                            <p:stCondLst>
                              <p:cond delay="2000"/>
                            </p:stCondLst>
                            <p:childTnLst>
                              <p:par>
                                <p:cTn id="8" presetID="43" presetClass="entr" presetSubtype="0" fill="hold" grpId="0" nodeType="afterEffect">
                                  <p:stCondLst>
                                    <p:cond delay="0"/>
                                  </p:stCondLst>
                                  <p:childTnLst>
                                    <p:set>
                                      <p:cBhvr>
                                        <p:cTn id="9" dur="1" fill="hold">
                                          <p:stCondLst>
                                            <p:cond delay="0"/>
                                          </p:stCondLst>
                                        </p:cTn>
                                        <p:tgtEl>
                                          <p:spTgt spid="17410">
                                            <p:txEl>
                                              <p:pRg st="0" end="0"/>
                                            </p:txEl>
                                          </p:spTgt>
                                        </p:tgtEl>
                                        <p:attrNameLst>
                                          <p:attrName>style.visibility</p:attrName>
                                        </p:attrNameLst>
                                      </p:cBhvr>
                                      <p:to>
                                        <p:strVal val="visible"/>
                                      </p:to>
                                    </p:set>
                                    <p:animEffect transition="in" filter="fade">
                                      <p:cBhvr>
                                        <p:cTn id="10" dur="200"/>
                                        <p:tgtEl>
                                          <p:spTgt spid="17410">
                                            <p:txEl>
                                              <p:pRg st="0" end="0"/>
                                            </p:txEl>
                                          </p:spTgt>
                                        </p:tgtEl>
                                      </p:cBhvr>
                                    </p:animEffect>
                                    <p:anim calcmode="lin" valueType="num">
                                      <p:cBhvr>
                                        <p:cTn id="11" dur="8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p:cTn id="12" dur="800" fill="hold"/>
                                        <p:tgtEl>
                                          <p:spTgt spid="17410">
                                            <p:txEl>
                                              <p:pRg st="0" end="0"/>
                                            </p:txEl>
                                          </p:spTgt>
                                        </p:tgtEl>
                                        <p:attrNameLst>
                                          <p:attrName>ppt_y</p:attrName>
                                        </p:attrNameLst>
                                      </p:cBhvr>
                                      <p:tavLst>
                                        <p:tav tm="0">
                                          <p:val>
                                            <p:strVal val="#ppt_y+0.31"/>
                                          </p:val>
                                        </p:tav>
                                        <p:tav tm="100000">
                                          <p:val>
                                            <p:strVal val="#ppt_y+0.31"/>
                                          </p:val>
                                        </p:tav>
                                      </p:tavLst>
                                    </p:anim>
                                    <p:anim calcmode="lin" valueType="num">
                                      <p:cBhvr>
                                        <p:cTn id="13" dur="1200" decel="50000" fill="hold">
                                          <p:stCondLst>
                                            <p:cond delay="800"/>
                                          </p:stCondLst>
                                        </p:cTn>
                                        <p:tgtEl>
                                          <p:spTgt spid="17410">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4" dur="1200" decel="50000" fill="hold">
                                          <p:stCondLst>
                                            <p:cond delay="800"/>
                                          </p:stCondLst>
                                        </p:cTn>
                                        <p:tgtEl>
                                          <p:spTgt spid="17410">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marL="365760" indent="-256032" algn="just" eaLnBrk="1" fontAlgn="auto" hangingPunct="1">
              <a:spcAft>
                <a:spcPts val="0"/>
              </a:spcAft>
              <a:buFont typeface="Wingdings" pitchFamily="2" charset="2"/>
              <a:buChar char="v"/>
              <a:defRPr/>
            </a:pPr>
            <a:r>
              <a:rPr lang="fa-IR" sz="2800" b="1" dirty="0" err="1" smtClean="0">
                <a:cs typeface="Yagut" pitchFamily="2" charset="-78"/>
              </a:rPr>
              <a:t>خريد</a:t>
            </a:r>
            <a:r>
              <a:rPr lang="fa-IR" sz="2800" b="1" dirty="0" smtClean="0">
                <a:cs typeface="Yagut" pitchFamily="2" charset="-78"/>
              </a:rPr>
              <a:t> و فروش‌ </a:t>
            </a:r>
            <a:r>
              <a:rPr lang="fa-IR" sz="2800" b="1" dirty="0" err="1" smtClean="0">
                <a:cs typeface="Yagut" pitchFamily="2" charset="-78"/>
              </a:rPr>
              <a:t>كالاها</a:t>
            </a:r>
            <a:r>
              <a:rPr lang="fa-IR" sz="2800" b="1" dirty="0" smtClean="0">
                <a:cs typeface="Yagut" pitchFamily="2" charset="-78"/>
              </a:rPr>
              <a:t> و خدماتي‌ كه‌ قرار است‌ بهاي‌ آنها به‌ ارز پرداخت‌ </a:t>
            </a:r>
            <a:r>
              <a:rPr lang="fa-IR" sz="2800" b="1" dirty="0" err="1" smtClean="0">
                <a:cs typeface="Yagut" pitchFamily="2" charset="-78"/>
              </a:rPr>
              <a:t>يا</a:t>
            </a:r>
            <a:r>
              <a:rPr lang="fa-IR" sz="2800" b="1" dirty="0" smtClean="0">
                <a:cs typeface="Yagut" pitchFamily="2" charset="-78"/>
              </a:rPr>
              <a:t> دريافت‌ شود،</a:t>
            </a:r>
            <a:endParaRPr lang="en-US" sz="2800" dirty="0" smtClean="0">
              <a:cs typeface="Yagut" pitchFamily="2" charset="-78"/>
            </a:endParaRPr>
          </a:p>
          <a:p>
            <a:pPr marL="365760" indent="-256032" algn="just" eaLnBrk="1" fontAlgn="auto" hangingPunct="1">
              <a:spcAft>
                <a:spcPts val="0"/>
              </a:spcAft>
              <a:buFont typeface="Wingdings" pitchFamily="2" charset="2"/>
              <a:buChar char="v"/>
              <a:defRPr/>
            </a:pPr>
            <a:r>
              <a:rPr lang="fa-IR" sz="2800" b="1" dirty="0" smtClean="0">
                <a:cs typeface="Yagut" pitchFamily="2" charset="-78"/>
              </a:rPr>
              <a:t>استقراض‌ </a:t>
            </a:r>
            <a:r>
              <a:rPr lang="fa-IR" sz="2800" b="1" dirty="0" err="1" smtClean="0">
                <a:cs typeface="Yagut" pitchFamily="2" charset="-78"/>
              </a:rPr>
              <a:t>يا</a:t>
            </a:r>
            <a:r>
              <a:rPr lang="fa-IR" sz="2800" b="1" dirty="0" smtClean="0">
                <a:cs typeface="Yagut" pitchFamily="2" charset="-78"/>
              </a:rPr>
              <a:t> اعطاي‌ تسهيلاتي‌ كه‌ قرار است‌ تسويه‌ آنها به‌ ارز صورت‌ </a:t>
            </a:r>
            <a:r>
              <a:rPr lang="fa-IR" sz="2800" b="1" dirty="0" err="1" smtClean="0">
                <a:cs typeface="Yagut" pitchFamily="2" charset="-78"/>
              </a:rPr>
              <a:t>گيرد</a:t>
            </a:r>
            <a:r>
              <a:rPr lang="fa-IR" sz="2800" b="1" dirty="0" smtClean="0">
                <a:cs typeface="Yagut" pitchFamily="2" charset="-78"/>
              </a:rPr>
              <a:t>،</a:t>
            </a:r>
            <a:endParaRPr lang="en-US" sz="2800" dirty="0" smtClean="0">
              <a:cs typeface="Yagut" pitchFamily="2" charset="-78"/>
            </a:endParaRPr>
          </a:p>
          <a:p>
            <a:pPr marL="365760" indent="-256032" algn="just" eaLnBrk="1" fontAlgn="auto" hangingPunct="1">
              <a:spcAft>
                <a:spcPts val="0"/>
              </a:spcAft>
              <a:buFont typeface="Wingdings" pitchFamily="2" charset="2"/>
              <a:buChar char="v"/>
              <a:defRPr/>
            </a:pPr>
            <a:r>
              <a:rPr lang="fa-IR" sz="2800" b="1" dirty="0" smtClean="0">
                <a:cs typeface="Yagut" pitchFamily="2" charset="-78"/>
              </a:rPr>
              <a:t>معاملات‌ </a:t>
            </a:r>
            <a:r>
              <a:rPr lang="fa-IR" sz="2800" b="1" dirty="0" err="1" smtClean="0">
                <a:cs typeface="Yagut" pitchFamily="2" charset="-78"/>
              </a:rPr>
              <a:t>ناشي </a:t>
            </a:r>
            <a:r>
              <a:rPr lang="fa-IR" sz="2800" b="1" dirty="0" smtClean="0">
                <a:cs typeface="Yagut" pitchFamily="2" charset="-78"/>
              </a:rPr>
              <a:t>از قراردادهاي‌ ارزي‌ اجرا نشده‌ كه‌ يك‌ طرف‌ آن‌ واحد تجاري‌ باشد،</a:t>
            </a:r>
            <a:endParaRPr lang="en-US" sz="2800" dirty="0" smtClean="0">
              <a:cs typeface="Yagut" pitchFamily="2" charset="-78"/>
            </a:endParaRPr>
          </a:p>
          <a:p>
            <a:pPr marL="365760" indent="-256032" algn="just" eaLnBrk="1" fontAlgn="auto" hangingPunct="1">
              <a:spcAft>
                <a:spcPts val="0"/>
              </a:spcAft>
              <a:buFont typeface="Wingdings" pitchFamily="2" charset="2"/>
              <a:buChar char="v"/>
              <a:defRPr/>
            </a:pPr>
            <a:r>
              <a:rPr lang="fa-IR" sz="2800" b="1" dirty="0" smtClean="0">
                <a:cs typeface="Yagut" pitchFamily="2" charset="-78"/>
              </a:rPr>
              <a:t>معاملات‌ مربوط‌ به‌ تحصيل‌ </a:t>
            </a:r>
            <a:r>
              <a:rPr lang="fa-IR" sz="2800" b="1" dirty="0" err="1" smtClean="0">
                <a:cs typeface="Yagut" pitchFamily="2" charset="-78"/>
              </a:rPr>
              <a:t>يا</a:t>
            </a:r>
            <a:r>
              <a:rPr lang="fa-IR" sz="2800" b="1" dirty="0" smtClean="0">
                <a:cs typeface="Yagut" pitchFamily="2" charset="-78"/>
              </a:rPr>
              <a:t> فروش‌ </a:t>
            </a:r>
            <a:r>
              <a:rPr lang="fa-IR" sz="2800" b="1" dirty="0" err="1" smtClean="0">
                <a:cs typeface="Yagut" pitchFamily="2" charset="-78"/>
              </a:rPr>
              <a:t>داراييها</a:t>
            </a:r>
            <a:r>
              <a:rPr lang="fa-IR" sz="2800" b="1" dirty="0" smtClean="0">
                <a:cs typeface="Yagut" pitchFamily="2" charset="-78"/>
              </a:rPr>
              <a:t> و تقبل‌ </a:t>
            </a:r>
            <a:r>
              <a:rPr lang="fa-IR" sz="2800" b="1" dirty="0" err="1" smtClean="0">
                <a:cs typeface="Yagut" pitchFamily="2" charset="-78"/>
              </a:rPr>
              <a:t>يا</a:t>
            </a:r>
            <a:r>
              <a:rPr lang="fa-IR" sz="2800" b="1" dirty="0" smtClean="0">
                <a:cs typeface="Yagut" pitchFamily="2" charset="-78"/>
              </a:rPr>
              <a:t> تسويه‌ </a:t>
            </a:r>
            <a:r>
              <a:rPr lang="fa-IR" sz="2800" b="1" dirty="0" err="1" smtClean="0">
                <a:cs typeface="Yagut" pitchFamily="2" charset="-78"/>
              </a:rPr>
              <a:t>بدهيها</a:t>
            </a:r>
            <a:r>
              <a:rPr lang="fa-IR" sz="2800" b="1" dirty="0" smtClean="0">
                <a:cs typeface="Yagut" pitchFamily="2" charset="-78"/>
              </a:rPr>
              <a:t> به‌ ارز.</a:t>
            </a:r>
            <a:endParaRPr lang="en-US" sz="2800" dirty="0" smtClean="0">
              <a:cs typeface="Yagut" pitchFamily="2" charset="-78"/>
            </a:endParaRPr>
          </a:p>
          <a:p>
            <a:pPr marL="92075" indent="17463" eaLnBrk="1" fontAlgn="auto" hangingPunct="1">
              <a:spcAft>
                <a:spcPts val="0"/>
              </a:spcAft>
              <a:buFont typeface="Wingdings 3"/>
              <a:buNone/>
              <a:defRPr/>
            </a:pPr>
            <a:endParaRPr lang="fa-IR" dirty="0"/>
          </a:p>
        </p:txBody>
      </p:sp>
      <p:sp>
        <p:nvSpPr>
          <p:cNvPr id="3" name="عنوان 2"/>
          <p:cNvSpPr>
            <a:spLocks noGrp="1"/>
          </p:cNvSpPr>
          <p:nvPr>
            <p:ph type="title"/>
          </p:nvPr>
        </p:nvSpPr>
        <p:spPr/>
        <p:txBody>
          <a:bodyPr>
            <a:scene3d>
              <a:camera prst="orthographicFront"/>
              <a:lightRig rig="soft" dir="t"/>
            </a:scene3d>
            <a:sp3d prstMaterial="softEdge">
              <a:bevelT w="25400" h="25400"/>
            </a:sp3d>
          </a:bodyPr>
          <a:lstStyle/>
          <a:p>
            <a:pPr algn="r" eaLnBrk="1" fontAlgn="auto" hangingPunct="1">
              <a:spcAft>
                <a:spcPts val="0"/>
              </a:spcAft>
              <a:defRPr/>
            </a:pPr>
            <a:r>
              <a:rPr lang="fa-IR" sz="3200" dirty="0" smtClean="0">
                <a:solidFill>
                  <a:schemeClr val="tx1"/>
                </a:solidFill>
                <a:cs typeface="B Titr" pitchFamily="2" charset="-78"/>
              </a:rPr>
              <a:t>نمونه‌هايي‌ از معاملات‌ ارزي‌:</a:t>
            </a:r>
            <a:endParaRPr lang="fa-IR" sz="3200" dirty="0">
              <a:solidFill>
                <a:schemeClr val="tx1"/>
              </a:solidFill>
              <a:cs typeface="B Titr" pitchFamily="2" charset="-78"/>
            </a:endParaRPr>
          </a:p>
        </p:txBody>
      </p:sp>
      <p:cxnSp>
        <p:nvCxnSpPr>
          <p:cNvPr id="4" name="متصل کننده مستقیم 3"/>
          <p:cNvCxnSpPr/>
          <p:nvPr/>
        </p:nvCxnSpPr>
        <p:spPr>
          <a:xfrm>
            <a:off x="557213" y="1285875"/>
            <a:ext cx="8029575" cy="1588"/>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5" name="متصل کننده مستقیم 4"/>
          <p:cNvCxnSpPr/>
          <p:nvPr/>
        </p:nvCxnSpPr>
        <p:spPr>
          <a:xfrm>
            <a:off x="571500" y="1357313"/>
            <a:ext cx="8027988" cy="1587"/>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nodeType="afterEffect">
                                  <p:stCondLst>
                                    <p:cond delay="0"/>
                                  </p:stCondLst>
                                  <p:childTnLst>
                                    <p:animMotion origin="layout" path="M 0 0  L 0 0.33333  E" pathEditMode="relative" ptsTypes="">
                                      <p:cBhvr>
                                        <p:cTn id="6" dur="2000" spd="-100000" fill="hold"/>
                                        <p:tgtEl>
                                          <p:spTgt spid="3"/>
                                        </p:tgtEl>
                                        <p:attrNameLst>
                                          <p:attrName>ppt_x</p:attrName>
                                          <p:attrName>ppt_y</p:attrName>
                                        </p:attrNameLst>
                                      </p:cBhvr>
                                    </p:animMotion>
                                  </p:childTnLst>
                                </p:cTn>
                              </p:par>
                            </p:childTnLst>
                          </p:cTn>
                        </p:par>
                        <p:par>
                          <p:cTn id="7" fill="hold" nodeType="afterGroup">
                            <p:stCondLst>
                              <p:cond delay="2000"/>
                            </p:stCondLst>
                            <p:childTnLst>
                              <p:par>
                                <p:cTn id="8" presetID="54" presetClass="entr" presetSubtype="0" accel="100000" fill="hold" grpId="0" nodeType="after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 calcmode="lin" valueType="num">
                                      <p:cBhvr>
                                        <p:cTn id="10" dur="1000" fill="hold"/>
                                        <p:tgtEl>
                                          <p:spTgt spid="2">
                                            <p:txEl>
                                              <p:pRg st="0" end="0"/>
                                            </p:txEl>
                                          </p:spTgt>
                                        </p:tgtEl>
                                        <p:attrNameLst>
                                          <p:attrName>ppt_w</p:attrName>
                                        </p:attrNameLst>
                                      </p:cBhvr>
                                      <p:tavLst>
                                        <p:tav tm="0">
                                          <p:val>
                                            <p:strVal val="#ppt_w*0.05"/>
                                          </p:val>
                                        </p:tav>
                                        <p:tav tm="100000">
                                          <p:val>
                                            <p:strVal val="#ppt_w"/>
                                          </p:val>
                                        </p:tav>
                                      </p:tavLst>
                                    </p:anim>
                                    <p:anim calcmode="lin" valueType="num">
                                      <p:cBhvr>
                                        <p:cTn id="11"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2"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14" dur="1000"/>
                                        <p:tgtEl>
                                          <p:spTgt spid="2">
                                            <p:txEl>
                                              <p:pRg st="0" end="0"/>
                                            </p:txEl>
                                          </p:spTgt>
                                        </p:tgtEl>
                                      </p:cBhvr>
                                    </p:animEffect>
                                  </p:childTnLst>
                                </p:cTn>
                              </p:par>
                            </p:childTnLst>
                          </p:cTn>
                        </p:par>
                        <p:par>
                          <p:cTn id="15" fill="hold" nodeType="afterGroup">
                            <p:stCondLst>
                              <p:cond delay="3000"/>
                            </p:stCondLst>
                            <p:childTnLst>
                              <p:par>
                                <p:cTn id="16" presetID="54" presetClass="entr" presetSubtype="0" accel="100000" fill="hold" grpId="0" nodeType="after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p:cTn id="18" dur="1000" fill="hold"/>
                                        <p:tgtEl>
                                          <p:spTgt spid="2">
                                            <p:txEl>
                                              <p:pRg st="1" end="1"/>
                                            </p:txEl>
                                          </p:spTgt>
                                        </p:tgtEl>
                                        <p:attrNameLst>
                                          <p:attrName>ppt_w</p:attrName>
                                        </p:attrNameLst>
                                      </p:cBhvr>
                                      <p:tavLst>
                                        <p:tav tm="0">
                                          <p:val>
                                            <p:strVal val="#ppt_w*0.05"/>
                                          </p:val>
                                        </p:tav>
                                        <p:tav tm="100000">
                                          <p:val>
                                            <p:strVal val="#ppt_w"/>
                                          </p:val>
                                        </p:tav>
                                      </p:tavLst>
                                    </p:anim>
                                    <p:anim calcmode="lin" valueType="num">
                                      <p:cBhvr>
                                        <p:cTn id="19"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0"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
                                          </p:val>
                                        </p:tav>
                                        <p:tav tm="100000">
                                          <p:val>
                                            <p:strVal val="#ppt_y"/>
                                          </p:val>
                                        </p:tav>
                                      </p:tavLst>
                                    </p:anim>
                                    <p:animEffect transition="in" filter="fade">
                                      <p:cBhvr>
                                        <p:cTn id="22" dur="1000"/>
                                        <p:tgtEl>
                                          <p:spTgt spid="2">
                                            <p:txEl>
                                              <p:pRg st="1" end="1"/>
                                            </p:txEl>
                                          </p:spTgt>
                                        </p:tgtEl>
                                      </p:cBhvr>
                                    </p:animEffect>
                                  </p:childTnLst>
                                </p:cTn>
                              </p:par>
                            </p:childTnLst>
                          </p:cTn>
                        </p:par>
                        <p:par>
                          <p:cTn id="23" fill="hold" nodeType="afterGroup">
                            <p:stCondLst>
                              <p:cond delay="4000"/>
                            </p:stCondLst>
                            <p:childTnLst>
                              <p:par>
                                <p:cTn id="24" presetID="54" presetClass="entr" presetSubtype="0" accel="100000" fill="hold" grpId="0" nodeType="after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p:cTn id="26" dur="1000" fill="hold"/>
                                        <p:tgtEl>
                                          <p:spTgt spid="2">
                                            <p:txEl>
                                              <p:pRg st="2" end="2"/>
                                            </p:txEl>
                                          </p:spTgt>
                                        </p:tgtEl>
                                        <p:attrNameLst>
                                          <p:attrName>ppt_w</p:attrName>
                                        </p:attrNameLst>
                                      </p:cBhvr>
                                      <p:tavLst>
                                        <p:tav tm="0">
                                          <p:val>
                                            <p:strVal val="#ppt_w*0.05"/>
                                          </p:val>
                                        </p:tav>
                                        <p:tav tm="100000">
                                          <p:val>
                                            <p:strVal val="#ppt_w"/>
                                          </p:val>
                                        </p:tav>
                                      </p:tavLst>
                                    </p:anim>
                                    <p:anim calcmode="lin" valueType="num">
                                      <p:cBhvr>
                                        <p:cTn id="27"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8"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2">
                                            <p:txEl>
                                              <p:pRg st="2" end="2"/>
                                            </p:txEl>
                                          </p:spTgt>
                                        </p:tgtEl>
                                      </p:cBhvr>
                                    </p:animEffect>
                                  </p:childTnLst>
                                </p:cTn>
                              </p:par>
                            </p:childTnLst>
                          </p:cTn>
                        </p:par>
                        <p:par>
                          <p:cTn id="31" fill="hold" nodeType="afterGroup">
                            <p:stCondLst>
                              <p:cond delay="5000"/>
                            </p:stCondLst>
                            <p:childTnLst>
                              <p:par>
                                <p:cTn id="32" presetID="54" presetClass="entr" presetSubtype="0" accel="100000" fill="hold" grpId="0" nodeType="after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 calcmode="lin" valueType="num">
                                      <p:cBhvr>
                                        <p:cTn id="34" dur="1000" fill="hold"/>
                                        <p:tgtEl>
                                          <p:spTgt spid="2">
                                            <p:txEl>
                                              <p:pRg st="3" end="3"/>
                                            </p:txEl>
                                          </p:spTgt>
                                        </p:tgtEl>
                                        <p:attrNameLst>
                                          <p:attrName>ppt_w</p:attrName>
                                        </p:attrNameLst>
                                      </p:cBhvr>
                                      <p:tavLst>
                                        <p:tav tm="0">
                                          <p:val>
                                            <p:strVal val="#ppt_w*0.05"/>
                                          </p:val>
                                        </p:tav>
                                        <p:tav tm="100000">
                                          <p:val>
                                            <p:strVal val="#ppt_w"/>
                                          </p:val>
                                        </p:tav>
                                      </p:tavLst>
                                    </p:anim>
                                    <p:anim calcmode="lin" valueType="num">
                                      <p:cBhvr>
                                        <p:cTn id="35"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36"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2">
                                            <p:txEl>
                                              <p:pRg st="3" end="3"/>
                                            </p:txEl>
                                          </p:spTgt>
                                        </p:tgtEl>
                                        <p:attrNameLst>
                                          <p:attrName>ppt_y</p:attrName>
                                        </p:attrNameLst>
                                      </p:cBhvr>
                                      <p:tavLst>
                                        <p:tav tm="0">
                                          <p:val>
                                            <p:strVal val="#ppt_y"/>
                                          </p:val>
                                        </p:tav>
                                        <p:tav tm="100000">
                                          <p:val>
                                            <p:strVal val="#ppt_y"/>
                                          </p:val>
                                        </p:tav>
                                      </p:tavLst>
                                    </p:anim>
                                    <p:animEffect transition="in" filter="fade">
                                      <p:cBhvr>
                                        <p:cTn id="38"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حل تلاقی جاده ها">
  <a:themeElements>
    <a:clrScheme name="Custom 2">
      <a:dk1>
        <a:srgbClr val="FFFFFF"/>
      </a:dk1>
      <a:lt1>
        <a:srgbClr val="FFFFFF"/>
      </a:lt1>
      <a:dk2>
        <a:srgbClr val="5086C2"/>
      </a:dk2>
      <a:lt2>
        <a:srgbClr val="C0C0C0"/>
      </a:lt2>
      <a:accent1>
        <a:srgbClr val="DE8848"/>
      </a:accent1>
      <a:accent2>
        <a:srgbClr val="85BA54"/>
      </a:accent2>
      <a:accent3>
        <a:srgbClr val="7F7F7F"/>
      </a:accent3>
      <a:accent4>
        <a:srgbClr val="FFFFFF"/>
      </a:accent4>
      <a:accent5>
        <a:srgbClr val="ECC3B1"/>
      </a:accent5>
      <a:accent6>
        <a:srgbClr val="78A84B"/>
      </a:accent6>
      <a:hlink>
        <a:srgbClr val="FFFFFF"/>
      </a:hlink>
      <a:folHlink>
        <a:srgbClr val="FFFFFF"/>
      </a:folHlink>
    </a:clrScheme>
    <a:fontScheme name="محل تلاقی جاده ها">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ترو">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طرح زمینه Office">
  <a:themeElements>
    <a:clrScheme name="دفتر کار">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دفتر کار">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332</TotalTime>
  <Words>550</Words>
  <Application>Microsoft Office PowerPoint</Application>
  <PresentationFormat>On-screen Show (4:3)</PresentationFormat>
  <Paragraphs>88</Paragraphs>
  <Slides>26</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Arial</vt:lpstr>
      <vt:lpstr>B Jalal</vt:lpstr>
      <vt:lpstr>B Nazanin</vt:lpstr>
      <vt:lpstr>B Titr</vt:lpstr>
      <vt:lpstr>Calibri</vt:lpstr>
      <vt:lpstr>Lucida Sans Unicode</vt:lpstr>
      <vt:lpstr>Verdana</vt:lpstr>
      <vt:lpstr>Wingdings</vt:lpstr>
      <vt:lpstr>Wingdings 2</vt:lpstr>
      <vt:lpstr>Wingdings 3</vt:lpstr>
      <vt:lpstr>Yagut</vt:lpstr>
      <vt:lpstr>محل تلاقی جاده ها</vt:lpstr>
      <vt:lpstr>حسابداری مالی1 حسابداری تسعیر ارز</vt:lpstr>
      <vt:lpstr>PowerPoint Presentation</vt:lpstr>
      <vt:lpstr>عمليات‌ خارجي</vt:lpstr>
      <vt:lpstr>واحد پول‌ گزارشگري‌</vt:lpstr>
      <vt:lpstr>ارز</vt:lpstr>
      <vt:lpstr>تسعير</vt:lpstr>
      <vt:lpstr>نرخ‌ تسعير</vt:lpstr>
      <vt:lpstr>معاملات‌ ارزي‌</vt:lpstr>
      <vt:lpstr>نمونه‌هايي‌ از معاملات‌ ارزي‌:</vt:lpstr>
      <vt:lpstr>یک نکته</vt:lpstr>
      <vt:lpstr>تسعير اقلام‌ ارزي‌ در تاريخ‌ ترازنامه‌</vt:lpstr>
      <vt:lpstr>شناخت‌ تفاوت‌ تسعير - نحوه‌ عمل‌ اصلي‌</vt:lpstr>
      <vt:lpstr>PowerPoint Presentation</vt:lpstr>
      <vt:lpstr>ماده‌ 136 قانون‌ محاسبات‌ عمومي‌ كشور:</vt:lpstr>
      <vt:lpstr>PowerPoint Presentation</vt:lpstr>
      <vt:lpstr>شناخت‌ تفاوت‌ تسعير - نحوه‌ عمل‌ مجاز جايگزين‌</vt:lpstr>
      <vt:lpstr>طبقه‌بندي‌ عمليات‌ خارجي‌</vt:lpstr>
      <vt:lpstr>PowerPoint Presentation</vt:lpstr>
      <vt:lpstr>واحد مستقل‌ خارجي</vt:lpstr>
      <vt:lpstr>PowerPoint Presentation</vt:lpstr>
      <vt:lpstr>PowerPoint Presentation</vt:lpstr>
      <vt:lpstr>PowerPoint Presentation</vt:lpstr>
      <vt:lpstr>PowerPoint Presentation</vt:lpstr>
      <vt:lpstr>واگذاري‌ واحد مستقل‌ خارجي‌</vt:lpstr>
      <vt:lpstr> افشا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اسلاید 1</dc:title>
  <dc:creator>fallah</dc:creator>
  <cp:lastModifiedBy>admin</cp:lastModifiedBy>
  <cp:revision>54</cp:revision>
  <dcterms:created xsi:type="dcterms:W3CDTF">2008-09-22T08:17:14Z</dcterms:created>
  <dcterms:modified xsi:type="dcterms:W3CDTF">2020-03-14T18:13:54Z</dcterms:modified>
</cp:coreProperties>
</file>