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4" r:id="rId1"/>
  </p:sldMasterIdLst>
  <p:sldIdLst>
    <p:sldId id="256" r:id="rId2"/>
    <p:sldId id="257" r:id="rId3"/>
    <p:sldId id="271" r:id="rId4"/>
    <p:sldId id="259" r:id="rId5"/>
    <p:sldId id="261" r:id="rId6"/>
    <p:sldId id="273" r:id="rId7"/>
    <p:sldId id="272" r:id="rId8"/>
    <p:sldId id="262" r:id="rId9"/>
    <p:sldId id="274" r:id="rId10"/>
    <p:sldId id="275" r:id="rId11"/>
    <p:sldId id="263" r:id="rId12"/>
    <p:sldId id="264" r:id="rId13"/>
    <p:sldId id="266" r:id="rId14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7299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8645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0750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93015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3657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79864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5117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7537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2260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009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5648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20946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947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905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729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8276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F4377-F719-4891-845D-DE5815E48D9E}" type="datetimeFigureOut">
              <a:rPr lang="fa-IR" smtClean="0"/>
              <a:t>08/08/1441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03672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فونداسیون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428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پی کلاف دار یا باسکولی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4171"/>
            <a:ext cx="8596668" cy="3880773"/>
          </a:xfrm>
        </p:spPr>
        <p:txBody>
          <a:bodyPr/>
          <a:lstStyle/>
          <a:p>
            <a:pPr algn="justLow" fontAlgn="base"/>
            <a:r>
              <a:rPr lang="ar-SA" dirty="0">
                <a:cs typeface="B Nazanin" panose="00000400000000000000" pitchFamily="2" charset="-78"/>
              </a:rPr>
              <a:t>مطابق شکل زیر تیر هم بند باید 5 تا 10 سانتی متر بالاتر از سطح زمین قرار گرفته باشد تا در انتقال بار به زمین مشارکت نداشته باشد.</a:t>
            </a:r>
          </a:p>
        </p:txBody>
      </p:sp>
      <p:pic>
        <p:nvPicPr>
          <p:cNvPr id="3074" name="Picture 2" descr="پی کلاف دار یا باسکول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02" y="2701637"/>
            <a:ext cx="8383412" cy="4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09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پی مرکب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750" y="1397547"/>
            <a:ext cx="8596668" cy="3880773"/>
          </a:xfrm>
        </p:spPr>
        <p:txBody>
          <a:bodyPr/>
          <a:lstStyle/>
          <a:p>
            <a:pPr fontAlgn="base"/>
            <a:r>
              <a:rPr lang="ar-SA" dirty="0">
                <a:cs typeface="B Nazanin" panose="00000400000000000000" pitchFamily="2" charset="-78"/>
              </a:rPr>
              <a:t>پی مرکب بار بیش از یک ستون را تحمل می کند و با افزایش تعداد ستون ها متکی </a:t>
            </a:r>
            <a:r>
              <a:rPr lang="ar-SA" dirty="0" smtClean="0">
                <a:cs typeface="B Nazanin" panose="00000400000000000000" pitchFamily="2" charset="-78"/>
              </a:rPr>
              <a:t>ب</a:t>
            </a:r>
            <a:r>
              <a:rPr lang="fa-IR" dirty="0">
                <a:cs typeface="B Nazanin" panose="00000400000000000000" pitchFamily="2" charset="-78"/>
              </a:rPr>
              <a:t>ر</a:t>
            </a:r>
            <a:r>
              <a:rPr lang="ar-SA" dirty="0" smtClean="0">
                <a:cs typeface="B Nazanin" panose="00000400000000000000" pitchFamily="2" charset="-78"/>
              </a:rPr>
              <a:t>پی</a:t>
            </a:r>
            <a:r>
              <a:rPr lang="ar-SA" dirty="0">
                <a:cs typeface="B Nazanin" panose="00000400000000000000" pitchFamily="2" charset="-78"/>
              </a:rPr>
              <a:t> ، به </a:t>
            </a:r>
            <a:r>
              <a:rPr lang="ar-SA" dirty="0" smtClean="0">
                <a:cs typeface="B Nazanin" panose="00000400000000000000" pitchFamily="2" charset="-78"/>
              </a:rPr>
              <a:t>پیهای</a:t>
            </a:r>
            <a:r>
              <a:rPr lang="ar-SA" dirty="0">
                <a:cs typeface="B Nazanin" panose="00000400000000000000" pitchFamily="2" charset="-78"/>
              </a:rPr>
              <a:t> مرکب دو ستونی ، سه ستونی و در نهایت به پی های نواری منجر می شود که طول آنها چند برابر عرضشان می باشد.</a:t>
            </a:r>
          </a:p>
          <a:p>
            <a:pPr fontAlgn="base"/>
            <a:r>
              <a:rPr lang="ar-SA" dirty="0">
                <a:cs typeface="B Nazanin" panose="00000400000000000000" pitchFamily="2" charset="-78"/>
              </a:rPr>
              <a:t>پی های مرکب دو ستونی در پلان عموما به شکل مستطیلی بوده ، اگرچه پلانهای ذوزنقه ای </a:t>
            </a:r>
            <a:r>
              <a:rPr lang="ar-SA" dirty="0" smtClean="0">
                <a:cs typeface="B Nazanin" panose="00000400000000000000" pitchFamily="2" charset="-78"/>
              </a:rPr>
              <a:t>،باسکولی</a:t>
            </a:r>
            <a:r>
              <a:rPr lang="ar-SA" dirty="0">
                <a:cs typeface="B Nazanin" panose="00000400000000000000" pitchFamily="2" charset="-78"/>
              </a:rPr>
              <a:t> ،</a:t>
            </a:r>
            <a:r>
              <a:rPr lang="en-US" dirty="0">
                <a:cs typeface="B Nazanin" panose="00000400000000000000" pitchFamily="2" charset="-78"/>
              </a:rPr>
              <a:t>T  </a:t>
            </a:r>
            <a:r>
              <a:rPr lang="ar-SA" dirty="0">
                <a:cs typeface="B Nazanin" panose="00000400000000000000" pitchFamily="2" charset="-78"/>
              </a:rPr>
              <a:t>شکل ، حفره ای و تیری برای پی دو یا سه ستونی نیز مرسوم است.</a:t>
            </a:r>
          </a:p>
        </p:txBody>
      </p:sp>
      <p:pic>
        <p:nvPicPr>
          <p:cNvPr id="5122" name="Picture 2" descr="پی مرک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750" y="2718347"/>
            <a:ext cx="5494866" cy="412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57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115" y="318654"/>
            <a:ext cx="8596668" cy="1320800"/>
          </a:xfrm>
        </p:spPr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پی نواری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243" y="979054"/>
            <a:ext cx="8596668" cy="3880773"/>
          </a:xfrm>
        </p:spPr>
        <p:txBody>
          <a:bodyPr/>
          <a:lstStyle/>
          <a:p>
            <a:pPr algn="justLow" fontAlgn="base"/>
            <a:r>
              <a:rPr lang="ar-SA" dirty="0">
                <a:cs typeface="B Nazanin" panose="00000400000000000000" pitchFamily="2" charset="-78"/>
              </a:rPr>
              <a:t>با اتصال فونداسیون ستون های یک ردیف و یا فونداسیون زیر دیوار باربر، پی نواری ایجاد می گردد.</a:t>
            </a:r>
          </a:p>
          <a:p>
            <a:pPr algn="justLow" fontAlgn="base"/>
            <a:r>
              <a:rPr lang="ar-SA" dirty="0">
                <a:cs typeface="B Nazanin" panose="00000400000000000000" pitchFamily="2" charset="-78"/>
              </a:rPr>
              <a:t>نسبت طول به عرض در این نوع پی ها زیاد است.</a:t>
            </a:r>
          </a:p>
          <a:p>
            <a:pPr algn="justLow" fontAlgn="base"/>
            <a:r>
              <a:rPr lang="ar-SA" dirty="0">
                <a:cs typeface="B Nazanin" panose="00000400000000000000" pitchFamily="2" charset="-78"/>
              </a:rPr>
              <a:t>از مزایای این سیستم می توان به تعدیل تنش های زیر پی و در نتیجه کاهش نشست مطلق زیر ستون ها و کاهش نشست متفاوت بین ستون ها اشاره کرد.</a:t>
            </a:r>
          </a:p>
          <a:p>
            <a:pPr algn="justLow" fontAlgn="base"/>
            <a:r>
              <a:rPr lang="ar-SA" dirty="0">
                <a:cs typeface="B Nazanin" panose="00000400000000000000" pitchFamily="2" charset="-78"/>
              </a:rPr>
              <a:t>در صورت جواب گو نبودن سیستم پی نواری یک طرفه از نقطه نظر نشست و ظرفیت باربری ، پی نواری 2 طرفه توصیه می شود.</a:t>
            </a:r>
          </a:p>
        </p:txBody>
      </p:sp>
      <p:pic>
        <p:nvPicPr>
          <p:cNvPr id="6146" name="Picture 2" descr="پی نواری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80"/>
          <a:stretch/>
        </p:blipFill>
        <p:spPr bwMode="auto">
          <a:xfrm>
            <a:off x="0" y="3152864"/>
            <a:ext cx="7024255" cy="3705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17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پس گسترده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5674"/>
            <a:ext cx="8840739" cy="3880773"/>
          </a:xfrm>
        </p:spPr>
        <p:txBody>
          <a:bodyPr/>
          <a:lstStyle/>
          <a:p>
            <a:pPr fontAlgn="base"/>
            <a:r>
              <a:rPr lang="ar-SA" dirty="0">
                <a:cs typeface="B Nazanin" panose="00000400000000000000" pitchFamily="2" charset="-78"/>
              </a:rPr>
              <a:t>در صورت اجرای پروژه های بزرگ و سنگین بر روی زمین های با مقاومت کم و یا وجود تفاوت قابل ملاحظه بار دیوارها و ستون های مجاور ، جهت حصول عکس العمل یکنواخت و به حداقل رساندن نشست های غیر </a:t>
            </a:r>
            <a:r>
              <a:rPr lang="ar-SA" dirty="0" smtClean="0">
                <a:cs typeface="B Nazanin" panose="00000400000000000000" pitchFamily="2" charset="-78"/>
              </a:rPr>
              <a:t>یکنواخت،هنگامی</a:t>
            </a:r>
            <a:r>
              <a:rPr lang="ar-SA" dirty="0">
                <a:cs typeface="B Nazanin" panose="00000400000000000000" pitchFamily="2" charset="-78"/>
              </a:rPr>
              <a:t> که </a:t>
            </a:r>
            <a:r>
              <a:rPr lang="ar-SA" dirty="0" smtClean="0">
                <a:cs typeface="B Nazanin" panose="00000400000000000000" pitchFamily="2" charset="-78"/>
              </a:rPr>
              <a:t>استفاده</a:t>
            </a:r>
            <a:r>
              <a:rPr lang="ar-SA" dirty="0">
                <a:cs typeface="B Nazanin" panose="00000400000000000000" pitchFamily="2" charset="-78"/>
              </a:rPr>
              <a:t> از پی های منفرد و یا نواری میسر نبوده و یا بخش عمده زمین زیربنا توسط پی های منفرد ، نواری و یا شبکه ای اشغال شود، تمام محدوده زیربنا به ساخت پی اختصاص داده شده و تمامی بارهای دیوارها و ستون ها توسط یک دال یکپارچه تحمل می شود، به این سیستم ، پی گسترده گفته می شود.</a:t>
            </a:r>
          </a:p>
          <a:p>
            <a:pPr fontAlgn="base"/>
            <a:r>
              <a:rPr lang="ar-SA" dirty="0">
                <a:cs typeface="B Nazanin" panose="00000400000000000000" pitchFamily="2" charset="-78"/>
              </a:rPr>
              <a:t>توزیع یکنواخت تر تنش و کاهش نشست غیر یکنواخت پی از مزایای پی گسترده است.</a:t>
            </a:r>
          </a:p>
        </p:txBody>
      </p:sp>
      <p:sp>
        <p:nvSpPr>
          <p:cNvPr id="5" name="AutoShape 2" descr="پی های گسترده - آباد تدبی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404061"/>
            <a:ext cx="5756565" cy="345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40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تعریف فونداسیون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fontAlgn="base"/>
            <a:r>
              <a:rPr lang="ar-SA" dirty="0">
                <a:cs typeface="B Nazanin" panose="00000400000000000000" pitchFamily="2" charset="-78"/>
              </a:rPr>
              <a:t>پی یا فوندانسیون عبارت است از سازه زیرین و بخشی از خاک مجاور سازه که تحت تاثیر سازه و بارهای وارد بر آن می باشد.</a:t>
            </a:r>
          </a:p>
          <a:p>
            <a:pPr algn="justLow" fontAlgn="base"/>
            <a:r>
              <a:rPr lang="ar-SA" dirty="0">
                <a:cs typeface="B Nazanin" panose="00000400000000000000" pitchFamily="2" charset="-78"/>
              </a:rPr>
              <a:t>به طور خلاصه پی، یک المان واسطه برای انتقال بار های سازه به خاک است.</a:t>
            </a:r>
          </a:p>
          <a:p>
            <a:pPr algn="justLow" fontAlgn="base"/>
            <a:r>
              <a:rPr lang="ar-SA" dirty="0">
                <a:cs typeface="B Nazanin" panose="00000400000000000000" pitchFamily="2" charset="-78"/>
              </a:rPr>
              <a:t>این انتقال باید </a:t>
            </a:r>
            <a:r>
              <a:rPr lang="ar-SA" dirty="0" smtClean="0">
                <a:cs typeface="B Nazanin" panose="00000400000000000000" pitchFamily="2" charset="-78"/>
              </a:rPr>
              <a:t>طوری</a:t>
            </a:r>
            <a:r>
              <a:rPr lang="fa-IR" dirty="0">
                <a:cs typeface="B Nazanin" panose="00000400000000000000" pitchFamily="2" charset="-78"/>
              </a:rPr>
              <a:t> </a:t>
            </a:r>
            <a:r>
              <a:rPr lang="ar-SA" dirty="0" smtClean="0">
                <a:cs typeface="B Nazanin" panose="00000400000000000000" pitchFamily="2" charset="-78"/>
              </a:rPr>
              <a:t>باشد</a:t>
            </a:r>
            <a:r>
              <a:rPr lang="ar-SA" dirty="0">
                <a:cs typeface="B Nazanin" panose="00000400000000000000" pitchFamily="2" charset="-78"/>
              </a:rPr>
              <a:t> که گسیختگی برشی و نشست بیش از حد رخ ندهد و ضمنا پایداری سازه در برابر واژگونی و لغزش تامین شود</a:t>
            </a:r>
            <a:r>
              <a:rPr lang="ar-S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951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تعریف فونداسیون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fontAlgn="base"/>
            <a:r>
              <a:rPr lang="ar-SA" dirty="0">
                <a:cs typeface="B Nazanin" panose="00000400000000000000" pitchFamily="2" charset="-78"/>
              </a:rPr>
              <a:t>پی ها بر اساس عمق و نوع عملکرد تقسیم بندی می شوند.</a:t>
            </a:r>
          </a:p>
          <a:p>
            <a:pPr algn="justLow" fontAlgn="base"/>
            <a:r>
              <a:rPr lang="ar-SA" dirty="0">
                <a:cs typeface="B Nazanin" panose="00000400000000000000" pitchFamily="2" charset="-78"/>
              </a:rPr>
              <a:t>به طور کلی چنانچه لایه مقاوم در نزدیکی سطح زمین قرار گرفته باشد، پی در سطح و در غیر این صورت برای رسیدن به لایه مقاوم عمق پی افزایش می یابد.</a:t>
            </a:r>
          </a:p>
          <a:p>
            <a:pPr algn="justLow" fontAlgn="base"/>
            <a:r>
              <a:rPr lang="ar-SA" dirty="0">
                <a:cs typeface="B Nazanin" panose="00000400000000000000" pitchFamily="2" charset="-78"/>
              </a:rPr>
              <a:t>به طور کلی پی ها به 3 دسته تقسیم بندی می شوند </a:t>
            </a:r>
            <a:r>
              <a:rPr lang="ar-SA" dirty="0" smtClean="0">
                <a:cs typeface="B Nazanin" panose="00000400000000000000" pitchFamily="2" charset="-78"/>
              </a:rPr>
              <a:t>:</a:t>
            </a:r>
            <a:endParaRPr lang="en-US" dirty="0" smtClean="0">
              <a:cs typeface="B Nazanin" panose="00000400000000000000" pitchFamily="2" charset="-78"/>
            </a:endParaRPr>
          </a:p>
          <a:p>
            <a:pPr algn="justLow" fontAlgn="base"/>
            <a:r>
              <a:rPr lang="fa-IR" dirty="0" smtClean="0">
                <a:cs typeface="B Nazanin" panose="00000400000000000000" pitchFamily="2" charset="-78"/>
              </a:rPr>
              <a:t>پی های سطحی</a:t>
            </a:r>
            <a:r>
              <a:rPr lang="en-US" dirty="0" smtClean="0">
                <a:cs typeface="B Nazanin" panose="00000400000000000000" pitchFamily="2" charset="-78"/>
              </a:rPr>
              <a:t> Shallow Foundation     </a:t>
            </a:r>
            <a:endParaRPr lang="fa-IR" dirty="0" smtClean="0">
              <a:cs typeface="B Nazanin" panose="00000400000000000000" pitchFamily="2" charset="-78"/>
            </a:endParaRPr>
          </a:p>
          <a:p>
            <a:pPr algn="justLow" fontAlgn="base"/>
            <a:r>
              <a:rPr lang="fa-IR" dirty="0" smtClean="0">
                <a:cs typeface="B Nazanin" panose="00000400000000000000" pitchFamily="2" charset="-78"/>
              </a:rPr>
              <a:t>پی های ترکیبی </a:t>
            </a:r>
            <a:r>
              <a:rPr lang="en-US" dirty="0" smtClean="0">
                <a:cs typeface="B Nazanin" panose="00000400000000000000" pitchFamily="2" charset="-78"/>
              </a:rPr>
              <a:t>Deep Foundation    </a:t>
            </a:r>
            <a:endParaRPr lang="fa-IR" dirty="0" smtClean="0">
              <a:cs typeface="B Nazanin" panose="00000400000000000000" pitchFamily="2" charset="-78"/>
            </a:endParaRPr>
          </a:p>
          <a:p>
            <a:pPr algn="justLow" fontAlgn="base"/>
            <a:r>
              <a:rPr lang="fa-IR" dirty="0" smtClean="0">
                <a:cs typeface="B Nazanin" panose="00000400000000000000" pitchFamily="2" charset="-78"/>
              </a:rPr>
              <a:t>پی های ویژه</a:t>
            </a:r>
            <a:endParaRPr lang="ar-SA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413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پی های سطحی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fontAlgn="base"/>
            <a:r>
              <a:rPr lang="fa-IR" dirty="0">
                <a:cs typeface="B Nazanin" panose="00000400000000000000" pitchFamily="2" charset="-78"/>
              </a:rPr>
              <a:t>پی های سطحی از متداول ترین انواع پی ساختمان و اغلب عمق استقرارشان کم تر از عرض آن ها است ولی به طور کلی اگر عمق مدفون پی (فاصله سطح زمین تا کف پی) کوچکتر و مساوی 4 تا 5 برابر عرض پی باشد پی را سطحی در نظر می گیرند.</a:t>
            </a:r>
          </a:p>
          <a:p>
            <a:pPr algn="justLow" fontAlgn="base"/>
            <a:r>
              <a:rPr lang="fa-IR" dirty="0">
                <a:cs typeface="B Nazanin" panose="00000400000000000000" pitchFamily="2" charset="-78"/>
              </a:rPr>
              <a:t>به لحاظ آنالیزی و طراحی ، انواع پی های سطحی عبارتند از  :</a:t>
            </a:r>
          </a:p>
          <a:p>
            <a:pPr algn="justLow" fontAlgn="base"/>
            <a:r>
              <a:rPr lang="fa-IR" dirty="0" smtClean="0">
                <a:cs typeface="B Nazanin" panose="00000400000000000000" pitchFamily="2" charset="-78"/>
              </a:rPr>
              <a:t>        ·پی </a:t>
            </a:r>
            <a:r>
              <a:rPr lang="fa-IR" dirty="0">
                <a:cs typeface="B Nazanin" panose="00000400000000000000" pitchFamily="2" charset="-78"/>
              </a:rPr>
              <a:t>منفرد </a:t>
            </a:r>
            <a:r>
              <a:rPr lang="en-US" dirty="0">
                <a:cs typeface="B Nazanin" panose="00000400000000000000" pitchFamily="2" charset="-78"/>
              </a:rPr>
              <a:t>Isolated footing</a:t>
            </a:r>
          </a:p>
          <a:p>
            <a:pPr algn="justLow" fontAlgn="base"/>
            <a:r>
              <a:rPr lang="en-US" dirty="0">
                <a:cs typeface="B Nazanin" panose="00000400000000000000" pitchFamily="2" charset="-78"/>
              </a:rPr>
              <a:t>·        </a:t>
            </a:r>
            <a:r>
              <a:rPr lang="fa-IR" dirty="0">
                <a:cs typeface="B Nazanin" panose="00000400000000000000" pitchFamily="2" charset="-78"/>
              </a:rPr>
              <a:t>پی کلاف دار یا باسکولی </a:t>
            </a:r>
            <a:r>
              <a:rPr lang="en-US" dirty="0">
                <a:cs typeface="B Nazanin" panose="00000400000000000000" pitchFamily="2" charset="-78"/>
              </a:rPr>
              <a:t>Strap footing</a:t>
            </a:r>
          </a:p>
          <a:p>
            <a:pPr algn="justLow" fontAlgn="base"/>
            <a:r>
              <a:rPr lang="en-US" dirty="0">
                <a:cs typeface="B Nazanin" panose="00000400000000000000" pitchFamily="2" charset="-78"/>
              </a:rPr>
              <a:t>·        </a:t>
            </a:r>
            <a:r>
              <a:rPr lang="fa-IR" dirty="0">
                <a:cs typeface="B Nazanin" panose="00000400000000000000" pitchFamily="2" charset="-78"/>
              </a:rPr>
              <a:t>پی مرکب </a:t>
            </a:r>
            <a:r>
              <a:rPr lang="en-US" dirty="0">
                <a:cs typeface="B Nazanin" panose="00000400000000000000" pitchFamily="2" charset="-78"/>
              </a:rPr>
              <a:t>Combined footing  </a:t>
            </a:r>
          </a:p>
          <a:p>
            <a:pPr algn="justLow" fontAlgn="base"/>
            <a:r>
              <a:rPr lang="en-US" dirty="0">
                <a:cs typeface="B Nazanin" panose="00000400000000000000" pitchFamily="2" charset="-78"/>
              </a:rPr>
              <a:t>·        </a:t>
            </a:r>
            <a:r>
              <a:rPr lang="fa-IR" dirty="0">
                <a:cs typeface="B Nazanin" panose="00000400000000000000" pitchFamily="2" charset="-78"/>
              </a:rPr>
              <a:t>پی نواری </a:t>
            </a:r>
            <a:r>
              <a:rPr lang="en-US" dirty="0">
                <a:cs typeface="B Nazanin" panose="00000400000000000000" pitchFamily="2" charset="-78"/>
              </a:rPr>
              <a:t>Strip footing</a:t>
            </a:r>
          </a:p>
          <a:p>
            <a:pPr algn="justLow" fontAlgn="base"/>
            <a:r>
              <a:rPr lang="en-US" dirty="0">
                <a:cs typeface="B Nazanin" panose="00000400000000000000" pitchFamily="2" charset="-78"/>
              </a:rPr>
              <a:t>·        </a:t>
            </a:r>
            <a:r>
              <a:rPr lang="fa-IR" dirty="0">
                <a:cs typeface="B Nazanin" panose="00000400000000000000" pitchFamily="2" charset="-78"/>
              </a:rPr>
              <a:t>پی شبکه ای  </a:t>
            </a:r>
            <a:r>
              <a:rPr lang="en-US" dirty="0">
                <a:cs typeface="B Nazanin" panose="00000400000000000000" pitchFamily="2" charset="-78"/>
              </a:rPr>
              <a:t>Grid footing</a:t>
            </a:r>
          </a:p>
          <a:p>
            <a:pPr algn="justLow" fontAlgn="base"/>
            <a:r>
              <a:rPr lang="en-US" dirty="0">
                <a:cs typeface="B Nazanin" panose="00000400000000000000" pitchFamily="2" charset="-78"/>
              </a:rPr>
              <a:t>·        </a:t>
            </a:r>
            <a:r>
              <a:rPr lang="fa-IR" dirty="0">
                <a:cs typeface="B Nazanin" panose="00000400000000000000" pitchFamily="2" charset="-78"/>
              </a:rPr>
              <a:t>پی گسترده  </a:t>
            </a:r>
            <a:r>
              <a:rPr lang="en-US" dirty="0" smtClean="0">
                <a:cs typeface="B Nazanin" panose="00000400000000000000" pitchFamily="2" charset="-78"/>
              </a:rPr>
              <a:t>Mat Footing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85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پی منفرد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ar-SA" dirty="0">
                <a:cs typeface="B Nazanin" panose="00000400000000000000" pitchFamily="2" charset="-78"/>
              </a:rPr>
              <a:t>پی منفرد ، بار یک ستون را تحمل نموده و ساده ترین و عمدتا کم هزینه ترین نوع پی است.</a:t>
            </a:r>
            <a:endParaRPr lang="fa-IR" dirty="0">
              <a:cs typeface="B Nazanin" panose="00000400000000000000" pitchFamily="2" charset="-78"/>
            </a:endParaRPr>
          </a:p>
        </p:txBody>
      </p:sp>
      <p:pic>
        <p:nvPicPr>
          <p:cNvPr id="1026" name="Picture 2" descr="پی منفرد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87"/>
          <a:stretch/>
        </p:blipFill>
        <p:spPr bwMode="auto">
          <a:xfrm>
            <a:off x="1069974" y="2570569"/>
            <a:ext cx="6266008" cy="417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22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پی منفرد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fontAlgn="base"/>
            <a:r>
              <a:rPr lang="ar-SA" dirty="0"/>
              <a:t>استفاده از </a:t>
            </a:r>
            <a:r>
              <a:rPr lang="ar-SA" dirty="0" smtClean="0"/>
              <a:t>پیهای</a:t>
            </a:r>
            <a:r>
              <a:rPr lang="ar-SA" dirty="0"/>
              <a:t> منفرد برای ساختمان های با تعداد طبقات کم) حدود 2 طبقه( با ستون های ترجیحا دارای فقط بار قائم و واقع در مرکز پی(بدون خروج از مرکزیت) توصیه می گردد.</a:t>
            </a:r>
          </a:p>
          <a:p>
            <a:pPr algn="justLow" fontAlgn="base"/>
            <a:r>
              <a:rPr lang="ar-SA" dirty="0"/>
              <a:t>پی های منفرد به وسیله یک المان محوری به </a:t>
            </a:r>
            <a:r>
              <a:rPr lang="ar-SA" dirty="0" smtClean="0"/>
              <a:t>نام</a:t>
            </a:r>
            <a:r>
              <a:rPr lang="fa-IR" dirty="0" smtClean="0"/>
              <a:t> </a:t>
            </a:r>
            <a:r>
              <a:rPr lang="ar-SA" dirty="0" smtClean="0"/>
              <a:t>شناژ</a:t>
            </a:r>
            <a:r>
              <a:rPr lang="ar-SA" dirty="0"/>
              <a:t> در 2 امتداد طولی و عرضی به یکدیگر متصل می گردند.</a:t>
            </a:r>
          </a:p>
          <a:p>
            <a:pPr algn="justLow" fontAlgn="base"/>
            <a:r>
              <a:rPr lang="ar-SA" dirty="0"/>
              <a:t>شناژ عنصری است که هیچ نقشی در تحمل بارهای وارده و انتقال آنها به زمین نداشته و نمی تواند نشست نسبی را کنترل کند.</a:t>
            </a:r>
          </a:p>
          <a:p>
            <a:pPr algn="justLow" fontAlgn="base"/>
            <a:r>
              <a:rPr lang="ar-SA" dirty="0"/>
              <a:t>تنها وظیفه شناژ، به هم کلاف کردن پی و جلوگیری از حرکت افقی آنها نسبت به یکدیگر است.</a:t>
            </a:r>
          </a:p>
        </p:txBody>
      </p:sp>
    </p:spTree>
    <p:extLst>
      <p:ext uri="{BB962C8B-B14F-4D97-AF65-F5344CB8AC3E}">
        <p14:creationId xmlns:p14="http://schemas.microsoft.com/office/powerpoint/2010/main" val="337856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انواع پی های منفرد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ar-SA" dirty="0">
                <a:cs typeface="B Nazanin" panose="00000400000000000000" pitchFamily="2" charset="-78"/>
              </a:rPr>
              <a:t>از دیدگاه ضخامت یا مقطع قائم، پی های منفرد و یا تک ممکن است به صورت ثابت، پله ای و یا شیبدار باشند.</a:t>
            </a:r>
            <a:endParaRPr lang="fa-IR" dirty="0">
              <a:cs typeface="B Nazanin" panose="00000400000000000000" pitchFamily="2" charset="-78"/>
            </a:endParaRPr>
          </a:p>
        </p:txBody>
      </p:sp>
      <p:pic>
        <p:nvPicPr>
          <p:cNvPr id="2050" name="Picture 2" descr="انواع پی ساختما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382" y="2707727"/>
            <a:ext cx="7491556" cy="387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78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پی کلاف دار یا باسکولی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fontAlgn="base"/>
            <a:r>
              <a:rPr lang="fa-IR" dirty="0">
                <a:cs typeface="B Nazanin" panose="00000400000000000000" pitchFamily="2" charset="-78"/>
              </a:rPr>
              <a:t>در بسیاری از مواقع به علت وجود لنگر در مرکز یک پی و یا محدودیت در زمین ساختمان (قرارگیری بعضی از ستون ها در پیرامون پلان ساختمان) ، طرح یک پی متقارن با قرارگیری ستون در مرکز آن امکان پذیر نیست.</a:t>
            </a:r>
          </a:p>
          <a:p>
            <a:pPr algn="justLow" fontAlgn="base"/>
            <a:r>
              <a:rPr lang="fa-IR" dirty="0">
                <a:cs typeface="B Nazanin" panose="00000400000000000000" pitchFamily="2" charset="-78"/>
              </a:rPr>
              <a:t>از آنجا که بار وارد از طرف ستون به پی، نسبت به مرکز پی دارای خروج از مرکزیت است، لذا در این حالت طراحی یک پی منفرد مقدور نیست.</a:t>
            </a:r>
          </a:p>
          <a:p>
            <a:pPr algn="justLow" fontAlgn="base"/>
            <a:r>
              <a:rPr lang="fa-IR" dirty="0">
                <a:cs typeface="B Nazanin" panose="00000400000000000000" pitchFamily="2" charset="-78"/>
              </a:rPr>
              <a:t>در اینصورت به منظور جلوگیری از دوران پی ها و دستیابی به یک طرح مناسب و قابل قبول، باید پی ها را به وسیله یک تیر خمشی قوی به نام کلاف به یکدیگر متصل نمود.</a:t>
            </a:r>
          </a:p>
          <a:p>
            <a:pPr algn="justLow" fontAlgn="base"/>
            <a:r>
              <a:rPr lang="fa-IR" dirty="0">
                <a:cs typeface="B Nazanin" panose="00000400000000000000" pitchFamily="2" charset="-78"/>
              </a:rPr>
              <a:t>این نوع پی را پی کلاف دار یا باسکولی می نامند.</a:t>
            </a:r>
          </a:p>
        </p:txBody>
      </p:sp>
    </p:spTree>
    <p:extLst>
      <p:ext uri="{BB962C8B-B14F-4D97-AF65-F5344CB8AC3E}">
        <p14:creationId xmlns:p14="http://schemas.microsoft.com/office/powerpoint/2010/main" val="326134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پی کلاف دار یا باسکولی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fontAlgn="base"/>
            <a:r>
              <a:rPr lang="ar-SA" dirty="0">
                <a:cs typeface="B Nazanin" panose="00000400000000000000" pitchFamily="2" charset="-78"/>
              </a:rPr>
              <a:t>کلاف دو عملکرد اصلی دارد:</a:t>
            </a:r>
          </a:p>
          <a:p>
            <a:pPr algn="justLow" fontAlgn="base"/>
            <a:r>
              <a:rPr lang="ar-SA" dirty="0">
                <a:cs typeface="B Nazanin" panose="00000400000000000000" pitchFamily="2" charset="-78"/>
              </a:rPr>
              <a:t>·        انتقال تنش از پی دارای خروج از مرکزیت به پی دیگر (نوعی تعدیل تنش)</a:t>
            </a:r>
          </a:p>
          <a:p>
            <a:pPr algn="justLow" fontAlgn="base"/>
            <a:r>
              <a:rPr lang="ar-SA" dirty="0">
                <a:cs typeface="B Nazanin" panose="00000400000000000000" pitchFamily="2" charset="-78"/>
              </a:rPr>
              <a:t>·        کنترل نشست های مطلق و نامتقارن پی</a:t>
            </a:r>
          </a:p>
        </p:txBody>
      </p:sp>
    </p:spTree>
    <p:extLst>
      <p:ext uri="{BB962C8B-B14F-4D97-AF65-F5344CB8AC3E}">
        <p14:creationId xmlns:p14="http://schemas.microsoft.com/office/powerpoint/2010/main" val="177810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</TotalTime>
  <Words>176</Words>
  <Application>Microsoft Office PowerPoint</Application>
  <PresentationFormat>Widescreen</PresentationFormat>
  <Paragraphs>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B Nazanin</vt:lpstr>
      <vt:lpstr>Tahoma</vt:lpstr>
      <vt:lpstr>Trebuchet MS</vt:lpstr>
      <vt:lpstr>Wingdings 3</vt:lpstr>
      <vt:lpstr>Facet</vt:lpstr>
      <vt:lpstr>فونداسیون</vt:lpstr>
      <vt:lpstr>تعریف فونداسیون</vt:lpstr>
      <vt:lpstr>تعریف فونداسیون</vt:lpstr>
      <vt:lpstr>پی های سطحی</vt:lpstr>
      <vt:lpstr>پی منفرد</vt:lpstr>
      <vt:lpstr>پی منفرد</vt:lpstr>
      <vt:lpstr>انواع پی های منفرد</vt:lpstr>
      <vt:lpstr>پی کلاف دار یا باسکولی</vt:lpstr>
      <vt:lpstr>پی کلاف دار یا باسکولی</vt:lpstr>
      <vt:lpstr>پی کلاف دار یا باسکولی</vt:lpstr>
      <vt:lpstr>پی مرکب</vt:lpstr>
      <vt:lpstr>پی نواری</vt:lpstr>
      <vt:lpstr>پس گسترده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بارهای وارد بر ساختمان</dc:title>
  <dc:creator>my system</dc:creator>
  <cp:lastModifiedBy>my system</cp:lastModifiedBy>
  <cp:revision>7</cp:revision>
  <dcterms:created xsi:type="dcterms:W3CDTF">2020-04-01T12:24:26Z</dcterms:created>
  <dcterms:modified xsi:type="dcterms:W3CDTF">2020-04-01T13:46:10Z</dcterms:modified>
</cp:coreProperties>
</file>