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591D-A7D1-4BDB-B4EA-95242996E3B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CFAF-6183-48F8-BCB7-218F1EB0A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35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591D-A7D1-4BDB-B4EA-95242996E3B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CFAF-6183-48F8-BCB7-218F1EB0A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91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591D-A7D1-4BDB-B4EA-95242996E3B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CFAF-6183-48F8-BCB7-218F1EB0A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027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591D-A7D1-4BDB-B4EA-95242996E3B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CFAF-6183-48F8-BCB7-218F1EB0AF8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1370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591D-A7D1-4BDB-B4EA-95242996E3B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CFAF-6183-48F8-BCB7-218F1EB0A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41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591D-A7D1-4BDB-B4EA-95242996E3B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CFAF-6183-48F8-BCB7-218F1EB0A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85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591D-A7D1-4BDB-B4EA-95242996E3B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CFAF-6183-48F8-BCB7-218F1EB0A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20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591D-A7D1-4BDB-B4EA-95242996E3B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CFAF-6183-48F8-BCB7-218F1EB0A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5307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591D-A7D1-4BDB-B4EA-95242996E3B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CFAF-6183-48F8-BCB7-218F1EB0A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76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591D-A7D1-4BDB-B4EA-95242996E3B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CFAF-6183-48F8-BCB7-218F1EB0A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024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591D-A7D1-4BDB-B4EA-95242996E3B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CFAF-6183-48F8-BCB7-218F1EB0A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98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591D-A7D1-4BDB-B4EA-95242996E3B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CFAF-6183-48F8-BCB7-218F1EB0A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977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591D-A7D1-4BDB-B4EA-95242996E3B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CFAF-6183-48F8-BCB7-218F1EB0A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790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591D-A7D1-4BDB-B4EA-95242996E3B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CFAF-6183-48F8-BCB7-218F1EB0A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119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591D-A7D1-4BDB-B4EA-95242996E3B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CFAF-6183-48F8-BCB7-218F1EB0A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4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591D-A7D1-4BDB-B4EA-95242996E3B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CFAF-6183-48F8-BCB7-218F1EB0A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248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591D-A7D1-4BDB-B4EA-95242996E3B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CFAF-6183-48F8-BCB7-218F1EB0A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9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BED591D-A7D1-4BDB-B4EA-95242996E3B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ACFAF-6183-48F8-BCB7-218F1EB0A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90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6555" y="519291"/>
            <a:ext cx="8553489" cy="643466"/>
          </a:xfrm>
        </p:spPr>
        <p:txBody>
          <a:bodyPr/>
          <a:lstStyle/>
          <a:p>
            <a:pPr algn="ctr"/>
            <a:r>
              <a:rPr lang="fa-IR" sz="2400" dirty="0" smtClean="0"/>
              <a:t>شرح و تالیف از دکتر رقیه کاظم زاده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6555" y="1603021"/>
            <a:ext cx="8825658" cy="4763911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fa-IR" dirty="0">
                <a:solidFill>
                  <a:schemeClr val="tx1"/>
                </a:solidFill>
              </a:rPr>
              <a:t>سبک های نظم فارسی</a:t>
            </a:r>
          </a:p>
          <a:p>
            <a:pPr algn="r"/>
            <a:r>
              <a:rPr lang="fa-IR" dirty="0">
                <a:solidFill>
                  <a:schemeClr val="tx1"/>
                </a:solidFill>
              </a:rPr>
              <a:t>از آغاز پيدايش شعر تا كنون، پژوهشگران كلام موزون را از نظر چگونگي زبان ، بيان، انديشه ، نوع قالب و شيوه هاي گوناگون، تحت سه عنوان خراساني ، عراقي و هندي تقسيم بندي كرده اند: </a:t>
            </a:r>
          </a:p>
          <a:p>
            <a:pPr algn="r"/>
            <a:r>
              <a:rPr lang="fa-IR" dirty="0">
                <a:solidFill>
                  <a:schemeClr val="tx1"/>
                </a:solidFill>
              </a:rPr>
              <a:t>سبك خراساني</a:t>
            </a:r>
          </a:p>
          <a:p>
            <a:pPr algn="r"/>
            <a:r>
              <a:rPr lang="fa-IR" dirty="0">
                <a:solidFill>
                  <a:schemeClr val="tx1"/>
                </a:solidFill>
              </a:rPr>
              <a:t>اين وجه تسميه از آن روست كه خاستگاه اوليۀ شعر دري در نواحي خراسان بود. این سبک در قرن چهارم و پنجم هجری قمری رایج بود؛ از مختصات اين شيوه مي توان به وجود واژگان زياد فارسي، به كار بردن اوزان نا مطبوع، توجه زياد به حماسه، مدح و وصف، كاربرد قصيده به عنوان مهم ترين قالب شعر، شيوه ي بيان به صورت كلاسيك تام ـ  مخففات گوناگون، صور قديمي فعل هاي ماضي ومضارع ، ساكن كردن حروف به ضرورت وزن و ... ـ  و نيز سادگي و واقع گرايي اشارت كرد. از نمایندگان این سبک می توان به شاعرانی چون رودکی، منوچهری، عنصری، انوری ، فردوسی و ... اشاره کرد.</a:t>
            </a:r>
          </a:p>
          <a:p>
            <a:pPr algn="r"/>
            <a:r>
              <a:rPr lang="fa-IR" dirty="0">
                <a:solidFill>
                  <a:schemeClr val="tx1"/>
                </a:solidFill>
              </a:rPr>
              <a:t>سبك عراقي</a:t>
            </a:r>
          </a:p>
          <a:p>
            <a:pPr algn="r"/>
            <a:r>
              <a:rPr lang="fa-IR" dirty="0">
                <a:solidFill>
                  <a:schemeClr val="tx1"/>
                </a:solidFill>
              </a:rPr>
              <a:t>خاستگاه اين شيوه، شهرهاي مرکزی ايران بوده است، كه غزل سرايان نامدار ايران، سعدي، حافظ و مولانا از نمايندگان آن به شمار مي روند. از مختصات اين شيوه مي توان از وفور واژگان تازي(عربی) ، به كارگرفتن اوزان مطبوع، دوري از واقع گرايي و بيان مستقيم ، وجود زبان طبيعي و رايج عصر، توجّه به موضوعات عرفاني و نيز توجّه به نوع غزل، به عنوان قالب غالب سبك عراقي كه براي بيان تفكّرات و تخيّلات عارفانه وعاشقانه از مناسب ترين قالب هاست ياد كرد. (سبك ها ي ادبي با تلخيص از: حقوقي ،1378 :375-385 و صبور ، 1370 :</a:t>
            </a:r>
            <a:r>
              <a:rPr lang="fa-IR" dirty="0" smtClean="0">
                <a:solidFill>
                  <a:schemeClr val="tx1"/>
                </a:solidFill>
              </a:rPr>
              <a:t>467-478)</a:t>
            </a:r>
            <a:endParaRPr lang="fa-I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042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824090"/>
            <a:ext cx="8946541" cy="5424310"/>
          </a:xfrm>
        </p:spPr>
        <p:txBody>
          <a:bodyPr>
            <a:normAutofit fontScale="77500" lnSpcReduction="20000"/>
          </a:bodyPr>
          <a:lstStyle/>
          <a:p>
            <a:pPr marL="0" indent="0" algn="r">
              <a:buNone/>
            </a:pPr>
            <a:r>
              <a:rPr lang="fa-IR" dirty="0"/>
              <a:t>سبك هندي</a:t>
            </a:r>
          </a:p>
          <a:p>
            <a:pPr marL="0" indent="0" algn="r">
              <a:buNone/>
            </a:pPr>
            <a:r>
              <a:rPr lang="fa-IR" dirty="0"/>
              <a:t>همان طور كه قرن ششم به منزله پلي است بين سبك خراساني و عراقي ، قرن دهم نيز به مانند پلي ميان سبك عراقي و هندي است، زيرا در آثار  برخي از شاعران اين قرن از جمله بابا فغاني و بالاخص در اشعار مكتب وقوع يا واقعه گويي است كه اندك اندك زمينه براي ظهور سبك هندي فراهم مي شود.</a:t>
            </a:r>
          </a:p>
          <a:p>
            <a:pPr marL="0" indent="0" algn="r">
              <a:buNone/>
            </a:pPr>
            <a:r>
              <a:rPr lang="fa-IR" dirty="0"/>
              <a:t>از اواخر قرن دهم و سراسر قرن يازدهم تا نزديك به اواسط قرن دوازدهم ، سبك عراقي جاي خود را به سبك هندي مي بخشد ، يعني شيوه اي كه از نظر طرز بيان و اسلوب گفتار و اداي معني با دو سبك ديگركاملا" فرق دارد.</a:t>
            </a:r>
          </a:p>
          <a:p>
            <a:pPr marL="0" indent="0" algn="r">
              <a:buNone/>
            </a:pPr>
            <a:r>
              <a:rPr lang="fa-IR" dirty="0"/>
              <a:t> آغاز پيدايش این سبک از اين جا بوده است، كه چون نخستين سلاطين صفوي فقط مدح ائمّۀ اطهار (ع) را مي خواسته اند و غالباً به زبان و شعر فارسي چندان اهمیت نمي داده اند ، شاعران اين مرز و بوم ،به تدريج به هند هجرت مي كنند و به دربار فارسي زبان پادشاهان گوركاني هند پناه مي برند و از همين رو سبك خاصّ آن ها به سبك هندي مشهور مي شود و چون اين سبك از اواخر دوره شاه عبّاس اوّل و خاصّه در دوره شاه عبّاس دوم و شاه سليمان با توجّه به علاقه بيش تر آن ها به شعر فارسي ، بالاخص بر محور وجود صائب، شاعر بزرگ، كه در آن ايّام از هند به اصفهان بازگشته بود، به صورتي ديگر باز مي شكفد و به نام سبك اصفهاني شهرت مي يابد. از شاعران این </a:t>
            </a:r>
            <a:r>
              <a:rPr lang="fa-IR" dirty="0" smtClean="0"/>
              <a:t>سبک، </a:t>
            </a:r>
            <a:r>
              <a:rPr lang="fa-IR" dirty="0"/>
              <a:t>صائب تبریزی، کلیم کاشانی، حزین لاهیجی، امیرخسرو دهلوی و ... است. </a:t>
            </a:r>
          </a:p>
          <a:p>
            <a:pPr marL="0" indent="0" algn="r">
              <a:buNone/>
            </a:pPr>
            <a:r>
              <a:rPr lang="fa-IR" dirty="0"/>
              <a:t> از مختصّات بسيار اين سبك به شش مختصّه آن اشاره مي شود : تمثيل  كه در واقع در هر بيت ، يكي از دو مصراع معمولاً دليلي است تجربي و گاه شاعرانه براي مصراع اوّل ، نازك خيالي و باريك انديشي ، مضمون يابي و توجه به مضامين غريب ودور از ذهن ، بيان فقر ، بدبختي و مصيبت ، استفاده از زبان متداول عصر ، تا جايي كه در هيچ يك از شيوه هاي قبلي تا اين اندازه از مصطلحات و كنايات زبان مردم استفاده نشده است.</a:t>
            </a:r>
          </a:p>
          <a:p>
            <a:pPr marL="0" indent="0" algn="r">
              <a:buNone/>
            </a:pPr>
            <a:r>
              <a:rPr lang="fa-IR" dirty="0"/>
              <a:t>در سبك هندي نيز همچون سبك عراقي ، غزل، متداول ترين قالب شعري است ، با اين تفاوت كه غزل شيوه  هندي با غزل عراقي ، جز مختصاتي كه به آن ها اشاره شد ، يك فرق اساسي  ديگر هم دارند و آن استقلال ابيات در غزل هندي است ، مختصه اي كه اگر چه در غزل عراقي هم ديده مي شود ، اما در سبك هندي ، سخت بارزتر است و گاه تا آن جاست كه در يك غزل ، هر بيت، موضوعي جدا از ديگر ابيات و چه بسا در تضاد و تناقض با آن هاست و شهرت اصطلاح «تك بيت» در اين شيوه از همين روست</a:t>
            </a:r>
            <a:r>
              <a:rPr lang="fa-IR" dirty="0" smtClean="0"/>
              <a:t>.</a:t>
            </a:r>
          </a:p>
          <a:p>
            <a:pPr marL="0" indent="0" algn="r">
              <a:buNone/>
            </a:pPr>
            <a:r>
              <a:rPr lang="fa-IR" smtClean="0"/>
              <a:t>(سبك </a:t>
            </a:r>
            <a:r>
              <a:rPr lang="fa-IR" dirty="0"/>
              <a:t>ها ي ادبي با تلخيص از: حقوقي ،1378 :375-385 و صبور ، 1370 :</a:t>
            </a:r>
            <a:r>
              <a:rPr lang="fa-IR" dirty="0" smtClean="0"/>
              <a:t>467-478)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145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</TotalTime>
  <Words>797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Times New Roman</vt:lpstr>
      <vt:lpstr>Wingdings 3</vt:lpstr>
      <vt:lpstr>Ion</vt:lpstr>
      <vt:lpstr>شرح و تالیف از دکتر رقیه کاظم زاده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5</cp:revision>
  <dcterms:created xsi:type="dcterms:W3CDTF">2020-04-17T18:21:11Z</dcterms:created>
  <dcterms:modified xsi:type="dcterms:W3CDTF">2020-04-17T20:18:05Z</dcterms:modified>
</cp:coreProperties>
</file>